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8596" y="3092907"/>
            <a:ext cx="5686806" cy="42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51685"/>
            <a:ext cx="8072119" cy="252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78226" y="3094374"/>
            <a:ext cx="4724401" cy="1585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90" dirty="0">
                <a:solidFill>
                  <a:srgbClr val="6F2F9F"/>
                </a:solidFill>
                <a:latin typeface="Times New Roman"/>
                <a:cs typeface="Times New Roman"/>
              </a:rPr>
              <a:t>Rony Chakraborty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45" dirty="0">
                <a:solidFill>
                  <a:srgbClr val="FF0000"/>
                </a:solidFill>
                <a:latin typeface="Times New Roman"/>
                <a:cs typeface="Times New Roman"/>
              </a:rPr>
              <a:t>Assistant Teacher (English)</a:t>
            </a:r>
            <a:endParaRPr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75" dirty="0">
                <a:solidFill>
                  <a:srgbClr val="00B050"/>
                </a:solidFill>
                <a:latin typeface="Times New Roman"/>
                <a:cs typeface="Times New Roman"/>
              </a:rPr>
              <a:t>South </a:t>
            </a:r>
            <a:r>
              <a:rPr lang="en-US" spc="75" dirty="0" err="1">
                <a:solidFill>
                  <a:srgbClr val="00B050"/>
                </a:solidFill>
                <a:latin typeface="Times New Roman"/>
                <a:cs typeface="Times New Roman"/>
              </a:rPr>
              <a:t>Shilok</a:t>
            </a:r>
            <a:r>
              <a:rPr lang="en-US" spc="75" dirty="0">
                <a:solidFill>
                  <a:srgbClr val="00B050"/>
                </a:solidFill>
                <a:latin typeface="Times New Roman"/>
                <a:cs typeface="Times New Roman"/>
              </a:rPr>
              <a:t> M Shah </a:t>
            </a:r>
            <a:r>
              <a:rPr lang="en-US" spc="75" dirty="0" err="1">
                <a:solidFill>
                  <a:srgbClr val="00B050"/>
                </a:solidFill>
                <a:latin typeface="Times New Roman"/>
                <a:cs typeface="Times New Roman"/>
              </a:rPr>
              <a:t>Alam</a:t>
            </a:r>
            <a:r>
              <a:rPr lang="en-US" spc="75" dirty="0">
                <a:solidFill>
                  <a:srgbClr val="00B050"/>
                </a:solidFill>
                <a:latin typeface="Times New Roman"/>
                <a:cs typeface="Times New Roman"/>
              </a:rPr>
              <a:t> Chowdhury High School</a:t>
            </a:r>
            <a:endParaRPr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 marR="676275">
              <a:lnSpc>
                <a:spcPct val="120000"/>
              </a:lnSpc>
            </a:pPr>
            <a:r>
              <a:rPr sz="1400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A60379-3D92-45E0-AD1B-F16930842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2" y="2471629"/>
            <a:ext cx="3181421" cy="27529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1877B7F-CCF8-416E-8E12-A57688C5BCC6}"/>
              </a:ext>
            </a:extLst>
          </p:cNvPr>
          <p:cNvSpPr/>
          <p:nvPr/>
        </p:nvSpPr>
        <p:spPr>
          <a:xfrm>
            <a:off x="2209800" y="1105544"/>
            <a:ext cx="4953000" cy="804491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80034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 </a:t>
            </a:r>
            <a:r>
              <a:rPr sz="1800" b="1" spc="-80" dirty="0">
                <a:latin typeface="Times New Roman"/>
                <a:cs typeface="Times New Roman"/>
              </a:rPr>
              <a:t>18</a:t>
            </a:r>
            <a:r>
              <a:rPr sz="1800" spc="-80" dirty="0">
                <a:latin typeface="Times New Roman"/>
                <a:cs typeface="Times New Roman"/>
              </a:rPr>
              <a:t>: </a:t>
            </a:r>
            <a:r>
              <a:rPr sz="1800" spc="-60" dirty="0">
                <a:latin typeface="Times New Roman"/>
                <a:cs typeface="Times New Roman"/>
              </a:rPr>
              <a:t>Lest….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Should…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Walk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fast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lest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should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miss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train.</a:t>
            </a:r>
            <a:endParaRPr sz="1800">
              <a:latin typeface="Times New Roman"/>
              <a:cs typeface="Times New Roman"/>
            </a:endParaRPr>
          </a:p>
          <a:p>
            <a:pPr marL="1257935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attentively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lest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should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fail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exam.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700" spc="1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endParaRPr sz="1700">
              <a:latin typeface="Wingdings"/>
              <a:cs typeface="Wingdings"/>
            </a:endParaRPr>
          </a:p>
          <a:p>
            <a:pPr marL="286385">
              <a:lnSpc>
                <a:spcPct val="100000"/>
              </a:lnSpc>
              <a:spcBef>
                <a:spcPts val="20"/>
              </a:spcBef>
            </a:pPr>
            <a:r>
              <a:rPr sz="1800" b="1" spc="-75" dirty="0">
                <a:latin typeface="Times New Roman"/>
                <a:cs typeface="Times New Roman"/>
              </a:rPr>
              <a:t>RULE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19</a:t>
            </a:r>
            <a:r>
              <a:rPr sz="1800" spc="-75" dirty="0">
                <a:latin typeface="Times New Roman"/>
                <a:cs typeface="Times New Roman"/>
              </a:rPr>
              <a:t>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Present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Present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perfect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tense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  </a:t>
            </a:r>
            <a:r>
              <a:rPr sz="1800" spc="70" dirty="0">
                <a:latin typeface="Times New Roman"/>
                <a:cs typeface="Times New Roman"/>
              </a:rPr>
              <a:t>tense.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many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years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Dhaka.</a:t>
            </a:r>
            <a:endParaRPr sz="180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Many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years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have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passed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had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met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her.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1725930" indent="-274320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20: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tense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Past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perfect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tense.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Many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years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passed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seen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her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661909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 </a:t>
            </a:r>
            <a:r>
              <a:rPr sz="1800" b="1" spc="-120" dirty="0">
                <a:latin typeface="Times New Roman"/>
                <a:cs typeface="Times New Roman"/>
              </a:rPr>
              <a:t>21: </a:t>
            </a:r>
            <a:r>
              <a:rPr sz="1800" spc="60" dirty="0">
                <a:latin typeface="Times New Roman"/>
                <a:cs typeface="Times New Roman"/>
              </a:rPr>
              <a:t>Past </a:t>
            </a:r>
            <a:r>
              <a:rPr sz="1800" spc="45" dirty="0">
                <a:latin typeface="Times New Roman"/>
                <a:cs typeface="Times New Roman"/>
              </a:rPr>
              <a:t>Perfect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50" dirty="0">
                <a:latin typeface="Times New Roman"/>
                <a:cs typeface="Times New Roman"/>
              </a:rPr>
              <a:t>before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85" dirty="0">
                <a:latin typeface="Times New Roman"/>
                <a:cs typeface="Times New Roman"/>
              </a:rPr>
              <a:t>past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Indefinite.</a:t>
            </a:r>
            <a:endParaRPr sz="1800">
              <a:latin typeface="Times New Roman"/>
              <a:cs typeface="Times New Roman"/>
            </a:endParaRPr>
          </a:p>
          <a:p>
            <a:pPr marL="286385" marR="1986914" indent="1028700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latin typeface="Times New Roman"/>
                <a:cs typeface="Times New Roman"/>
              </a:rPr>
              <a:t>Past </a:t>
            </a:r>
            <a:r>
              <a:rPr sz="1800" spc="65" dirty="0">
                <a:latin typeface="Times New Roman"/>
                <a:cs typeface="Times New Roman"/>
              </a:rPr>
              <a:t>Indefinite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55" dirty="0">
                <a:latin typeface="Times New Roman"/>
                <a:cs typeface="Times New Roman"/>
              </a:rPr>
              <a:t>after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80" dirty="0">
                <a:latin typeface="Times New Roman"/>
                <a:cs typeface="Times New Roman"/>
              </a:rPr>
              <a:t>past </a:t>
            </a:r>
            <a:r>
              <a:rPr sz="1800" spc="60" dirty="0">
                <a:latin typeface="Times New Roman"/>
                <a:cs typeface="Times New Roman"/>
              </a:rPr>
              <a:t>perfect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patient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died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before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doctor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came.</a:t>
            </a:r>
            <a:endParaRPr sz="1800">
              <a:latin typeface="Times New Roman"/>
              <a:cs typeface="Times New Roman"/>
            </a:endParaRPr>
          </a:p>
          <a:p>
            <a:pPr marL="1196975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patient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died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after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doctor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come.</a:t>
            </a:r>
            <a:endParaRPr sz="1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22: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Uncountable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noun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(water,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air,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tea,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sugar,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environment,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furniture,  </a:t>
            </a:r>
            <a:r>
              <a:rPr sz="1800" spc="65" dirty="0">
                <a:latin typeface="Times New Roman"/>
                <a:cs typeface="Times New Roman"/>
              </a:rPr>
              <a:t>kindness, </a:t>
            </a:r>
            <a:r>
              <a:rPr sz="1800" spc="30" dirty="0">
                <a:latin typeface="Times New Roman"/>
                <a:cs typeface="Times New Roman"/>
              </a:rPr>
              <a:t>rainfall, </a:t>
            </a:r>
            <a:r>
              <a:rPr sz="1800" spc="80" dirty="0">
                <a:latin typeface="Times New Roman"/>
                <a:cs typeface="Times New Roman"/>
              </a:rPr>
              <a:t>reputation, </a:t>
            </a:r>
            <a:r>
              <a:rPr sz="1800" spc="50" dirty="0">
                <a:latin typeface="Times New Roman"/>
                <a:cs typeface="Times New Roman"/>
              </a:rPr>
              <a:t>wood, paper, </a:t>
            </a:r>
            <a:r>
              <a:rPr sz="1800" spc="70" dirty="0">
                <a:latin typeface="Times New Roman"/>
                <a:cs typeface="Times New Roman"/>
              </a:rPr>
              <a:t>gum, </a:t>
            </a:r>
            <a:r>
              <a:rPr sz="1800" spc="30" dirty="0">
                <a:latin typeface="Times New Roman"/>
                <a:cs typeface="Times New Roman"/>
              </a:rPr>
              <a:t>courtesy, </a:t>
            </a:r>
            <a:r>
              <a:rPr sz="1800" spc="80" dirty="0">
                <a:latin typeface="Times New Roman"/>
                <a:cs typeface="Times New Roman"/>
              </a:rPr>
              <a:t>earth, </a:t>
            </a:r>
            <a:r>
              <a:rPr sz="1800" spc="70" dirty="0">
                <a:latin typeface="Times New Roman"/>
                <a:cs typeface="Times New Roman"/>
              </a:rPr>
              <a:t>bread,  </a:t>
            </a:r>
            <a:r>
              <a:rPr sz="1800" spc="10" dirty="0">
                <a:latin typeface="Times New Roman"/>
                <a:cs typeface="Times New Roman"/>
              </a:rPr>
              <a:t>oxygen, </a:t>
            </a:r>
            <a:r>
              <a:rPr sz="1800" spc="55" dirty="0">
                <a:latin typeface="Times New Roman"/>
                <a:cs typeface="Times New Roman"/>
              </a:rPr>
              <a:t>smoke, </a:t>
            </a:r>
            <a:r>
              <a:rPr sz="1800" spc="20" dirty="0">
                <a:latin typeface="Times New Roman"/>
                <a:cs typeface="Times New Roman"/>
              </a:rPr>
              <a:t>Bangla, </a:t>
            </a:r>
            <a:r>
              <a:rPr sz="1800" spc="35" dirty="0">
                <a:latin typeface="Times New Roman"/>
                <a:cs typeface="Times New Roman"/>
              </a:rPr>
              <a:t>English.)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40" dirty="0">
                <a:latin typeface="Times New Roman"/>
                <a:cs typeface="Times New Roman"/>
              </a:rPr>
              <a:t>Singular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verb.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very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important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element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1198245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Water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plays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vital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role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agriculture.</a:t>
            </a:r>
            <a:endParaRPr sz="1800">
              <a:latin typeface="Times New Roman"/>
              <a:cs typeface="Times New Roman"/>
            </a:endParaRPr>
          </a:p>
          <a:p>
            <a:pPr marL="286385" marR="2481580" indent="-27432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 </a:t>
            </a:r>
            <a:r>
              <a:rPr sz="1800" b="1" spc="-60" dirty="0">
                <a:latin typeface="Times New Roman"/>
                <a:cs typeface="Times New Roman"/>
              </a:rPr>
              <a:t>23</a:t>
            </a:r>
            <a:r>
              <a:rPr sz="1800" spc="-60" dirty="0">
                <a:latin typeface="Times New Roman"/>
                <a:cs typeface="Times New Roman"/>
              </a:rPr>
              <a:t>: </a:t>
            </a:r>
            <a:r>
              <a:rPr sz="1800" spc="55" dirty="0">
                <a:latin typeface="Times New Roman"/>
                <a:cs typeface="Times New Roman"/>
              </a:rPr>
              <a:t>Arithmetical </a:t>
            </a:r>
            <a:r>
              <a:rPr sz="1800" spc="80" dirty="0">
                <a:latin typeface="Times New Roman"/>
                <a:cs typeface="Times New Roman"/>
              </a:rPr>
              <a:t>Operations </a:t>
            </a:r>
            <a:r>
              <a:rPr sz="1800" spc="55" dirty="0">
                <a:latin typeface="Times New Roman"/>
                <a:cs typeface="Times New Roman"/>
              </a:rPr>
              <a:t>(singular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verb)  </a:t>
            </a:r>
            <a:r>
              <a:rPr sz="1800" spc="30" dirty="0">
                <a:latin typeface="Times New Roman"/>
                <a:cs typeface="Times New Roman"/>
              </a:rPr>
              <a:t>Example: </a:t>
            </a:r>
            <a:r>
              <a:rPr sz="1800" spc="-20" dirty="0">
                <a:latin typeface="Times New Roman"/>
                <a:cs typeface="Times New Roman"/>
              </a:rPr>
              <a:t>Five </a:t>
            </a:r>
            <a:r>
              <a:rPr sz="1800" spc="65" dirty="0">
                <a:latin typeface="Times New Roman"/>
                <a:cs typeface="Times New Roman"/>
              </a:rPr>
              <a:t>plus </a:t>
            </a:r>
            <a:r>
              <a:rPr sz="1800" spc="-10" dirty="0">
                <a:latin typeface="Times New Roman"/>
                <a:cs typeface="Times New Roman"/>
              </a:rPr>
              <a:t>five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ten.</a:t>
            </a:r>
            <a:endParaRPr sz="1800">
              <a:latin typeface="Times New Roman"/>
              <a:cs typeface="Times New Roman"/>
            </a:endParaRPr>
          </a:p>
          <a:p>
            <a:pPr marL="1196975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Ten </a:t>
            </a:r>
            <a:r>
              <a:rPr sz="1800" spc="85" dirty="0">
                <a:latin typeface="Times New Roman"/>
                <a:cs typeface="Times New Roman"/>
              </a:rPr>
              <a:t>minus </a:t>
            </a:r>
            <a:r>
              <a:rPr sz="1800" spc="-10" dirty="0">
                <a:latin typeface="Times New Roman"/>
                <a:cs typeface="Times New Roman"/>
              </a:rPr>
              <a:t>five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five.</a:t>
            </a:r>
            <a:endParaRPr sz="1800">
              <a:latin typeface="Times New Roman"/>
              <a:cs typeface="Times New Roman"/>
            </a:endParaRPr>
          </a:p>
          <a:p>
            <a:pPr marL="1196975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Ten </a:t>
            </a:r>
            <a:r>
              <a:rPr sz="1800" spc="50" dirty="0">
                <a:latin typeface="Times New Roman"/>
                <a:cs typeface="Times New Roman"/>
              </a:rPr>
              <a:t>divided </a:t>
            </a:r>
            <a:r>
              <a:rPr sz="1800" spc="25" dirty="0">
                <a:latin typeface="Times New Roman"/>
                <a:cs typeface="Times New Roman"/>
              </a:rPr>
              <a:t>by </a:t>
            </a:r>
            <a:r>
              <a:rPr sz="1800" spc="60" dirty="0">
                <a:latin typeface="Times New Roman"/>
                <a:cs typeface="Times New Roman"/>
              </a:rPr>
              <a:t>two</a:t>
            </a:r>
            <a:r>
              <a:rPr sz="1800" spc="-3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five.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820025" cy="4029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640080" indent="-274320">
              <a:lnSpc>
                <a:spcPct val="100499"/>
              </a:lnSpc>
              <a:spcBef>
                <a:spcPts val="9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 </a:t>
            </a:r>
            <a:r>
              <a:rPr sz="1800" b="1" spc="-120" dirty="0">
                <a:latin typeface="Times New Roman"/>
                <a:cs typeface="Times New Roman"/>
              </a:rPr>
              <a:t>21: </a:t>
            </a:r>
            <a:r>
              <a:rPr sz="1800" spc="-5" dirty="0">
                <a:latin typeface="Times New Roman"/>
                <a:cs typeface="Times New Roman"/>
              </a:rPr>
              <a:t>(Always, </a:t>
            </a:r>
            <a:r>
              <a:rPr sz="1800" spc="20" dirty="0">
                <a:latin typeface="Times New Roman"/>
                <a:cs typeface="Times New Roman"/>
              </a:rPr>
              <a:t>regularly, </a:t>
            </a:r>
            <a:r>
              <a:rPr sz="1800" spc="15" dirty="0">
                <a:latin typeface="Times New Roman"/>
                <a:cs typeface="Times New Roman"/>
              </a:rPr>
              <a:t>generally, usually, </a:t>
            </a:r>
            <a:r>
              <a:rPr sz="1800" spc="20" dirty="0">
                <a:latin typeface="Times New Roman"/>
                <a:cs typeface="Times New Roman"/>
              </a:rPr>
              <a:t>occasionally, </a:t>
            </a:r>
            <a:r>
              <a:rPr sz="1800" spc="35" dirty="0">
                <a:latin typeface="Times New Roman"/>
                <a:cs typeface="Times New Roman"/>
              </a:rPr>
              <a:t>normally,  naturally,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frequently,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everyday,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daily,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often)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Present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Tense.  </a:t>
            </a:r>
            <a:r>
              <a:rPr sz="1600" spc="25" dirty="0">
                <a:latin typeface="Times New Roman"/>
                <a:cs typeface="Times New Roman"/>
              </a:rPr>
              <a:t>Example: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Organizations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frequently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employees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who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speak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standard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form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English.</a:t>
            </a:r>
            <a:endParaRPr sz="1200">
              <a:latin typeface="Times New Roman"/>
              <a:cs typeface="Times New Roman"/>
            </a:endParaRPr>
          </a:p>
          <a:p>
            <a:pPr marL="1099185" marR="3503929">
              <a:lnSpc>
                <a:spcPct val="100000"/>
              </a:lnSpc>
            </a:pPr>
            <a:r>
              <a:rPr sz="1600" spc="30" dirty="0">
                <a:latin typeface="Times New Roman"/>
                <a:cs typeface="Times New Roman"/>
              </a:rPr>
              <a:t>English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usually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helps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to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get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good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job.  </a:t>
            </a:r>
            <a:r>
              <a:rPr sz="1600" spc="60" dirty="0">
                <a:latin typeface="Times New Roman"/>
                <a:cs typeface="Times New Roman"/>
              </a:rPr>
              <a:t>He </a:t>
            </a:r>
            <a:r>
              <a:rPr sz="1600" spc="5" dirty="0">
                <a:latin typeface="Times New Roman"/>
                <a:cs typeface="Times New Roman"/>
              </a:rPr>
              <a:t>always </a:t>
            </a:r>
            <a:r>
              <a:rPr sz="1600" spc="25" dirty="0">
                <a:latin typeface="Times New Roman"/>
                <a:cs typeface="Times New Roman"/>
              </a:rPr>
              <a:t>prays </a:t>
            </a:r>
            <a:r>
              <a:rPr sz="1600" spc="50" dirty="0">
                <a:latin typeface="Times New Roman"/>
                <a:cs typeface="Times New Roman"/>
              </a:rPr>
              <a:t>his</a:t>
            </a:r>
            <a:r>
              <a:rPr sz="1600" spc="-2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prayer.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86385" marR="483234" indent="-27432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</a:t>
            </a:r>
            <a:r>
              <a:rPr sz="1800" b="1" spc="-30" dirty="0">
                <a:latin typeface="Times New Roman"/>
                <a:cs typeface="Times New Roman"/>
              </a:rPr>
              <a:t> 22</a:t>
            </a:r>
            <a:r>
              <a:rPr sz="1800" spc="-3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(now,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this/the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moment,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present,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day,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increasingly,  </a:t>
            </a:r>
            <a:r>
              <a:rPr sz="1800" spc="20" dirty="0">
                <a:latin typeface="Times New Roman"/>
                <a:cs typeface="Times New Roman"/>
              </a:rPr>
              <a:t>rapidly.)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75" dirty="0">
                <a:latin typeface="Times New Roman"/>
                <a:cs typeface="Times New Roman"/>
              </a:rPr>
              <a:t>Present </a:t>
            </a:r>
            <a:r>
              <a:rPr sz="1800" spc="80" dirty="0">
                <a:latin typeface="Times New Roman"/>
                <a:cs typeface="Times New Roman"/>
              </a:rPr>
              <a:t>continuous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Tense.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0"/>
              </a:spcBef>
            </a:pPr>
            <a:r>
              <a:rPr sz="1400" spc="20" dirty="0">
                <a:latin typeface="Times New Roman"/>
                <a:cs typeface="Times New Roman"/>
              </a:rPr>
              <a:t>Example: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Mobile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Phone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users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increasing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day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by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day.</a:t>
            </a:r>
            <a:endParaRPr sz="140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</a:pPr>
            <a:r>
              <a:rPr sz="1400" spc="65" dirty="0">
                <a:latin typeface="Times New Roman"/>
                <a:cs typeface="Times New Roman"/>
              </a:rPr>
              <a:t>He </a:t>
            </a:r>
            <a:r>
              <a:rPr sz="1400" spc="10" dirty="0">
                <a:latin typeface="Times New Roman"/>
                <a:cs typeface="Times New Roman"/>
              </a:rPr>
              <a:t>is </a:t>
            </a:r>
            <a:r>
              <a:rPr sz="1400" spc="50" dirty="0">
                <a:latin typeface="Times New Roman"/>
                <a:cs typeface="Times New Roman"/>
              </a:rPr>
              <a:t>eating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now.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23: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(yesterday,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day,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ago,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once,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last,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after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few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days,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last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night,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once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105" dirty="0">
                <a:latin typeface="Times New Roman"/>
                <a:cs typeface="Times New Roman"/>
              </a:rPr>
              <a:t>upon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time,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past,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previously.)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Past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Tense.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5"/>
              </a:spcBef>
            </a:pPr>
            <a:r>
              <a:rPr sz="1400" spc="20" dirty="0">
                <a:latin typeface="Times New Roman"/>
                <a:cs typeface="Times New Roman"/>
              </a:rPr>
              <a:t>Example: </a:t>
            </a:r>
            <a:r>
              <a:rPr sz="1400" spc="10" dirty="0">
                <a:latin typeface="Times New Roman"/>
                <a:cs typeface="Times New Roman"/>
              </a:rPr>
              <a:t>I </a:t>
            </a:r>
            <a:r>
              <a:rPr sz="1400" spc="30" dirty="0">
                <a:latin typeface="Times New Roman"/>
                <a:cs typeface="Times New Roman"/>
              </a:rPr>
              <a:t>received </a:t>
            </a:r>
            <a:r>
              <a:rPr sz="1400" spc="40" dirty="0">
                <a:latin typeface="Times New Roman"/>
                <a:cs typeface="Times New Roman"/>
              </a:rPr>
              <a:t>your </a:t>
            </a:r>
            <a:r>
              <a:rPr sz="1400" spc="55" dirty="0">
                <a:latin typeface="Times New Roman"/>
                <a:cs typeface="Times New Roman"/>
              </a:rPr>
              <a:t>letter</a:t>
            </a:r>
            <a:r>
              <a:rPr sz="1400" spc="-2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yesterday.</a:t>
            </a:r>
            <a:endParaRPr sz="140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</a:pPr>
            <a:r>
              <a:rPr sz="1400" spc="90" dirty="0">
                <a:latin typeface="Times New Roman"/>
                <a:cs typeface="Times New Roman"/>
              </a:rPr>
              <a:t>One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day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borrowed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book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from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you.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24364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4500" spc="-3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45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1685"/>
            <a:ext cx="6913880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"/>
              <a:tabLst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 </a:t>
            </a:r>
            <a:r>
              <a:rPr sz="2000" b="1" spc="-10" dirty="0">
                <a:latin typeface="Times New Roman"/>
                <a:cs typeface="Times New Roman"/>
              </a:rPr>
              <a:t>24</a:t>
            </a:r>
            <a:r>
              <a:rPr sz="2000" spc="-10" dirty="0">
                <a:latin typeface="Times New Roman"/>
                <a:cs typeface="Times New Roman"/>
              </a:rPr>
              <a:t>: </a:t>
            </a:r>
            <a:r>
              <a:rPr sz="2000" spc="50" dirty="0">
                <a:latin typeface="Times New Roman"/>
                <a:cs typeface="Times New Roman"/>
              </a:rPr>
              <a:t>(Just, </a:t>
            </a:r>
            <a:r>
              <a:rPr sz="2000" spc="70" dirty="0">
                <a:latin typeface="Times New Roman"/>
                <a:cs typeface="Times New Roman"/>
              </a:rPr>
              <a:t>just</a:t>
            </a:r>
            <a:r>
              <a:rPr sz="2000" spc="-3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now, </a:t>
            </a:r>
            <a:r>
              <a:rPr sz="2000" spc="25" dirty="0">
                <a:latin typeface="Times New Roman"/>
                <a:cs typeface="Times New Roman"/>
              </a:rPr>
              <a:t>already, </a:t>
            </a:r>
            <a:r>
              <a:rPr sz="2000" spc="35" dirty="0">
                <a:latin typeface="Times New Roman"/>
                <a:cs typeface="Times New Roman"/>
              </a:rPr>
              <a:t>yet, </a:t>
            </a:r>
            <a:r>
              <a:rPr sz="2000" dirty="0">
                <a:latin typeface="Times New Roman"/>
                <a:cs typeface="Times New Roman"/>
              </a:rPr>
              <a:t>ever, </a:t>
            </a:r>
            <a:r>
              <a:rPr sz="2000" spc="5" dirty="0">
                <a:latin typeface="Times New Roman"/>
                <a:cs typeface="Times New Roman"/>
              </a:rPr>
              <a:t>lately, </a:t>
            </a:r>
            <a:r>
              <a:rPr sz="2000" spc="30" dirty="0">
                <a:latin typeface="Times New Roman"/>
                <a:cs typeface="Times New Roman"/>
              </a:rPr>
              <a:t>recently,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Times New Roman"/>
                <a:cs typeface="Times New Roman"/>
              </a:rPr>
              <a:t>immediately.) </a:t>
            </a:r>
            <a:r>
              <a:rPr sz="2000" spc="-25" dirty="0">
                <a:latin typeface="Times New Roman"/>
                <a:cs typeface="Times New Roman"/>
              </a:rPr>
              <a:t>= </a:t>
            </a:r>
            <a:r>
              <a:rPr sz="2000" spc="95" dirty="0">
                <a:latin typeface="Times New Roman"/>
                <a:cs typeface="Times New Roman"/>
              </a:rPr>
              <a:t>present </a:t>
            </a:r>
            <a:r>
              <a:rPr sz="2000" spc="50" dirty="0">
                <a:latin typeface="Times New Roman"/>
                <a:cs typeface="Times New Roman"/>
              </a:rPr>
              <a:t>Perfect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Tense.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35" dirty="0">
                <a:latin typeface="Times New Roman"/>
                <a:cs typeface="Times New Roman"/>
              </a:rPr>
              <a:t>Example: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has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transferred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Dhaka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recently.</a:t>
            </a:r>
            <a:endParaRPr sz="2000">
              <a:latin typeface="Times New Roman"/>
              <a:cs typeface="Times New Roman"/>
            </a:endParaRPr>
          </a:p>
          <a:p>
            <a:pPr marL="1299210">
              <a:lnSpc>
                <a:spcPct val="100000"/>
              </a:lnSpc>
            </a:pPr>
            <a:r>
              <a:rPr sz="2000" spc="35" dirty="0">
                <a:latin typeface="Times New Roman"/>
                <a:cs typeface="Times New Roman"/>
              </a:rPr>
              <a:t>We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have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shifted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safe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place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immediately.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Wingdings"/>
              <a:buChar char=""/>
              <a:tabLst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 25: </a:t>
            </a:r>
            <a:r>
              <a:rPr sz="2000" spc="55" dirty="0">
                <a:latin typeface="Times New Roman"/>
                <a:cs typeface="Times New Roman"/>
              </a:rPr>
              <a:t>No </a:t>
            </a:r>
            <a:r>
              <a:rPr sz="2000" spc="85" dirty="0">
                <a:latin typeface="Times New Roman"/>
                <a:cs typeface="Times New Roman"/>
              </a:rPr>
              <a:t>sooner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had….then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Scarcely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had…..when,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65" dirty="0">
                <a:latin typeface="Times New Roman"/>
                <a:cs typeface="Times New Roman"/>
              </a:rPr>
              <a:t>hardly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had…before/when.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35" dirty="0">
                <a:latin typeface="Times New Roman"/>
                <a:cs typeface="Times New Roman"/>
              </a:rPr>
              <a:t>Example: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No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sooner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had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police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than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ran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away.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7958" y="1031494"/>
            <a:ext cx="26860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Thank</a:t>
            </a:r>
            <a:r>
              <a:rPr sz="5000" spc="-8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spc="-25" dirty="0">
                <a:solidFill>
                  <a:srgbClr val="04607A"/>
                </a:solidFill>
                <a:latin typeface="Carlito"/>
                <a:cs typeface="Carlito"/>
              </a:rPr>
              <a:t>you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2362200"/>
            <a:ext cx="5943600" cy="2910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43000" y="2523174"/>
            <a:ext cx="7010400" cy="1286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044" y="1493519"/>
            <a:ext cx="6687311" cy="49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667000"/>
            <a:ext cx="75438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817625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Rules </a:t>
            </a: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of 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the </a:t>
            </a:r>
            <a:r>
              <a:rPr sz="5000" b="1" spc="-10" dirty="0">
                <a:solidFill>
                  <a:srgbClr val="04607A"/>
                </a:solidFill>
                <a:latin typeface="Carlito"/>
                <a:cs typeface="Carlito"/>
              </a:rPr>
              <a:t>Right </a:t>
            </a:r>
            <a:r>
              <a:rPr sz="5000" b="1" spc="-20" dirty="0">
                <a:solidFill>
                  <a:srgbClr val="04607A"/>
                </a:solidFill>
                <a:latin typeface="Carlito"/>
                <a:cs typeface="Carlito"/>
              </a:rPr>
              <a:t>Form </a:t>
            </a:r>
            <a:r>
              <a:rPr sz="5000" b="1" dirty="0">
                <a:solidFill>
                  <a:srgbClr val="04607A"/>
                </a:solidFill>
                <a:latin typeface="Carlito"/>
                <a:cs typeface="Carlito"/>
              </a:rPr>
              <a:t>of</a:t>
            </a:r>
            <a:r>
              <a:rPr sz="5000" b="1" spc="-4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1" spc="-70" dirty="0">
                <a:solidFill>
                  <a:srgbClr val="04607A"/>
                </a:solidFill>
                <a:latin typeface="Carlito"/>
                <a:cs typeface="Carlito"/>
              </a:rPr>
              <a:t>Verb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96821"/>
            <a:ext cx="799147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216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"/>
              <a:tabLst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Times New Roman"/>
                <a:cs typeface="Times New Roman"/>
              </a:rPr>
              <a:t>1</a:t>
            </a:r>
            <a:r>
              <a:rPr sz="2000" spc="-155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Singular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Subject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Singular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Verb,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Plural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Subject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Plural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ts val="1920"/>
              </a:lnSpc>
            </a:pPr>
            <a:r>
              <a:rPr sz="2000" spc="35" dirty="0">
                <a:latin typeface="Times New Roman"/>
                <a:cs typeface="Times New Roman"/>
              </a:rPr>
              <a:t>Example: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Shahin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meritorious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student.</a:t>
            </a:r>
            <a:endParaRPr sz="2000">
              <a:latin typeface="Times New Roman"/>
              <a:cs typeface="Times New Roman"/>
            </a:endParaRPr>
          </a:p>
          <a:p>
            <a:pPr marL="1360170">
              <a:lnSpc>
                <a:spcPts val="2160"/>
              </a:lnSpc>
            </a:pPr>
            <a:r>
              <a:rPr sz="2000" spc="15" dirty="0">
                <a:latin typeface="Times New Roman"/>
                <a:cs typeface="Times New Roman"/>
              </a:rPr>
              <a:t>Vehicles </a:t>
            </a:r>
            <a:r>
              <a:rPr sz="2000" spc="70" dirty="0">
                <a:latin typeface="Times New Roman"/>
                <a:cs typeface="Times New Roman"/>
              </a:rPr>
              <a:t>create </a:t>
            </a:r>
            <a:r>
              <a:rPr sz="2000" spc="40" dirty="0">
                <a:latin typeface="Times New Roman"/>
                <a:cs typeface="Times New Roman"/>
              </a:rPr>
              <a:t>traffic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jam.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2</a:t>
            </a:r>
            <a:r>
              <a:rPr sz="2000" spc="-40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Preposition: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(in,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at,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on,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from,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by,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with,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without,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before,  </a:t>
            </a:r>
            <a:r>
              <a:rPr sz="2000" spc="30" dirty="0">
                <a:latin typeface="Times New Roman"/>
                <a:cs typeface="Times New Roman"/>
              </a:rPr>
              <a:t>after,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into,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across,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about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noun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or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Verb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ing.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ts val="1920"/>
              </a:lnSpc>
            </a:pPr>
            <a:r>
              <a:rPr sz="2000" spc="3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532130" lvl="1" indent="-246379">
              <a:lnSpc>
                <a:spcPts val="2160"/>
              </a:lnSpc>
              <a:buAutoNum type="alphaLcPeriod"/>
              <a:tabLst>
                <a:tab pos="532765" algn="l"/>
              </a:tabLst>
            </a:pPr>
            <a:r>
              <a:rPr sz="2000" spc="20" dirty="0">
                <a:latin typeface="Times New Roman"/>
                <a:cs typeface="Times New Roman"/>
              </a:rPr>
              <a:t>Television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important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source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entertainment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entertaining.</a:t>
            </a:r>
            <a:endParaRPr sz="2000">
              <a:latin typeface="Times New Roman"/>
              <a:cs typeface="Times New Roman"/>
            </a:endParaRPr>
          </a:p>
          <a:p>
            <a:pPr marL="547370" lvl="1" indent="-261620">
              <a:lnSpc>
                <a:spcPts val="2160"/>
              </a:lnSpc>
              <a:buAutoNum type="alphaLcPeriod"/>
              <a:tabLst>
                <a:tab pos="548005" algn="l"/>
              </a:tabLst>
            </a:pPr>
            <a:r>
              <a:rPr sz="2000" spc="70" dirty="0">
                <a:latin typeface="Times New Roman"/>
                <a:cs typeface="Times New Roman"/>
              </a:rPr>
              <a:t>Children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fond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mobile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Phone.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lphaLcPeriod"/>
            </a:pPr>
            <a:endParaRPr sz="2450">
              <a:latin typeface="Times New Roman"/>
              <a:cs typeface="Times New Roman"/>
            </a:endParaRPr>
          </a:p>
          <a:p>
            <a:pPr marL="286385" marR="109220" indent="-274320">
              <a:lnSpc>
                <a:spcPts val="192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 </a:t>
            </a:r>
            <a:r>
              <a:rPr sz="2000" b="1" spc="-70" dirty="0">
                <a:latin typeface="Times New Roman"/>
                <a:cs typeface="Times New Roman"/>
              </a:rPr>
              <a:t>3</a:t>
            </a:r>
            <a:r>
              <a:rPr sz="2000" spc="-70" dirty="0">
                <a:latin typeface="Times New Roman"/>
                <a:cs typeface="Times New Roman"/>
              </a:rPr>
              <a:t>: </a:t>
            </a:r>
            <a:r>
              <a:rPr sz="2000" spc="-50" dirty="0">
                <a:latin typeface="Times New Roman"/>
                <a:cs typeface="Times New Roman"/>
              </a:rPr>
              <a:t>To </a:t>
            </a:r>
            <a:r>
              <a:rPr sz="2000" spc="-25" dirty="0">
                <a:latin typeface="Times New Roman"/>
                <a:cs typeface="Times New Roman"/>
              </a:rPr>
              <a:t>+ </a:t>
            </a:r>
            <a:r>
              <a:rPr sz="2000" spc="-75" dirty="0">
                <a:latin typeface="Times New Roman"/>
                <a:cs typeface="Times New Roman"/>
              </a:rPr>
              <a:t>Verb1 </a:t>
            </a:r>
            <a:r>
              <a:rPr sz="2000" spc="130" dirty="0">
                <a:latin typeface="Times New Roman"/>
                <a:cs typeface="Times New Roman"/>
              </a:rPr>
              <a:t>but </a:t>
            </a:r>
            <a:r>
              <a:rPr sz="2000" spc="70" dirty="0">
                <a:latin typeface="Times New Roman"/>
                <a:cs typeface="Times New Roman"/>
              </a:rPr>
              <a:t>(Addicted </a:t>
            </a:r>
            <a:r>
              <a:rPr sz="2000" spc="55" dirty="0">
                <a:latin typeface="Times New Roman"/>
                <a:cs typeface="Times New Roman"/>
              </a:rPr>
              <a:t>to, </a:t>
            </a:r>
            <a:r>
              <a:rPr sz="2000" spc="30" dirty="0">
                <a:latin typeface="Times New Roman"/>
                <a:cs typeface="Times New Roman"/>
              </a:rPr>
              <a:t>Adverse </a:t>
            </a:r>
            <a:r>
              <a:rPr sz="2000" spc="55" dirty="0">
                <a:latin typeface="Times New Roman"/>
                <a:cs typeface="Times New Roman"/>
              </a:rPr>
              <a:t>to, </a:t>
            </a:r>
            <a:r>
              <a:rPr sz="2000" spc="-35" dirty="0">
                <a:latin typeface="Times New Roman"/>
                <a:cs typeface="Times New Roman"/>
              </a:rPr>
              <a:t>Be </a:t>
            </a:r>
            <a:r>
              <a:rPr sz="2000" spc="90" dirty="0">
                <a:latin typeface="Times New Roman"/>
                <a:cs typeface="Times New Roman"/>
              </a:rPr>
              <a:t>used </a:t>
            </a:r>
            <a:r>
              <a:rPr sz="2000" spc="55" dirty="0">
                <a:latin typeface="Times New Roman"/>
                <a:cs typeface="Times New Roman"/>
              </a:rPr>
              <a:t>to, </a:t>
            </a:r>
            <a:r>
              <a:rPr sz="2000" spc="114" dirty="0">
                <a:latin typeface="Times New Roman"/>
                <a:cs typeface="Times New Roman"/>
              </a:rPr>
              <a:t>With </a:t>
            </a:r>
            <a:r>
              <a:rPr sz="2000" spc="70" dirty="0">
                <a:latin typeface="Times New Roman"/>
                <a:cs typeface="Times New Roman"/>
              </a:rPr>
              <a:t>a  </a:t>
            </a:r>
            <a:r>
              <a:rPr sz="2000" spc="15" dirty="0">
                <a:latin typeface="Times New Roman"/>
                <a:cs typeface="Times New Roman"/>
              </a:rPr>
              <a:t>view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Look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forward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Get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used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Be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accustomed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Verb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ing.  Example: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Shimu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went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London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get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job.</a:t>
            </a:r>
            <a:endParaRPr sz="2000">
              <a:latin typeface="Times New Roman"/>
              <a:cs typeface="Times New Roman"/>
            </a:endParaRPr>
          </a:p>
          <a:p>
            <a:pPr marL="1367790">
              <a:lnSpc>
                <a:spcPct val="100000"/>
              </a:lnSpc>
              <a:spcBef>
                <a:spcPts val="15"/>
              </a:spcBef>
            </a:pPr>
            <a:r>
              <a:rPr sz="2000" spc="85" dirty="0">
                <a:latin typeface="Times New Roman"/>
                <a:cs typeface="Times New Roman"/>
              </a:rPr>
              <a:t>Shamim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tried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join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Navy.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7567930" cy="416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00" spc="-50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000" b="1" spc="-80" dirty="0">
                <a:latin typeface="Times New Roman"/>
                <a:cs typeface="Times New Roman"/>
              </a:rPr>
              <a:t>RULE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4</a:t>
            </a:r>
            <a:r>
              <a:rPr sz="2600" b="1" spc="-40" dirty="0">
                <a:latin typeface="Times New Roman"/>
                <a:cs typeface="Times New Roman"/>
              </a:rPr>
              <a:t>: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(Can,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could,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might,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Shall,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should,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will,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would,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must,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ts val="2185"/>
              </a:lnSpc>
            </a:pPr>
            <a:r>
              <a:rPr sz="2000" spc="9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have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need,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dare,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ought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V1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ts val="2055"/>
              </a:lnSpc>
            </a:pPr>
            <a:r>
              <a:rPr sz="1900" spc="30" dirty="0">
                <a:latin typeface="Times New Roman"/>
                <a:cs typeface="Times New Roman"/>
              </a:rPr>
              <a:t>Example: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He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can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do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the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Sum.</a:t>
            </a:r>
            <a:endParaRPr sz="1900">
              <a:latin typeface="Times New Roman"/>
              <a:cs typeface="Times New Roman"/>
            </a:endParaRPr>
          </a:p>
          <a:p>
            <a:pPr marL="1312545">
              <a:lnSpc>
                <a:spcPts val="2050"/>
              </a:lnSpc>
            </a:pPr>
            <a:r>
              <a:rPr sz="1900" spc="50" dirty="0">
                <a:latin typeface="Times New Roman"/>
                <a:cs typeface="Times New Roman"/>
              </a:rPr>
              <a:t>It may </a:t>
            </a:r>
            <a:r>
              <a:rPr sz="1900" spc="70" dirty="0">
                <a:latin typeface="Times New Roman"/>
                <a:cs typeface="Times New Roman"/>
              </a:rPr>
              <a:t>rain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today.</a:t>
            </a:r>
            <a:endParaRPr sz="1900">
              <a:latin typeface="Times New Roman"/>
              <a:cs typeface="Times New Roman"/>
            </a:endParaRPr>
          </a:p>
          <a:p>
            <a:pPr marL="1308100">
              <a:lnSpc>
                <a:spcPts val="2165"/>
              </a:lnSpc>
            </a:pPr>
            <a:r>
              <a:rPr sz="1900" spc="55" dirty="0">
                <a:latin typeface="Times New Roman"/>
                <a:cs typeface="Times New Roman"/>
              </a:rPr>
              <a:t>Tamim </a:t>
            </a:r>
            <a:r>
              <a:rPr sz="1900" spc="110" dirty="0">
                <a:latin typeface="Times New Roman"/>
                <a:cs typeface="Times New Roman"/>
              </a:rPr>
              <a:t>must </a:t>
            </a:r>
            <a:r>
              <a:rPr sz="1900" spc="70" dirty="0">
                <a:latin typeface="Times New Roman"/>
                <a:cs typeface="Times New Roman"/>
              </a:rPr>
              <a:t>study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tonight.</a:t>
            </a:r>
            <a:endParaRPr sz="1900">
              <a:latin typeface="Times New Roman"/>
              <a:cs typeface="Times New Roman"/>
            </a:endParaRPr>
          </a:p>
          <a:p>
            <a:pPr marL="287020" indent="-274320">
              <a:lnSpc>
                <a:spcPts val="2610"/>
              </a:lnSpc>
              <a:spcBef>
                <a:spcPts val="67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 </a:t>
            </a:r>
            <a:r>
              <a:rPr sz="2000" b="1" spc="-55" dirty="0">
                <a:latin typeface="Times New Roman"/>
                <a:cs typeface="Times New Roman"/>
              </a:rPr>
              <a:t>5</a:t>
            </a:r>
            <a:r>
              <a:rPr sz="2000" spc="-55" dirty="0">
                <a:latin typeface="Times New Roman"/>
                <a:cs typeface="Times New Roman"/>
              </a:rPr>
              <a:t>: </a:t>
            </a:r>
            <a:r>
              <a:rPr sz="2200" spc="85" dirty="0">
                <a:latin typeface="Times New Roman"/>
                <a:cs typeface="Times New Roman"/>
              </a:rPr>
              <a:t>While </a:t>
            </a:r>
            <a:r>
              <a:rPr sz="2200" spc="-30" dirty="0">
                <a:latin typeface="Times New Roman"/>
                <a:cs typeface="Times New Roman"/>
              </a:rPr>
              <a:t>+ </a:t>
            </a:r>
            <a:r>
              <a:rPr sz="2200" dirty="0">
                <a:latin typeface="Times New Roman"/>
                <a:cs typeface="Times New Roman"/>
              </a:rPr>
              <a:t>Verb </a:t>
            </a:r>
            <a:r>
              <a:rPr sz="2200" spc="-30" dirty="0">
                <a:latin typeface="Times New Roman"/>
                <a:cs typeface="Times New Roman"/>
              </a:rPr>
              <a:t>+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ing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1905"/>
              </a:lnSpc>
            </a:pPr>
            <a:r>
              <a:rPr sz="1700" spc="25" dirty="0">
                <a:latin typeface="Times New Roman"/>
                <a:cs typeface="Times New Roman"/>
              </a:rPr>
              <a:t>Example: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While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walking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the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garden,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I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saw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snake.</a:t>
            </a:r>
            <a:endParaRPr sz="1700">
              <a:latin typeface="Times New Roman"/>
              <a:cs typeface="Times New Roman"/>
            </a:endParaRPr>
          </a:p>
          <a:p>
            <a:pPr marL="1148080">
              <a:lnSpc>
                <a:spcPts val="1939"/>
              </a:lnSpc>
            </a:pPr>
            <a:r>
              <a:rPr sz="1700" spc="65" dirty="0">
                <a:latin typeface="Times New Roman"/>
                <a:cs typeface="Times New Roman"/>
              </a:rPr>
              <a:t>While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sleeping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I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dreamt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good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dream.</a:t>
            </a:r>
            <a:endParaRPr sz="1700">
              <a:latin typeface="Times New Roman"/>
              <a:cs typeface="Times New Roman"/>
            </a:endParaRPr>
          </a:p>
          <a:p>
            <a:pPr marL="286385" marR="429895" indent="-274320">
              <a:lnSpc>
                <a:spcPts val="2480"/>
              </a:lnSpc>
              <a:spcBef>
                <a:spcPts val="869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000" b="1" spc="-80" dirty="0">
                <a:latin typeface="Times New Roman"/>
                <a:cs typeface="Times New Roman"/>
              </a:rPr>
              <a:t>RULE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6</a:t>
            </a:r>
            <a:r>
              <a:rPr sz="2000" spc="25" dirty="0">
                <a:latin typeface="Times New Roman"/>
                <a:cs typeface="Times New Roman"/>
              </a:rPr>
              <a:t>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(have,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has,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had,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get,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got,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getting,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having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+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V3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or  </a:t>
            </a:r>
            <a:r>
              <a:rPr sz="2200" spc="20" dirty="0">
                <a:latin typeface="Times New Roman"/>
                <a:cs typeface="Times New Roman"/>
              </a:rPr>
              <a:t>Adjective.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1900"/>
              </a:lnSpc>
            </a:pPr>
            <a:r>
              <a:rPr sz="1900" spc="30" dirty="0">
                <a:latin typeface="Times New Roman"/>
                <a:cs typeface="Times New Roman"/>
              </a:rPr>
              <a:t>Example: </a:t>
            </a:r>
            <a:r>
              <a:rPr sz="1900" spc="40" dirty="0">
                <a:latin typeface="Times New Roman"/>
                <a:cs typeface="Times New Roman"/>
              </a:rPr>
              <a:t>She </a:t>
            </a:r>
            <a:r>
              <a:rPr sz="1900" spc="55" dirty="0">
                <a:latin typeface="Times New Roman"/>
                <a:cs typeface="Times New Roman"/>
              </a:rPr>
              <a:t>got </a:t>
            </a:r>
            <a:r>
              <a:rPr sz="1900" spc="85" dirty="0">
                <a:latin typeface="Times New Roman"/>
                <a:cs typeface="Times New Roman"/>
              </a:rPr>
              <a:t>married</a:t>
            </a:r>
            <a:r>
              <a:rPr sz="1900" spc="-32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yesterday.</a:t>
            </a:r>
            <a:endParaRPr sz="1900">
              <a:latin typeface="Times New Roman"/>
              <a:cs typeface="Times New Roman"/>
            </a:endParaRPr>
          </a:p>
          <a:p>
            <a:pPr marL="1251585">
              <a:lnSpc>
                <a:spcPts val="2055"/>
              </a:lnSpc>
            </a:pPr>
            <a:r>
              <a:rPr sz="1900" spc="10" dirty="0">
                <a:latin typeface="Times New Roman"/>
                <a:cs typeface="Times New Roman"/>
              </a:rPr>
              <a:t>I </a:t>
            </a:r>
            <a:r>
              <a:rPr sz="1900" spc="110" dirty="0">
                <a:latin typeface="Times New Roman"/>
                <a:cs typeface="Times New Roman"/>
              </a:rPr>
              <a:t>had</a:t>
            </a:r>
            <a:r>
              <a:rPr sz="1900" spc="-33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my </a:t>
            </a:r>
            <a:r>
              <a:rPr sz="1900" spc="60" dirty="0">
                <a:latin typeface="Times New Roman"/>
                <a:cs typeface="Times New Roman"/>
              </a:rPr>
              <a:t>car cleaned.</a:t>
            </a:r>
            <a:endParaRPr sz="1900">
              <a:latin typeface="Times New Roman"/>
              <a:cs typeface="Times New Roman"/>
            </a:endParaRPr>
          </a:p>
          <a:p>
            <a:pPr marL="1251585" marR="1778635">
              <a:lnSpc>
                <a:spcPts val="2050"/>
              </a:lnSpc>
              <a:spcBef>
                <a:spcPts val="145"/>
              </a:spcBef>
            </a:pPr>
            <a:r>
              <a:rPr sz="1900" spc="45" dirty="0">
                <a:latin typeface="Times New Roman"/>
                <a:cs typeface="Times New Roman"/>
              </a:rPr>
              <a:t>Having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taken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the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money,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the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thief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ran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away.  </a:t>
            </a:r>
            <a:r>
              <a:rPr sz="1900" spc="120" dirty="0">
                <a:latin typeface="Times New Roman"/>
                <a:cs typeface="Times New Roman"/>
              </a:rPr>
              <a:t>Our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Culture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is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getting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westernized.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25777"/>
            <a:ext cx="7882890" cy="3971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6385" marR="35560" indent="-274320">
              <a:lnSpc>
                <a:spcPct val="90100"/>
              </a:lnSpc>
              <a:spcBef>
                <a:spcPts val="31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1600" b="1" spc="-65" dirty="0">
                <a:latin typeface="Times New Roman"/>
                <a:cs typeface="Times New Roman"/>
              </a:rPr>
              <a:t>RULE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7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Passive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Voice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(Can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be,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could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may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might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Shall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should  </a:t>
            </a:r>
            <a:r>
              <a:rPr sz="1800" spc="55" dirty="0">
                <a:latin typeface="Times New Roman"/>
                <a:cs typeface="Times New Roman"/>
              </a:rPr>
              <a:t>be, </a:t>
            </a:r>
            <a:r>
              <a:rPr sz="1800" spc="5" dirty="0">
                <a:latin typeface="Times New Roman"/>
                <a:cs typeface="Times New Roman"/>
              </a:rPr>
              <a:t>will </a:t>
            </a:r>
            <a:r>
              <a:rPr sz="1800" spc="55" dirty="0">
                <a:latin typeface="Times New Roman"/>
                <a:cs typeface="Times New Roman"/>
              </a:rPr>
              <a:t>be, would </a:t>
            </a:r>
            <a:r>
              <a:rPr sz="1800" spc="60" dirty="0">
                <a:latin typeface="Times New Roman"/>
                <a:cs typeface="Times New Roman"/>
              </a:rPr>
              <a:t>be, </a:t>
            </a:r>
            <a:r>
              <a:rPr sz="1800" spc="105" dirty="0">
                <a:latin typeface="Times New Roman"/>
                <a:cs typeface="Times New Roman"/>
              </a:rPr>
              <a:t>must </a:t>
            </a:r>
            <a:r>
              <a:rPr sz="1800" spc="60" dirty="0">
                <a:latin typeface="Times New Roman"/>
                <a:cs typeface="Times New Roman"/>
              </a:rPr>
              <a:t>be, </a:t>
            </a:r>
            <a:r>
              <a:rPr sz="1800" spc="80" dirty="0">
                <a:latin typeface="Times New Roman"/>
                <a:cs typeface="Times New Roman"/>
              </a:rPr>
              <a:t>used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be, </a:t>
            </a:r>
            <a:r>
              <a:rPr sz="1800" spc="30" dirty="0">
                <a:latin typeface="Times New Roman"/>
                <a:cs typeface="Times New Roman"/>
              </a:rPr>
              <a:t>have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be, </a:t>
            </a:r>
            <a:r>
              <a:rPr sz="1800" spc="90" dirty="0">
                <a:latin typeface="Times New Roman"/>
                <a:cs typeface="Times New Roman"/>
              </a:rPr>
              <a:t>ought to </a:t>
            </a:r>
            <a:r>
              <a:rPr sz="1800" spc="85" dirty="0">
                <a:latin typeface="Times New Roman"/>
                <a:cs typeface="Times New Roman"/>
              </a:rPr>
              <a:t>be </a:t>
            </a:r>
            <a:r>
              <a:rPr sz="1800" spc="60" dirty="0">
                <a:latin typeface="Times New Roman"/>
                <a:cs typeface="Times New Roman"/>
              </a:rPr>
              <a:t>)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-90" dirty="0">
                <a:latin typeface="Times New Roman"/>
                <a:cs typeface="Times New Roman"/>
              </a:rPr>
              <a:t>V3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work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ought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done.</a:t>
            </a:r>
            <a:endParaRPr sz="1800">
              <a:latin typeface="Times New Roman"/>
              <a:cs typeface="Times New Roman"/>
            </a:endParaRPr>
          </a:p>
          <a:p>
            <a:pPr marL="1257935">
              <a:lnSpc>
                <a:spcPts val="1945"/>
              </a:lnSpc>
            </a:pPr>
            <a:r>
              <a:rPr sz="1800" spc="75" dirty="0">
                <a:latin typeface="Times New Roman"/>
                <a:cs typeface="Times New Roman"/>
              </a:rPr>
              <a:t>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helped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87020" indent="-274320">
              <a:lnSpc>
                <a:spcPts val="2050"/>
              </a:lnSpc>
              <a:buClr>
                <a:srgbClr val="0AD0D9"/>
              </a:buClr>
              <a:buSzPct val="92857"/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RULE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8: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(Each,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every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one,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any)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more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singular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Sub.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Singular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Verb.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ts val="1945"/>
              </a:lnSpc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boy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each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girl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was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present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there.</a:t>
            </a:r>
            <a:endParaRPr sz="1800">
              <a:latin typeface="Times New Roman"/>
              <a:cs typeface="Times New Roman"/>
            </a:endParaRPr>
          </a:p>
          <a:p>
            <a:pPr marL="1257935">
              <a:lnSpc>
                <a:spcPts val="2055"/>
              </a:lnSpc>
            </a:pPr>
            <a:r>
              <a:rPr sz="1800" spc="-10" dirty="0">
                <a:latin typeface="Times New Roman"/>
                <a:cs typeface="Times New Roman"/>
              </a:rPr>
              <a:t>Every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boy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girl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been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given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100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700"/>
              </a:lnSpc>
              <a:spcBef>
                <a:spcPts val="5"/>
              </a:spcBef>
              <a:buClr>
                <a:srgbClr val="0AD0D9"/>
              </a:buClr>
              <a:buSzPct val="95238"/>
              <a:buFont typeface="Wingdings"/>
              <a:buChar char=""/>
              <a:tabLst>
                <a:tab pos="287020" algn="l"/>
              </a:tabLst>
            </a:pPr>
            <a:r>
              <a:rPr sz="2100" b="1" spc="-85" dirty="0">
                <a:latin typeface="Times New Roman"/>
                <a:cs typeface="Times New Roman"/>
              </a:rPr>
              <a:t>RULE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25" dirty="0">
                <a:latin typeface="Times New Roman"/>
                <a:cs typeface="Times New Roman"/>
              </a:rPr>
              <a:t>9</a:t>
            </a:r>
            <a:r>
              <a:rPr sz="2100" spc="25" dirty="0">
                <a:latin typeface="Times New Roman"/>
                <a:cs typeface="Times New Roman"/>
              </a:rPr>
              <a:t>: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Population,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public,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crowd,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army,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congress,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committee,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team,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government,  </a:t>
            </a:r>
            <a:r>
              <a:rPr sz="1600" spc="-5" dirty="0">
                <a:latin typeface="Times New Roman"/>
                <a:cs typeface="Times New Roman"/>
              </a:rPr>
              <a:t>family, </a:t>
            </a:r>
            <a:r>
              <a:rPr sz="1600" spc="20" dirty="0">
                <a:latin typeface="Times New Roman"/>
                <a:cs typeface="Times New Roman"/>
              </a:rPr>
              <a:t>pair, </a:t>
            </a:r>
            <a:r>
              <a:rPr sz="1600" spc="60" dirty="0">
                <a:latin typeface="Times New Roman"/>
                <a:cs typeface="Times New Roman"/>
              </a:rPr>
              <a:t>dozen, </a:t>
            </a:r>
            <a:r>
              <a:rPr sz="1600" spc="20" dirty="0">
                <a:latin typeface="Times New Roman"/>
                <a:cs typeface="Times New Roman"/>
              </a:rPr>
              <a:t>scenery, </a:t>
            </a:r>
            <a:r>
              <a:rPr sz="1600" spc="35" dirty="0">
                <a:latin typeface="Times New Roman"/>
                <a:cs typeface="Times New Roman"/>
              </a:rPr>
              <a:t>knowledge, </a:t>
            </a:r>
            <a:r>
              <a:rPr sz="1600" spc="85" dirty="0">
                <a:latin typeface="Times New Roman"/>
                <a:cs typeface="Times New Roman"/>
              </a:rPr>
              <a:t>hundred, </a:t>
            </a:r>
            <a:r>
              <a:rPr sz="1600" spc="80" dirty="0">
                <a:latin typeface="Times New Roman"/>
                <a:cs typeface="Times New Roman"/>
              </a:rPr>
              <a:t>thousand, </a:t>
            </a:r>
            <a:r>
              <a:rPr sz="1600" spc="60" dirty="0">
                <a:latin typeface="Times New Roman"/>
                <a:cs typeface="Times New Roman"/>
              </a:rPr>
              <a:t>furniture, </a:t>
            </a:r>
            <a:r>
              <a:rPr sz="1600" spc="40" dirty="0">
                <a:latin typeface="Times New Roman"/>
                <a:cs typeface="Times New Roman"/>
              </a:rPr>
              <a:t>machinery,  </a:t>
            </a:r>
            <a:r>
              <a:rPr sz="1600" spc="60" dirty="0">
                <a:latin typeface="Times New Roman"/>
                <a:cs typeface="Times New Roman"/>
              </a:rPr>
              <a:t>information, </a:t>
            </a:r>
            <a:r>
              <a:rPr sz="1600" spc="55" dirty="0">
                <a:latin typeface="Times New Roman"/>
                <a:cs typeface="Times New Roman"/>
              </a:rPr>
              <a:t>bread, </a:t>
            </a:r>
            <a:r>
              <a:rPr sz="1600" spc="30" dirty="0">
                <a:latin typeface="Times New Roman"/>
                <a:cs typeface="Times New Roman"/>
              </a:rPr>
              <a:t>money, </a:t>
            </a:r>
            <a:r>
              <a:rPr sz="1600" spc="20" dirty="0">
                <a:latin typeface="Times New Roman"/>
                <a:cs typeface="Times New Roman"/>
              </a:rPr>
              <a:t>advice, </a:t>
            </a:r>
            <a:r>
              <a:rPr sz="1600" spc="35" dirty="0">
                <a:latin typeface="Times New Roman"/>
                <a:cs typeface="Times New Roman"/>
              </a:rPr>
              <a:t>poetry, </a:t>
            </a:r>
            <a:r>
              <a:rPr sz="1600" spc="15" dirty="0">
                <a:latin typeface="Times New Roman"/>
                <a:cs typeface="Times New Roman"/>
              </a:rPr>
              <a:t>gallows, </a:t>
            </a:r>
            <a:r>
              <a:rPr sz="1600" spc="45" dirty="0">
                <a:latin typeface="Times New Roman"/>
                <a:cs typeface="Times New Roman"/>
              </a:rPr>
              <a:t>ethics, </a:t>
            </a:r>
            <a:r>
              <a:rPr sz="1600" spc="65" dirty="0">
                <a:latin typeface="Times New Roman"/>
                <a:cs typeface="Times New Roman"/>
              </a:rPr>
              <a:t>mathematics,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physics, </a:t>
            </a:r>
            <a:r>
              <a:rPr sz="1600" spc="40" dirty="0">
                <a:latin typeface="Times New Roman"/>
                <a:cs typeface="Times New Roman"/>
              </a:rPr>
              <a:t>news,  </a:t>
            </a:r>
            <a:r>
              <a:rPr sz="1600" spc="45" dirty="0">
                <a:latin typeface="Times New Roman"/>
                <a:cs typeface="Times New Roman"/>
              </a:rPr>
              <a:t>electronics, dynamics, </a:t>
            </a:r>
            <a:r>
              <a:rPr sz="1600" spc="-5" dirty="0">
                <a:latin typeface="Times New Roman"/>
                <a:cs typeface="Times New Roman"/>
              </a:rPr>
              <a:t>2/3….dollars, </a:t>
            </a:r>
            <a:r>
              <a:rPr sz="1600" spc="-15" dirty="0">
                <a:latin typeface="Times New Roman"/>
                <a:cs typeface="Times New Roman"/>
              </a:rPr>
              <a:t>2/3….miles, </a:t>
            </a:r>
            <a:r>
              <a:rPr sz="1600" spc="55" dirty="0">
                <a:latin typeface="Times New Roman"/>
                <a:cs typeface="Times New Roman"/>
              </a:rPr>
              <a:t>) </a:t>
            </a:r>
            <a:r>
              <a:rPr sz="1600" spc="-25" dirty="0">
                <a:latin typeface="Times New Roman"/>
                <a:cs typeface="Times New Roman"/>
              </a:rPr>
              <a:t>+ </a:t>
            </a:r>
            <a:r>
              <a:rPr sz="1600" spc="50" dirty="0">
                <a:latin typeface="Times New Roman"/>
                <a:cs typeface="Times New Roman"/>
              </a:rPr>
              <a:t>singular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verb.</a:t>
            </a:r>
            <a:endParaRPr sz="1600">
              <a:latin typeface="Times New Roman"/>
              <a:cs typeface="Times New Roman"/>
            </a:endParaRPr>
          </a:p>
          <a:p>
            <a:pPr marL="286385">
              <a:lnSpc>
                <a:spcPts val="1914"/>
              </a:lnSpc>
            </a:pPr>
            <a:r>
              <a:rPr sz="1900" spc="30" dirty="0">
                <a:latin typeface="Times New Roman"/>
                <a:cs typeface="Times New Roman"/>
              </a:rPr>
              <a:t>Example: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Ill </a:t>
            </a:r>
            <a:r>
              <a:rPr sz="1900" spc="60" dirty="0">
                <a:latin typeface="Times New Roman"/>
                <a:cs typeface="Times New Roman"/>
              </a:rPr>
              <a:t>news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runs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a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pace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1251585">
              <a:lnSpc>
                <a:spcPts val="2165"/>
              </a:lnSpc>
            </a:pPr>
            <a:r>
              <a:rPr sz="1900" spc="25" dirty="0">
                <a:latin typeface="Times New Roman"/>
                <a:cs typeface="Times New Roman"/>
              </a:rPr>
              <a:t>Physics </a:t>
            </a:r>
            <a:r>
              <a:rPr sz="1900" spc="20" dirty="0">
                <a:latin typeface="Times New Roman"/>
                <a:cs typeface="Times New Roman"/>
              </a:rPr>
              <a:t>is </a:t>
            </a:r>
            <a:r>
              <a:rPr sz="1900" spc="65" dirty="0">
                <a:latin typeface="Times New Roman"/>
                <a:cs typeface="Times New Roman"/>
              </a:rPr>
              <a:t>a</a:t>
            </a:r>
            <a:r>
              <a:rPr sz="1900" spc="-33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critical </a:t>
            </a:r>
            <a:r>
              <a:rPr sz="1900" spc="55" dirty="0">
                <a:latin typeface="Times New Roman"/>
                <a:cs typeface="Times New Roman"/>
              </a:rPr>
              <a:t>subject.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846059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701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 </a:t>
            </a:r>
            <a:r>
              <a:rPr sz="1800" b="1" spc="-65" dirty="0">
                <a:latin typeface="Times New Roman"/>
                <a:cs typeface="Times New Roman"/>
              </a:rPr>
              <a:t>10: </a:t>
            </a:r>
            <a:r>
              <a:rPr sz="1800" spc="45" dirty="0">
                <a:latin typeface="Times New Roman"/>
                <a:cs typeface="Times New Roman"/>
              </a:rPr>
              <a:t>(People, </a:t>
            </a:r>
            <a:r>
              <a:rPr sz="1800" spc="50" dirty="0">
                <a:latin typeface="Times New Roman"/>
                <a:cs typeface="Times New Roman"/>
              </a:rPr>
              <a:t>spectacles, </a:t>
            </a:r>
            <a:r>
              <a:rPr sz="1800" spc="65" dirty="0">
                <a:latin typeface="Times New Roman"/>
                <a:cs typeface="Times New Roman"/>
              </a:rPr>
              <a:t>trousers, </a:t>
            </a:r>
            <a:r>
              <a:rPr sz="1800" spc="35" dirty="0">
                <a:latin typeface="Times New Roman"/>
                <a:cs typeface="Times New Roman"/>
              </a:rPr>
              <a:t>scissors, </a:t>
            </a:r>
            <a:r>
              <a:rPr sz="1800" spc="65" dirty="0">
                <a:latin typeface="Times New Roman"/>
                <a:cs typeface="Times New Roman"/>
              </a:rPr>
              <a:t>benches, </a:t>
            </a:r>
            <a:r>
              <a:rPr sz="1800" spc="55" dirty="0">
                <a:latin typeface="Times New Roman"/>
                <a:cs typeface="Times New Roman"/>
              </a:rPr>
              <a:t>cloths, </a:t>
            </a:r>
            <a:r>
              <a:rPr sz="1800" spc="40" dirty="0">
                <a:latin typeface="Times New Roman"/>
                <a:cs typeface="Times New Roman"/>
              </a:rPr>
              <a:t>goods,  </a:t>
            </a:r>
            <a:r>
              <a:rPr sz="1800" spc="80" dirty="0">
                <a:latin typeface="Times New Roman"/>
                <a:cs typeface="Times New Roman"/>
              </a:rPr>
              <a:t>headquarters,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vegetables,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laws,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police,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cattle,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folk,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circumstances,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gentry.)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  </a:t>
            </a:r>
            <a:r>
              <a:rPr sz="1800" spc="45" dirty="0">
                <a:latin typeface="Times New Roman"/>
                <a:cs typeface="Times New Roman"/>
              </a:rPr>
              <a:t>Plural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verb.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circumstances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good.</a:t>
            </a:r>
            <a:endParaRPr sz="1800">
              <a:latin typeface="Times New Roman"/>
              <a:cs typeface="Times New Roman"/>
            </a:endParaRPr>
          </a:p>
          <a:p>
            <a:pPr marL="1195070" marR="3599179" indent="5715"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People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don’t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eat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food.  </a:t>
            </a:r>
            <a:r>
              <a:rPr sz="1800" spc="25" dirty="0">
                <a:latin typeface="Times New Roman"/>
                <a:cs typeface="Times New Roman"/>
              </a:rPr>
              <a:t>Vegetables </a:t>
            </a:r>
            <a:r>
              <a:rPr sz="1800" spc="80" dirty="0">
                <a:latin typeface="Times New Roman"/>
                <a:cs typeface="Times New Roman"/>
              </a:rPr>
              <a:t>contain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vitamin.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80" dirty="0">
                <a:latin typeface="Times New Roman"/>
                <a:cs typeface="Times New Roman"/>
              </a:rPr>
              <a:t>11</a:t>
            </a:r>
            <a:r>
              <a:rPr sz="1800" spc="-180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(who,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whose,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whom,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which,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that)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only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their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before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subject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  </a:t>
            </a:r>
            <a:r>
              <a:rPr sz="1800" spc="60" dirty="0">
                <a:latin typeface="Times New Roman"/>
                <a:cs typeface="Times New Roman"/>
              </a:rPr>
              <a:t>choose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verb.</a:t>
            </a:r>
            <a:endParaRPr sz="1800">
              <a:latin typeface="Times New Roman"/>
              <a:cs typeface="Times New Roman"/>
            </a:endParaRPr>
          </a:p>
          <a:p>
            <a:pPr marL="1201420" marR="3992879" indent="-915035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who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your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friend. 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who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friend.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943215" cy="370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 </a:t>
            </a:r>
            <a:r>
              <a:rPr sz="1800" b="1" spc="-130" dirty="0">
                <a:latin typeface="Times New Roman"/>
                <a:cs typeface="Times New Roman"/>
              </a:rPr>
              <a:t>13</a:t>
            </a:r>
            <a:r>
              <a:rPr sz="1800" spc="-130" dirty="0">
                <a:latin typeface="Times New Roman"/>
                <a:cs typeface="Times New Roman"/>
              </a:rPr>
              <a:t>: </a:t>
            </a:r>
            <a:r>
              <a:rPr sz="1800" spc="15" dirty="0">
                <a:latin typeface="Times New Roman"/>
                <a:cs typeface="Times New Roman"/>
              </a:rPr>
              <a:t>(Feel, </a:t>
            </a:r>
            <a:r>
              <a:rPr sz="1800" spc="5" dirty="0">
                <a:latin typeface="Times New Roman"/>
                <a:cs typeface="Times New Roman"/>
              </a:rPr>
              <a:t>love, </a:t>
            </a:r>
            <a:r>
              <a:rPr sz="1800" spc="45" dirty="0">
                <a:latin typeface="Times New Roman"/>
                <a:cs typeface="Times New Roman"/>
              </a:rPr>
              <a:t>hear, </a:t>
            </a:r>
            <a:r>
              <a:rPr sz="1800" spc="20" dirty="0">
                <a:latin typeface="Times New Roman"/>
                <a:cs typeface="Times New Roman"/>
              </a:rPr>
              <a:t>like, </a:t>
            </a:r>
            <a:r>
              <a:rPr sz="1800" spc="75" dirty="0">
                <a:latin typeface="Times New Roman"/>
                <a:cs typeface="Times New Roman"/>
              </a:rPr>
              <a:t>hate, </a:t>
            </a:r>
            <a:r>
              <a:rPr sz="1800" spc="40" dirty="0">
                <a:latin typeface="Times New Roman"/>
                <a:cs typeface="Times New Roman"/>
              </a:rPr>
              <a:t>see, </a:t>
            </a:r>
            <a:r>
              <a:rPr sz="1800" spc="35" dirty="0">
                <a:latin typeface="Times New Roman"/>
                <a:cs typeface="Times New Roman"/>
              </a:rPr>
              <a:t>forget, </a:t>
            </a:r>
            <a:r>
              <a:rPr sz="1800" spc="50" dirty="0">
                <a:latin typeface="Times New Roman"/>
                <a:cs typeface="Times New Roman"/>
              </a:rPr>
              <a:t>consist, </a:t>
            </a:r>
            <a:r>
              <a:rPr sz="1800" spc="65" dirty="0">
                <a:latin typeface="Times New Roman"/>
                <a:cs typeface="Times New Roman"/>
              </a:rPr>
              <a:t>seem, </a:t>
            </a:r>
            <a:r>
              <a:rPr sz="1800" spc="80" dirty="0">
                <a:latin typeface="Times New Roman"/>
                <a:cs typeface="Times New Roman"/>
              </a:rPr>
              <a:t>sound, </a:t>
            </a:r>
            <a:r>
              <a:rPr sz="1800" spc="45" dirty="0">
                <a:latin typeface="Times New Roman"/>
                <a:cs typeface="Times New Roman"/>
              </a:rPr>
              <a:t>smell,  </a:t>
            </a:r>
            <a:r>
              <a:rPr sz="1800" spc="25" dirty="0">
                <a:latin typeface="Times New Roman"/>
                <a:cs typeface="Times New Roman"/>
              </a:rPr>
              <a:t>believe, </a:t>
            </a:r>
            <a:r>
              <a:rPr sz="1800" spc="20" dirty="0">
                <a:latin typeface="Times New Roman"/>
                <a:cs typeface="Times New Roman"/>
              </a:rPr>
              <a:t>know, </a:t>
            </a:r>
            <a:r>
              <a:rPr sz="1800" spc="40" dirty="0">
                <a:latin typeface="Times New Roman"/>
                <a:cs typeface="Times New Roman"/>
              </a:rPr>
              <a:t>wish, </a:t>
            </a:r>
            <a:r>
              <a:rPr sz="1800" spc="90" dirty="0">
                <a:latin typeface="Times New Roman"/>
                <a:cs typeface="Times New Roman"/>
              </a:rPr>
              <a:t>doubt, </a:t>
            </a:r>
            <a:r>
              <a:rPr sz="1800" spc="25" dirty="0">
                <a:latin typeface="Times New Roman"/>
                <a:cs typeface="Times New Roman"/>
              </a:rPr>
              <a:t>prefer, </a:t>
            </a:r>
            <a:r>
              <a:rPr sz="1800" spc="50" dirty="0">
                <a:latin typeface="Times New Roman"/>
                <a:cs typeface="Times New Roman"/>
              </a:rPr>
              <a:t>imagine, </a:t>
            </a:r>
            <a:r>
              <a:rPr sz="1800" spc="5" dirty="0">
                <a:latin typeface="Times New Roman"/>
                <a:cs typeface="Times New Roman"/>
              </a:rPr>
              <a:t>fear, </a:t>
            </a:r>
            <a:r>
              <a:rPr sz="1800" spc="65" dirty="0">
                <a:latin typeface="Times New Roman"/>
                <a:cs typeface="Times New Roman"/>
              </a:rPr>
              <a:t>taste, astonish, </a:t>
            </a:r>
            <a:r>
              <a:rPr sz="1800" spc="45" dirty="0">
                <a:latin typeface="Times New Roman"/>
                <a:cs typeface="Times New Roman"/>
              </a:rPr>
              <a:t>please,  </a:t>
            </a:r>
            <a:r>
              <a:rPr sz="1800" spc="95" dirty="0">
                <a:latin typeface="Times New Roman"/>
                <a:cs typeface="Times New Roman"/>
              </a:rPr>
              <a:t>understand)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they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are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present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tense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continuous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tense.  </a:t>
            </a:r>
            <a:r>
              <a:rPr sz="1800" spc="30" dirty="0">
                <a:latin typeface="Times New Roman"/>
                <a:cs typeface="Times New Roman"/>
              </a:rPr>
              <a:t>Example: </a:t>
            </a: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50" dirty="0">
                <a:latin typeface="Times New Roman"/>
                <a:cs typeface="Times New Roman"/>
              </a:rPr>
              <a:t>see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bird.</a:t>
            </a:r>
            <a:endParaRPr sz="180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90" dirty="0">
                <a:latin typeface="Times New Roman"/>
                <a:cs typeface="Times New Roman"/>
              </a:rPr>
              <a:t>hear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news.</a:t>
            </a:r>
            <a:endParaRPr sz="180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35" dirty="0">
                <a:latin typeface="Times New Roman"/>
                <a:cs typeface="Times New Roman"/>
              </a:rPr>
              <a:t>forget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everything.</a:t>
            </a:r>
            <a:endParaRPr sz="1800">
              <a:latin typeface="Times New Roman"/>
              <a:cs typeface="Times New Roman"/>
            </a:endParaRPr>
          </a:p>
          <a:p>
            <a:pPr marL="286385" marR="3002915" indent="-274320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 </a:t>
            </a:r>
            <a:r>
              <a:rPr sz="1800" b="1" spc="-80" dirty="0">
                <a:latin typeface="Times New Roman"/>
                <a:cs typeface="Times New Roman"/>
              </a:rPr>
              <a:t>14</a:t>
            </a:r>
            <a:r>
              <a:rPr sz="1800" spc="-80" dirty="0">
                <a:latin typeface="Times New Roman"/>
                <a:cs typeface="Times New Roman"/>
              </a:rPr>
              <a:t>: </a:t>
            </a:r>
            <a:r>
              <a:rPr sz="1800" spc="85" dirty="0">
                <a:latin typeface="Times New Roman"/>
                <a:cs typeface="Times New Roman"/>
              </a:rPr>
              <a:t>Distance/money/time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55" dirty="0">
                <a:latin typeface="Times New Roman"/>
                <a:cs typeface="Times New Roman"/>
              </a:rPr>
              <a:t>singular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verb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Thirty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miles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long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way.</a:t>
            </a:r>
            <a:endParaRPr sz="1800">
              <a:latin typeface="Times New Roman"/>
              <a:cs typeface="Times New Roman"/>
            </a:endParaRPr>
          </a:p>
          <a:p>
            <a:pPr marL="1201420" marR="4440555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100 </a:t>
            </a:r>
            <a:r>
              <a:rPr sz="1800" spc="30" dirty="0">
                <a:latin typeface="Times New Roman"/>
                <a:cs typeface="Times New Roman"/>
              </a:rPr>
              <a:t>years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long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time.  </a:t>
            </a:r>
            <a:r>
              <a:rPr sz="1800" spc="45" dirty="0">
                <a:latin typeface="Times New Roman"/>
                <a:cs typeface="Times New Roman"/>
              </a:rPr>
              <a:t>Money </a:t>
            </a:r>
            <a:r>
              <a:rPr sz="1800" spc="60" dirty="0">
                <a:latin typeface="Times New Roman"/>
                <a:cs typeface="Times New Roman"/>
              </a:rPr>
              <a:t>begets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money.</a:t>
            </a: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RULE </a:t>
            </a:r>
            <a:r>
              <a:rPr sz="1800" b="1" spc="-120" dirty="0">
                <a:latin typeface="Times New Roman"/>
                <a:cs typeface="Times New Roman"/>
              </a:rPr>
              <a:t>12: </a:t>
            </a:r>
            <a:r>
              <a:rPr sz="1800" spc="40" dirty="0">
                <a:latin typeface="Times New Roman"/>
                <a:cs typeface="Times New Roman"/>
              </a:rPr>
              <a:t>Prefer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40" dirty="0">
                <a:latin typeface="Times New Roman"/>
                <a:cs typeface="Times New Roman"/>
              </a:rPr>
              <a:t>verb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ing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prefers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reading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newspaper.</a:t>
            </a:r>
            <a:endParaRPr sz="180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Joynal </a:t>
            </a:r>
            <a:r>
              <a:rPr sz="1800" spc="50" dirty="0">
                <a:latin typeface="Times New Roman"/>
                <a:cs typeface="Times New Roman"/>
              </a:rPr>
              <a:t>prefers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eating </a:t>
            </a:r>
            <a:r>
              <a:rPr sz="1800" spc="60" dirty="0">
                <a:latin typeface="Times New Roman"/>
                <a:cs typeface="Times New Roman"/>
              </a:rPr>
              <a:t>betel.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70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rlito"/>
                <a:cs typeface="Carlito"/>
              </a:rPr>
              <a:t>Co</a:t>
            </a:r>
            <a:r>
              <a:rPr sz="5000" spc="-50" dirty="0">
                <a:solidFill>
                  <a:srgbClr val="04607A"/>
                </a:solidFill>
                <a:latin typeface="Carlito"/>
                <a:cs typeface="Carlito"/>
              </a:rPr>
              <a:t>n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tinued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53209"/>
            <a:ext cx="7981315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Times New Roman"/>
                <a:cs typeface="Times New Roman"/>
              </a:rPr>
              <a:t>15: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(mind/worth/without/get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to/got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to/past,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can’t</a:t>
            </a:r>
            <a:endParaRPr sz="1800">
              <a:latin typeface="Times New Roman"/>
              <a:cs typeface="Times New Roman"/>
            </a:endParaRPr>
          </a:p>
          <a:p>
            <a:pPr marL="286385" marR="2872105">
              <a:lnSpc>
                <a:spcPct val="100000"/>
              </a:lnSpc>
              <a:spcBef>
                <a:spcPts val="5"/>
              </a:spcBef>
            </a:pPr>
            <a:r>
              <a:rPr sz="1800" spc="55" dirty="0">
                <a:latin typeface="Times New Roman"/>
                <a:cs typeface="Times New Roman"/>
              </a:rPr>
              <a:t>help,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couldn’t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help,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would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mind)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verb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ing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Would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mind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cup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tea?</a:t>
            </a:r>
            <a:endParaRPr sz="1800">
              <a:latin typeface="Times New Roman"/>
              <a:cs typeface="Times New Roman"/>
            </a:endParaRPr>
          </a:p>
          <a:p>
            <a:pPr marL="1257935">
              <a:lnSpc>
                <a:spcPct val="100000"/>
              </a:lnSpc>
            </a:pPr>
            <a:r>
              <a:rPr sz="1800" spc="75" dirty="0">
                <a:latin typeface="Times New Roman"/>
                <a:cs typeface="Times New Roman"/>
              </a:rPr>
              <a:t>He </a:t>
            </a:r>
            <a:r>
              <a:rPr sz="1800" dirty="0">
                <a:latin typeface="Times New Roman"/>
                <a:cs typeface="Times New Roman"/>
              </a:rPr>
              <a:t>can’t </a:t>
            </a:r>
            <a:r>
              <a:rPr sz="1800" spc="75" dirty="0">
                <a:latin typeface="Times New Roman"/>
                <a:cs typeface="Times New Roman"/>
              </a:rPr>
              <a:t>help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smoking.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b="1" spc="-70" dirty="0">
                <a:latin typeface="Times New Roman"/>
                <a:cs typeface="Times New Roman"/>
              </a:rPr>
              <a:t>RULE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16</a:t>
            </a:r>
            <a:r>
              <a:rPr sz="1800" spc="-70" dirty="0">
                <a:latin typeface="Times New Roman"/>
                <a:cs typeface="Times New Roman"/>
              </a:rPr>
              <a:t>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(had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better,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had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rather,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would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better,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would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rather,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let,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must,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need,</a:t>
            </a:r>
            <a:endParaRPr sz="1800">
              <a:latin typeface="Times New Roman"/>
              <a:cs typeface="Times New Roman"/>
            </a:endParaRPr>
          </a:p>
          <a:p>
            <a:pPr marL="286385" marR="2807970">
              <a:lnSpc>
                <a:spcPct val="100000"/>
              </a:lnSpc>
            </a:pPr>
            <a:r>
              <a:rPr sz="1800" spc="60" dirty="0">
                <a:latin typeface="Times New Roman"/>
                <a:cs typeface="Times New Roman"/>
              </a:rPr>
              <a:t>dare, make, </a:t>
            </a:r>
            <a:r>
              <a:rPr sz="1800" spc="55" dirty="0">
                <a:latin typeface="Times New Roman"/>
                <a:cs typeface="Times New Roman"/>
              </a:rPr>
              <a:t>would </a:t>
            </a:r>
            <a:r>
              <a:rPr sz="1800" spc="45" dirty="0">
                <a:latin typeface="Times New Roman"/>
                <a:cs typeface="Times New Roman"/>
              </a:rPr>
              <a:t>sooner, </a:t>
            </a:r>
            <a:r>
              <a:rPr sz="1800" spc="105" dirty="0">
                <a:latin typeface="Times New Roman"/>
                <a:cs typeface="Times New Roman"/>
              </a:rPr>
              <a:t>had </a:t>
            </a:r>
            <a:r>
              <a:rPr sz="1800" spc="75" dirty="0">
                <a:latin typeface="Times New Roman"/>
                <a:cs typeface="Times New Roman"/>
              </a:rPr>
              <a:t>sooner) </a:t>
            </a:r>
            <a:r>
              <a:rPr sz="1800" spc="-25" dirty="0">
                <a:latin typeface="Times New Roman"/>
                <a:cs typeface="Times New Roman"/>
              </a:rPr>
              <a:t>+ </a:t>
            </a:r>
            <a:r>
              <a:rPr sz="1800" spc="-35" dirty="0">
                <a:latin typeface="Times New Roman"/>
                <a:cs typeface="Times New Roman"/>
              </a:rPr>
              <a:t>verb1  </a:t>
            </a:r>
            <a:r>
              <a:rPr sz="1800" spc="30" dirty="0">
                <a:latin typeface="Times New Roman"/>
                <a:cs typeface="Times New Roman"/>
              </a:rPr>
              <a:t>Example: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had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better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read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newspaper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regularly.</a:t>
            </a:r>
            <a:endParaRPr sz="1800">
              <a:latin typeface="Times New Roman"/>
              <a:cs typeface="Times New Roman"/>
            </a:endParaRPr>
          </a:p>
          <a:p>
            <a:pPr marL="1257935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let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you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enter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classroom.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1306830" indent="-274320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1800" spc="-60" dirty="0">
                <a:latin typeface="Times New Roman"/>
                <a:cs typeface="Times New Roman"/>
              </a:rPr>
              <a:t>RULE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17: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time,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time,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wish,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fancy)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Past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Indefinite  </a:t>
            </a:r>
            <a:r>
              <a:rPr sz="1800" spc="30" dirty="0">
                <a:latin typeface="Times New Roman"/>
                <a:cs typeface="Times New Roman"/>
              </a:rPr>
              <a:t>Example: </a:t>
            </a: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30" dirty="0">
                <a:latin typeface="Times New Roman"/>
                <a:cs typeface="Times New Roman"/>
              </a:rPr>
              <a:t>fancy </a:t>
            </a: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105" dirty="0">
                <a:latin typeface="Times New Roman"/>
                <a:cs typeface="Times New Roman"/>
              </a:rPr>
              <a:t>turned</a:t>
            </a:r>
            <a:r>
              <a:rPr sz="1800" spc="-3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50" dirty="0">
                <a:latin typeface="Times New Roman"/>
                <a:cs typeface="Times New Roman"/>
              </a:rPr>
              <a:t>pale.</a:t>
            </a:r>
            <a:endParaRPr sz="180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developed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our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country.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1353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Rules of the Right Form of Verb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Sajeeb Chakraborty</cp:lastModifiedBy>
  <cp:revision>2</cp:revision>
  <dcterms:created xsi:type="dcterms:W3CDTF">2020-09-28T15:53:05Z</dcterms:created>
  <dcterms:modified xsi:type="dcterms:W3CDTF">2020-09-29T08:32:42Z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2020-09-28T00:00:00Z</vt:filetime>
  </property>
</Properties>
</file>