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B306-C689-D632-95EA-FAE9B83284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A4D27D-02A7-3545-B180-DFE970974C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38A6AD-A814-FC8A-BE70-E16E95CB7023}"/>
              </a:ext>
            </a:extLst>
          </p:cNvPr>
          <p:cNvSpPr>
            <a:spLocks noGrp="1"/>
          </p:cNvSpPr>
          <p:nvPr>
            <p:ph type="dt" sz="half" idx="10"/>
          </p:nvPr>
        </p:nvSpPr>
        <p:spPr/>
        <p:txBody>
          <a:bodyPr/>
          <a:lstStyle/>
          <a:p>
            <a:fld id="{25925EDF-C1BB-41C2-B01D-341A63CE7559}" type="datetimeFigureOut">
              <a:rPr lang="en-IN" smtClean="0"/>
              <a:t>01-08-2023</a:t>
            </a:fld>
            <a:endParaRPr lang="en-IN"/>
          </a:p>
        </p:txBody>
      </p:sp>
      <p:sp>
        <p:nvSpPr>
          <p:cNvPr id="5" name="Footer Placeholder 4">
            <a:extLst>
              <a:ext uri="{FF2B5EF4-FFF2-40B4-BE49-F238E27FC236}">
                <a16:creationId xmlns:a16="http://schemas.microsoft.com/office/drawing/2014/main" id="{A174340C-B8E2-83B7-3226-F18B19B73F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FE3802-6C96-3E18-F495-11D4EB27A989}"/>
              </a:ext>
            </a:extLst>
          </p:cNvPr>
          <p:cNvSpPr>
            <a:spLocks noGrp="1"/>
          </p:cNvSpPr>
          <p:nvPr>
            <p:ph type="sldNum" sz="quarter" idx="12"/>
          </p:nvPr>
        </p:nvSpPr>
        <p:spPr/>
        <p:txBody>
          <a:bodyPr/>
          <a:lstStyle/>
          <a:p>
            <a:fld id="{4ADE65E9-E5ED-4B3F-8A4D-9AF7FE4602DE}" type="slidenum">
              <a:rPr lang="en-IN" smtClean="0"/>
              <a:t>‹#›</a:t>
            </a:fld>
            <a:endParaRPr lang="en-IN"/>
          </a:p>
        </p:txBody>
      </p:sp>
    </p:spTree>
    <p:extLst>
      <p:ext uri="{BB962C8B-B14F-4D97-AF65-F5344CB8AC3E}">
        <p14:creationId xmlns:p14="http://schemas.microsoft.com/office/powerpoint/2010/main" val="131696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C2E8-3741-F03C-F377-0024807F13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931204-6857-7614-A500-830BB2189E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EC2712-126B-D5E8-38CB-D002B50A13F2}"/>
              </a:ext>
            </a:extLst>
          </p:cNvPr>
          <p:cNvSpPr>
            <a:spLocks noGrp="1"/>
          </p:cNvSpPr>
          <p:nvPr>
            <p:ph type="dt" sz="half" idx="10"/>
          </p:nvPr>
        </p:nvSpPr>
        <p:spPr/>
        <p:txBody>
          <a:bodyPr/>
          <a:lstStyle/>
          <a:p>
            <a:fld id="{25925EDF-C1BB-41C2-B01D-341A63CE7559}" type="datetimeFigureOut">
              <a:rPr lang="en-IN" smtClean="0"/>
              <a:t>01-08-2023</a:t>
            </a:fld>
            <a:endParaRPr lang="en-IN"/>
          </a:p>
        </p:txBody>
      </p:sp>
      <p:sp>
        <p:nvSpPr>
          <p:cNvPr id="5" name="Footer Placeholder 4">
            <a:extLst>
              <a:ext uri="{FF2B5EF4-FFF2-40B4-BE49-F238E27FC236}">
                <a16:creationId xmlns:a16="http://schemas.microsoft.com/office/drawing/2014/main" id="{E23E7638-47E7-B174-E17E-8930140C94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41F5AF-30E3-E670-185C-C729CDA6C0FB}"/>
              </a:ext>
            </a:extLst>
          </p:cNvPr>
          <p:cNvSpPr>
            <a:spLocks noGrp="1"/>
          </p:cNvSpPr>
          <p:nvPr>
            <p:ph type="sldNum" sz="quarter" idx="12"/>
          </p:nvPr>
        </p:nvSpPr>
        <p:spPr/>
        <p:txBody>
          <a:bodyPr/>
          <a:lstStyle/>
          <a:p>
            <a:fld id="{4ADE65E9-E5ED-4B3F-8A4D-9AF7FE4602DE}" type="slidenum">
              <a:rPr lang="en-IN" smtClean="0"/>
              <a:t>‹#›</a:t>
            </a:fld>
            <a:endParaRPr lang="en-IN"/>
          </a:p>
        </p:txBody>
      </p:sp>
    </p:spTree>
    <p:extLst>
      <p:ext uri="{BB962C8B-B14F-4D97-AF65-F5344CB8AC3E}">
        <p14:creationId xmlns:p14="http://schemas.microsoft.com/office/powerpoint/2010/main" val="328897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CC8FE4-B4B9-1111-4217-409FCC6A8A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4B4743-F25C-1EF1-AC3A-E366F37F21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1F5BD1-20AE-55C2-BE03-66DBFB2BDEFB}"/>
              </a:ext>
            </a:extLst>
          </p:cNvPr>
          <p:cNvSpPr>
            <a:spLocks noGrp="1"/>
          </p:cNvSpPr>
          <p:nvPr>
            <p:ph type="dt" sz="half" idx="10"/>
          </p:nvPr>
        </p:nvSpPr>
        <p:spPr/>
        <p:txBody>
          <a:bodyPr/>
          <a:lstStyle/>
          <a:p>
            <a:fld id="{25925EDF-C1BB-41C2-B01D-341A63CE7559}" type="datetimeFigureOut">
              <a:rPr lang="en-IN" smtClean="0"/>
              <a:t>01-08-2023</a:t>
            </a:fld>
            <a:endParaRPr lang="en-IN"/>
          </a:p>
        </p:txBody>
      </p:sp>
      <p:sp>
        <p:nvSpPr>
          <p:cNvPr id="5" name="Footer Placeholder 4">
            <a:extLst>
              <a:ext uri="{FF2B5EF4-FFF2-40B4-BE49-F238E27FC236}">
                <a16:creationId xmlns:a16="http://schemas.microsoft.com/office/drawing/2014/main" id="{0CEFF7DE-8C5F-4041-ED03-34D86F9C0F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009EB4-50FF-F8A8-752A-AFF208ED789E}"/>
              </a:ext>
            </a:extLst>
          </p:cNvPr>
          <p:cNvSpPr>
            <a:spLocks noGrp="1"/>
          </p:cNvSpPr>
          <p:nvPr>
            <p:ph type="sldNum" sz="quarter" idx="12"/>
          </p:nvPr>
        </p:nvSpPr>
        <p:spPr/>
        <p:txBody>
          <a:bodyPr/>
          <a:lstStyle/>
          <a:p>
            <a:fld id="{4ADE65E9-E5ED-4B3F-8A4D-9AF7FE4602DE}" type="slidenum">
              <a:rPr lang="en-IN" smtClean="0"/>
              <a:t>‹#›</a:t>
            </a:fld>
            <a:endParaRPr lang="en-IN"/>
          </a:p>
        </p:txBody>
      </p:sp>
    </p:spTree>
    <p:extLst>
      <p:ext uri="{BB962C8B-B14F-4D97-AF65-F5344CB8AC3E}">
        <p14:creationId xmlns:p14="http://schemas.microsoft.com/office/powerpoint/2010/main" val="2066376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7985-C53A-DBC1-1981-951BF63E4F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13C0A9-6B45-9786-F2CB-8AF496F31A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5A629E-6BFC-EC5A-9DAF-2A3A004A771E}"/>
              </a:ext>
            </a:extLst>
          </p:cNvPr>
          <p:cNvSpPr>
            <a:spLocks noGrp="1"/>
          </p:cNvSpPr>
          <p:nvPr>
            <p:ph type="dt" sz="half" idx="10"/>
          </p:nvPr>
        </p:nvSpPr>
        <p:spPr/>
        <p:txBody>
          <a:bodyPr/>
          <a:lstStyle/>
          <a:p>
            <a:fld id="{25925EDF-C1BB-41C2-B01D-341A63CE7559}" type="datetimeFigureOut">
              <a:rPr lang="en-IN" smtClean="0"/>
              <a:t>01-08-2023</a:t>
            </a:fld>
            <a:endParaRPr lang="en-IN"/>
          </a:p>
        </p:txBody>
      </p:sp>
      <p:sp>
        <p:nvSpPr>
          <p:cNvPr id="5" name="Footer Placeholder 4">
            <a:extLst>
              <a:ext uri="{FF2B5EF4-FFF2-40B4-BE49-F238E27FC236}">
                <a16:creationId xmlns:a16="http://schemas.microsoft.com/office/drawing/2014/main" id="{9047EB80-DBA0-4D46-5918-B93664D76D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1BF2A1-2A2E-92F2-9F26-B5D855A548C4}"/>
              </a:ext>
            </a:extLst>
          </p:cNvPr>
          <p:cNvSpPr>
            <a:spLocks noGrp="1"/>
          </p:cNvSpPr>
          <p:nvPr>
            <p:ph type="sldNum" sz="quarter" idx="12"/>
          </p:nvPr>
        </p:nvSpPr>
        <p:spPr/>
        <p:txBody>
          <a:bodyPr/>
          <a:lstStyle/>
          <a:p>
            <a:fld id="{4ADE65E9-E5ED-4B3F-8A4D-9AF7FE4602DE}" type="slidenum">
              <a:rPr lang="en-IN" smtClean="0"/>
              <a:t>‹#›</a:t>
            </a:fld>
            <a:endParaRPr lang="en-IN"/>
          </a:p>
        </p:txBody>
      </p:sp>
    </p:spTree>
    <p:extLst>
      <p:ext uri="{BB962C8B-B14F-4D97-AF65-F5344CB8AC3E}">
        <p14:creationId xmlns:p14="http://schemas.microsoft.com/office/powerpoint/2010/main" val="9664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861F-8361-000A-C406-FC5A93A3EC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FB7B40-502F-599C-8690-9EE655947D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DAC5BE-FAEB-26A7-B7CC-0C0399DB0679}"/>
              </a:ext>
            </a:extLst>
          </p:cNvPr>
          <p:cNvSpPr>
            <a:spLocks noGrp="1"/>
          </p:cNvSpPr>
          <p:nvPr>
            <p:ph type="dt" sz="half" idx="10"/>
          </p:nvPr>
        </p:nvSpPr>
        <p:spPr/>
        <p:txBody>
          <a:bodyPr/>
          <a:lstStyle/>
          <a:p>
            <a:fld id="{25925EDF-C1BB-41C2-B01D-341A63CE7559}" type="datetimeFigureOut">
              <a:rPr lang="en-IN" smtClean="0"/>
              <a:t>01-08-2023</a:t>
            </a:fld>
            <a:endParaRPr lang="en-IN"/>
          </a:p>
        </p:txBody>
      </p:sp>
      <p:sp>
        <p:nvSpPr>
          <p:cNvPr id="5" name="Footer Placeholder 4">
            <a:extLst>
              <a:ext uri="{FF2B5EF4-FFF2-40B4-BE49-F238E27FC236}">
                <a16:creationId xmlns:a16="http://schemas.microsoft.com/office/drawing/2014/main" id="{59E646E1-7811-6DF5-6FF7-0F352DD551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E3869-A605-ECC7-DA87-F9442F11D863}"/>
              </a:ext>
            </a:extLst>
          </p:cNvPr>
          <p:cNvSpPr>
            <a:spLocks noGrp="1"/>
          </p:cNvSpPr>
          <p:nvPr>
            <p:ph type="sldNum" sz="quarter" idx="12"/>
          </p:nvPr>
        </p:nvSpPr>
        <p:spPr/>
        <p:txBody>
          <a:bodyPr/>
          <a:lstStyle/>
          <a:p>
            <a:fld id="{4ADE65E9-E5ED-4B3F-8A4D-9AF7FE4602DE}" type="slidenum">
              <a:rPr lang="en-IN" smtClean="0"/>
              <a:t>‹#›</a:t>
            </a:fld>
            <a:endParaRPr lang="en-IN"/>
          </a:p>
        </p:txBody>
      </p:sp>
    </p:spTree>
    <p:extLst>
      <p:ext uri="{BB962C8B-B14F-4D97-AF65-F5344CB8AC3E}">
        <p14:creationId xmlns:p14="http://schemas.microsoft.com/office/powerpoint/2010/main" val="1860816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BB63-950F-4EAB-3187-7A4710DA93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BABAF2-5552-4F3B-5DF5-4B7FE1E8F2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B1B094-8241-88D9-0B69-9CE3B7931E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253E60-2D36-7914-BF71-3E61EB61DC4E}"/>
              </a:ext>
            </a:extLst>
          </p:cNvPr>
          <p:cNvSpPr>
            <a:spLocks noGrp="1"/>
          </p:cNvSpPr>
          <p:nvPr>
            <p:ph type="dt" sz="half" idx="10"/>
          </p:nvPr>
        </p:nvSpPr>
        <p:spPr/>
        <p:txBody>
          <a:bodyPr/>
          <a:lstStyle/>
          <a:p>
            <a:fld id="{25925EDF-C1BB-41C2-B01D-341A63CE7559}" type="datetimeFigureOut">
              <a:rPr lang="en-IN" smtClean="0"/>
              <a:t>01-08-2023</a:t>
            </a:fld>
            <a:endParaRPr lang="en-IN"/>
          </a:p>
        </p:txBody>
      </p:sp>
      <p:sp>
        <p:nvSpPr>
          <p:cNvPr id="6" name="Footer Placeholder 5">
            <a:extLst>
              <a:ext uri="{FF2B5EF4-FFF2-40B4-BE49-F238E27FC236}">
                <a16:creationId xmlns:a16="http://schemas.microsoft.com/office/drawing/2014/main" id="{5E5658ED-BC15-209F-EFFE-397B83EC9E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0FA5CE-630A-98E9-D0CA-CACAA5257876}"/>
              </a:ext>
            </a:extLst>
          </p:cNvPr>
          <p:cNvSpPr>
            <a:spLocks noGrp="1"/>
          </p:cNvSpPr>
          <p:nvPr>
            <p:ph type="sldNum" sz="quarter" idx="12"/>
          </p:nvPr>
        </p:nvSpPr>
        <p:spPr/>
        <p:txBody>
          <a:bodyPr/>
          <a:lstStyle/>
          <a:p>
            <a:fld id="{4ADE65E9-E5ED-4B3F-8A4D-9AF7FE4602DE}" type="slidenum">
              <a:rPr lang="en-IN" smtClean="0"/>
              <a:t>‹#›</a:t>
            </a:fld>
            <a:endParaRPr lang="en-IN"/>
          </a:p>
        </p:txBody>
      </p:sp>
    </p:spTree>
    <p:extLst>
      <p:ext uri="{BB962C8B-B14F-4D97-AF65-F5344CB8AC3E}">
        <p14:creationId xmlns:p14="http://schemas.microsoft.com/office/powerpoint/2010/main" val="2514953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7D35-A1D2-11BC-7B10-ACA0F8B0C7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176B62-C032-35CC-6244-A4884A5242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8EF9F-61DF-9515-DD22-7ABDA94A24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32AE0F-EFA3-A3E1-E63A-F365BB6363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60AB98-5DEA-1382-B9B7-7EC33A9242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C5E505-F9C3-D650-DCF8-3C1DAEA76BCB}"/>
              </a:ext>
            </a:extLst>
          </p:cNvPr>
          <p:cNvSpPr>
            <a:spLocks noGrp="1"/>
          </p:cNvSpPr>
          <p:nvPr>
            <p:ph type="dt" sz="half" idx="10"/>
          </p:nvPr>
        </p:nvSpPr>
        <p:spPr/>
        <p:txBody>
          <a:bodyPr/>
          <a:lstStyle/>
          <a:p>
            <a:fld id="{25925EDF-C1BB-41C2-B01D-341A63CE7559}" type="datetimeFigureOut">
              <a:rPr lang="en-IN" smtClean="0"/>
              <a:t>01-08-2023</a:t>
            </a:fld>
            <a:endParaRPr lang="en-IN"/>
          </a:p>
        </p:txBody>
      </p:sp>
      <p:sp>
        <p:nvSpPr>
          <p:cNvPr id="8" name="Footer Placeholder 7">
            <a:extLst>
              <a:ext uri="{FF2B5EF4-FFF2-40B4-BE49-F238E27FC236}">
                <a16:creationId xmlns:a16="http://schemas.microsoft.com/office/drawing/2014/main" id="{AE95069D-8C44-8358-BF8E-7AEC113090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4C761F-2AC0-156C-A409-4F43D062EDEA}"/>
              </a:ext>
            </a:extLst>
          </p:cNvPr>
          <p:cNvSpPr>
            <a:spLocks noGrp="1"/>
          </p:cNvSpPr>
          <p:nvPr>
            <p:ph type="sldNum" sz="quarter" idx="12"/>
          </p:nvPr>
        </p:nvSpPr>
        <p:spPr/>
        <p:txBody>
          <a:bodyPr/>
          <a:lstStyle/>
          <a:p>
            <a:fld id="{4ADE65E9-E5ED-4B3F-8A4D-9AF7FE4602DE}" type="slidenum">
              <a:rPr lang="en-IN" smtClean="0"/>
              <a:t>‹#›</a:t>
            </a:fld>
            <a:endParaRPr lang="en-IN"/>
          </a:p>
        </p:txBody>
      </p:sp>
    </p:spTree>
    <p:extLst>
      <p:ext uri="{BB962C8B-B14F-4D97-AF65-F5344CB8AC3E}">
        <p14:creationId xmlns:p14="http://schemas.microsoft.com/office/powerpoint/2010/main" val="366067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FEC44-7EDC-0520-B5E1-7EED7FA0C1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8103D9-12D9-B6E0-6F14-867D7CFEA39A}"/>
              </a:ext>
            </a:extLst>
          </p:cNvPr>
          <p:cNvSpPr>
            <a:spLocks noGrp="1"/>
          </p:cNvSpPr>
          <p:nvPr>
            <p:ph type="dt" sz="half" idx="10"/>
          </p:nvPr>
        </p:nvSpPr>
        <p:spPr/>
        <p:txBody>
          <a:bodyPr/>
          <a:lstStyle/>
          <a:p>
            <a:fld id="{25925EDF-C1BB-41C2-B01D-341A63CE7559}" type="datetimeFigureOut">
              <a:rPr lang="en-IN" smtClean="0"/>
              <a:t>01-08-2023</a:t>
            </a:fld>
            <a:endParaRPr lang="en-IN"/>
          </a:p>
        </p:txBody>
      </p:sp>
      <p:sp>
        <p:nvSpPr>
          <p:cNvPr id="4" name="Footer Placeholder 3">
            <a:extLst>
              <a:ext uri="{FF2B5EF4-FFF2-40B4-BE49-F238E27FC236}">
                <a16:creationId xmlns:a16="http://schemas.microsoft.com/office/drawing/2014/main" id="{2080FB60-19EA-3D82-2D65-CFE5798EF8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9A90E7-4773-131E-873E-CCD32DF76C8D}"/>
              </a:ext>
            </a:extLst>
          </p:cNvPr>
          <p:cNvSpPr>
            <a:spLocks noGrp="1"/>
          </p:cNvSpPr>
          <p:nvPr>
            <p:ph type="sldNum" sz="quarter" idx="12"/>
          </p:nvPr>
        </p:nvSpPr>
        <p:spPr/>
        <p:txBody>
          <a:bodyPr/>
          <a:lstStyle/>
          <a:p>
            <a:fld id="{4ADE65E9-E5ED-4B3F-8A4D-9AF7FE4602DE}" type="slidenum">
              <a:rPr lang="en-IN" smtClean="0"/>
              <a:t>‹#›</a:t>
            </a:fld>
            <a:endParaRPr lang="en-IN"/>
          </a:p>
        </p:txBody>
      </p:sp>
    </p:spTree>
    <p:extLst>
      <p:ext uri="{BB962C8B-B14F-4D97-AF65-F5344CB8AC3E}">
        <p14:creationId xmlns:p14="http://schemas.microsoft.com/office/powerpoint/2010/main" val="222490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5BC909-2867-2DFD-E1AF-4AAA2BA0DF90}"/>
              </a:ext>
            </a:extLst>
          </p:cNvPr>
          <p:cNvSpPr>
            <a:spLocks noGrp="1"/>
          </p:cNvSpPr>
          <p:nvPr>
            <p:ph type="dt" sz="half" idx="10"/>
          </p:nvPr>
        </p:nvSpPr>
        <p:spPr/>
        <p:txBody>
          <a:bodyPr/>
          <a:lstStyle/>
          <a:p>
            <a:fld id="{25925EDF-C1BB-41C2-B01D-341A63CE7559}" type="datetimeFigureOut">
              <a:rPr lang="en-IN" smtClean="0"/>
              <a:t>01-08-2023</a:t>
            </a:fld>
            <a:endParaRPr lang="en-IN"/>
          </a:p>
        </p:txBody>
      </p:sp>
      <p:sp>
        <p:nvSpPr>
          <p:cNvPr id="3" name="Footer Placeholder 2">
            <a:extLst>
              <a:ext uri="{FF2B5EF4-FFF2-40B4-BE49-F238E27FC236}">
                <a16:creationId xmlns:a16="http://schemas.microsoft.com/office/drawing/2014/main" id="{2DA2AC44-3E36-CC5F-14BF-8B86D4A32A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9EB69E-3701-0E2C-7409-2F8D653E98FE}"/>
              </a:ext>
            </a:extLst>
          </p:cNvPr>
          <p:cNvSpPr>
            <a:spLocks noGrp="1"/>
          </p:cNvSpPr>
          <p:nvPr>
            <p:ph type="sldNum" sz="quarter" idx="12"/>
          </p:nvPr>
        </p:nvSpPr>
        <p:spPr/>
        <p:txBody>
          <a:bodyPr/>
          <a:lstStyle/>
          <a:p>
            <a:fld id="{4ADE65E9-E5ED-4B3F-8A4D-9AF7FE4602DE}" type="slidenum">
              <a:rPr lang="en-IN" smtClean="0"/>
              <a:t>‹#›</a:t>
            </a:fld>
            <a:endParaRPr lang="en-IN"/>
          </a:p>
        </p:txBody>
      </p:sp>
    </p:spTree>
    <p:extLst>
      <p:ext uri="{BB962C8B-B14F-4D97-AF65-F5344CB8AC3E}">
        <p14:creationId xmlns:p14="http://schemas.microsoft.com/office/powerpoint/2010/main" val="89738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B4A1-1B6B-C79D-FD9C-6929013FB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310340-4D6E-9986-0F27-4225D555C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184B95-C3E1-2834-ACE9-8BB5C7FD2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533AF9-3AB3-AD1D-D581-B92F3ED62B17}"/>
              </a:ext>
            </a:extLst>
          </p:cNvPr>
          <p:cNvSpPr>
            <a:spLocks noGrp="1"/>
          </p:cNvSpPr>
          <p:nvPr>
            <p:ph type="dt" sz="half" idx="10"/>
          </p:nvPr>
        </p:nvSpPr>
        <p:spPr/>
        <p:txBody>
          <a:bodyPr/>
          <a:lstStyle/>
          <a:p>
            <a:fld id="{25925EDF-C1BB-41C2-B01D-341A63CE7559}" type="datetimeFigureOut">
              <a:rPr lang="en-IN" smtClean="0"/>
              <a:t>01-08-2023</a:t>
            </a:fld>
            <a:endParaRPr lang="en-IN"/>
          </a:p>
        </p:txBody>
      </p:sp>
      <p:sp>
        <p:nvSpPr>
          <p:cNvPr id="6" name="Footer Placeholder 5">
            <a:extLst>
              <a:ext uri="{FF2B5EF4-FFF2-40B4-BE49-F238E27FC236}">
                <a16:creationId xmlns:a16="http://schemas.microsoft.com/office/drawing/2014/main" id="{9B383B9D-CD52-796A-79D3-08F6A8938E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1E03D7-EE4B-7BE4-0545-D1AA56A57873}"/>
              </a:ext>
            </a:extLst>
          </p:cNvPr>
          <p:cNvSpPr>
            <a:spLocks noGrp="1"/>
          </p:cNvSpPr>
          <p:nvPr>
            <p:ph type="sldNum" sz="quarter" idx="12"/>
          </p:nvPr>
        </p:nvSpPr>
        <p:spPr/>
        <p:txBody>
          <a:bodyPr/>
          <a:lstStyle/>
          <a:p>
            <a:fld id="{4ADE65E9-E5ED-4B3F-8A4D-9AF7FE4602DE}" type="slidenum">
              <a:rPr lang="en-IN" smtClean="0"/>
              <a:t>‹#›</a:t>
            </a:fld>
            <a:endParaRPr lang="en-IN"/>
          </a:p>
        </p:txBody>
      </p:sp>
    </p:spTree>
    <p:extLst>
      <p:ext uri="{BB962C8B-B14F-4D97-AF65-F5344CB8AC3E}">
        <p14:creationId xmlns:p14="http://schemas.microsoft.com/office/powerpoint/2010/main" val="317006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D49F-5A27-F8F3-74F7-4CD41B4798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E25DB7-B30A-DFD2-CB73-7CEF529E0C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6877D8-63EB-2CCF-1177-CA8E051A2A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8D6A90-693F-1FD4-8F21-BD881D33D2FE}"/>
              </a:ext>
            </a:extLst>
          </p:cNvPr>
          <p:cNvSpPr>
            <a:spLocks noGrp="1"/>
          </p:cNvSpPr>
          <p:nvPr>
            <p:ph type="dt" sz="half" idx="10"/>
          </p:nvPr>
        </p:nvSpPr>
        <p:spPr/>
        <p:txBody>
          <a:bodyPr/>
          <a:lstStyle/>
          <a:p>
            <a:fld id="{25925EDF-C1BB-41C2-B01D-341A63CE7559}" type="datetimeFigureOut">
              <a:rPr lang="en-IN" smtClean="0"/>
              <a:t>01-08-2023</a:t>
            </a:fld>
            <a:endParaRPr lang="en-IN"/>
          </a:p>
        </p:txBody>
      </p:sp>
      <p:sp>
        <p:nvSpPr>
          <p:cNvPr id="6" name="Footer Placeholder 5">
            <a:extLst>
              <a:ext uri="{FF2B5EF4-FFF2-40B4-BE49-F238E27FC236}">
                <a16:creationId xmlns:a16="http://schemas.microsoft.com/office/drawing/2014/main" id="{1B01CDF8-667E-1FC7-96DD-59678FEA63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FF8971-F8B8-BDF1-EE20-8CCA5DA6D8F7}"/>
              </a:ext>
            </a:extLst>
          </p:cNvPr>
          <p:cNvSpPr>
            <a:spLocks noGrp="1"/>
          </p:cNvSpPr>
          <p:nvPr>
            <p:ph type="sldNum" sz="quarter" idx="12"/>
          </p:nvPr>
        </p:nvSpPr>
        <p:spPr/>
        <p:txBody>
          <a:bodyPr/>
          <a:lstStyle/>
          <a:p>
            <a:fld id="{4ADE65E9-E5ED-4B3F-8A4D-9AF7FE4602DE}" type="slidenum">
              <a:rPr lang="en-IN" smtClean="0"/>
              <a:t>‹#›</a:t>
            </a:fld>
            <a:endParaRPr lang="en-IN"/>
          </a:p>
        </p:txBody>
      </p:sp>
    </p:spTree>
    <p:extLst>
      <p:ext uri="{BB962C8B-B14F-4D97-AF65-F5344CB8AC3E}">
        <p14:creationId xmlns:p14="http://schemas.microsoft.com/office/powerpoint/2010/main" val="386263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B25988-4340-AF83-B6B8-DC25CEC6D1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55D836-B276-455A-C2DD-9B689CA0C8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A1C191-01EB-392C-6943-7202A047E7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25EDF-C1BB-41C2-B01D-341A63CE7559}" type="datetimeFigureOut">
              <a:rPr lang="en-IN" smtClean="0"/>
              <a:t>01-08-2023</a:t>
            </a:fld>
            <a:endParaRPr lang="en-IN"/>
          </a:p>
        </p:txBody>
      </p:sp>
      <p:sp>
        <p:nvSpPr>
          <p:cNvPr id="5" name="Footer Placeholder 4">
            <a:extLst>
              <a:ext uri="{FF2B5EF4-FFF2-40B4-BE49-F238E27FC236}">
                <a16:creationId xmlns:a16="http://schemas.microsoft.com/office/drawing/2014/main" id="{81405A56-E429-E01A-2062-7080FCF46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FE1C0F-FF8D-D93A-9350-078EFC0CF9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DE65E9-E5ED-4B3F-8A4D-9AF7FE4602DE}" type="slidenum">
              <a:rPr lang="en-IN" smtClean="0"/>
              <a:t>‹#›</a:t>
            </a:fld>
            <a:endParaRPr lang="en-IN"/>
          </a:p>
        </p:txBody>
      </p:sp>
    </p:spTree>
    <p:extLst>
      <p:ext uri="{BB962C8B-B14F-4D97-AF65-F5344CB8AC3E}">
        <p14:creationId xmlns:p14="http://schemas.microsoft.com/office/powerpoint/2010/main" val="472270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4F1E-D2ED-9848-7B59-1D300EEDF537}"/>
              </a:ext>
            </a:extLst>
          </p:cNvPr>
          <p:cNvSpPr>
            <a:spLocks noGrp="1"/>
          </p:cNvSpPr>
          <p:nvPr>
            <p:ph type="ctrTitle"/>
          </p:nvPr>
        </p:nvSpPr>
        <p:spPr/>
        <p:txBody>
          <a:bodyPr>
            <a:normAutofit fontScale="90000"/>
          </a:bodyPr>
          <a:lstStyle/>
          <a:p>
            <a:pPr marL="102235">
              <a:lnSpc>
                <a:spcPct val="100000"/>
              </a:lnSpc>
              <a:spcBef>
                <a:spcPts val="100"/>
              </a:spcBef>
            </a:pPr>
            <a:r>
              <a:rPr lang="en-US" sz="7200" spc="-125" dirty="0">
                <a:solidFill>
                  <a:schemeClr val="accent5">
                    <a:lumMod val="75000"/>
                  </a:schemeClr>
                </a:solidFill>
                <a:latin typeface="Algerian" panose="04020705040A02060702" pitchFamily="82" charset="0"/>
              </a:rPr>
              <a:t>Capstone</a:t>
            </a:r>
            <a:r>
              <a:rPr lang="en-US" sz="7200" spc="-145" dirty="0">
                <a:solidFill>
                  <a:schemeClr val="accent5">
                    <a:lumMod val="75000"/>
                  </a:schemeClr>
                </a:solidFill>
                <a:latin typeface="Algerian" panose="04020705040A02060702" pitchFamily="82" charset="0"/>
              </a:rPr>
              <a:t> </a:t>
            </a:r>
            <a:r>
              <a:rPr lang="en-US" sz="7200" spc="-10" dirty="0">
                <a:solidFill>
                  <a:schemeClr val="accent5">
                    <a:lumMod val="75000"/>
                  </a:schemeClr>
                </a:solidFill>
                <a:latin typeface="Algerian" panose="04020705040A02060702" pitchFamily="82" charset="0"/>
              </a:rPr>
              <a:t>Project</a:t>
            </a:r>
            <a:br>
              <a:rPr lang="en-US" sz="7200" dirty="0"/>
            </a:br>
            <a:br>
              <a:rPr lang="en-US" sz="7200" dirty="0"/>
            </a:br>
            <a:r>
              <a:rPr lang="en-US" sz="6000" spc="-105" dirty="0">
                <a:solidFill>
                  <a:schemeClr val="accent2">
                    <a:lumMod val="75000"/>
                  </a:schemeClr>
                </a:solidFill>
                <a:latin typeface="Bahnschrift" panose="020B0502040204020203" pitchFamily="34" charset="0"/>
              </a:rPr>
              <a:t>Hotel</a:t>
            </a:r>
            <a:r>
              <a:rPr lang="en-US" sz="6000" spc="-140" dirty="0">
                <a:solidFill>
                  <a:schemeClr val="accent2">
                    <a:lumMod val="75000"/>
                  </a:schemeClr>
                </a:solidFill>
                <a:latin typeface="Bahnschrift" panose="020B0502040204020203" pitchFamily="34" charset="0"/>
              </a:rPr>
              <a:t> </a:t>
            </a:r>
            <a:r>
              <a:rPr lang="en-US" sz="6000" spc="-60" dirty="0">
                <a:solidFill>
                  <a:schemeClr val="accent2">
                    <a:lumMod val="75000"/>
                  </a:schemeClr>
                </a:solidFill>
                <a:latin typeface="Bahnschrift" panose="020B0502040204020203" pitchFamily="34" charset="0"/>
              </a:rPr>
              <a:t>Booking</a:t>
            </a:r>
            <a:r>
              <a:rPr lang="en-US" sz="6000" spc="-135" dirty="0">
                <a:solidFill>
                  <a:schemeClr val="accent2">
                    <a:lumMod val="75000"/>
                  </a:schemeClr>
                </a:solidFill>
                <a:latin typeface="Bahnschrift" panose="020B0502040204020203" pitchFamily="34" charset="0"/>
              </a:rPr>
              <a:t> </a:t>
            </a:r>
            <a:r>
              <a:rPr lang="en-US" sz="6000" spc="-114" dirty="0">
                <a:solidFill>
                  <a:schemeClr val="accent2">
                    <a:lumMod val="75000"/>
                  </a:schemeClr>
                </a:solidFill>
                <a:latin typeface="Bahnschrift" panose="020B0502040204020203" pitchFamily="34" charset="0"/>
              </a:rPr>
              <a:t>Analysis</a:t>
            </a:r>
            <a:br>
              <a:rPr lang="en-US" sz="6000" spc="-114" dirty="0">
                <a:solidFill>
                  <a:schemeClr val="accent2">
                    <a:lumMod val="75000"/>
                  </a:schemeClr>
                </a:solidFill>
                <a:latin typeface="Bahnschrift" panose="020B0502040204020203" pitchFamily="34" charset="0"/>
              </a:rPr>
            </a:br>
            <a:endParaRPr lang="en-IN" dirty="0">
              <a:solidFill>
                <a:schemeClr val="accent2">
                  <a:lumMod val="75000"/>
                </a:schemeClr>
              </a:solidFill>
              <a:latin typeface="Bahnschrift" panose="020B0502040204020203" pitchFamily="34" charset="0"/>
            </a:endParaRPr>
          </a:p>
        </p:txBody>
      </p:sp>
      <p:sp>
        <p:nvSpPr>
          <p:cNvPr id="4" name="TextBox 3">
            <a:extLst>
              <a:ext uri="{FF2B5EF4-FFF2-40B4-BE49-F238E27FC236}">
                <a16:creationId xmlns:a16="http://schemas.microsoft.com/office/drawing/2014/main" id="{8236E4DC-886E-5D2E-A376-3CD6B8446797}"/>
              </a:ext>
            </a:extLst>
          </p:cNvPr>
          <p:cNvSpPr txBox="1"/>
          <p:nvPr/>
        </p:nvSpPr>
        <p:spPr>
          <a:xfrm>
            <a:off x="6644640" y="4480560"/>
            <a:ext cx="5953760" cy="523220"/>
          </a:xfrm>
          <a:prstGeom prst="rect">
            <a:avLst/>
          </a:prstGeom>
          <a:noFill/>
        </p:spPr>
        <p:txBody>
          <a:bodyPr wrap="square" rtlCol="0">
            <a:spAutoFit/>
          </a:bodyPr>
          <a:lstStyle/>
          <a:p>
            <a:r>
              <a:rPr lang="en-US" sz="2800" dirty="0">
                <a:solidFill>
                  <a:srgbClr val="0070C0"/>
                </a:solidFill>
                <a:latin typeface="Arial Black" panose="020B0A04020102020204" pitchFamily="34" charset="0"/>
              </a:rPr>
              <a:t>SAJEENA T R</a:t>
            </a:r>
            <a:endParaRPr lang="en-IN" sz="2800"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val="165705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EB7A0-6ACD-A6C5-1C13-7F74964345CD}"/>
              </a:ext>
            </a:extLst>
          </p:cNvPr>
          <p:cNvSpPr txBox="1"/>
          <p:nvPr/>
        </p:nvSpPr>
        <p:spPr>
          <a:xfrm>
            <a:off x="690880" y="846574"/>
            <a:ext cx="6096000" cy="584775"/>
          </a:xfrm>
          <a:prstGeom prst="rect">
            <a:avLst/>
          </a:prstGeom>
          <a:noFill/>
        </p:spPr>
        <p:txBody>
          <a:bodyPr wrap="square">
            <a:spAutoFit/>
          </a:bodyPr>
          <a:lstStyle/>
          <a:p>
            <a:pPr marL="354965" indent="-342265">
              <a:lnSpc>
                <a:spcPct val="100000"/>
              </a:lnSpc>
              <a:spcBef>
                <a:spcPts val="1180"/>
              </a:spcBef>
              <a:buFont typeface="Wingdings" panose="05000000000000000000" pitchFamily="2" charset="2"/>
              <a:buChar char="v"/>
              <a:tabLst>
                <a:tab pos="354965" algn="l"/>
                <a:tab pos="355600" algn="l"/>
              </a:tabLst>
            </a:pPr>
            <a:r>
              <a:rPr lang="en-IN" sz="3200" spc="-20" dirty="0" err="1">
                <a:solidFill>
                  <a:schemeClr val="accent6">
                    <a:lumMod val="50000"/>
                  </a:schemeClr>
                </a:solidFill>
                <a:latin typeface="Arial MT"/>
                <a:cs typeface="Arial MT"/>
              </a:rPr>
              <a:t>Explaratory</a:t>
            </a:r>
            <a:r>
              <a:rPr lang="en-IN" sz="3200" spc="-20" dirty="0">
                <a:solidFill>
                  <a:schemeClr val="accent6">
                    <a:lumMod val="50000"/>
                  </a:schemeClr>
                </a:solidFill>
                <a:latin typeface="Arial MT"/>
                <a:cs typeface="Arial MT"/>
              </a:rPr>
              <a:t> data Analysis</a:t>
            </a:r>
          </a:p>
        </p:txBody>
      </p:sp>
      <p:sp>
        <p:nvSpPr>
          <p:cNvPr id="3" name="TextBox 2">
            <a:extLst>
              <a:ext uri="{FF2B5EF4-FFF2-40B4-BE49-F238E27FC236}">
                <a16:creationId xmlns:a16="http://schemas.microsoft.com/office/drawing/2014/main" id="{BEC8D550-1FEE-4A5E-630D-6C7D7E3541C7}"/>
              </a:ext>
            </a:extLst>
          </p:cNvPr>
          <p:cNvSpPr txBox="1"/>
          <p:nvPr/>
        </p:nvSpPr>
        <p:spPr>
          <a:xfrm>
            <a:off x="1493520" y="1577052"/>
            <a:ext cx="344424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Univariate analysis</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762FD7C-09C6-C2DD-DAB2-6D6101C21497}"/>
              </a:ext>
            </a:extLst>
          </p:cNvPr>
          <p:cNvPicPr>
            <a:picLocks noChangeAspect="1"/>
          </p:cNvPicPr>
          <p:nvPr/>
        </p:nvPicPr>
        <p:blipFill>
          <a:blip r:embed="rId2"/>
          <a:stretch>
            <a:fillRect/>
          </a:stretch>
        </p:blipFill>
        <p:spPr>
          <a:xfrm>
            <a:off x="915035" y="2818447"/>
            <a:ext cx="3306075" cy="3368993"/>
          </a:xfrm>
          <a:prstGeom prst="rect">
            <a:avLst/>
          </a:prstGeom>
        </p:spPr>
      </p:pic>
      <p:pic>
        <p:nvPicPr>
          <p:cNvPr id="5" name="Picture 4">
            <a:extLst>
              <a:ext uri="{FF2B5EF4-FFF2-40B4-BE49-F238E27FC236}">
                <a16:creationId xmlns:a16="http://schemas.microsoft.com/office/drawing/2014/main" id="{19E0AF29-FCBC-1517-F757-728B84B9F32B}"/>
              </a:ext>
            </a:extLst>
          </p:cNvPr>
          <p:cNvPicPr>
            <a:picLocks noChangeAspect="1"/>
          </p:cNvPicPr>
          <p:nvPr/>
        </p:nvPicPr>
        <p:blipFill>
          <a:blip r:embed="rId3"/>
          <a:stretch>
            <a:fillRect/>
          </a:stretch>
        </p:blipFill>
        <p:spPr>
          <a:xfrm>
            <a:off x="4937760" y="2715260"/>
            <a:ext cx="5451158" cy="3367675"/>
          </a:xfrm>
          <a:prstGeom prst="rect">
            <a:avLst/>
          </a:prstGeom>
        </p:spPr>
      </p:pic>
      <p:sp>
        <p:nvSpPr>
          <p:cNvPr id="6" name="TextBox 5">
            <a:extLst>
              <a:ext uri="{FF2B5EF4-FFF2-40B4-BE49-F238E27FC236}">
                <a16:creationId xmlns:a16="http://schemas.microsoft.com/office/drawing/2014/main" id="{8911B6A9-AF12-6684-7935-0873EB333059}"/>
              </a:ext>
            </a:extLst>
          </p:cNvPr>
          <p:cNvSpPr txBox="1"/>
          <p:nvPr/>
        </p:nvSpPr>
        <p:spPr>
          <a:xfrm>
            <a:off x="690880" y="6187440"/>
            <a:ext cx="4003040" cy="369332"/>
          </a:xfrm>
          <a:prstGeom prst="rect">
            <a:avLst/>
          </a:prstGeom>
          <a:noFill/>
        </p:spPr>
        <p:txBody>
          <a:bodyPr wrap="square" rtlCol="0">
            <a:spAutoFit/>
          </a:bodyPr>
          <a:lstStyle/>
          <a:p>
            <a:r>
              <a:rPr lang="en-US" dirty="0"/>
              <a:t>Cancellation % is only 28%</a:t>
            </a:r>
            <a:endParaRPr lang="en-IN" dirty="0"/>
          </a:p>
        </p:txBody>
      </p:sp>
      <p:sp>
        <p:nvSpPr>
          <p:cNvPr id="7" name="TextBox 6">
            <a:extLst>
              <a:ext uri="{FF2B5EF4-FFF2-40B4-BE49-F238E27FC236}">
                <a16:creationId xmlns:a16="http://schemas.microsoft.com/office/drawing/2014/main" id="{39427A88-7B19-5690-A8BA-76CF7A7DF55F}"/>
              </a:ext>
            </a:extLst>
          </p:cNvPr>
          <p:cNvSpPr txBox="1"/>
          <p:nvPr/>
        </p:nvSpPr>
        <p:spPr>
          <a:xfrm>
            <a:off x="5740400" y="6145014"/>
            <a:ext cx="4003040" cy="369332"/>
          </a:xfrm>
          <a:prstGeom prst="rect">
            <a:avLst/>
          </a:prstGeom>
          <a:noFill/>
        </p:spPr>
        <p:txBody>
          <a:bodyPr wrap="square" rtlCol="0">
            <a:spAutoFit/>
          </a:bodyPr>
          <a:lstStyle/>
          <a:p>
            <a:r>
              <a:rPr lang="en-US" dirty="0"/>
              <a:t>Transient type customers are more</a:t>
            </a:r>
            <a:endParaRPr lang="en-IN" dirty="0"/>
          </a:p>
        </p:txBody>
      </p:sp>
    </p:spTree>
    <p:extLst>
      <p:ext uri="{BB962C8B-B14F-4D97-AF65-F5344CB8AC3E}">
        <p14:creationId xmlns:p14="http://schemas.microsoft.com/office/powerpoint/2010/main" val="2261620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877F3-FC33-DA89-72DA-5105E5D2D3F2}"/>
              </a:ext>
            </a:extLst>
          </p:cNvPr>
          <p:cNvSpPr txBox="1"/>
          <p:nvPr/>
        </p:nvSpPr>
        <p:spPr>
          <a:xfrm>
            <a:off x="690880" y="846574"/>
            <a:ext cx="6096000" cy="584775"/>
          </a:xfrm>
          <a:prstGeom prst="rect">
            <a:avLst/>
          </a:prstGeom>
          <a:noFill/>
        </p:spPr>
        <p:txBody>
          <a:bodyPr wrap="square">
            <a:spAutoFit/>
          </a:bodyPr>
          <a:lstStyle/>
          <a:p>
            <a:pPr marL="354965" indent="-342265">
              <a:lnSpc>
                <a:spcPct val="100000"/>
              </a:lnSpc>
              <a:spcBef>
                <a:spcPts val="1180"/>
              </a:spcBef>
              <a:buFont typeface="Wingdings" panose="05000000000000000000" pitchFamily="2" charset="2"/>
              <a:buChar char="v"/>
              <a:tabLst>
                <a:tab pos="354965" algn="l"/>
                <a:tab pos="355600" algn="l"/>
              </a:tabLst>
            </a:pPr>
            <a:r>
              <a:rPr lang="en-IN" sz="3200" spc="-20" dirty="0" err="1">
                <a:solidFill>
                  <a:schemeClr val="accent6">
                    <a:lumMod val="50000"/>
                  </a:schemeClr>
                </a:solidFill>
                <a:latin typeface="Arial MT"/>
                <a:cs typeface="Arial MT"/>
              </a:rPr>
              <a:t>Explaratory</a:t>
            </a:r>
            <a:r>
              <a:rPr lang="en-IN" sz="3200" spc="-20" dirty="0">
                <a:solidFill>
                  <a:schemeClr val="accent6">
                    <a:lumMod val="50000"/>
                  </a:schemeClr>
                </a:solidFill>
                <a:latin typeface="Arial MT"/>
                <a:cs typeface="Arial MT"/>
              </a:rPr>
              <a:t> data Analysis</a:t>
            </a:r>
          </a:p>
        </p:txBody>
      </p:sp>
      <p:sp>
        <p:nvSpPr>
          <p:cNvPr id="3" name="TextBox 2">
            <a:extLst>
              <a:ext uri="{FF2B5EF4-FFF2-40B4-BE49-F238E27FC236}">
                <a16:creationId xmlns:a16="http://schemas.microsoft.com/office/drawing/2014/main" id="{541A849E-3008-64D4-A788-0EFB4C0E2BB7}"/>
              </a:ext>
            </a:extLst>
          </p:cNvPr>
          <p:cNvSpPr txBox="1"/>
          <p:nvPr/>
        </p:nvSpPr>
        <p:spPr>
          <a:xfrm>
            <a:off x="1493520" y="1577052"/>
            <a:ext cx="344424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Bivariate analysis</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C4D9DFD-61FE-F3ED-EB36-DC53B1F146D9}"/>
              </a:ext>
            </a:extLst>
          </p:cNvPr>
          <p:cNvPicPr>
            <a:picLocks noChangeAspect="1"/>
          </p:cNvPicPr>
          <p:nvPr/>
        </p:nvPicPr>
        <p:blipFill>
          <a:blip r:embed="rId2"/>
          <a:stretch>
            <a:fillRect/>
          </a:stretch>
        </p:blipFill>
        <p:spPr>
          <a:xfrm>
            <a:off x="517207" y="2646105"/>
            <a:ext cx="5101361" cy="3208020"/>
          </a:xfrm>
          <a:prstGeom prst="rect">
            <a:avLst/>
          </a:prstGeom>
        </p:spPr>
      </p:pic>
      <p:pic>
        <p:nvPicPr>
          <p:cNvPr id="5" name="Picture 4">
            <a:extLst>
              <a:ext uri="{FF2B5EF4-FFF2-40B4-BE49-F238E27FC236}">
                <a16:creationId xmlns:a16="http://schemas.microsoft.com/office/drawing/2014/main" id="{F57C5314-C5F4-C911-E8AC-362C949FEDC6}"/>
              </a:ext>
            </a:extLst>
          </p:cNvPr>
          <p:cNvPicPr>
            <a:picLocks noChangeAspect="1"/>
          </p:cNvPicPr>
          <p:nvPr/>
        </p:nvPicPr>
        <p:blipFill>
          <a:blip r:embed="rId3"/>
          <a:stretch>
            <a:fillRect/>
          </a:stretch>
        </p:blipFill>
        <p:spPr>
          <a:xfrm>
            <a:off x="5841047" y="2646105"/>
            <a:ext cx="5311393" cy="3340100"/>
          </a:xfrm>
          <a:prstGeom prst="rect">
            <a:avLst/>
          </a:prstGeom>
        </p:spPr>
      </p:pic>
      <p:sp>
        <p:nvSpPr>
          <p:cNvPr id="6" name="TextBox 5">
            <a:extLst>
              <a:ext uri="{FF2B5EF4-FFF2-40B4-BE49-F238E27FC236}">
                <a16:creationId xmlns:a16="http://schemas.microsoft.com/office/drawing/2014/main" id="{71A74CB8-433C-7660-88A4-2207EB258CDE}"/>
              </a:ext>
            </a:extLst>
          </p:cNvPr>
          <p:cNvSpPr txBox="1"/>
          <p:nvPr/>
        </p:nvSpPr>
        <p:spPr>
          <a:xfrm>
            <a:off x="1066367" y="6015237"/>
            <a:ext cx="4003040" cy="646331"/>
          </a:xfrm>
          <a:prstGeom prst="rect">
            <a:avLst/>
          </a:prstGeom>
          <a:noFill/>
        </p:spPr>
        <p:txBody>
          <a:bodyPr wrap="square" rtlCol="0">
            <a:spAutoFit/>
          </a:bodyPr>
          <a:lstStyle/>
          <a:p>
            <a:r>
              <a:rPr lang="en-US" dirty="0"/>
              <a:t>City hotel is the most revenue generated hotel.</a:t>
            </a:r>
            <a:endParaRPr lang="en-IN" dirty="0"/>
          </a:p>
        </p:txBody>
      </p:sp>
      <p:sp>
        <p:nvSpPr>
          <p:cNvPr id="7" name="TextBox 6">
            <a:extLst>
              <a:ext uri="{FF2B5EF4-FFF2-40B4-BE49-F238E27FC236}">
                <a16:creationId xmlns:a16="http://schemas.microsoft.com/office/drawing/2014/main" id="{60A77514-6535-A9E7-1D9C-845F396CE436}"/>
              </a:ext>
            </a:extLst>
          </p:cNvPr>
          <p:cNvSpPr txBox="1"/>
          <p:nvPr/>
        </p:nvSpPr>
        <p:spPr>
          <a:xfrm>
            <a:off x="6495223" y="6153736"/>
            <a:ext cx="4003040" cy="646331"/>
          </a:xfrm>
          <a:prstGeom prst="rect">
            <a:avLst/>
          </a:prstGeom>
          <a:noFill/>
        </p:spPr>
        <p:txBody>
          <a:bodyPr wrap="square" rtlCol="0">
            <a:spAutoFit/>
          </a:bodyPr>
          <a:lstStyle/>
          <a:p>
            <a:r>
              <a:rPr lang="en-US" dirty="0"/>
              <a:t>August is the highest revenue generated month.</a:t>
            </a:r>
            <a:endParaRPr lang="en-IN" dirty="0"/>
          </a:p>
        </p:txBody>
      </p:sp>
    </p:spTree>
    <p:extLst>
      <p:ext uri="{BB962C8B-B14F-4D97-AF65-F5344CB8AC3E}">
        <p14:creationId xmlns:p14="http://schemas.microsoft.com/office/powerpoint/2010/main" val="763871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7CC3FA4-4E73-E51D-A242-C4AAEDDE0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68" y="2727820"/>
            <a:ext cx="5680132" cy="360426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0063B12-2B3A-2F57-4ECF-BA43A6204C70}"/>
              </a:ext>
            </a:extLst>
          </p:cNvPr>
          <p:cNvPicPr>
            <a:picLocks noChangeAspect="1"/>
          </p:cNvPicPr>
          <p:nvPr/>
        </p:nvPicPr>
        <p:blipFill>
          <a:blip r:embed="rId3"/>
          <a:stretch>
            <a:fillRect/>
          </a:stretch>
        </p:blipFill>
        <p:spPr>
          <a:xfrm>
            <a:off x="6174105" y="2727820"/>
            <a:ext cx="5497291" cy="3426320"/>
          </a:xfrm>
          <a:prstGeom prst="rect">
            <a:avLst/>
          </a:prstGeom>
        </p:spPr>
      </p:pic>
      <p:sp>
        <p:nvSpPr>
          <p:cNvPr id="3" name="TextBox 2">
            <a:extLst>
              <a:ext uri="{FF2B5EF4-FFF2-40B4-BE49-F238E27FC236}">
                <a16:creationId xmlns:a16="http://schemas.microsoft.com/office/drawing/2014/main" id="{53F82DDF-B9BE-A90F-941F-6E4552A83B3F}"/>
              </a:ext>
            </a:extLst>
          </p:cNvPr>
          <p:cNvSpPr txBox="1"/>
          <p:nvPr/>
        </p:nvSpPr>
        <p:spPr>
          <a:xfrm>
            <a:off x="690880" y="846574"/>
            <a:ext cx="6096000" cy="584775"/>
          </a:xfrm>
          <a:prstGeom prst="rect">
            <a:avLst/>
          </a:prstGeom>
          <a:noFill/>
        </p:spPr>
        <p:txBody>
          <a:bodyPr wrap="square">
            <a:spAutoFit/>
          </a:bodyPr>
          <a:lstStyle/>
          <a:p>
            <a:pPr marL="354965" indent="-342265">
              <a:lnSpc>
                <a:spcPct val="100000"/>
              </a:lnSpc>
              <a:spcBef>
                <a:spcPts val="1180"/>
              </a:spcBef>
              <a:buFont typeface="Wingdings" panose="05000000000000000000" pitchFamily="2" charset="2"/>
              <a:buChar char="v"/>
              <a:tabLst>
                <a:tab pos="354965" algn="l"/>
                <a:tab pos="355600" algn="l"/>
              </a:tabLst>
            </a:pPr>
            <a:r>
              <a:rPr lang="en-IN" sz="3200" spc="-20" dirty="0" err="1">
                <a:solidFill>
                  <a:schemeClr val="accent6">
                    <a:lumMod val="50000"/>
                  </a:schemeClr>
                </a:solidFill>
                <a:latin typeface="Arial MT"/>
                <a:cs typeface="Arial MT"/>
              </a:rPr>
              <a:t>Explaratory</a:t>
            </a:r>
            <a:r>
              <a:rPr lang="en-IN" sz="3200" spc="-20" dirty="0">
                <a:solidFill>
                  <a:schemeClr val="accent6">
                    <a:lumMod val="50000"/>
                  </a:schemeClr>
                </a:solidFill>
                <a:latin typeface="Arial MT"/>
                <a:cs typeface="Arial MT"/>
              </a:rPr>
              <a:t> data Analysis</a:t>
            </a:r>
          </a:p>
        </p:txBody>
      </p:sp>
      <p:sp>
        <p:nvSpPr>
          <p:cNvPr id="4" name="TextBox 3">
            <a:extLst>
              <a:ext uri="{FF2B5EF4-FFF2-40B4-BE49-F238E27FC236}">
                <a16:creationId xmlns:a16="http://schemas.microsoft.com/office/drawing/2014/main" id="{ECA58E5A-5762-C7AA-2639-55092EC6CABE}"/>
              </a:ext>
            </a:extLst>
          </p:cNvPr>
          <p:cNvSpPr txBox="1"/>
          <p:nvPr/>
        </p:nvSpPr>
        <p:spPr>
          <a:xfrm>
            <a:off x="1493520" y="1577052"/>
            <a:ext cx="344424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Bivariate analysis</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211F36C-CCD4-8DFB-BD7D-27F3D959AA5F}"/>
              </a:ext>
            </a:extLst>
          </p:cNvPr>
          <p:cNvSpPr txBox="1"/>
          <p:nvPr/>
        </p:nvSpPr>
        <p:spPr>
          <a:xfrm>
            <a:off x="690880" y="6187440"/>
            <a:ext cx="4003040" cy="646331"/>
          </a:xfrm>
          <a:prstGeom prst="rect">
            <a:avLst/>
          </a:prstGeom>
          <a:noFill/>
        </p:spPr>
        <p:txBody>
          <a:bodyPr wrap="square" rtlCol="0">
            <a:spAutoFit/>
          </a:bodyPr>
          <a:lstStyle/>
          <a:p>
            <a:r>
              <a:rPr lang="en-US" dirty="0"/>
              <a:t>As the number of people increases the </a:t>
            </a:r>
            <a:r>
              <a:rPr lang="en-US" dirty="0" err="1"/>
              <a:t>adr</a:t>
            </a:r>
            <a:r>
              <a:rPr lang="en-US" dirty="0"/>
              <a:t> also increases.</a:t>
            </a:r>
            <a:endParaRPr lang="en-IN" dirty="0"/>
          </a:p>
        </p:txBody>
      </p:sp>
      <p:sp>
        <p:nvSpPr>
          <p:cNvPr id="6" name="TextBox 5">
            <a:extLst>
              <a:ext uri="{FF2B5EF4-FFF2-40B4-BE49-F238E27FC236}">
                <a16:creationId xmlns:a16="http://schemas.microsoft.com/office/drawing/2014/main" id="{742173BE-2DEE-6601-E0CB-7DB5FD93D2ED}"/>
              </a:ext>
            </a:extLst>
          </p:cNvPr>
          <p:cNvSpPr txBox="1"/>
          <p:nvPr/>
        </p:nvSpPr>
        <p:spPr>
          <a:xfrm>
            <a:off x="7091680" y="6332080"/>
            <a:ext cx="4003040" cy="646331"/>
          </a:xfrm>
          <a:prstGeom prst="rect">
            <a:avLst/>
          </a:prstGeom>
          <a:noFill/>
        </p:spPr>
        <p:txBody>
          <a:bodyPr wrap="square" rtlCol="0">
            <a:spAutoFit/>
          </a:bodyPr>
          <a:lstStyle/>
          <a:p>
            <a:r>
              <a:rPr lang="en-US" dirty="0"/>
              <a:t>Most number of couple and family visited in  August. </a:t>
            </a:r>
            <a:endParaRPr lang="en-IN" dirty="0"/>
          </a:p>
        </p:txBody>
      </p:sp>
    </p:spTree>
    <p:extLst>
      <p:ext uri="{BB962C8B-B14F-4D97-AF65-F5344CB8AC3E}">
        <p14:creationId xmlns:p14="http://schemas.microsoft.com/office/powerpoint/2010/main" val="389187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8E4AD7-34BA-926A-D508-C92904778469}"/>
              </a:ext>
            </a:extLst>
          </p:cNvPr>
          <p:cNvSpPr txBox="1"/>
          <p:nvPr/>
        </p:nvSpPr>
        <p:spPr>
          <a:xfrm>
            <a:off x="690880" y="846574"/>
            <a:ext cx="6096000" cy="584775"/>
          </a:xfrm>
          <a:prstGeom prst="rect">
            <a:avLst/>
          </a:prstGeom>
          <a:noFill/>
        </p:spPr>
        <p:txBody>
          <a:bodyPr wrap="square">
            <a:spAutoFit/>
          </a:bodyPr>
          <a:lstStyle/>
          <a:p>
            <a:pPr marL="354965" indent="-342265">
              <a:lnSpc>
                <a:spcPct val="100000"/>
              </a:lnSpc>
              <a:spcBef>
                <a:spcPts val="1180"/>
              </a:spcBef>
              <a:buFont typeface="Wingdings" panose="05000000000000000000" pitchFamily="2" charset="2"/>
              <a:buChar char="v"/>
              <a:tabLst>
                <a:tab pos="354965" algn="l"/>
                <a:tab pos="355600" algn="l"/>
              </a:tabLst>
            </a:pPr>
            <a:r>
              <a:rPr lang="en-IN" sz="3200" spc="-20" dirty="0" err="1">
                <a:solidFill>
                  <a:schemeClr val="accent6">
                    <a:lumMod val="50000"/>
                  </a:schemeClr>
                </a:solidFill>
                <a:latin typeface="Arial MT"/>
                <a:cs typeface="Arial MT"/>
              </a:rPr>
              <a:t>Explaratory</a:t>
            </a:r>
            <a:r>
              <a:rPr lang="en-IN" sz="3200" spc="-20" dirty="0">
                <a:solidFill>
                  <a:schemeClr val="accent6">
                    <a:lumMod val="50000"/>
                  </a:schemeClr>
                </a:solidFill>
                <a:latin typeface="Arial MT"/>
                <a:cs typeface="Arial MT"/>
              </a:rPr>
              <a:t> data Analysis</a:t>
            </a:r>
          </a:p>
        </p:txBody>
      </p:sp>
      <p:sp>
        <p:nvSpPr>
          <p:cNvPr id="3" name="TextBox 2">
            <a:extLst>
              <a:ext uri="{FF2B5EF4-FFF2-40B4-BE49-F238E27FC236}">
                <a16:creationId xmlns:a16="http://schemas.microsoft.com/office/drawing/2014/main" id="{A0D4C14C-2E44-2E1C-0779-3748CE079D44}"/>
              </a:ext>
            </a:extLst>
          </p:cNvPr>
          <p:cNvSpPr txBox="1"/>
          <p:nvPr/>
        </p:nvSpPr>
        <p:spPr>
          <a:xfrm>
            <a:off x="1493520" y="1577052"/>
            <a:ext cx="440944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Multivariate analysis</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53940A3-7652-E193-1DBC-9F0C0D9B249C}"/>
              </a:ext>
            </a:extLst>
          </p:cNvPr>
          <p:cNvPicPr>
            <a:picLocks noChangeAspect="1"/>
          </p:cNvPicPr>
          <p:nvPr/>
        </p:nvPicPr>
        <p:blipFill>
          <a:blip r:embed="rId2"/>
          <a:stretch>
            <a:fillRect/>
          </a:stretch>
        </p:blipFill>
        <p:spPr>
          <a:xfrm>
            <a:off x="1403026" y="2307530"/>
            <a:ext cx="5571979" cy="4376706"/>
          </a:xfrm>
          <a:prstGeom prst="rect">
            <a:avLst/>
          </a:prstGeom>
        </p:spPr>
      </p:pic>
      <p:sp>
        <p:nvSpPr>
          <p:cNvPr id="6" name="TextBox 5">
            <a:extLst>
              <a:ext uri="{FF2B5EF4-FFF2-40B4-BE49-F238E27FC236}">
                <a16:creationId xmlns:a16="http://schemas.microsoft.com/office/drawing/2014/main" id="{BBB0942B-E50E-FD5D-2DC9-EADC4C4A1945}"/>
              </a:ext>
            </a:extLst>
          </p:cNvPr>
          <p:cNvSpPr txBox="1"/>
          <p:nvPr/>
        </p:nvSpPr>
        <p:spPr>
          <a:xfrm>
            <a:off x="7620000" y="2161827"/>
            <a:ext cx="4003040" cy="313932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There is a positive </a:t>
            </a:r>
            <a:r>
              <a:rPr lang="en-US" b="0" i="0" dirty="0" err="1">
                <a:solidFill>
                  <a:srgbClr val="212121"/>
                </a:solidFill>
                <a:effectLst/>
                <a:latin typeface="Roboto" panose="02000000000000000000" pitchFamily="2" charset="0"/>
              </a:rPr>
              <a:t>corelation</a:t>
            </a:r>
            <a:r>
              <a:rPr lang="en-US" b="0" i="0" dirty="0">
                <a:solidFill>
                  <a:srgbClr val="212121"/>
                </a:solidFill>
                <a:effectLst/>
                <a:latin typeface="Roboto" panose="02000000000000000000" pitchFamily="2" charset="0"/>
              </a:rPr>
              <a:t> between </a:t>
            </a:r>
            <a:r>
              <a:rPr lang="en-US" b="0" i="0" dirty="0" err="1">
                <a:solidFill>
                  <a:srgbClr val="212121"/>
                </a:solidFill>
                <a:effectLst/>
                <a:latin typeface="Roboto" panose="02000000000000000000" pitchFamily="2" charset="0"/>
              </a:rPr>
              <a:t>is_canceled</a:t>
            </a:r>
            <a:r>
              <a:rPr lang="en-US" b="0" i="0" dirty="0">
                <a:solidFill>
                  <a:srgbClr val="212121"/>
                </a:solidFill>
                <a:effectLst/>
                <a:latin typeface="Roboto" panose="02000000000000000000" pitchFamily="2" charset="0"/>
              </a:rPr>
              <a:t> and </a:t>
            </a:r>
            <a:r>
              <a:rPr lang="en-US" b="0" i="0" dirty="0" err="1">
                <a:solidFill>
                  <a:srgbClr val="212121"/>
                </a:solidFill>
                <a:effectLst/>
                <a:latin typeface="Roboto" panose="02000000000000000000" pitchFamily="2" charset="0"/>
              </a:rPr>
              <a:t>days_in_waitinglist.if</a:t>
            </a:r>
            <a:r>
              <a:rPr lang="en-US" b="0" i="0" dirty="0">
                <a:solidFill>
                  <a:srgbClr val="212121"/>
                </a:solidFill>
                <a:effectLst/>
                <a:latin typeface="Roboto" panose="02000000000000000000" pitchFamily="2" charset="0"/>
              </a:rPr>
              <a:t> the number of days in waiting list is more there is a chance of cancellation.</a:t>
            </a:r>
          </a:p>
          <a:p>
            <a:pPr marL="285750" indent="-285750">
              <a:buFont typeface="Arial" panose="020B0604020202020204" pitchFamily="34" charset="0"/>
              <a:buChar char="•"/>
            </a:pPr>
            <a:endParaRPr lang="en-US" b="0" i="0" dirty="0">
              <a:solidFill>
                <a:srgbClr val="212121"/>
              </a:solidFill>
              <a:effectLst/>
              <a:latin typeface="Roboto" panose="02000000000000000000" pitchFamily="2" charset="0"/>
            </a:endParaRPr>
          </a:p>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Also a strong negative relation between </a:t>
            </a:r>
            <a:r>
              <a:rPr lang="en-US" b="0" i="0" dirty="0" err="1">
                <a:solidFill>
                  <a:srgbClr val="212121"/>
                </a:solidFill>
                <a:effectLst/>
                <a:latin typeface="Roboto" panose="02000000000000000000" pitchFamily="2" charset="0"/>
              </a:rPr>
              <a:t>totalof_special_requests</a:t>
            </a:r>
            <a:r>
              <a:rPr lang="en-US" b="0" i="0" dirty="0">
                <a:solidFill>
                  <a:srgbClr val="212121"/>
                </a:solidFill>
                <a:effectLst/>
                <a:latin typeface="Roboto" panose="02000000000000000000" pitchFamily="2" charset="0"/>
              </a:rPr>
              <a:t> and </a:t>
            </a:r>
            <a:r>
              <a:rPr lang="en-US" b="0" i="0" dirty="0" err="1">
                <a:solidFill>
                  <a:srgbClr val="212121"/>
                </a:solidFill>
                <a:effectLst/>
                <a:latin typeface="Roboto" panose="02000000000000000000" pitchFamily="2" charset="0"/>
              </a:rPr>
              <a:t>is_repeated</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guests.Special</a:t>
            </a:r>
            <a:r>
              <a:rPr lang="en-US" b="0" i="0" dirty="0">
                <a:solidFill>
                  <a:srgbClr val="212121"/>
                </a:solidFill>
                <a:effectLst/>
                <a:latin typeface="Roboto" panose="02000000000000000000" pitchFamily="2" charset="0"/>
              </a:rPr>
              <a:t> request guests are not choosing the same hotel again.</a:t>
            </a:r>
            <a:endParaRPr lang="en-IN" dirty="0"/>
          </a:p>
        </p:txBody>
      </p:sp>
    </p:spTree>
    <p:extLst>
      <p:ext uri="{BB962C8B-B14F-4D97-AF65-F5344CB8AC3E}">
        <p14:creationId xmlns:p14="http://schemas.microsoft.com/office/powerpoint/2010/main" val="3046548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D385A8-038A-ED12-6194-9D7FBBD4EC6A}"/>
              </a:ext>
            </a:extLst>
          </p:cNvPr>
          <p:cNvSpPr txBox="1"/>
          <p:nvPr/>
        </p:nvSpPr>
        <p:spPr>
          <a:xfrm>
            <a:off x="792480" y="135374"/>
            <a:ext cx="6096000" cy="523220"/>
          </a:xfrm>
          <a:prstGeom prst="rect">
            <a:avLst/>
          </a:prstGeom>
          <a:noFill/>
        </p:spPr>
        <p:txBody>
          <a:bodyPr wrap="square">
            <a:spAutoFit/>
          </a:bodyPr>
          <a:lstStyle/>
          <a:p>
            <a:pPr marL="354965" indent="-342265">
              <a:lnSpc>
                <a:spcPct val="100000"/>
              </a:lnSpc>
              <a:spcBef>
                <a:spcPts val="1180"/>
              </a:spcBef>
              <a:buFont typeface="Wingdings" panose="05000000000000000000" pitchFamily="2" charset="2"/>
              <a:buChar char="v"/>
              <a:tabLst>
                <a:tab pos="354965" algn="l"/>
                <a:tab pos="355600" algn="l"/>
              </a:tabLst>
            </a:pPr>
            <a:r>
              <a:rPr lang="en-IN" sz="2800" spc="-20" dirty="0">
                <a:solidFill>
                  <a:schemeClr val="accent6">
                    <a:lumMod val="50000"/>
                  </a:schemeClr>
                </a:solidFill>
                <a:latin typeface="Arial MT"/>
                <a:cs typeface="Arial MT"/>
              </a:rPr>
              <a:t>Conclusion</a:t>
            </a:r>
          </a:p>
        </p:txBody>
      </p:sp>
      <p:sp>
        <p:nvSpPr>
          <p:cNvPr id="4" name="TextBox 3">
            <a:extLst>
              <a:ext uri="{FF2B5EF4-FFF2-40B4-BE49-F238E27FC236}">
                <a16:creationId xmlns:a16="http://schemas.microsoft.com/office/drawing/2014/main" id="{639590AD-0DC6-D139-A308-3039BB41F11F}"/>
              </a:ext>
            </a:extLst>
          </p:cNvPr>
          <p:cNvSpPr txBox="1"/>
          <p:nvPr/>
        </p:nvSpPr>
        <p:spPr>
          <a:xfrm>
            <a:off x="142241" y="656788"/>
            <a:ext cx="4460240" cy="6186309"/>
          </a:xfrm>
          <a:prstGeom prst="rect">
            <a:avLst/>
          </a:prstGeom>
          <a:noFill/>
        </p:spPr>
        <p:txBody>
          <a:bodyPr wrap="square" rtlCol="0">
            <a:spAutoFit/>
          </a:bodyPr>
          <a:lstStyle/>
          <a:p>
            <a:pPr algn="just">
              <a:buFont typeface="Arial" panose="020B0604020202020204" pitchFamily="34" charset="0"/>
              <a:buChar char="•"/>
            </a:pPr>
            <a:r>
              <a:rPr lang="en-US" b="0" i="0" dirty="0">
                <a:solidFill>
                  <a:srgbClr val="212121"/>
                </a:solidFill>
                <a:effectLst/>
                <a:latin typeface="Roboto" panose="02000000000000000000" pitchFamily="2" charset="0"/>
              </a:rPr>
              <a:t>61% customers preferred city hotels. 39% customers preferred resort hotels.</a:t>
            </a:r>
          </a:p>
          <a:p>
            <a:pPr algn="just">
              <a:buFont typeface="Arial" panose="020B0604020202020204" pitchFamily="34" charset="0"/>
              <a:buChar char="•"/>
            </a:pPr>
            <a:r>
              <a:rPr lang="en-US" b="0" i="0" dirty="0">
                <a:solidFill>
                  <a:srgbClr val="212121"/>
                </a:solidFill>
                <a:effectLst/>
                <a:latin typeface="Roboto" panose="02000000000000000000" pitchFamily="2" charset="0"/>
              </a:rPr>
              <a:t>August and July are the most income generating months. January, November and December are the slowest months for both hotels</a:t>
            </a:r>
          </a:p>
          <a:p>
            <a:pPr algn="just">
              <a:buFont typeface="Arial" panose="020B0604020202020204" pitchFamily="34" charset="0"/>
              <a:buChar char="•"/>
            </a:pPr>
            <a:r>
              <a:rPr lang="en-US" b="0" i="0" dirty="0">
                <a:solidFill>
                  <a:srgbClr val="212121"/>
                </a:solidFill>
                <a:effectLst/>
                <a:latin typeface="Roboto" panose="02000000000000000000" pitchFamily="2" charset="0"/>
              </a:rPr>
              <a:t>Highest number of bookings are made in the year 2016.Least number of bookings are done in 2015.</a:t>
            </a:r>
          </a:p>
          <a:p>
            <a:pPr algn="just">
              <a:buFont typeface="Arial" panose="020B0604020202020204" pitchFamily="34" charset="0"/>
              <a:buChar char="•"/>
            </a:pPr>
            <a:r>
              <a:rPr lang="en-US" b="0" i="0" dirty="0">
                <a:solidFill>
                  <a:srgbClr val="212121"/>
                </a:solidFill>
                <a:effectLst/>
                <a:latin typeface="Roboto" panose="02000000000000000000" pitchFamily="2" charset="0"/>
              </a:rPr>
              <a:t>Most income generating agent is 9 followed by 240 and 0.</a:t>
            </a:r>
          </a:p>
          <a:p>
            <a:pPr algn="just">
              <a:buFont typeface="Arial" panose="020B0604020202020204" pitchFamily="34" charset="0"/>
              <a:buChar char="•"/>
            </a:pPr>
            <a:r>
              <a:rPr lang="en-US" b="0" i="0" dirty="0">
                <a:solidFill>
                  <a:srgbClr val="212121"/>
                </a:solidFill>
                <a:effectLst/>
                <a:latin typeface="Roboto" panose="02000000000000000000" pitchFamily="2" charset="0"/>
              </a:rPr>
              <a:t>Most preferred meal type is BB(Bed &amp; Breakfast)</a:t>
            </a:r>
          </a:p>
          <a:p>
            <a:pPr algn="just">
              <a:buFont typeface="Arial" panose="020B0604020202020204" pitchFamily="34" charset="0"/>
              <a:buChar char="•"/>
            </a:pPr>
            <a:r>
              <a:rPr lang="en-US" b="0" i="0" dirty="0">
                <a:solidFill>
                  <a:srgbClr val="212121"/>
                </a:solidFill>
                <a:effectLst/>
                <a:latin typeface="Roboto" panose="02000000000000000000" pitchFamily="2" charset="0"/>
              </a:rPr>
              <a:t>72% customers not cancelled the booking.28% customers cancelled the bookings.</a:t>
            </a:r>
          </a:p>
          <a:p>
            <a:pPr algn="just">
              <a:buFont typeface="Arial" panose="020B0604020202020204" pitchFamily="34" charset="0"/>
              <a:buChar char="•"/>
            </a:pPr>
            <a:r>
              <a:rPr lang="en-US" b="0" i="0" dirty="0">
                <a:solidFill>
                  <a:srgbClr val="212121"/>
                </a:solidFill>
                <a:effectLst/>
                <a:latin typeface="Roboto" panose="02000000000000000000" pitchFamily="2" charset="0"/>
              </a:rPr>
              <a:t>Majority of the customers are Transient, followed by Transient-Party for both city and resort </a:t>
            </a:r>
            <a:r>
              <a:rPr lang="en-US" b="0" i="0" dirty="0" err="1">
                <a:solidFill>
                  <a:srgbClr val="212121"/>
                </a:solidFill>
                <a:effectLst/>
                <a:latin typeface="Roboto" panose="02000000000000000000" pitchFamily="2" charset="0"/>
              </a:rPr>
              <a:t>hotels.Minority</a:t>
            </a:r>
            <a:r>
              <a:rPr lang="en-US" b="0" i="0" dirty="0">
                <a:solidFill>
                  <a:srgbClr val="212121"/>
                </a:solidFill>
                <a:effectLst/>
                <a:latin typeface="Roboto" panose="02000000000000000000" pitchFamily="2" charset="0"/>
              </a:rPr>
              <a:t> is the customers in Group.</a:t>
            </a:r>
          </a:p>
          <a:p>
            <a:pPr algn="just">
              <a:buFont typeface="Arial" panose="020B0604020202020204" pitchFamily="34" charset="0"/>
              <a:buChar char="•"/>
            </a:pPr>
            <a:r>
              <a:rPr lang="en-US" b="0" i="0" dirty="0">
                <a:solidFill>
                  <a:srgbClr val="212121"/>
                </a:solidFill>
                <a:effectLst/>
                <a:latin typeface="Roboto" panose="02000000000000000000" pitchFamily="2" charset="0"/>
              </a:rPr>
              <a:t>Majority of the customers from Portugal.</a:t>
            </a:r>
          </a:p>
          <a:p>
            <a:endParaRPr lang="en-IN" dirty="0"/>
          </a:p>
        </p:txBody>
      </p:sp>
      <p:sp>
        <p:nvSpPr>
          <p:cNvPr id="5" name="TextBox 4">
            <a:extLst>
              <a:ext uri="{FF2B5EF4-FFF2-40B4-BE49-F238E27FC236}">
                <a16:creationId xmlns:a16="http://schemas.microsoft.com/office/drawing/2014/main" id="{0110A4CF-F6B0-4502-0637-8FE540A22A11}"/>
              </a:ext>
            </a:extLst>
          </p:cNvPr>
          <p:cNvSpPr txBox="1"/>
          <p:nvPr/>
        </p:nvSpPr>
        <p:spPr>
          <a:xfrm>
            <a:off x="4826000" y="576540"/>
            <a:ext cx="3901440" cy="6463308"/>
          </a:xfrm>
          <a:prstGeom prst="rect">
            <a:avLst/>
          </a:prstGeom>
          <a:noFill/>
        </p:spPr>
        <p:txBody>
          <a:bodyPr wrap="square" rtlCol="0">
            <a:spAutoFit/>
          </a:bodyPr>
          <a:lstStyle/>
          <a:p>
            <a:pPr algn="just">
              <a:buFont typeface="Arial" panose="020B0604020202020204" pitchFamily="34" charset="0"/>
              <a:buChar char="•"/>
            </a:pPr>
            <a:r>
              <a:rPr lang="en-US" b="0" i="0" dirty="0">
                <a:solidFill>
                  <a:srgbClr val="212121"/>
                </a:solidFill>
                <a:effectLst/>
                <a:latin typeface="Roboto" panose="02000000000000000000" pitchFamily="2" charset="0"/>
              </a:rPr>
              <a:t>96% customers new customers. Only 4% is the repeated customers.</a:t>
            </a:r>
          </a:p>
          <a:p>
            <a:pPr algn="just">
              <a:buFont typeface="Arial" panose="020B0604020202020204" pitchFamily="34" charset="0"/>
              <a:buChar char="•"/>
            </a:pPr>
            <a:r>
              <a:rPr lang="en-US" b="0" i="0" dirty="0">
                <a:solidFill>
                  <a:srgbClr val="212121"/>
                </a:solidFill>
                <a:effectLst/>
                <a:latin typeface="Roboto" panose="02000000000000000000" pitchFamily="2" charset="0"/>
              </a:rPr>
              <a:t>Most customers preferred the 'A' type room.</a:t>
            </a:r>
          </a:p>
          <a:p>
            <a:pPr algn="just">
              <a:buFont typeface="Arial" panose="020B0604020202020204" pitchFamily="34" charset="0"/>
              <a:buChar char="•"/>
            </a:pPr>
            <a:r>
              <a:rPr lang="en-US" b="0" i="0" dirty="0">
                <a:solidFill>
                  <a:srgbClr val="212121"/>
                </a:solidFill>
                <a:effectLst/>
                <a:latin typeface="Roboto" panose="02000000000000000000" pitchFamily="2" charset="0"/>
              </a:rPr>
              <a:t>Most customers got the 'A' type room.</a:t>
            </a:r>
          </a:p>
          <a:p>
            <a:pPr algn="just">
              <a:buFont typeface="Arial" panose="020B0604020202020204" pitchFamily="34" charset="0"/>
              <a:buChar char="•"/>
            </a:pPr>
            <a:r>
              <a:rPr lang="en-US" b="0" i="0" dirty="0">
                <a:solidFill>
                  <a:srgbClr val="212121"/>
                </a:solidFill>
                <a:effectLst/>
                <a:latin typeface="Roboto" panose="02000000000000000000" pitchFamily="2" charset="0"/>
              </a:rPr>
              <a:t>Most number of bookings are done through the GDS distribution </a:t>
            </a:r>
            <a:r>
              <a:rPr lang="en-US" b="0" i="0" dirty="0" err="1">
                <a:solidFill>
                  <a:srgbClr val="212121"/>
                </a:solidFill>
                <a:effectLst/>
                <a:latin typeface="Roboto" panose="02000000000000000000" pitchFamily="2" charset="0"/>
              </a:rPr>
              <a:t>channel.So</a:t>
            </a:r>
            <a:r>
              <a:rPr lang="en-US" b="0" i="0" dirty="0">
                <a:solidFill>
                  <a:srgbClr val="212121"/>
                </a:solidFill>
                <a:effectLst/>
                <a:latin typeface="Roboto" panose="02000000000000000000" pitchFamily="2" charset="0"/>
              </a:rPr>
              <a:t> the most income generated distribution channel is GDS.</a:t>
            </a:r>
          </a:p>
          <a:p>
            <a:pPr algn="just">
              <a:buFont typeface="Arial" panose="020B0604020202020204" pitchFamily="34" charset="0"/>
              <a:buChar char="•"/>
            </a:pPr>
            <a:r>
              <a:rPr lang="en-US" b="0" i="0" dirty="0">
                <a:solidFill>
                  <a:srgbClr val="212121"/>
                </a:solidFill>
                <a:effectLst/>
                <a:latin typeface="Roboto" panose="02000000000000000000" pitchFamily="2" charset="0"/>
              </a:rPr>
              <a:t>Higher revenue generated hotel is city, compared to resort hotel.</a:t>
            </a:r>
          </a:p>
          <a:p>
            <a:pPr algn="just">
              <a:buFont typeface="Arial" panose="020B0604020202020204" pitchFamily="34" charset="0"/>
              <a:buChar char="•"/>
            </a:pPr>
            <a:r>
              <a:rPr lang="en-US" b="0" i="0" dirty="0">
                <a:solidFill>
                  <a:srgbClr val="212121"/>
                </a:solidFill>
                <a:effectLst/>
                <a:latin typeface="Roboto" panose="02000000000000000000" pitchFamily="2" charset="0"/>
              </a:rPr>
              <a:t>Most </a:t>
            </a:r>
            <a:r>
              <a:rPr lang="en-US" b="0" i="0" dirty="0" err="1">
                <a:solidFill>
                  <a:srgbClr val="212121"/>
                </a:solidFill>
                <a:effectLst/>
                <a:latin typeface="Roboto" panose="02000000000000000000" pitchFamily="2" charset="0"/>
              </a:rPr>
              <a:t>profittable</a:t>
            </a:r>
            <a:r>
              <a:rPr lang="en-US" b="0" i="0" dirty="0">
                <a:solidFill>
                  <a:srgbClr val="212121"/>
                </a:solidFill>
                <a:effectLst/>
                <a:latin typeface="Roboto" panose="02000000000000000000" pitchFamily="2" charset="0"/>
              </a:rPr>
              <a:t> month for Resort hotel is August and for city hotel is May and August.</a:t>
            </a:r>
          </a:p>
          <a:p>
            <a:pPr algn="just">
              <a:buFont typeface="Arial" panose="020B0604020202020204" pitchFamily="34" charset="0"/>
              <a:buChar char="•"/>
            </a:pPr>
            <a:r>
              <a:rPr lang="en-US" b="0" i="0" dirty="0">
                <a:solidFill>
                  <a:srgbClr val="212121"/>
                </a:solidFill>
                <a:effectLst/>
                <a:latin typeface="Roboto" panose="02000000000000000000" pitchFamily="2" charset="0"/>
              </a:rPr>
              <a:t>Resort hotel has higher lead time </a:t>
            </a:r>
            <a:r>
              <a:rPr lang="en-US" b="0" i="0" dirty="0" err="1">
                <a:solidFill>
                  <a:srgbClr val="212121"/>
                </a:solidFill>
                <a:effectLst/>
                <a:latin typeface="Roboto" panose="02000000000000000000" pitchFamily="2" charset="0"/>
              </a:rPr>
              <a:t>comapared</a:t>
            </a:r>
            <a:r>
              <a:rPr lang="en-US" b="0" i="0" dirty="0">
                <a:solidFill>
                  <a:srgbClr val="212121"/>
                </a:solidFill>
                <a:effectLst/>
                <a:latin typeface="Roboto" panose="02000000000000000000" pitchFamily="2" charset="0"/>
              </a:rPr>
              <a:t> to city hotel.</a:t>
            </a:r>
          </a:p>
          <a:p>
            <a:pPr algn="just">
              <a:buFont typeface="Arial" panose="020B0604020202020204" pitchFamily="34" charset="0"/>
              <a:buChar char="•"/>
            </a:pPr>
            <a:r>
              <a:rPr lang="en-US" b="0" i="0" dirty="0">
                <a:solidFill>
                  <a:srgbClr val="212121"/>
                </a:solidFill>
                <a:effectLst/>
                <a:latin typeface="Roboto" panose="02000000000000000000" pitchFamily="2" charset="0"/>
              </a:rPr>
              <a:t>Most number of booking cancellations are in city hotels.</a:t>
            </a:r>
          </a:p>
          <a:p>
            <a:pPr algn="just">
              <a:buFont typeface="Arial" panose="020B0604020202020204" pitchFamily="34" charset="0"/>
              <a:buChar char="•"/>
            </a:pPr>
            <a:r>
              <a:rPr lang="en-US" b="0" i="0" dirty="0">
                <a:solidFill>
                  <a:srgbClr val="212121"/>
                </a:solidFill>
                <a:effectLst/>
                <a:latin typeface="Roboto" panose="02000000000000000000" pitchFamily="2" charset="0"/>
              </a:rPr>
              <a:t>Most number of cancellations take place in the month of August.</a:t>
            </a:r>
          </a:p>
          <a:p>
            <a:endParaRPr lang="en-IN" dirty="0"/>
          </a:p>
        </p:txBody>
      </p:sp>
      <p:sp>
        <p:nvSpPr>
          <p:cNvPr id="6" name="TextBox 5">
            <a:extLst>
              <a:ext uri="{FF2B5EF4-FFF2-40B4-BE49-F238E27FC236}">
                <a16:creationId xmlns:a16="http://schemas.microsoft.com/office/drawing/2014/main" id="{15C23022-404A-5E46-0B3D-A0E30B25D1D4}"/>
              </a:ext>
            </a:extLst>
          </p:cNvPr>
          <p:cNvSpPr txBox="1"/>
          <p:nvPr/>
        </p:nvSpPr>
        <p:spPr>
          <a:xfrm>
            <a:off x="8727440" y="518288"/>
            <a:ext cx="2976880" cy="6463308"/>
          </a:xfrm>
          <a:prstGeom prst="rect">
            <a:avLst/>
          </a:prstGeom>
          <a:noFill/>
        </p:spPr>
        <p:txBody>
          <a:bodyPr wrap="square" rtlCol="0">
            <a:spAutoFit/>
          </a:bodyPr>
          <a:lstStyle/>
          <a:p>
            <a:pPr algn="just">
              <a:buFont typeface="Arial" panose="020B0604020202020204" pitchFamily="34" charset="0"/>
              <a:buChar char="•"/>
            </a:pPr>
            <a:r>
              <a:rPr lang="en-US" b="0" i="0" dirty="0">
                <a:solidFill>
                  <a:srgbClr val="212121"/>
                </a:solidFill>
                <a:effectLst/>
                <a:latin typeface="Roboto" panose="02000000000000000000" pitchFamily="2" charset="0"/>
              </a:rPr>
              <a:t>Repeated customers mostly prefer the resort hotels.</a:t>
            </a:r>
          </a:p>
          <a:p>
            <a:pPr algn="just">
              <a:buFont typeface="Arial" panose="020B0604020202020204" pitchFamily="34" charset="0"/>
              <a:buChar char="•"/>
            </a:pPr>
            <a:r>
              <a:rPr lang="en-US" b="0" i="0" dirty="0">
                <a:solidFill>
                  <a:srgbClr val="212121"/>
                </a:solidFill>
                <a:effectLst/>
                <a:latin typeface="Roboto" panose="02000000000000000000" pitchFamily="2" charset="0"/>
              </a:rPr>
              <a:t>Most revenue generated market segment is Online TA.</a:t>
            </a:r>
          </a:p>
          <a:p>
            <a:pPr algn="just">
              <a:buFont typeface="Arial" panose="020B0604020202020204" pitchFamily="34" charset="0"/>
              <a:buChar char="•"/>
            </a:pPr>
            <a:r>
              <a:rPr lang="en-US" b="0" i="0" dirty="0">
                <a:solidFill>
                  <a:srgbClr val="212121"/>
                </a:solidFill>
                <a:effectLst/>
                <a:latin typeface="Roboto" panose="02000000000000000000" pitchFamily="2" charset="0"/>
              </a:rPr>
              <a:t>City hotel is busier than resort hotel.</a:t>
            </a:r>
          </a:p>
          <a:p>
            <a:pPr algn="just">
              <a:buFont typeface="Arial" panose="020B0604020202020204" pitchFamily="34" charset="0"/>
              <a:buChar char="•"/>
            </a:pPr>
            <a:r>
              <a:rPr lang="en-US" b="0" i="0" dirty="0">
                <a:solidFill>
                  <a:srgbClr val="212121"/>
                </a:solidFill>
                <a:effectLst/>
                <a:latin typeface="Roboto" panose="02000000000000000000" pitchFamily="2" charset="0"/>
              </a:rPr>
              <a:t>Most people stayed not more than 3 days.</a:t>
            </a:r>
          </a:p>
          <a:p>
            <a:pPr algn="just">
              <a:buFont typeface="Arial" panose="020B0604020202020204" pitchFamily="34" charset="0"/>
              <a:buChar char="•"/>
            </a:pPr>
            <a:r>
              <a:rPr lang="en-US" b="0" i="0" dirty="0">
                <a:solidFill>
                  <a:srgbClr val="212121"/>
                </a:solidFill>
                <a:effectLst/>
                <a:latin typeface="Roboto" panose="02000000000000000000" pitchFamily="2" charset="0"/>
              </a:rPr>
              <a:t>When the number of people increases the </a:t>
            </a:r>
            <a:r>
              <a:rPr lang="en-US" b="0" i="0" dirty="0" err="1">
                <a:solidFill>
                  <a:srgbClr val="212121"/>
                </a:solidFill>
                <a:effectLst/>
                <a:latin typeface="Roboto" panose="02000000000000000000" pitchFamily="2" charset="0"/>
              </a:rPr>
              <a:t>adr</a:t>
            </a:r>
            <a:r>
              <a:rPr lang="en-US" b="0" i="0" dirty="0">
                <a:solidFill>
                  <a:srgbClr val="212121"/>
                </a:solidFill>
                <a:effectLst/>
                <a:latin typeface="Roboto" panose="02000000000000000000" pitchFamily="2" charset="0"/>
              </a:rPr>
              <a:t> also increases.</a:t>
            </a:r>
          </a:p>
          <a:p>
            <a:pPr algn="just">
              <a:buFont typeface="Arial" panose="020B0604020202020204" pitchFamily="34" charset="0"/>
              <a:buChar char="•"/>
            </a:pPr>
            <a:r>
              <a:rPr lang="en-US" b="0" i="0" dirty="0">
                <a:solidFill>
                  <a:srgbClr val="212121"/>
                </a:solidFill>
                <a:effectLst/>
                <a:latin typeface="Roboto" panose="02000000000000000000" pitchFamily="2" charset="0"/>
              </a:rPr>
              <a:t>In the month of August most customers are couples. In July and August most of the customers are family.</a:t>
            </a:r>
          </a:p>
          <a:p>
            <a:pPr algn="just">
              <a:buFont typeface="Arial" panose="020B0604020202020204" pitchFamily="34" charset="0"/>
              <a:buChar char="•"/>
            </a:pPr>
            <a:r>
              <a:rPr lang="en-US" b="0" i="0" dirty="0">
                <a:solidFill>
                  <a:srgbClr val="212121"/>
                </a:solidFill>
                <a:effectLst/>
                <a:latin typeface="Roboto" panose="02000000000000000000" pitchFamily="2" charset="0"/>
              </a:rPr>
              <a:t>There is a positive </a:t>
            </a:r>
            <a:r>
              <a:rPr lang="en-US" b="0" i="0" dirty="0" err="1">
                <a:solidFill>
                  <a:srgbClr val="212121"/>
                </a:solidFill>
                <a:effectLst/>
                <a:latin typeface="Roboto" panose="02000000000000000000" pitchFamily="2" charset="0"/>
              </a:rPr>
              <a:t>corelation</a:t>
            </a:r>
            <a:r>
              <a:rPr lang="en-US" b="0" i="0" dirty="0">
                <a:solidFill>
                  <a:srgbClr val="212121"/>
                </a:solidFill>
                <a:effectLst/>
                <a:latin typeface="Roboto" panose="02000000000000000000" pitchFamily="2" charset="0"/>
              </a:rPr>
              <a:t> between </a:t>
            </a:r>
            <a:r>
              <a:rPr lang="en-US" b="0" i="0" dirty="0" err="1">
                <a:solidFill>
                  <a:srgbClr val="212121"/>
                </a:solidFill>
                <a:effectLst/>
                <a:latin typeface="Roboto" panose="02000000000000000000" pitchFamily="2" charset="0"/>
              </a:rPr>
              <a:t>is_canceled</a:t>
            </a:r>
            <a:r>
              <a:rPr lang="en-US" b="0" i="0" dirty="0">
                <a:solidFill>
                  <a:srgbClr val="212121"/>
                </a:solidFill>
                <a:effectLst/>
                <a:latin typeface="Roboto" panose="02000000000000000000" pitchFamily="2" charset="0"/>
              </a:rPr>
              <a:t> and </a:t>
            </a:r>
            <a:r>
              <a:rPr lang="en-US" b="0" i="0" dirty="0" err="1">
                <a:solidFill>
                  <a:srgbClr val="212121"/>
                </a:solidFill>
                <a:effectLst/>
                <a:latin typeface="Roboto" panose="02000000000000000000" pitchFamily="2" charset="0"/>
              </a:rPr>
              <a:t>days_in_waitinglist</a:t>
            </a:r>
            <a:r>
              <a:rPr lang="en-US" b="0" i="0" dirty="0">
                <a:solidFill>
                  <a:srgbClr val="212121"/>
                </a:solidFill>
                <a:effectLst/>
                <a:latin typeface="Roboto" panose="02000000000000000000" pitchFamily="2" charset="0"/>
              </a:rPr>
              <a:t>.</a:t>
            </a:r>
          </a:p>
          <a:p>
            <a:endParaRPr lang="en-IN" dirty="0"/>
          </a:p>
        </p:txBody>
      </p:sp>
    </p:spTree>
    <p:extLst>
      <p:ext uri="{BB962C8B-B14F-4D97-AF65-F5344CB8AC3E}">
        <p14:creationId xmlns:p14="http://schemas.microsoft.com/office/powerpoint/2010/main" val="2344019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4CA3D8-63B2-1871-AE8E-161ECDE21F37}"/>
              </a:ext>
            </a:extLst>
          </p:cNvPr>
          <p:cNvPicPr>
            <a:picLocks noChangeAspect="1"/>
          </p:cNvPicPr>
          <p:nvPr/>
        </p:nvPicPr>
        <p:blipFill>
          <a:blip r:embed="rId2"/>
          <a:stretch>
            <a:fillRect/>
          </a:stretch>
        </p:blipFill>
        <p:spPr>
          <a:xfrm>
            <a:off x="3295967" y="842326"/>
            <a:ext cx="5563553" cy="4429581"/>
          </a:xfrm>
          <a:prstGeom prst="rect">
            <a:avLst/>
          </a:prstGeom>
        </p:spPr>
      </p:pic>
    </p:spTree>
    <p:extLst>
      <p:ext uri="{BB962C8B-B14F-4D97-AF65-F5344CB8AC3E}">
        <p14:creationId xmlns:p14="http://schemas.microsoft.com/office/powerpoint/2010/main" val="106002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71BF2B-91D3-1CAA-3001-1470A850F094}"/>
              </a:ext>
            </a:extLst>
          </p:cNvPr>
          <p:cNvSpPr txBox="1"/>
          <p:nvPr/>
        </p:nvSpPr>
        <p:spPr>
          <a:xfrm>
            <a:off x="802640" y="670560"/>
            <a:ext cx="5140960" cy="646331"/>
          </a:xfrm>
          <a:prstGeom prst="rect">
            <a:avLst/>
          </a:prstGeom>
          <a:noFill/>
        </p:spPr>
        <p:txBody>
          <a:bodyPr wrap="square" rtlCol="0">
            <a:spAutoFit/>
          </a:bodyPr>
          <a:lstStyle/>
          <a:p>
            <a:r>
              <a:rPr lang="en-US" sz="3600" dirty="0">
                <a:solidFill>
                  <a:srgbClr val="FF0000"/>
                </a:solidFill>
                <a:latin typeface="Arial" panose="020B0604020202020204" pitchFamily="34" charset="0"/>
                <a:cs typeface="Arial" panose="020B0604020202020204" pitchFamily="34" charset="0"/>
              </a:rPr>
              <a:t>Points for discussion</a:t>
            </a:r>
            <a:endParaRPr lang="en-IN" sz="3600" dirty="0">
              <a:solidFill>
                <a:srgbClr val="FF0000"/>
              </a:solidFill>
            </a:endParaRPr>
          </a:p>
        </p:txBody>
      </p:sp>
      <p:sp>
        <p:nvSpPr>
          <p:cNvPr id="8" name="TextBox 7">
            <a:extLst>
              <a:ext uri="{FF2B5EF4-FFF2-40B4-BE49-F238E27FC236}">
                <a16:creationId xmlns:a16="http://schemas.microsoft.com/office/drawing/2014/main" id="{F8D7E740-FF0F-5497-D978-648591F68FE1}"/>
              </a:ext>
            </a:extLst>
          </p:cNvPr>
          <p:cNvSpPr txBox="1"/>
          <p:nvPr/>
        </p:nvSpPr>
        <p:spPr>
          <a:xfrm>
            <a:off x="802640" y="1520785"/>
            <a:ext cx="4490720" cy="4031873"/>
          </a:xfrm>
          <a:prstGeom prst="rect">
            <a:avLst/>
          </a:prstGeom>
          <a:noFill/>
        </p:spPr>
        <p:txBody>
          <a:bodyPr wrap="square" rtlCol="0">
            <a:spAutoFit/>
          </a:bodyPr>
          <a:lstStyle/>
          <a:p>
            <a:pPr marL="354965" indent="-342265">
              <a:lnSpc>
                <a:spcPct val="100000"/>
              </a:lnSpc>
              <a:spcBef>
                <a:spcPts val="1180"/>
              </a:spcBef>
              <a:buFont typeface="Wingdings" panose="05000000000000000000" pitchFamily="2" charset="2"/>
              <a:buChar char="v"/>
              <a:tabLst>
                <a:tab pos="354965" algn="l"/>
                <a:tab pos="355600" algn="l"/>
              </a:tabLst>
            </a:pPr>
            <a:r>
              <a:rPr lang="en-IN" sz="2400" dirty="0">
                <a:solidFill>
                  <a:schemeClr val="accent6">
                    <a:lumMod val="50000"/>
                  </a:schemeClr>
                </a:solidFill>
                <a:latin typeface="Arial MT"/>
                <a:cs typeface="Arial MT"/>
              </a:rPr>
              <a:t>Business</a:t>
            </a:r>
            <a:r>
              <a:rPr lang="en-IN" sz="2400" spc="-35" dirty="0">
                <a:solidFill>
                  <a:schemeClr val="accent6">
                    <a:lumMod val="50000"/>
                  </a:schemeClr>
                </a:solidFill>
                <a:latin typeface="Arial MT"/>
                <a:cs typeface="Arial MT"/>
              </a:rPr>
              <a:t> </a:t>
            </a:r>
            <a:r>
              <a:rPr lang="en-IN" sz="2400" spc="-20" dirty="0">
                <a:solidFill>
                  <a:schemeClr val="accent6">
                    <a:lumMod val="50000"/>
                  </a:schemeClr>
                </a:solidFill>
                <a:latin typeface="Arial MT"/>
                <a:cs typeface="Arial MT"/>
              </a:rPr>
              <a:t>Objective</a:t>
            </a:r>
          </a:p>
          <a:p>
            <a:pPr marL="354965" indent="-342265">
              <a:lnSpc>
                <a:spcPct val="100000"/>
              </a:lnSpc>
              <a:spcBef>
                <a:spcPts val="1180"/>
              </a:spcBef>
              <a:buFont typeface="Wingdings" panose="05000000000000000000" pitchFamily="2" charset="2"/>
              <a:buChar char="v"/>
              <a:tabLst>
                <a:tab pos="354965" algn="l"/>
                <a:tab pos="355600" algn="l"/>
              </a:tabLst>
            </a:pPr>
            <a:r>
              <a:rPr lang="en-IN" sz="2400" spc="-20" dirty="0">
                <a:solidFill>
                  <a:schemeClr val="accent6">
                    <a:lumMod val="50000"/>
                  </a:schemeClr>
                </a:solidFill>
                <a:latin typeface="Arial MT"/>
                <a:cs typeface="Arial MT"/>
              </a:rPr>
              <a:t>Data Summary</a:t>
            </a:r>
          </a:p>
          <a:p>
            <a:pPr marL="354965" indent="-342265">
              <a:lnSpc>
                <a:spcPct val="100000"/>
              </a:lnSpc>
              <a:spcBef>
                <a:spcPts val="1180"/>
              </a:spcBef>
              <a:buFont typeface="Wingdings" panose="05000000000000000000" pitchFamily="2" charset="2"/>
              <a:buChar char="v"/>
              <a:tabLst>
                <a:tab pos="354965" algn="l"/>
                <a:tab pos="355600" algn="l"/>
              </a:tabLst>
            </a:pPr>
            <a:r>
              <a:rPr lang="en-IN" sz="2400" spc="-20" dirty="0">
                <a:solidFill>
                  <a:schemeClr val="accent6">
                    <a:lumMod val="50000"/>
                  </a:schemeClr>
                </a:solidFill>
                <a:latin typeface="Arial MT"/>
                <a:cs typeface="Arial MT"/>
              </a:rPr>
              <a:t>Data inspection</a:t>
            </a:r>
          </a:p>
          <a:p>
            <a:pPr marL="354965" indent="-342265">
              <a:lnSpc>
                <a:spcPct val="100000"/>
              </a:lnSpc>
              <a:spcBef>
                <a:spcPts val="1180"/>
              </a:spcBef>
              <a:buFont typeface="Wingdings" panose="05000000000000000000" pitchFamily="2" charset="2"/>
              <a:buChar char="v"/>
              <a:tabLst>
                <a:tab pos="354965" algn="l"/>
                <a:tab pos="355600" algn="l"/>
              </a:tabLst>
            </a:pPr>
            <a:r>
              <a:rPr lang="en-IN" sz="2400" spc="-20" dirty="0">
                <a:solidFill>
                  <a:schemeClr val="accent6">
                    <a:lumMod val="50000"/>
                  </a:schemeClr>
                </a:solidFill>
                <a:latin typeface="Arial MT"/>
                <a:cs typeface="Arial MT"/>
              </a:rPr>
              <a:t>Data cleaning</a:t>
            </a:r>
          </a:p>
          <a:p>
            <a:pPr marL="354965" indent="-342265">
              <a:lnSpc>
                <a:spcPct val="100000"/>
              </a:lnSpc>
              <a:spcBef>
                <a:spcPts val="1180"/>
              </a:spcBef>
              <a:buFont typeface="Wingdings" panose="05000000000000000000" pitchFamily="2" charset="2"/>
              <a:buChar char="v"/>
              <a:tabLst>
                <a:tab pos="354965" algn="l"/>
                <a:tab pos="355600" algn="l"/>
              </a:tabLst>
            </a:pPr>
            <a:r>
              <a:rPr lang="en-IN" sz="2400" spc="-20" dirty="0" err="1">
                <a:solidFill>
                  <a:schemeClr val="accent6">
                    <a:lumMod val="50000"/>
                  </a:schemeClr>
                </a:solidFill>
                <a:latin typeface="Arial MT"/>
                <a:cs typeface="Arial MT"/>
              </a:rPr>
              <a:t>Explaratory</a:t>
            </a:r>
            <a:r>
              <a:rPr lang="en-IN" sz="2400" spc="-20" dirty="0">
                <a:solidFill>
                  <a:schemeClr val="accent6">
                    <a:lumMod val="50000"/>
                  </a:schemeClr>
                </a:solidFill>
                <a:latin typeface="Arial MT"/>
                <a:cs typeface="Arial MT"/>
              </a:rPr>
              <a:t> data Analysis</a:t>
            </a:r>
          </a:p>
          <a:p>
            <a:pPr marL="354965" indent="-342265">
              <a:lnSpc>
                <a:spcPct val="100000"/>
              </a:lnSpc>
              <a:spcBef>
                <a:spcPts val="1180"/>
              </a:spcBef>
              <a:buFont typeface="Wingdings" panose="05000000000000000000" pitchFamily="2" charset="2"/>
              <a:buChar char="v"/>
              <a:tabLst>
                <a:tab pos="354965" algn="l"/>
                <a:tab pos="355600" algn="l"/>
              </a:tabLst>
            </a:pPr>
            <a:r>
              <a:rPr lang="en-IN" sz="2400" spc="-20" dirty="0">
                <a:solidFill>
                  <a:schemeClr val="accent6">
                    <a:lumMod val="50000"/>
                  </a:schemeClr>
                </a:solidFill>
                <a:latin typeface="Arial MT"/>
                <a:cs typeface="Arial MT"/>
              </a:rPr>
              <a:t>Data visualization</a:t>
            </a:r>
          </a:p>
          <a:p>
            <a:pPr marL="354965" indent="-342265">
              <a:lnSpc>
                <a:spcPct val="100000"/>
              </a:lnSpc>
              <a:spcBef>
                <a:spcPts val="1180"/>
              </a:spcBef>
              <a:buFont typeface="Wingdings" panose="05000000000000000000" pitchFamily="2" charset="2"/>
              <a:buChar char="v"/>
              <a:tabLst>
                <a:tab pos="354965" algn="l"/>
                <a:tab pos="355600" algn="l"/>
              </a:tabLst>
            </a:pPr>
            <a:r>
              <a:rPr lang="en-IN" sz="2400" spc="-20" dirty="0">
                <a:solidFill>
                  <a:schemeClr val="accent6">
                    <a:lumMod val="50000"/>
                  </a:schemeClr>
                </a:solidFill>
                <a:latin typeface="Arial MT"/>
                <a:cs typeface="Arial MT"/>
              </a:rPr>
              <a:t>Conclusion</a:t>
            </a:r>
          </a:p>
          <a:p>
            <a:pPr marL="354965" indent="-342265">
              <a:lnSpc>
                <a:spcPct val="100000"/>
              </a:lnSpc>
              <a:spcBef>
                <a:spcPts val="1180"/>
              </a:spcBef>
              <a:buChar char="●"/>
              <a:tabLst>
                <a:tab pos="354965" algn="l"/>
                <a:tab pos="355600" algn="l"/>
              </a:tabLst>
            </a:pPr>
            <a:endParaRPr lang="en-IN" sz="1800" dirty="0">
              <a:latin typeface="Arial MT"/>
              <a:cs typeface="Arial MT"/>
            </a:endParaRPr>
          </a:p>
        </p:txBody>
      </p:sp>
    </p:spTree>
    <p:extLst>
      <p:ext uri="{BB962C8B-B14F-4D97-AF65-F5344CB8AC3E}">
        <p14:creationId xmlns:p14="http://schemas.microsoft.com/office/powerpoint/2010/main" val="3012856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DE5C5-69DA-A4FE-702C-4F698A93F84B}"/>
              </a:ext>
            </a:extLst>
          </p:cNvPr>
          <p:cNvSpPr>
            <a:spLocks noGrp="1"/>
          </p:cNvSpPr>
          <p:nvPr>
            <p:ph type="title"/>
          </p:nvPr>
        </p:nvSpPr>
        <p:spPr/>
        <p:txBody>
          <a:bodyPr/>
          <a:lstStyle/>
          <a:p>
            <a:r>
              <a:rPr lang="en-IN" sz="3200" dirty="0">
                <a:solidFill>
                  <a:srgbClr val="C00000"/>
                </a:solidFill>
                <a:latin typeface="Arial MT"/>
                <a:cs typeface="Arial MT"/>
              </a:rPr>
              <a:t>Business</a:t>
            </a:r>
            <a:r>
              <a:rPr lang="en-IN" sz="3200" spc="-35" dirty="0">
                <a:solidFill>
                  <a:srgbClr val="C00000"/>
                </a:solidFill>
                <a:latin typeface="Arial MT"/>
                <a:cs typeface="Arial MT"/>
              </a:rPr>
              <a:t> </a:t>
            </a:r>
            <a:r>
              <a:rPr lang="en-IN" sz="3200" spc="-20" dirty="0">
                <a:solidFill>
                  <a:srgbClr val="C00000"/>
                </a:solidFill>
                <a:latin typeface="Arial MT"/>
                <a:cs typeface="Arial MT"/>
              </a:rPr>
              <a:t>Objective</a:t>
            </a:r>
            <a:br>
              <a:rPr lang="en-IN" sz="4400" spc="-20" dirty="0">
                <a:solidFill>
                  <a:schemeClr val="accent6">
                    <a:lumMod val="50000"/>
                  </a:schemeClr>
                </a:solidFill>
                <a:latin typeface="Arial MT"/>
                <a:cs typeface="Arial MT"/>
              </a:rPr>
            </a:br>
            <a:endParaRPr lang="en-IN" dirty="0"/>
          </a:p>
        </p:txBody>
      </p:sp>
      <p:sp>
        <p:nvSpPr>
          <p:cNvPr id="3" name="Content Placeholder 2">
            <a:extLst>
              <a:ext uri="{FF2B5EF4-FFF2-40B4-BE49-F238E27FC236}">
                <a16:creationId xmlns:a16="http://schemas.microsoft.com/office/drawing/2014/main" id="{262A0154-D176-529B-EF8C-50D822AE5FDB}"/>
              </a:ext>
            </a:extLst>
          </p:cNvPr>
          <p:cNvSpPr>
            <a:spLocks noGrp="1"/>
          </p:cNvSpPr>
          <p:nvPr>
            <p:ph idx="1"/>
          </p:nvPr>
        </p:nvSpPr>
        <p:spPr/>
        <p:txBody>
          <a:bodyPr/>
          <a:lstStyle/>
          <a:p>
            <a:r>
              <a:rPr lang="en-US" sz="2400" kern="0" dirty="0">
                <a:solidFill>
                  <a:srgbClr val="212121"/>
                </a:solidFill>
                <a:effectLst/>
                <a:latin typeface="Roboto" panose="02000000000000000000" pitchFamily="2" charset="0"/>
                <a:ea typeface="Times New Roman" panose="02020603050405020304" pitchFamily="18" charset="0"/>
                <a:cs typeface="Times New Roman" panose="02020603050405020304" pitchFamily="18" charset="0"/>
              </a:rPr>
              <a:t>This data set contains booking information for a city hotel and a resort hotel, </a:t>
            </a:r>
          </a:p>
          <a:p>
            <a:r>
              <a:rPr lang="en-US" sz="2400" kern="0" dirty="0">
                <a:solidFill>
                  <a:srgbClr val="212121"/>
                </a:solidFill>
                <a:effectLst/>
                <a:latin typeface="Roboto" panose="02000000000000000000" pitchFamily="2" charset="0"/>
                <a:ea typeface="Times New Roman" panose="02020603050405020304" pitchFamily="18" charset="0"/>
                <a:cs typeface="Times New Roman" panose="02020603050405020304" pitchFamily="18" charset="0"/>
              </a:rPr>
              <a:t>includes information such as when the booking was made, length of stay, the number of adults, children, and/or babies</a:t>
            </a:r>
          </a:p>
          <a:p>
            <a:r>
              <a:rPr lang="en-US" sz="2400" dirty="0">
                <a:solidFill>
                  <a:srgbClr val="212121"/>
                </a:solidFill>
                <a:effectLst/>
                <a:latin typeface="Roboto" panose="02000000000000000000" pitchFamily="2" charset="0"/>
                <a:ea typeface="Times New Roman" panose="02020603050405020304" pitchFamily="18" charset="0"/>
              </a:rPr>
              <a:t>The project aims to gain the interesting insight into the different factors that affect the booking patterns and cancellations and to take measures to enhance the quality and customer satisfaction, thus by increasing the revenue.</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61888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8F1B3-B26A-3557-9375-65E1FF955872}"/>
              </a:ext>
            </a:extLst>
          </p:cNvPr>
          <p:cNvSpPr>
            <a:spLocks noGrp="1"/>
          </p:cNvSpPr>
          <p:nvPr>
            <p:ph type="ctrTitle"/>
          </p:nvPr>
        </p:nvSpPr>
        <p:spPr>
          <a:xfrm>
            <a:off x="1524000" y="1122363"/>
            <a:ext cx="3383280" cy="1255077"/>
          </a:xfrm>
        </p:spPr>
        <p:txBody>
          <a:bodyPr>
            <a:normAutofit fontScale="90000"/>
          </a:bodyPr>
          <a:lstStyle/>
          <a:p>
            <a:r>
              <a:rPr lang="en-IN" sz="3200" spc="-20" dirty="0">
                <a:solidFill>
                  <a:schemeClr val="accent6">
                    <a:lumMod val="50000"/>
                  </a:schemeClr>
                </a:solidFill>
                <a:latin typeface="Arial MT"/>
                <a:cs typeface="Arial MT"/>
              </a:rPr>
              <a:t>Data Summary</a:t>
            </a:r>
            <a:br>
              <a:rPr lang="en-IN" sz="6000" spc="-20" dirty="0">
                <a:solidFill>
                  <a:schemeClr val="accent6">
                    <a:lumMod val="50000"/>
                  </a:schemeClr>
                </a:solidFill>
                <a:latin typeface="Arial MT"/>
                <a:cs typeface="Arial MT"/>
              </a:rPr>
            </a:br>
            <a:endParaRPr lang="en-IN" dirty="0"/>
          </a:p>
        </p:txBody>
      </p:sp>
      <p:sp>
        <p:nvSpPr>
          <p:cNvPr id="4" name="TextBox 3">
            <a:extLst>
              <a:ext uri="{FF2B5EF4-FFF2-40B4-BE49-F238E27FC236}">
                <a16:creationId xmlns:a16="http://schemas.microsoft.com/office/drawing/2014/main" id="{C9753927-7CF7-7EEE-7302-62201EF21C80}"/>
              </a:ext>
            </a:extLst>
          </p:cNvPr>
          <p:cNvSpPr txBox="1"/>
          <p:nvPr/>
        </p:nvSpPr>
        <p:spPr>
          <a:xfrm>
            <a:off x="1198880" y="2143760"/>
            <a:ext cx="8016240" cy="2585323"/>
          </a:xfrm>
          <a:prstGeom prst="rect">
            <a:avLst/>
          </a:prstGeom>
          <a:noFill/>
        </p:spPr>
        <p:txBody>
          <a:bodyPr wrap="square" rtlCol="0">
            <a:spAutoFit/>
          </a:bodyPr>
          <a:lstStyle/>
          <a:p>
            <a:pPr marL="285750" indent="-285750">
              <a:buFont typeface="Courier New" panose="02070309020205020404" pitchFamily="49" charset="0"/>
              <a:buChar char="o"/>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119390 rows and  32 columns</a:t>
            </a:r>
          </a:p>
          <a:p>
            <a:pPr marL="285750" indent="-285750" algn="just">
              <a:buFont typeface="Courier New" panose="02070309020205020404" pitchFamily="49" charset="0"/>
              <a:buChar char="o"/>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31994 duplicate values. </a:t>
            </a:r>
          </a:p>
          <a:p>
            <a:pPr marL="285750" indent="-285750" algn="just">
              <a:buFont typeface="Courier New" panose="02070309020205020404" pitchFamily="49" charset="0"/>
              <a:buChar char="o"/>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number of null values in the dataset is  87396.</a:t>
            </a:r>
          </a:p>
          <a:p>
            <a:pPr marL="285750" indent="-285750" algn="just">
              <a:buFont typeface="Courier New" panose="02070309020205020404" pitchFamily="49" charset="0"/>
              <a:buChar char="o"/>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columns children contains 4, country contains 452, agent contains 12193 and company contains 82137.</a:t>
            </a:r>
          </a:p>
          <a:p>
            <a:pPr marL="285750" indent="-285750" algn="just">
              <a:buFont typeface="Courier New" panose="02070309020205020404" pitchFamily="49" charset="0"/>
              <a:buChar char="o"/>
            </a:pPr>
            <a:r>
              <a:rPr lang="en-IN" sz="2400" kern="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4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a:t>
            </a: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column contain</a:t>
            </a:r>
            <a:r>
              <a:rPr lang="en-IN" sz="24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 outlier</a:t>
            </a:r>
            <a:endPar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3598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F7F79B5-A7CA-1D6B-AC63-70A379C45B0F}"/>
              </a:ext>
            </a:extLst>
          </p:cNvPr>
          <p:cNvSpPr>
            <a:spLocks noGrp="1"/>
          </p:cNvSpPr>
          <p:nvPr>
            <p:ph type="ctrTitle"/>
          </p:nvPr>
        </p:nvSpPr>
        <p:spPr>
          <a:xfrm>
            <a:off x="487680" y="573723"/>
            <a:ext cx="3383280" cy="1255077"/>
          </a:xfrm>
        </p:spPr>
        <p:txBody>
          <a:bodyPr>
            <a:normAutofit fontScale="90000"/>
          </a:bodyPr>
          <a:lstStyle/>
          <a:p>
            <a:r>
              <a:rPr lang="en-IN" sz="3200" spc="-20" dirty="0">
                <a:solidFill>
                  <a:schemeClr val="accent6">
                    <a:lumMod val="50000"/>
                  </a:schemeClr>
                </a:solidFill>
                <a:latin typeface="Arial MT"/>
                <a:cs typeface="Arial MT"/>
              </a:rPr>
              <a:t>Data Summary</a:t>
            </a:r>
            <a:br>
              <a:rPr lang="en-IN" sz="3200" spc="-20" dirty="0">
                <a:solidFill>
                  <a:schemeClr val="accent6">
                    <a:lumMod val="50000"/>
                  </a:schemeClr>
                </a:solidFill>
                <a:latin typeface="Arial MT"/>
                <a:cs typeface="Arial MT"/>
              </a:rPr>
            </a:br>
            <a:r>
              <a:rPr lang="en-IN" sz="3200" spc="-20" dirty="0">
                <a:solidFill>
                  <a:schemeClr val="accent6">
                    <a:lumMod val="50000"/>
                  </a:schemeClr>
                </a:solidFill>
                <a:latin typeface="Arial MT"/>
                <a:cs typeface="Arial MT"/>
              </a:rPr>
              <a:t>Variables</a:t>
            </a:r>
            <a:br>
              <a:rPr lang="en-IN" sz="6000" spc="-20" dirty="0">
                <a:solidFill>
                  <a:schemeClr val="accent6">
                    <a:lumMod val="50000"/>
                  </a:schemeClr>
                </a:solidFill>
                <a:latin typeface="Arial MT"/>
                <a:cs typeface="Arial MT"/>
              </a:rPr>
            </a:br>
            <a:endParaRPr lang="en-IN" dirty="0"/>
          </a:p>
        </p:txBody>
      </p:sp>
      <p:sp>
        <p:nvSpPr>
          <p:cNvPr id="9" name="TextBox 8">
            <a:extLst>
              <a:ext uri="{FF2B5EF4-FFF2-40B4-BE49-F238E27FC236}">
                <a16:creationId xmlns:a16="http://schemas.microsoft.com/office/drawing/2014/main" id="{65FAF898-5833-3361-19A8-5FB772F9ED13}"/>
              </a:ext>
            </a:extLst>
          </p:cNvPr>
          <p:cNvSpPr txBox="1"/>
          <p:nvPr/>
        </p:nvSpPr>
        <p:spPr>
          <a:xfrm>
            <a:off x="701040" y="1373981"/>
            <a:ext cx="4622800" cy="5516895"/>
          </a:xfrm>
          <a:prstGeom prst="rect">
            <a:avLst/>
          </a:prstGeom>
          <a:noFill/>
        </p:spPr>
        <p:txBody>
          <a:bodyPr wrap="square" rtlCol="0">
            <a:spAutoFit/>
          </a:bodyPr>
          <a:lstStyle/>
          <a:p>
            <a:pPr marL="283845" indent="-271780">
              <a:lnSpc>
                <a:spcPct val="100000"/>
              </a:lnSpc>
              <a:spcBef>
                <a:spcPts val="935"/>
              </a:spcBef>
              <a:buClr>
                <a:srgbClr val="124F5C"/>
              </a:buClr>
              <a:buAutoNum type="arabicPeriod"/>
              <a:tabLst>
                <a:tab pos="284480" algn="l"/>
              </a:tabLst>
            </a:pPr>
            <a:r>
              <a:rPr lang="en-US" sz="1800" dirty="0">
                <a:solidFill>
                  <a:srgbClr val="C00000"/>
                </a:solidFill>
                <a:latin typeface="Arial MT"/>
                <a:cs typeface="Arial MT"/>
              </a:rPr>
              <a:t>hotel:</a:t>
            </a:r>
            <a:r>
              <a:rPr lang="en-US" sz="1800" spc="-40" dirty="0">
                <a:solidFill>
                  <a:srgbClr val="C00000"/>
                </a:solidFill>
                <a:latin typeface="Arial MT"/>
                <a:cs typeface="Arial MT"/>
              </a:rPr>
              <a:t> </a:t>
            </a:r>
            <a:r>
              <a:rPr lang="en-US" sz="1800" dirty="0">
                <a:solidFill>
                  <a:srgbClr val="124F5C"/>
                </a:solidFill>
                <a:latin typeface="Arial MT"/>
                <a:cs typeface="Arial MT"/>
              </a:rPr>
              <a:t>Name</a:t>
            </a:r>
            <a:r>
              <a:rPr lang="en-US" sz="1800" spc="-35" dirty="0">
                <a:solidFill>
                  <a:srgbClr val="124F5C"/>
                </a:solidFill>
                <a:latin typeface="Arial MT"/>
                <a:cs typeface="Arial MT"/>
              </a:rPr>
              <a:t> </a:t>
            </a:r>
            <a:r>
              <a:rPr lang="en-US" sz="1800" dirty="0">
                <a:solidFill>
                  <a:srgbClr val="124F5C"/>
                </a:solidFill>
                <a:latin typeface="Arial MT"/>
                <a:cs typeface="Arial MT"/>
              </a:rPr>
              <a:t>of</a:t>
            </a:r>
            <a:r>
              <a:rPr lang="en-US" sz="1800" spc="-25" dirty="0">
                <a:solidFill>
                  <a:srgbClr val="124F5C"/>
                </a:solidFill>
                <a:latin typeface="Arial MT"/>
                <a:cs typeface="Arial MT"/>
              </a:rPr>
              <a:t> </a:t>
            </a:r>
            <a:r>
              <a:rPr lang="en-US" sz="1800" dirty="0">
                <a:solidFill>
                  <a:srgbClr val="124F5C"/>
                </a:solidFill>
                <a:latin typeface="Arial MT"/>
                <a:cs typeface="Arial MT"/>
              </a:rPr>
              <a:t>the</a:t>
            </a:r>
            <a:r>
              <a:rPr lang="en-US" sz="1800" spc="-45" dirty="0">
                <a:solidFill>
                  <a:srgbClr val="124F5C"/>
                </a:solidFill>
                <a:latin typeface="Arial MT"/>
                <a:cs typeface="Arial MT"/>
              </a:rPr>
              <a:t> </a:t>
            </a:r>
            <a:r>
              <a:rPr lang="en-US" sz="1800" dirty="0">
                <a:solidFill>
                  <a:srgbClr val="124F5C"/>
                </a:solidFill>
                <a:latin typeface="Arial MT"/>
                <a:cs typeface="Arial MT"/>
              </a:rPr>
              <a:t>hotel</a:t>
            </a:r>
            <a:r>
              <a:rPr lang="en-US" sz="1800" spc="-35" dirty="0">
                <a:solidFill>
                  <a:srgbClr val="124F5C"/>
                </a:solidFill>
                <a:latin typeface="Arial MT"/>
                <a:cs typeface="Arial MT"/>
              </a:rPr>
              <a:t> </a:t>
            </a:r>
            <a:r>
              <a:rPr lang="en-US" sz="1800" dirty="0">
                <a:solidFill>
                  <a:srgbClr val="124F5C"/>
                </a:solidFill>
                <a:latin typeface="Arial MT"/>
                <a:cs typeface="Arial MT"/>
              </a:rPr>
              <a:t>(Resort</a:t>
            </a:r>
            <a:r>
              <a:rPr lang="en-US" sz="1800" spc="-50" dirty="0">
                <a:solidFill>
                  <a:srgbClr val="124F5C"/>
                </a:solidFill>
                <a:latin typeface="Arial MT"/>
                <a:cs typeface="Arial MT"/>
              </a:rPr>
              <a:t> </a:t>
            </a:r>
            <a:r>
              <a:rPr lang="en-US" sz="1800" dirty="0">
                <a:solidFill>
                  <a:srgbClr val="124F5C"/>
                </a:solidFill>
                <a:latin typeface="Arial MT"/>
                <a:cs typeface="Arial MT"/>
              </a:rPr>
              <a:t>Hotel</a:t>
            </a:r>
            <a:r>
              <a:rPr lang="en-US" sz="1800" spc="-35" dirty="0">
                <a:solidFill>
                  <a:srgbClr val="124F5C"/>
                </a:solidFill>
                <a:latin typeface="Arial MT"/>
                <a:cs typeface="Arial MT"/>
              </a:rPr>
              <a:t> </a:t>
            </a:r>
            <a:r>
              <a:rPr lang="en-US" sz="1800" dirty="0">
                <a:solidFill>
                  <a:srgbClr val="124F5C"/>
                </a:solidFill>
                <a:latin typeface="Arial MT"/>
                <a:cs typeface="Arial MT"/>
              </a:rPr>
              <a:t>or</a:t>
            </a:r>
            <a:r>
              <a:rPr lang="en-US" sz="1800" spc="-25" dirty="0">
                <a:solidFill>
                  <a:srgbClr val="124F5C"/>
                </a:solidFill>
                <a:latin typeface="Arial MT"/>
                <a:cs typeface="Arial MT"/>
              </a:rPr>
              <a:t> </a:t>
            </a:r>
            <a:r>
              <a:rPr lang="en-US" sz="1800" spc="-20" dirty="0">
                <a:solidFill>
                  <a:srgbClr val="124F5C"/>
                </a:solidFill>
                <a:latin typeface="Arial MT"/>
                <a:cs typeface="Arial MT"/>
              </a:rPr>
              <a:t>City</a:t>
            </a:r>
            <a:endParaRPr lang="en-US" sz="1800" dirty="0">
              <a:latin typeface="Arial MT"/>
              <a:cs typeface="Arial MT"/>
            </a:endParaRPr>
          </a:p>
          <a:p>
            <a:pPr marL="283845">
              <a:lnSpc>
                <a:spcPct val="100000"/>
              </a:lnSpc>
              <a:spcBef>
                <a:spcPts val="840"/>
              </a:spcBef>
            </a:pPr>
            <a:r>
              <a:rPr lang="en-US" sz="1800" spc="-10" dirty="0">
                <a:solidFill>
                  <a:srgbClr val="124F5C"/>
                </a:solidFill>
                <a:latin typeface="Arial MT"/>
                <a:cs typeface="Arial MT"/>
              </a:rPr>
              <a:t>Hotel).</a:t>
            </a:r>
            <a:endParaRPr lang="en-US" sz="1800" dirty="0">
              <a:latin typeface="Arial MT"/>
              <a:cs typeface="Arial MT"/>
            </a:endParaRPr>
          </a:p>
          <a:p>
            <a:pPr marL="283845" marR="53340" indent="-271780">
              <a:lnSpc>
                <a:spcPct val="150000"/>
              </a:lnSpc>
              <a:buClr>
                <a:srgbClr val="124F5C"/>
              </a:buClr>
              <a:buAutoNum type="arabicPeriod" startAt="2"/>
              <a:tabLst>
                <a:tab pos="284480" algn="l"/>
              </a:tabLst>
            </a:pPr>
            <a:r>
              <a:rPr lang="en-US" sz="1800" dirty="0" err="1">
                <a:solidFill>
                  <a:srgbClr val="C00000"/>
                </a:solidFill>
                <a:latin typeface="Arial MT"/>
                <a:cs typeface="Arial MT"/>
              </a:rPr>
              <a:t>is_canceled</a:t>
            </a:r>
            <a:r>
              <a:rPr lang="en-US" sz="1800" dirty="0">
                <a:solidFill>
                  <a:srgbClr val="C00000"/>
                </a:solidFill>
                <a:latin typeface="Arial MT"/>
                <a:cs typeface="Arial MT"/>
              </a:rPr>
              <a:t>:</a:t>
            </a:r>
            <a:r>
              <a:rPr lang="en-US" sz="1800" spc="-70" dirty="0">
                <a:solidFill>
                  <a:srgbClr val="C00000"/>
                </a:solidFill>
                <a:latin typeface="Arial MT"/>
                <a:cs typeface="Arial MT"/>
              </a:rPr>
              <a:t> </a:t>
            </a:r>
            <a:r>
              <a:rPr lang="en-US" sz="1800" dirty="0">
                <a:solidFill>
                  <a:srgbClr val="124F5C"/>
                </a:solidFill>
                <a:latin typeface="Arial MT"/>
                <a:cs typeface="Arial MT"/>
              </a:rPr>
              <a:t>If</a:t>
            </a:r>
            <a:r>
              <a:rPr lang="en-US" sz="1800" spc="-35" dirty="0">
                <a:solidFill>
                  <a:srgbClr val="124F5C"/>
                </a:solidFill>
                <a:latin typeface="Arial MT"/>
                <a:cs typeface="Arial MT"/>
              </a:rPr>
              <a:t> </a:t>
            </a:r>
            <a:r>
              <a:rPr lang="en-US" sz="1800" dirty="0">
                <a:solidFill>
                  <a:srgbClr val="124F5C"/>
                </a:solidFill>
                <a:latin typeface="Arial MT"/>
                <a:cs typeface="Arial MT"/>
              </a:rPr>
              <a:t>the</a:t>
            </a:r>
            <a:r>
              <a:rPr lang="en-US" sz="1800" spc="-40" dirty="0">
                <a:solidFill>
                  <a:srgbClr val="124F5C"/>
                </a:solidFill>
                <a:latin typeface="Arial MT"/>
                <a:cs typeface="Arial MT"/>
              </a:rPr>
              <a:t> </a:t>
            </a:r>
            <a:r>
              <a:rPr lang="en-US" sz="1800" dirty="0">
                <a:solidFill>
                  <a:srgbClr val="124F5C"/>
                </a:solidFill>
                <a:latin typeface="Arial MT"/>
                <a:cs typeface="Arial MT"/>
              </a:rPr>
              <a:t>booking</a:t>
            </a:r>
            <a:r>
              <a:rPr lang="en-US" sz="1800" spc="-65" dirty="0">
                <a:solidFill>
                  <a:srgbClr val="124F5C"/>
                </a:solidFill>
                <a:latin typeface="Arial MT"/>
                <a:cs typeface="Arial MT"/>
              </a:rPr>
              <a:t> </a:t>
            </a:r>
            <a:r>
              <a:rPr lang="en-US" sz="1800" dirty="0">
                <a:solidFill>
                  <a:srgbClr val="124F5C"/>
                </a:solidFill>
                <a:latin typeface="Arial MT"/>
                <a:cs typeface="Arial MT"/>
              </a:rPr>
              <a:t>was</a:t>
            </a:r>
            <a:r>
              <a:rPr lang="en-US" sz="1800" spc="-15" dirty="0">
                <a:solidFill>
                  <a:srgbClr val="124F5C"/>
                </a:solidFill>
                <a:latin typeface="Arial MT"/>
                <a:cs typeface="Arial MT"/>
              </a:rPr>
              <a:t> </a:t>
            </a:r>
            <a:r>
              <a:rPr lang="en-US" sz="1800" dirty="0">
                <a:solidFill>
                  <a:srgbClr val="124F5C"/>
                </a:solidFill>
                <a:latin typeface="Arial MT"/>
                <a:cs typeface="Arial MT"/>
              </a:rPr>
              <a:t>canceled</a:t>
            </a:r>
            <a:r>
              <a:rPr lang="en-US" sz="1800" spc="-60" dirty="0">
                <a:solidFill>
                  <a:srgbClr val="124F5C"/>
                </a:solidFill>
                <a:latin typeface="Arial MT"/>
                <a:cs typeface="Arial MT"/>
              </a:rPr>
              <a:t> </a:t>
            </a:r>
            <a:r>
              <a:rPr lang="en-US" sz="1800" spc="-25" dirty="0">
                <a:solidFill>
                  <a:srgbClr val="124F5C"/>
                </a:solidFill>
                <a:latin typeface="Arial MT"/>
                <a:cs typeface="Arial MT"/>
              </a:rPr>
              <a:t>(1) </a:t>
            </a:r>
            <a:r>
              <a:rPr lang="en-US" sz="1800" dirty="0">
                <a:solidFill>
                  <a:srgbClr val="124F5C"/>
                </a:solidFill>
                <a:latin typeface="Arial MT"/>
                <a:cs typeface="Arial MT"/>
              </a:rPr>
              <a:t>or</a:t>
            </a:r>
            <a:r>
              <a:rPr lang="en-US" sz="1800" spc="-30" dirty="0">
                <a:solidFill>
                  <a:srgbClr val="124F5C"/>
                </a:solidFill>
                <a:latin typeface="Arial MT"/>
                <a:cs typeface="Arial MT"/>
              </a:rPr>
              <a:t> </a:t>
            </a:r>
            <a:r>
              <a:rPr lang="en-US" sz="1800" dirty="0">
                <a:solidFill>
                  <a:srgbClr val="124F5C"/>
                </a:solidFill>
                <a:latin typeface="Arial MT"/>
                <a:cs typeface="Arial MT"/>
              </a:rPr>
              <a:t>not</a:t>
            </a:r>
            <a:r>
              <a:rPr lang="en-US" sz="1800" spc="-20" dirty="0">
                <a:solidFill>
                  <a:srgbClr val="124F5C"/>
                </a:solidFill>
                <a:latin typeface="Arial MT"/>
                <a:cs typeface="Arial MT"/>
              </a:rPr>
              <a:t> (0).</a:t>
            </a:r>
            <a:endParaRPr lang="en-US" sz="1800" dirty="0">
              <a:latin typeface="Arial MT"/>
              <a:cs typeface="Arial MT"/>
            </a:endParaRPr>
          </a:p>
          <a:p>
            <a:pPr marL="283845" marR="53340" indent="-271780">
              <a:lnSpc>
                <a:spcPts val="2520"/>
              </a:lnSpc>
              <a:spcBef>
                <a:spcPts val="225"/>
              </a:spcBef>
              <a:buClr>
                <a:srgbClr val="124F5C"/>
              </a:buClr>
              <a:buAutoNum type="arabicPeriod" startAt="2"/>
              <a:tabLst>
                <a:tab pos="284480" algn="l"/>
              </a:tabLst>
            </a:pPr>
            <a:r>
              <a:rPr lang="en-US" sz="1800" dirty="0" err="1">
                <a:solidFill>
                  <a:srgbClr val="C00000"/>
                </a:solidFill>
                <a:latin typeface="Arial MT"/>
                <a:cs typeface="Arial MT"/>
              </a:rPr>
              <a:t>lead_time</a:t>
            </a:r>
            <a:r>
              <a:rPr lang="en-US" sz="1800" dirty="0">
                <a:solidFill>
                  <a:srgbClr val="C00000"/>
                </a:solidFill>
                <a:latin typeface="Arial MT"/>
                <a:cs typeface="Arial MT"/>
              </a:rPr>
              <a:t>:</a:t>
            </a:r>
            <a:r>
              <a:rPr lang="en-US" sz="1800" spc="-65" dirty="0">
                <a:solidFill>
                  <a:srgbClr val="C00000"/>
                </a:solidFill>
                <a:latin typeface="Arial MT"/>
                <a:cs typeface="Arial MT"/>
              </a:rPr>
              <a:t> </a:t>
            </a:r>
            <a:r>
              <a:rPr lang="en-US" sz="1800" dirty="0">
                <a:solidFill>
                  <a:srgbClr val="124F5C"/>
                </a:solidFill>
                <a:latin typeface="Arial MT"/>
                <a:cs typeface="Arial MT"/>
              </a:rPr>
              <a:t>Number</a:t>
            </a:r>
            <a:r>
              <a:rPr lang="en-US" sz="1800" spc="-45" dirty="0">
                <a:solidFill>
                  <a:srgbClr val="124F5C"/>
                </a:solidFill>
                <a:latin typeface="Arial MT"/>
                <a:cs typeface="Arial MT"/>
              </a:rPr>
              <a:t> </a:t>
            </a:r>
            <a:r>
              <a:rPr lang="en-US" sz="1800" dirty="0">
                <a:solidFill>
                  <a:srgbClr val="124F5C"/>
                </a:solidFill>
                <a:latin typeface="Arial MT"/>
                <a:cs typeface="Arial MT"/>
              </a:rPr>
              <a:t>of</a:t>
            </a:r>
            <a:r>
              <a:rPr lang="en-US" sz="1800" spc="-35" dirty="0">
                <a:solidFill>
                  <a:srgbClr val="124F5C"/>
                </a:solidFill>
                <a:latin typeface="Arial MT"/>
                <a:cs typeface="Arial MT"/>
              </a:rPr>
              <a:t> </a:t>
            </a:r>
            <a:r>
              <a:rPr lang="en-US" sz="1800" dirty="0">
                <a:solidFill>
                  <a:srgbClr val="124F5C"/>
                </a:solidFill>
                <a:latin typeface="Arial MT"/>
                <a:cs typeface="Arial MT"/>
              </a:rPr>
              <a:t>days</a:t>
            </a:r>
            <a:r>
              <a:rPr lang="en-US" sz="1800" spc="-30" dirty="0">
                <a:solidFill>
                  <a:srgbClr val="124F5C"/>
                </a:solidFill>
                <a:latin typeface="Arial MT"/>
                <a:cs typeface="Arial MT"/>
              </a:rPr>
              <a:t> </a:t>
            </a:r>
            <a:r>
              <a:rPr lang="en-US" sz="1800" dirty="0">
                <a:solidFill>
                  <a:srgbClr val="124F5C"/>
                </a:solidFill>
                <a:latin typeface="Arial MT"/>
                <a:cs typeface="Arial MT"/>
              </a:rPr>
              <a:t>before</a:t>
            </a:r>
            <a:r>
              <a:rPr lang="en-US" sz="1800" spc="-70" dirty="0">
                <a:solidFill>
                  <a:srgbClr val="124F5C"/>
                </a:solidFill>
                <a:latin typeface="Arial MT"/>
                <a:cs typeface="Arial MT"/>
              </a:rPr>
              <a:t> </a:t>
            </a:r>
            <a:r>
              <a:rPr lang="en-US" sz="1800" dirty="0">
                <a:solidFill>
                  <a:srgbClr val="124F5C"/>
                </a:solidFill>
                <a:latin typeface="Arial MT"/>
                <a:cs typeface="Arial MT"/>
              </a:rPr>
              <a:t>the</a:t>
            </a:r>
            <a:r>
              <a:rPr lang="en-US" sz="1800" spc="-40" dirty="0">
                <a:solidFill>
                  <a:srgbClr val="124F5C"/>
                </a:solidFill>
                <a:latin typeface="Arial MT"/>
                <a:cs typeface="Arial MT"/>
              </a:rPr>
              <a:t> </a:t>
            </a:r>
            <a:r>
              <a:rPr lang="en-US" sz="1800" spc="-10" dirty="0">
                <a:solidFill>
                  <a:srgbClr val="124F5C"/>
                </a:solidFill>
                <a:latin typeface="Arial MT"/>
                <a:cs typeface="Arial MT"/>
              </a:rPr>
              <a:t>actual </a:t>
            </a:r>
            <a:r>
              <a:rPr lang="en-US" sz="1800" dirty="0">
                <a:solidFill>
                  <a:srgbClr val="124F5C"/>
                </a:solidFill>
                <a:latin typeface="Arial MT"/>
                <a:cs typeface="Arial MT"/>
              </a:rPr>
              <a:t>arrival</a:t>
            </a:r>
            <a:r>
              <a:rPr lang="en-US" sz="1800" spc="-30" dirty="0">
                <a:solidFill>
                  <a:srgbClr val="124F5C"/>
                </a:solidFill>
                <a:latin typeface="Arial MT"/>
                <a:cs typeface="Arial MT"/>
              </a:rPr>
              <a:t> </a:t>
            </a:r>
            <a:r>
              <a:rPr lang="en-US" sz="1800" dirty="0">
                <a:solidFill>
                  <a:srgbClr val="124F5C"/>
                </a:solidFill>
                <a:latin typeface="Arial MT"/>
                <a:cs typeface="Arial MT"/>
              </a:rPr>
              <a:t>of</a:t>
            </a:r>
            <a:r>
              <a:rPr lang="en-US" sz="1800" spc="-35" dirty="0">
                <a:solidFill>
                  <a:srgbClr val="124F5C"/>
                </a:solidFill>
                <a:latin typeface="Arial MT"/>
                <a:cs typeface="Arial MT"/>
              </a:rPr>
              <a:t> </a:t>
            </a:r>
            <a:r>
              <a:rPr lang="en-US" sz="1800" dirty="0">
                <a:solidFill>
                  <a:srgbClr val="124F5C"/>
                </a:solidFill>
                <a:latin typeface="Arial MT"/>
                <a:cs typeface="Arial MT"/>
              </a:rPr>
              <a:t>the</a:t>
            </a:r>
            <a:r>
              <a:rPr lang="en-US" sz="1800" spc="-35" dirty="0">
                <a:solidFill>
                  <a:srgbClr val="124F5C"/>
                </a:solidFill>
                <a:latin typeface="Arial MT"/>
                <a:cs typeface="Arial MT"/>
              </a:rPr>
              <a:t> </a:t>
            </a:r>
            <a:r>
              <a:rPr lang="en-US" sz="1800" spc="-10" dirty="0">
                <a:solidFill>
                  <a:srgbClr val="124F5C"/>
                </a:solidFill>
                <a:latin typeface="Arial MT"/>
                <a:cs typeface="Arial MT"/>
              </a:rPr>
              <a:t>guests.</a:t>
            </a:r>
            <a:endParaRPr lang="en-US" sz="1800" dirty="0">
              <a:latin typeface="Arial MT"/>
              <a:cs typeface="Arial MT"/>
            </a:endParaRPr>
          </a:p>
          <a:p>
            <a:pPr marL="283845" indent="-271780">
              <a:lnSpc>
                <a:spcPct val="100000"/>
              </a:lnSpc>
              <a:spcBef>
                <a:spcPts val="620"/>
              </a:spcBef>
              <a:buClr>
                <a:srgbClr val="124F5C"/>
              </a:buClr>
              <a:buAutoNum type="arabicPeriod" startAt="2"/>
              <a:tabLst>
                <a:tab pos="284480" algn="l"/>
              </a:tabLst>
            </a:pPr>
            <a:r>
              <a:rPr lang="en-US" sz="1800" spc="-10" dirty="0" err="1">
                <a:solidFill>
                  <a:srgbClr val="C00000"/>
                </a:solidFill>
                <a:latin typeface="Arial MT"/>
                <a:cs typeface="Arial MT"/>
              </a:rPr>
              <a:t>arrival_date_year</a:t>
            </a:r>
            <a:r>
              <a:rPr lang="en-US" sz="1800" spc="-10" dirty="0">
                <a:solidFill>
                  <a:srgbClr val="C00000"/>
                </a:solidFill>
                <a:latin typeface="Arial MT"/>
                <a:cs typeface="Arial MT"/>
              </a:rPr>
              <a:t>:</a:t>
            </a:r>
            <a:r>
              <a:rPr lang="en-US" sz="1800" spc="-55" dirty="0">
                <a:solidFill>
                  <a:srgbClr val="C00000"/>
                </a:solidFill>
                <a:latin typeface="Arial MT"/>
                <a:cs typeface="Arial MT"/>
              </a:rPr>
              <a:t> </a:t>
            </a:r>
            <a:r>
              <a:rPr lang="en-US" sz="1800" dirty="0">
                <a:solidFill>
                  <a:srgbClr val="124F5C"/>
                </a:solidFill>
                <a:latin typeface="Arial MT"/>
                <a:cs typeface="Arial MT"/>
              </a:rPr>
              <a:t>Year of</a:t>
            </a:r>
            <a:r>
              <a:rPr lang="en-US" sz="1800" spc="-20" dirty="0">
                <a:solidFill>
                  <a:srgbClr val="124F5C"/>
                </a:solidFill>
                <a:latin typeface="Arial MT"/>
                <a:cs typeface="Arial MT"/>
              </a:rPr>
              <a:t> </a:t>
            </a:r>
            <a:r>
              <a:rPr lang="en-US" sz="1800" dirty="0">
                <a:solidFill>
                  <a:srgbClr val="124F5C"/>
                </a:solidFill>
                <a:latin typeface="Arial MT"/>
                <a:cs typeface="Arial MT"/>
              </a:rPr>
              <a:t>arrival</a:t>
            </a:r>
            <a:r>
              <a:rPr lang="en-US" sz="1800" spc="-10" dirty="0">
                <a:solidFill>
                  <a:srgbClr val="124F5C"/>
                </a:solidFill>
                <a:latin typeface="Arial MT"/>
                <a:cs typeface="Arial MT"/>
              </a:rPr>
              <a:t> </a:t>
            </a:r>
            <a:r>
              <a:rPr lang="en-US" sz="1800" spc="-20" dirty="0">
                <a:solidFill>
                  <a:srgbClr val="124F5C"/>
                </a:solidFill>
                <a:latin typeface="Arial MT"/>
                <a:cs typeface="Arial MT"/>
              </a:rPr>
              <a:t>date.</a:t>
            </a:r>
            <a:endParaRPr lang="en-US" sz="1800" dirty="0">
              <a:latin typeface="Arial MT"/>
              <a:cs typeface="Arial MT"/>
            </a:endParaRPr>
          </a:p>
          <a:p>
            <a:pPr marL="283845" indent="-271780">
              <a:lnSpc>
                <a:spcPct val="100000"/>
              </a:lnSpc>
              <a:spcBef>
                <a:spcPts val="840"/>
              </a:spcBef>
              <a:buClr>
                <a:srgbClr val="124F5C"/>
              </a:buClr>
              <a:buAutoNum type="arabicPeriod" startAt="2"/>
              <a:tabLst>
                <a:tab pos="284480" algn="l"/>
              </a:tabLst>
            </a:pPr>
            <a:r>
              <a:rPr lang="en-US" sz="1800" spc="-10" dirty="0" err="1">
                <a:solidFill>
                  <a:srgbClr val="C00000"/>
                </a:solidFill>
                <a:latin typeface="Arial MT"/>
                <a:cs typeface="Arial MT"/>
              </a:rPr>
              <a:t>arrival_date_month</a:t>
            </a:r>
            <a:r>
              <a:rPr lang="en-US" sz="1800" spc="-10" dirty="0">
                <a:solidFill>
                  <a:srgbClr val="C00000"/>
                </a:solidFill>
                <a:latin typeface="Arial MT"/>
                <a:cs typeface="Arial MT"/>
              </a:rPr>
              <a:t>:</a:t>
            </a:r>
            <a:r>
              <a:rPr lang="en-US" sz="1800" spc="-45" dirty="0">
                <a:solidFill>
                  <a:srgbClr val="C00000"/>
                </a:solidFill>
                <a:latin typeface="Arial MT"/>
                <a:cs typeface="Arial MT"/>
              </a:rPr>
              <a:t> </a:t>
            </a:r>
            <a:r>
              <a:rPr lang="en-US" sz="1800" dirty="0">
                <a:solidFill>
                  <a:srgbClr val="124F5C"/>
                </a:solidFill>
                <a:latin typeface="Arial MT"/>
                <a:cs typeface="Arial MT"/>
              </a:rPr>
              <a:t>Month</a:t>
            </a:r>
            <a:r>
              <a:rPr lang="en-US" sz="1800" spc="-20" dirty="0">
                <a:solidFill>
                  <a:srgbClr val="124F5C"/>
                </a:solidFill>
                <a:latin typeface="Arial MT"/>
                <a:cs typeface="Arial MT"/>
              </a:rPr>
              <a:t> </a:t>
            </a:r>
            <a:r>
              <a:rPr lang="en-US" sz="1800" dirty="0">
                <a:solidFill>
                  <a:srgbClr val="124F5C"/>
                </a:solidFill>
                <a:latin typeface="Arial MT"/>
                <a:cs typeface="Arial MT"/>
              </a:rPr>
              <a:t>of</a:t>
            </a:r>
            <a:r>
              <a:rPr lang="en-US" sz="1800" spc="-15" dirty="0">
                <a:solidFill>
                  <a:srgbClr val="124F5C"/>
                </a:solidFill>
                <a:latin typeface="Arial MT"/>
                <a:cs typeface="Arial MT"/>
              </a:rPr>
              <a:t> </a:t>
            </a:r>
            <a:r>
              <a:rPr lang="en-US" sz="1800" dirty="0">
                <a:solidFill>
                  <a:srgbClr val="124F5C"/>
                </a:solidFill>
                <a:latin typeface="Arial MT"/>
                <a:cs typeface="Arial MT"/>
              </a:rPr>
              <a:t>arrival</a:t>
            </a:r>
            <a:r>
              <a:rPr lang="en-US" sz="1800" spc="-10" dirty="0">
                <a:solidFill>
                  <a:srgbClr val="124F5C"/>
                </a:solidFill>
                <a:latin typeface="Arial MT"/>
                <a:cs typeface="Arial MT"/>
              </a:rPr>
              <a:t> date.</a:t>
            </a:r>
            <a:endParaRPr lang="en-US" sz="1800" dirty="0">
              <a:latin typeface="Arial MT"/>
              <a:cs typeface="Arial MT"/>
            </a:endParaRPr>
          </a:p>
          <a:p>
            <a:pPr marL="283845" indent="-256540">
              <a:lnSpc>
                <a:spcPct val="100000"/>
              </a:lnSpc>
              <a:spcBef>
                <a:spcPts val="840"/>
              </a:spcBef>
              <a:buClr>
                <a:srgbClr val="124F5C"/>
              </a:buClr>
              <a:buAutoNum type="arabicPeriod" startAt="2"/>
              <a:tabLst>
                <a:tab pos="284480" algn="l"/>
              </a:tabLst>
            </a:pPr>
            <a:r>
              <a:rPr lang="en-US" sz="1800" spc="-10" dirty="0" err="1">
                <a:solidFill>
                  <a:srgbClr val="C00000"/>
                </a:solidFill>
                <a:latin typeface="Arial MT"/>
                <a:cs typeface="Arial MT"/>
              </a:rPr>
              <a:t>arrival_date_week_number</a:t>
            </a:r>
            <a:r>
              <a:rPr lang="en-US" sz="1800" spc="-10" dirty="0">
                <a:solidFill>
                  <a:srgbClr val="C00000"/>
                </a:solidFill>
                <a:latin typeface="Arial MT"/>
                <a:cs typeface="Arial MT"/>
              </a:rPr>
              <a:t>:</a:t>
            </a:r>
            <a:r>
              <a:rPr lang="en-US" sz="1800" spc="-45" dirty="0">
                <a:solidFill>
                  <a:srgbClr val="C00000"/>
                </a:solidFill>
                <a:latin typeface="Arial MT"/>
                <a:cs typeface="Arial MT"/>
              </a:rPr>
              <a:t> </a:t>
            </a:r>
            <a:r>
              <a:rPr lang="en-US" sz="1800" dirty="0">
                <a:solidFill>
                  <a:srgbClr val="124F5C"/>
                </a:solidFill>
                <a:latin typeface="Arial MT"/>
                <a:cs typeface="Arial MT"/>
              </a:rPr>
              <a:t>Week</a:t>
            </a:r>
            <a:r>
              <a:rPr lang="en-US" sz="1800" spc="-40" dirty="0">
                <a:solidFill>
                  <a:srgbClr val="124F5C"/>
                </a:solidFill>
                <a:latin typeface="Arial MT"/>
                <a:cs typeface="Arial MT"/>
              </a:rPr>
              <a:t> </a:t>
            </a:r>
            <a:r>
              <a:rPr lang="en-US" sz="1800" dirty="0">
                <a:solidFill>
                  <a:srgbClr val="124F5C"/>
                </a:solidFill>
                <a:latin typeface="Arial MT"/>
                <a:cs typeface="Arial MT"/>
              </a:rPr>
              <a:t>number</a:t>
            </a:r>
            <a:r>
              <a:rPr lang="en-US" sz="1800" spc="-25" dirty="0">
                <a:solidFill>
                  <a:srgbClr val="124F5C"/>
                </a:solidFill>
                <a:latin typeface="Arial MT"/>
                <a:cs typeface="Arial MT"/>
              </a:rPr>
              <a:t> of</a:t>
            </a:r>
            <a:endParaRPr lang="en-US" sz="1800" dirty="0">
              <a:latin typeface="Arial MT"/>
              <a:cs typeface="Arial MT"/>
            </a:endParaRPr>
          </a:p>
          <a:p>
            <a:pPr marL="283845">
              <a:lnSpc>
                <a:spcPct val="100000"/>
              </a:lnSpc>
              <a:spcBef>
                <a:spcPts val="840"/>
              </a:spcBef>
            </a:pPr>
            <a:r>
              <a:rPr lang="en-US" sz="1800" dirty="0">
                <a:solidFill>
                  <a:srgbClr val="124F5C"/>
                </a:solidFill>
                <a:latin typeface="Arial MT"/>
                <a:cs typeface="Arial MT"/>
              </a:rPr>
              <a:t>year</a:t>
            </a:r>
            <a:r>
              <a:rPr lang="en-US" sz="1800" spc="-50" dirty="0">
                <a:solidFill>
                  <a:srgbClr val="124F5C"/>
                </a:solidFill>
                <a:latin typeface="Arial MT"/>
                <a:cs typeface="Arial MT"/>
              </a:rPr>
              <a:t> </a:t>
            </a:r>
            <a:r>
              <a:rPr lang="en-US" sz="1800" dirty="0">
                <a:solidFill>
                  <a:srgbClr val="124F5C"/>
                </a:solidFill>
                <a:latin typeface="Arial MT"/>
                <a:cs typeface="Arial MT"/>
              </a:rPr>
              <a:t>for</a:t>
            </a:r>
            <a:r>
              <a:rPr lang="en-US" sz="1800" spc="-45" dirty="0">
                <a:solidFill>
                  <a:srgbClr val="124F5C"/>
                </a:solidFill>
                <a:latin typeface="Arial MT"/>
                <a:cs typeface="Arial MT"/>
              </a:rPr>
              <a:t> </a:t>
            </a:r>
            <a:r>
              <a:rPr lang="en-US" sz="1800" dirty="0">
                <a:solidFill>
                  <a:srgbClr val="124F5C"/>
                </a:solidFill>
                <a:latin typeface="Arial MT"/>
                <a:cs typeface="Arial MT"/>
              </a:rPr>
              <a:t>arrival</a:t>
            </a:r>
            <a:r>
              <a:rPr lang="en-US" sz="1800" spc="-35" dirty="0">
                <a:solidFill>
                  <a:srgbClr val="124F5C"/>
                </a:solidFill>
                <a:latin typeface="Arial MT"/>
                <a:cs typeface="Arial MT"/>
              </a:rPr>
              <a:t> </a:t>
            </a:r>
            <a:r>
              <a:rPr lang="en-US" sz="1800" spc="-10" dirty="0">
                <a:solidFill>
                  <a:srgbClr val="124F5C"/>
                </a:solidFill>
                <a:latin typeface="Arial MT"/>
                <a:cs typeface="Arial MT"/>
              </a:rPr>
              <a:t>date.</a:t>
            </a:r>
            <a:endParaRPr lang="en-US" sz="1800" dirty="0">
              <a:latin typeface="Arial MT"/>
              <a:cs typeface="Arial MT"/>
            </a:endParaRPr>
          </a:p>
          <a:p>
            <a:pPr marL="283845" indent="-271780">
              <a:lnSpc>
                <a:spcPct val="100000"/>
              </a:lnSpc>
              <a:spcBef>
                <a:spcPts val="935"/>
              </a:spcBef>
              <a:buClr>
                <a:srgbClr val="124F5C"/>
              </a:buClr>
              <a:buAutoNum type="arabicPeriod" startAt="7"/>
              <a:tabLst>
                <a:tab pos="284480" algn="l"/>
              </a:tabLst>
            </a:pPr>
            <a:r>
              <a:rPr lang="en-US" spc="-10" dirty="0" err="1">
                <a:latin typeface="Arial MT"/>
                <a:cs typeface="Times New Roman" panose="02020603050405020304" pitchFamily="18" charset="0"/>
              </a:rPr>
              <a:t>arrival_date_day_of_month</a:t>
            </a:r>
            <a:r>
              <a:rPr lang="en-US" spc="-10" dirty="0">
                <a:latin typeface="Arial MT"/>
                <a:cs typeface="Times New Roman" panose="02020603050405020304" pitchFamily="18" charset="0"/>
              </a:rPr>
              <a:t>:</a:t>
            </a:r>
            <a:r>
              <a:rPr lang="en-US" spc="-40" dirty="0">
                <a:latin typeface="Arial MT"/>
                <a:cs typeface="Times New Roman" panose="02020603050405020304" pitchFamily="18" charset="0"/>
              </a:rPr>
              <a:t> </a:t>
            </a:r>
            <a:r>
              <a:rPr lang="en-US" dirty="0">
                <a:solidFill>
                  <a:srgbClr val="124F5C"/>
                </a:solidFill>
                <a:latin typeface="Arial MT"/>
                <a:cs typeface="Times New Roman" panose="02020603050405020304" pitchFamily="18" charset="0"/>
              </a:rPr>
              <a:t>Day</a:t>
            </a:r>
            <a:r>
              <a:rPr lang="en-US" spc="15" dirty="0">
                <a:solidFill>
                  <a:srgbClr val="124F5C"/>
                </a:solidFill>
                <a:latin typeface="Arial MT"/>
                <a:cs typeface="Times New Roman" panose="02020603050405020304" pitchFamily="18" charset="0"/>
              </a:rPr>
              <a:t> </a:t>
            </a:r>
            <a:r>
              <a:rPr lang="en-US" dirty="0">
                <a:solidFill>
                  <a:srgbClr val="124F5C"/>
                </a:solidFill>
                <a:latin typeface="Arial MT"/>
                <a:cs typeface="Times New Roman" panose="02020603050405020304" pitchFamily="18" charset="0"/>
              </a:rPr>
              <a:t>of month</a:t>
            </a:r>
            <a:r>
              <a:rPr lang="en-US" spc="-15" dirty="0">
                <a:solidFill>
                  <a:srgbClr val="124F5C"/>
                </a:solidFill>
                <a:latin typeface="Arial MT"/>
                <a:cs typeface="Times New Roman" panose="02020603050405020304" pitchFamily="18" charset="0"/>
              </a:rPr>
              <a:t> </a:t>
            </a:r>
            <a:r>
              <a:rPr lang="en-US" spc="-25" dirty="0">
                <a:solidFill>
                  <a:srgbClr val="124F5C"/>
                </a:solidFill>
                <a:latin typeface="Arial MT"/>
                <a:cs typeface="Times New Roman" panose="02020603050405020304" pitchFamily="18" charset="0"/>
              </a:rPr>
              <a:t>for  </a:t>
            </a:r>
            <a:r>
              <a:rPr lang="en-US" dirty="0">
                <a:solidFill>
                  <a:srgbClr val="124F5C"/>
                </a:solidFill>
                <a:latin typeface="Arial MT"/>
                <a:cs typeface="Times New Roman" panose="02020603050405020304" pitchFamily="18" charset="0"/>
              </a:rPr>
              <a:t>arrival</a:t>
            </a:r>
            <a:r>
              <a:rPr lang="en-US" spc="-55" dirty="0">
                <a:solidFill>
                  <a:srgbClr val="124F5C"/>
                </a:solidFill>
                <a:latin typeface="Arial MT"/>
                <a:cs typeface="Times New Roman" panose="02020603050405020304" pitchFamily="18" charset="0"/>
              </a:rPr>
              <a:t> </a:t>
            </a:r>
            <a:r>
              <a:rPr lang="en-US" spc="-10" dirty="0">
                <a:solidFill>
                  <a:srgbClr val="124F5C"/>
                </a:solidFill>
                <a:latin typeface="Arial MT"/>
                <a:cs typeface="Times New Roman" panose="02020603050405020304" pitchFamily="18" charset="0"/>
              </a:rPr>
              <a:t>date.</a:t>
            </a:r>
          </a:p>
          <a:p>
            <a:endParaRPr lang="en-IN" dirty="0"/>
          </a:p>
        </p:txBody>
      </p:sp>
      <p:sp>
        <p:nvSpPr>
          <p:cNvPr id="10" name="TextBox 9">
            <a:extLst>
              <a:ext uri="{FF2B5EF4-FFF2-40B4-BE49-F238E27FC236}">
                <a16:creationId xmlns:a16="http://schemas.microsoft.com/office/drawing/2014/main" id="{66F4DEEA-CA80-0429-E55B-7739D1146358}"/>
              </a:ext>
            </a:extLst>
          </p:cNvPr>
          <p:cNvSpPr txBox="1"/>
          <p:nvPr/>
        </p:nvSpPr>
        <p:spPr>
          <a:xfrm>
            <a:off x="6461760" y="1048861"/>
            <a:ext cx="4622800" cy="6573594"/>
          </a:xfrm>
          <a:prstGeom prst="rect">
            <a:avLst/>
          </a:prstGeom>
          <a:noFill/>
        </p:spPr>
        <p:txBody>
          <a:bodyPr wrap="square" rtlCol="0">
            <a:spAutoFit/>
          </a:bodyPr>
          <a:lstStyle/>
          <a:p>
            <a:pPr marL="283845" marR="111125" indent="-256540">
              <a:lnSpc>
                <a:spcPct val="150000"/>
              </a:lnSpc>
              <a:buClr>
                <a:srgbClr val="124F5C"/>
              </a:buClr>
              <a:buAutoNum type="arabicPeriod" startAt="8"/>
              <a:tabLst>
                <a:tab pos="284480" algn="l"/>
              </a:tabLst>
            </a:pPr>
            <a:r>
              <a:rPr lang="en-US" spc="-10" dirty="0" err="1">
                <a:latin typeface="Arial MT"/>
              </a:rPr>
              <a:t>stays_in_weekend_nights</a:t>
            </a:r>
            <a:r>
              <a:rPr lang="en-US" spc="-10" dirty="0">
                <a:latin typeface="Arial MT"/>
              </a:rPr>
              <a:t>: </a:t>
            </a:r>
            <a:r>
              <a:rPr lang="en-US" dirty="0">
                <a:solidFill>
                  <a:srgbClr val="124F5C"/>
                </a:solidFill>
                <a:latin typeface="Arial MT"/>
              </a:rPr>
              <a:t>Number</a:t>
            </a:r>
            <a:r>
              <a:rPr lang="en-US" spc="25" dirty="0">
                <a:solidFill>
                  <a:srgbClr val="124F5C"/>
                </a:solidFill>
                <a:latin typeface="Arial MT"/>
              </a:rPr>
              <a:t> </a:t>
            </a:r>
            <a:r>
              <a:rPr lang="en-US" spc="-25" dirty="0">
                <a:solidFill>
                  <a:srgbClr val="124F5C"/>
                </a:solidFill>
                <a:latin typeface="Arial MT"/>
              </a:rPr>
              <a:t>of </a:t>
            </a:r>
            <a:r>
              <a:rPr lang="en-US" dirty="0">
                <a:solidFill>
                  <a:srgbClr val="124F5C"/>
                </a:solidFill>
                <a:latin typeface="Arial MT"/>
              </a:rPr>
              <a:t>weekend</a:t>
            </a:r>
            <a:r>
              <a:rPr lang="en-US" spc="-45" dirty="0">
                <a:solidFill>
                  <a:srgbClr val="124F5C"/>
                </a:solidFill>
                <a:latin typeface="Arial MT"/>
              </a:rPr>
              <a:t> </a:t>
            </a:r>
            <a:r>
              <a:rPr lang="en-US" dirty="0">
                <a:solidFill>
                  <a:srgbClr val="124F5C"/>
                </a:solidFill>
                <a:latin typeface="Arial MT"/>
              </a:rPr>
              <a:t>nights</a:t>
            </a:r>
            <a:r>
              <a:rPr lang="en-US" spc="-50" dirty="0">
                <a:solidFill>
                  <a:srgbClr val="124F5C"/>
                </a:solidFill>
                <a:latin typeface="Arial MT"/>
              </a:rPr>
              <a:t> </a:t>
            </a:r>
            <a:r>
              <a:rPr lang="en-US" dirty="0">
                <a:solidFill>
                  <a:srgbClr val="124F5C"/>
                </a:solidFill>
                <a:latin typeface="Arial MT"/>
              </a:rPr>
              <a:t>(Saturday</a:t>
            </a:r>
            <a:r>
              <a:rPr lang="en-US" spc="-60" dirty="0">
                <a:solidFill>
                  <a:srgbClr val="124F5C"/>
                </a:solidFill>
                <a:latin typeface="Arial MT"/>
              </a:rPr>
              <a:t> </a:t>
            </a:r>
            <a:r>
              <a:rPr lang="en-US" dirty="0">
                <a:solidFill>
                  <a:srgbClr val="124F5C"/>
                </a:solidFill>
                <a:latin typeface="Arial MT"/>
              </a:rPr>
              <a:t>or</a:t>
            </a:r>
            <a:r>
              <a:rPr lang="en-US" spc="-35" dirty="0">
                <a:solidFill>
                  <a:srgbClr val="124F5C"/>
                </a:solidFill>
                <a:latin typeface="Arial MT"/>
              </a:rPr>
              <a:t> </a:t>
            </a:r>
            <a:r>
              <a:rPr lang="en-US" dirty="0">
                <a:solidFill>
                  <a:srgbClr val="124F5C"/>
                </a:solidFill>
                <a:latin typeface="Arial MT"/>
              </a:rPr>
              <a:t>Sunday)</a:t>
            </a:r>
            <a:r>
              <a:rPr lang="en-US" spc="-40" dirty="0">
                <a:solidFill>
                  <a:srgbClr val="124F5C"/>
                </a:solidFill>
                <a:latin typeface="Arial MT"/>
              </a:rPr>
              <a:t> </a:t>
            </a:r>
            <a:r>
              <a:rPr lang="en-US" spc="-10" dirty="0">
                <a:solidFill>
                  <a:srgbClr val="124F5C"/>
                </a:solidFill>
                <a:latin typeface="Arial MT"/>
              </a:rPr>
              <a:t>spent </a:t>
            </a:r>
            <a:r>
              <a:rPr lang="en-US" dirty="0">
                <a:solidFill>
                  <a:srgbClr val="124F5C"/>
                </a:solidFill>
                <a:latin typeface="Arial MT"/>
              </a:rPr>
              <a:t>at</a:t>
            </a:r>
            <a:r>
              <a:rPr lang="en-US" spc="-25" dirty="0">
                <a:solidFill>
                  <a:srgbClr val="124F5C"/>
                </a:solidFill>
                <a:latin typeface="Arial MT"/>
              </a:rPr>
              <a:t> </a:t>
            </a:r>
            <a:r>
              <a:rPr lang="en-US" dirty="0">
                <a:solidFill>
                  <a:srgbClr val="124F5C"/>
                </a:solidFill>
                <a:latin typeface="Arial MT"/>
              </a:rPr>
              <a:t>the</a:t>
            </a:r>
            <a:r>
              <a:rPr lang="en-US" spc="-25" dirty="0">
                <a:solidFill>
                  <a:srgbClr val="124F5C"/>
                </a:solidFill>
                <a:latin typeface="Arial MT"/>
              </a:rPr>
              <a:t> </a:t>
            </a:r>
            <a:r>
              <a:rPr lang="en-US" dirty="0">
                <a:solidFill>
                  <a:srgbClr val="124F5C"/>
                </a:solidFill>
                <a:latin typeface="Arial MT"/>
              </a:rPr>
              <a:t>hotel</a:t>
            </a:r>
            <a:r>
              <a:rPr lang="en-US" spc="-40" dirty="0">
                <a:solidFill>
                  <a:srgbClr val="124F5C"/>
                </a:solidFill>
                <a:latin typeface="Arial MT"/>
              </a:rPr>
              <a:t> </a:t>
            </a:r>
            <a:r>
              <a:rPr lang="en-US" dirty="0">
                <a:solidFill>
                  <a:srgbClr val="124F5C"/>
                </a:solidFill>
                <a:latin typeface="Arial MT"/>
              </a:rPr>
              <a:t>by</a:t>
            </a:r>
            <a:r>
              <a:rPr lang="en-US" spc="-20" dirty="0">
                <a:solidFill>
                  <a:srgbClr val="124F5C"/>
                </a:solidFill>
                <a:latin typeface="Arial MT"/>
              </a:rPr>
              <a:t> </a:t>
            </a:r>
            <a:r>
              <a:rPr lang="en-US" dirty="0">
                <a:solidFill>
                  <a:srgbClr val="124F5C"/>
                </a:solidFill>
                <a:latin typeface="Arial MT"/>
              </a:rPr>
              <a:t>the</a:t>
            </a:r>
            <a:r>
              <a:rPr lang="en-US" spc="-25" dirty="0">
                <a:solidFill>
                  <a:srgbClr val="124F5C"/>
                </a:solidFill>
                <a:latin typeface="Arial MT"/>
              </a:rPr>
              <a:t> </a:t>
            </a:r>
            <a:r>
              <a:rPr lang="en-US" spc="-10" dirty="0">
                <a:solidFill>
                  <a:srgbClr val="124F5C"/>
                </a:solidFill>
                <a:latin typeface="Arial MT"/>
              </a:rPr>
              <a:t>guests.</a:t>
            </a:r>
          </a:p>
          <a:p>
            <a:pPr marL="283845" marR="161290" indent="-256540">
              <a:lnSpc>
                <a:spcPct val="150000"/>
              </a:lnSpc>
              <a:spcBef>
                <a:spcPts val="5"/>
              </a:spcBef>
              <a:buClr>
                <a:srgbClr val="124F5C"/>
              </a:buClr>
              <a:buAutoNum type="arabicPeriod" startAt="8"/>
              <a:tabLst>
                <a:tab pos="284480" algn="l"/>
              </a:tabLst>
            </a:pPr>
            <a:r>
              <a:rPr lang="en-US" spc="-10" dirty="0" err="1">
                <a:latin typeface="Arial MT"/>
              </a:rPr>
              <a:t>stays_in_week_nights</a:t>
            </a:r>
            <a:r>
              <a:rPr lang="en-US" spc="-10" dirty="0">
                <a:latin typeface="Arial MT"/>
              </a:rPr>
              <a:t>:</a:t>
            </a:r>
            <a:r>
              <a:rPr lang="en-US" spc="-5" dirty="0">
                <a:latin typeface="Arial MT"/>
              </a:rPr>
              <a:t> </a:t>
            </a:r>
            <a:r>
              <a:rPr lang="en-US" dirty="0">
                <a:solidFill>
                  <a:srgbClr val="124F5C"/>
                </a:solidFill>
                <a:latin typeface="Arial MT"/>
              </a:rPr>
              <a:t>Number</a:t>
            </a:r>
            <a:r>
              <a:rPr lang="en-US" spc="40" dirty="0">
                <a:solidFill>
                  <a:srgbClr val="124F5C"/>
                </a:solidFill>
                <a:latin typeface="Arial MT"/>
              </a:rPr>
              <a:t> </a:t>
            </a:r>
            <a:r>
              <a:rPr lang="en-US" spc="-25" dirty="0">
                <a:solidFill>
                  <a:srgbClr val="124F5C"/>
                </a:solidFill>
                <a:latin typeface="Arial MT"/>
              </a:rPr>
              <a:t>of </a:t>
            </a:r>
            <a:r>
              <a:rPr lang="en-US" dirty="0">
                <a:solidFill>
                  <a:srgbClr val="124F5C"/>
                </a:solidFill>
                <a:latin typeface="Arial MT"/>
              </a:rPr>
              <a:t>weeknights</a:t>
            </a:r>
            <a:r>
              <a:rPr lang="en-US" spc="-45" dirty="0">
                <a:solidFill>
                  <a:srgbClr val="124F5C"/>
                </a:solidFill>
                <a:latin typeface="Arial MT"/>
              </a:rPr>
              <a:t> </a:t>
            </a:r>
            <a:r>
              <a:rPr lang="en-US" dirty="0">
                <a:solidFill>
                  <a:srgbClr val="124F5C"/>
                </a:solidFill>
                <a:latin typeface="Arial MT"/>
              </a:rPr>
              <a:t>(Monday</a:t>
            </a:r>
            <a:r>
              <a:rPr lang="en-US" spc="-60" dirty="0">
                <a:solidFill>
                  <a:srgbClr val="124F5C"/>
                </a:solidFill>
                <a:latin typeface="Arial MT"/>
              </a:rPr>
              <a:t> </a:t>
            </a:r>
            <a:r>
              <a:rPr lang="en-US" dirty="0">
                <a:solidFill>
                  <a:srgbClr val="124F5C"/>
                </a:solidFill>
                <a:latin typeface="Arial MT"/>
              </a:rPr>
              <a:t>to</a:t>
            </a:r>
            <a:r>
              <a:rPr lang="en-US" spc="-45" dirty="0">
                <a:solidFill>
                  <a:srgbClr val="124F5C"/>
                </a:solidFill>
                <a:latin typeface="Arial MT"/>
              </a:rPr>
              <a:t> </a:t>
            </a:r>
            <a:r>
              <a:rPr lang="en-US" dirty="0">
                <a:solidFill>
                  <a:srgbClr val="124F5C"/>
                </a:solidFill>
                <a:latin typeface="Arial MT"/>
              </a:rPr>
              <a:t>Friday)</a:t>
            </a:r>
            <a:r>
              <a:rPr lang="en-US" spc="-25" dirty="0">
                <a:solidFill>
                  <a:srgbClr val="124F5C"/>
                </a:solidFill>
                <a:latin typeface="Arial MT"/>
              </a:rPr>
              <a:t> </a:t>
            </a:r>
            <a:r>
              <a:rPr lang="en-US" dirty="0">
                <a:solidFill>
                  <a:srgbClr val="124F5C"/>
                </a:solidFill>
                <a:latin typeface="Arial MT"/>
              </a:rPr>
              <a:t>spent</a:t>
            </a:r>
            <a:r>
              <a:rPr lang="en-US" spc="-50" dirty="0">
                <a:solidFill>
                  <a:srgbClr val="124F5C"/>
                </a:solidFill>
                <a:latin typeface="Arial MT"/>
              </a:rPr>
              <a:t> </a:t>
            </a:r>
            <a:r>
              <a:rPr lang="en-US" dirty="0">
                <a:solidFill>
                  <a:srgbClr val="124F5C"/>
                </a:solidFill>
                <a:latin typeface="Arial MT"/>
              </a:rPr>
              <a:t>at</a:t>
            </a:r>
            <a:r>
              <a:rPr lang="en-US" spc="-35" dirty="0">
                <a:solidFill>
                  <a:srgbClr val="124F5C"/>
                </a:solidFill>
                <a:latin typeface="Arial MT"/>
              </a:rPr>
              <a:t> </a:t>
            </a:r>
            <a:r>
              <a:rPr lang="en-US" spc="-25" dirty="0">
                <a:solidFill>
                  <a:srgbClr val="124F5C"/>
                </a:solidFill>
                <a:latin typeface="Arial MT"/>
              </a:rPr>
              <a:t>the </a:t>
            </a:r>
            <a:r>
              <a:rPr lang="en-US" dirty="0">
                <a:solidFill>
                  <a:srgbClr val="124F5C"/>
                </a:solidFill>
                <a:latin typeface="Arial MT"/>
              </a:rPr>
              <a:t>hotel</a:t>
            </a:r>
            <a:r>
              <a:rPr lang="en-US" spc="-40" dirty="0">
                <a:solidFill>
                  <a:srgbClr val="124F5C"/>
                </a:solidFill>
                <a:latin typeface="Arial MT"/>
              </a:rPr>
              <a:t> </a:t>
            </a:r>
            <a:r>
              <a:rPr lang="en-US" dirty="0">
                <a:solidFill>
                  <a:srgbClr val="124F5C"/>
                </a:solidFill>
                <a:latin typeface="Arial MT"/>
              </a:rPr>
              <a:t>by</a:t>
            </a:r>
            <a:r>
              <a:rPr lang="en-US" spc="-15" dirty="0">
                <a:solidFill>
                  <a:srgbClr val="124F5C"/>
                </a:solidFill>
                <a:latin typeface="Arial MT"/>
              </a:rPr>
              <a:t> </a:t>
            </a:r>
            <a:r>
              <a:rPr lang="en-US" dirty="0">
                <a:solidFill>
                  <a:srgbClr val="124F5C"/>
                </a:solidFill>
                <a:latin typeface="Arial MT"/>
              </a:rPr>
              <a:t>the</a:t>
            </a:r>
            <a:r>
              <a:rPr lang="en-US" spc="-35" dirty="0">
                <a:solidFill>
                  <a:srgbClr val="124F5C"/>
                </a:solidFill>
                <a:latin typeface="Arial MT"/>
              </a:rPr>
              <a:t> </a:t>
            </a:r>
            <a:r>
              <a:rPr lang="en-US" spc="-10" dirty="0">
                <a:solidFill>
                  <a:srgbClr val="124F5C"/>
                </a:solidFill>
                <a:latin typeface="Arial MT"/>
              </a:rPr>
              <a:t>guests.</a:t>
            </a:r>
          </a:p>
          <a:p>
            <a:pPr marL="283845" indent="-257175">
              <a:lnSpc>
                <a:spcPct val="100000"/>
              </a:lnSpc>
              <a:spcBef>
                <a:spcPts val="840"/>
              </a:spcBef>
              <a:buClr>
                <a:srgbClr val="124F5C"/>
              </a:buClr>
              <a:buAutoNum type="arabicPeriod" startAt="8"/>
              <a:tabLst>
                <a:tab pos="284480" algn="l"/>
              </a:tabLst>
            </a:pPr>
            <a:r>
              <a:rPr lang="en-US" dirty="0">
                <a:latin typeface="Arial MT"/>
              </a:rPr>
              <a:t>adults:</a:t>
            </a:r>
            <a:r>
              <a:rPr lang="en-US" spc="-55" dirty="0">
                <a:latin typeface="Arial MT"/>
              </a:rPr>
              <a:t> </a:t>
            </a:r>
            <a:r>
              <a:rPr lang="en-US" dirty="0">
                <a:solidFill>
                  <a:srgbClr val="124F5C"/>
                </a:solidFill>
                <a:latin typeface="Arial MT"/>
              </a:rPr>
              <a:t>Number</a:t>
            </a:r>
            <a:r>
              <a:rPr lang="en-US" spc="-50" dirty="0">
                <a:solidFill>
                  <a:srgbClr val="124F5C"/>
                </a:solidFill>
                <a:latin typeface="Arial MT"/>
              </a:rPr>
              <a:t> </a:t>
            </a:r>
            <a:r>
              <a:rPr lang="en-US" dirty="0">
                <a:solidFill>
                  <a:srgbClr val="124F5C"/>
                </a:solidFill>
                <a:latin typeface="Arial MT"/>
              </a:rPr>
              <a:t>of</a:t>
            </a:r>
            <a:r>
              <a:rPr lang="en-US" spc="-45" dirty="0">
                <a:solidFill>
                  <a:srgbClr val="124F5C"/>
                </a:solidFill>
                <a:latin typeface="Arial MT"/>
              </a:rPr>
              <a:t> </a:t>
            </a:r>
            <a:r>
              <a:rPr lang="en-US" dirty="0">
                <a:solidFill>
                  <a:srgbClr val="124F5C"/>
                </a:solidFill>
                <a:latin typeface="Arial MT"/>
              </a:rPr>
              <a:t>adults</a:t>
            </a:r>
            <a:r>
              <a:rPr lang="en-US" spc="-55" dirty="0">
                <a:solidFill>
                  <a:srgbClr val="124F5C"/>
                </a:solidFill>
                <a:latin typeface="Arial MT"/>
              </a:rPr>
              <a:t> </a:t>
            </a:r>
            <a:r>
              <a:rPr lang="en-US" dirty="0">
                <a:solidFill>
                  <a:srgbClr val="124F5C"/>
                </a:solidFill>
                <a:latin typeface="Arial MT"/>
              </a:rPr>
              <a:t>among</a:t>
            </a:r>
            <a:r>
              <a:rPr lang="en-US" spc="-55" dirty="0">
                <a:solidFill>
                  <a:srgbClr val="124F5C"/>
                </a:solidFill>
                <a:latin typeface="Arial MT"/>
              </a:rPr>
              <a:t> </a:t>
            </a:r>
            <a:r>
              <a:rPr lang="en-US" spc="-10" dirty="0">
                <a:solidFill>
                  <a:srgbClr val="124F5C"/>
                </a:solidFill>
                <a:latin typeface="Arial MT"/>
              </a:rPr>
              <a:t>guests.</a:t>
            </a:r>
          </a:p>
          <a:p>
            <a:pPr marL="283845" indent="-257175">
              <a:lnSpc>
                <a:spcPct val="100000"/>
              </a:lnSpc>
              <a:spcBef>
                <a:spcPts val="840"/>
              </a:spcBef>
              <a:buClr>
                <a:srgbClr val="124F5C"/>
              </a:buClr>
              <a:buAutoNum type="arabicPeriod" startAt="8"/>
              <a:tabLst>
                <a:tab pos="284480" algn="l"/>
              </a:tabLst>
            </a:pPr>
            <a:r>
              <a:rPr lang="en-US" dirty="0">
                <a:latin typeface="Arial MT"/>
              </a:rPr>
              <a:t>children:</a:t>
            </a:r>
            <a:r>
              <a:rPr lang="en-US" spc="-75" dirty="0">
                <a:latin typeface="Arial MT"/>
              </a:rPr>
              <a:t> </a:t>
            </a:r>
            <a:r>
              <a:rPr lang="en-US" dirty="0">
                <a:solidFill>
                  <a:srgbClr val="124F5C"/>
                </a:solidFill>
                <a:latin typeface="Arial MT"/>
              </a:rPr>
              <a:t>Number</a:t>
            </a:r>
            <a:r>
              <a:rPr lang="en-US" spc="-45" dirty="0">
                <a:solidFill>
                  <a:srgbClr val="124F5C"/>
                </a:solidFill>
                <a:latin typeface="Arial MT"/>
              </a:rPr>
              <a:t> </a:t>
            </a:r>
            <a:r>
              <a:rPr lang="en-US" dirty="0">
                <a:solidFill>
                  <a:srgbClr val="124F5C"/>
                </a:solidFill>
                <a:latin typeface="Arial MT"/>
              </a:rPr>
              <a:t>of</a:t>
            </a:r>
            <a:r>
              <a:rPr lang="en-US" spc="-40" dirty="0">
                <a:solidFill>
                  <a:srgbClr val="124F5C"/>
                </a:solidFill>
                <a:latin typeface="Arial MT"/>
              </a:rPr>
              <a:t> </a:t>
            </a:r>
            <a:r>
              <a:rPr lang="en-US" dirty="0">
                <a:solidFill>
                  <a:srgbClr val="124F5C"/>
                </a:solidFill>
                <a:latin typeface="Arial MT"/>
              </a:rPr>
              <a:t>children</a:t>
            </a:r>
            <a:r>
              <a:rPr lang="en-US" spc="-70" dirty="0">
                <a:solidFill>
                  <a:srgbClr val="124F5C"/>
                </a:solidFill>
                <a:latin typeface="Arial MT"/>
              </a:rPr>
              <a:t> </a:t>
            </a:r>
            <a:r>
              <a:rPr lang="en-US" dirty="0">
                <a:solidFill>
                  <a:srgbClr val="124F5C"/>
                </a:solidFill>
                <a:latin typeface="Arial MT"/>
              </a:rPr>
              <a:t>among</a:t>
            </a:r>
            <a:r>
              <a:rPr lang="en-US" spc="-45" dirty="0">
                <a:solidFill>
                  <a:srgbClr val="124F5C"/>
                </a:solidFill>
                <a:latin typeface="Arial MT"/>
              </a:rPr>
              <a:t> </a:t>
            </a:r>
            <a:r>
              <a:rPr lang="en-US" spc="-10" dirty="0">
                <a:solidFill>
                  <a:srgbClr val="124F5C"/>
                </a:solidFill>
                <a:latin typeface="Arial MT"/>
              </a:rPr>
              <a:t>guests.</a:t>
            </a:r>
          </a:p>
          <a:p>
            <a:pPr marL="283845" indent="-271780">
              <a:lnSpc>
                <a:spcPct val="100000"/>
              </a:lnSpc>
              <a:spcBef>
                <a:spcPts val="935"/>
              </a:spcBef>
              <a:buClr>
                <a:srgbClr val="124F5C"/>
              </a:buClr>
              <a:buAutoNum type="arabicPeriod" startAt="12"/>
              <a:tabLst>
                <a:tab pos="284480" algn="l"/>
              </a:tabLst>
            </a:pPr>
            <a:r>
              <a:rPr lang="en-US" sz="1800" dirty="0">
                <a:solidFill>
                  <a:srgbClr val="C00000"/>
                </a:solidFill>
                <a:latin typeface="Arial MT"/>
                <a:cs typeface="Arial MT"/>
              </a:rPr>
              <a:t>babies:</a:t>
            </a:r>
            <a:r>
              <a:rPr lang="en-US" sz="1800" spc="-60" dirty="0">
                <a:solidFill>
                  <a:srgbClr val="C00000"/>
                </a:solidFill>
                <a:latin typeface="Arial MT"/>
                <a:cs typeface="Arial MT"/>
              </a:rPr>
              <a:t> </a:t>
            </a:r>
            <a:r>
              <a:rPr lang="en-US" sz="1800" dirty="0">
                <a:solidFill>
                  <a:srgbClr val="124F5C"/>
                </a:solidFill>
                <a:latin typeface="Arial MT"/>
                <a:cs typeface="Arial MT"/>
              </a:rPr>
              <a:t>Number</a:t>
            </a:r>
            <a:r>
              <a:rPr lang="en-US" sz="1800" spc="-45" dirty="0">
                <a:solidFill>
                  <a:srgbClr val="124F5C"/>
                </a:solidFill>
                <a:latin typeface="Arial MT"/>
                <a:cs typeface="Arial MT"/>
              </a:rPr>
              <a:t> </a:t>
            </a:r>
            <a:r>
              <a:rPr lang="en-US" sz="1800" dirty="0">
                <a:solidFill>
                  <a:srgbClr val="124F5C"/>
                </a:solidFill>
                <a:latin typeface="Arial MT"/>
                <a:cs typeface="Arial MT"/>
              </a:rPr>
              <a:t>of</a:t>
            </a:r>
            <a:r>
              <a:rPr lang="en-US" sz="1800" spc="-40" dirty="0">
                <a:solidFill>
                  <a:srgbClr val="124F5C"/>
                </a:solidFill>
                <a:latin typeface="Arial MT"/>
                <a:cs typeface="Arial MT"/>
              </a:rPr>
              <a:t> </a:t>
            </a:r>
            <a:r>
              <a:rPr lang="en-US" sz="1800" dirty="0">
                <a:solidFill>
                  <a:srgbClr val="124F5C"/>
                </a:solidFill>
                <a:latin typeface="Arial MT"/>
                <a:cs typeface="Arial MT"/>
              </a:rPr>
              <a:t>babies</a:t>
            </a:r>
            <a:r>
              <a:rPr lang="en-US" sz="1800" spc="-55" dirty="0">
                <a:solidFill>
                  <a:srgbClr val="124F5C"/>
                </a:solidFill>
                <a:latin typeface="Arial MT"/>
                <a:cs typeface="Arial MT"/>
              </a:rPr>
              <a:t> </a:t>
            </a:r>
            <a:r>
              <a:rPr lang="en-US" sz="1800" dirty="0">
                <a:solidFill>
                  <a:srgbClr val="124F5C"/>
                </a:solidFill>
                <a:latin typeface="Arial MT"/>
                <a:cs typeface="Arial MT"/>
              </a:rPr>
              <a:t>among</a:t>
            </a:r>
            <a:r>
              <a:rPr lang="en-US" sz="1800" spc="-40" dirty="0">
                <a:solidFill>
                  <a:srgbClr val="124F5C"/>
                </a:solidFill>
                <a:latin typeface="Arial MT"/>
                <a:cs typeface="Arial MT"/>
              </a:rPr>
              <a:t> </a:t>
            </a:r>
            <a:r>
              <a:rPr lang="en-US" sz="1800" spc="-10" dirty="0">
                <a:solidFill>
                  <a:srgbClr val="124F5C"/>
                </a:solidFill>
                <a:latin typeface="Arial MT"/>
                <a:cs typeface="Arial MT"/>
              </a:rPr>
              <a:t>guests.</a:t>
            </a:r>
            <a:endParaRPr lang="en-US" sz="1800" dirty="0">
              <a:latin typeface="Arial MT"/>
              <a:cs typeface="Arial MT"/>
            </a:endParaRPr>
          </a:p>
          <a:p>
            <a:pPr marL="283845" indent="-256540">
              <a:lnSpc>
                <a:spcPct val="100000"/>
              </a:lnSpc>
              <a:spcBef>
                <a:spcPts val="840"/>
              </a:spcBef>
              <a:buClr>
                <a:srgbClr val="124F5C"/>
              </a:buClr>
              <a:buAutoNum type="arabicPeriod" startAt="12"/>
              <a:tabLst>
                <a:tab pos="284480" algn="l"/>
              </a:tabLst>
            </a:pPr>
            <a:r>
              <a:rPr lang="en-US" sz="1800" dirty="0">
                <a:solidFill>
                  <a:srgbClr val="C00000"/>
                </a:solidFill>
                <a:latin typeface="Arial MT"/>
                <a:cs typeface="Arial MT"/>
              </a:rPr>
              <a:t>meal:</a:t>
            </a:r>
            <a:r>
              <a:rPr lang="en-US" sz="1800" spc="-45" dirty="0">
                <a:solidFill>
                  <a:srgbClr val="C00000"/>
                </a:solidFill>
                <a:latin typeface="Arial MT"/>
                <a:cs typeface="Arial MT"/>
              </a:rPr>
              <a:t> </a:t>
            </a:r>
            <a:r>
              <a:rPr lang="en-US" sz="1800" dirty="0">
                <a:solidFill>
                  <a:srgbClr val="124F5C"/>
                </a:solidFill>
                <a:latin typeface="Arial MT"/>
                <a:cs typeface="Arial MT"/>
              </a:rPr>
              <a:t>Type</a:t>
            </a:r>
            <a:r>
              <a:rPr lang="en-US" sz="1800" spc="-30" dirty="0">
                <a:solidFill>
                  <a:srgbClr val="124F5C"/>
                </a:solidFill>
                <a:latin typeface="Arial MT"/>
                <a:cs typeface="Arial MT"/>
              </a:rPr>
              <a:t> </a:t>
            </a:r>
            <a:r>
              <a:rPr lang="en-US" sz="1800" dirty="0">
                <a:solidFill>
                  <a:srgbClr val="124F5C"/>
                </a:solidFill>
                <a:latin typeface="Arial MT"/>
                <a:cs typeface="Arial MT"/>
              </a:rPr>
              <a:t>of</a:t>
            </a:r>
            <a:r>
              <a:rPr lang="en-US" sz="1800" spc="-35" dirty="0">
                <a:solidFill>
                  <a:srgbClr val="124F5C"/>
                </a:solidFill>
                <a:latin typeface="Arial MT"/>
                <a:cs typeface="Arial MT"/>
              </a:rPr>
              <a:t> </a:t>
            </a:r>
            <a:r>
              <a:rPr lang="en-US" sz="1800" dirty="0">
                <a:solidFill>
                  <a:srgbClr val="124F5C"/>
                </a:solidFill>
                <a:latin typeface="Arial MT"/>
                <a:cs typeface="Arial MT"/>
              </a:rPr>
              <a:t>meal</a:t>
            </a:r>
            <a:r>
              <a:rPr lang="en-US" sz="1800" spc="-30" dirty="0">
                <a:solidFill>
                  <a:srgbClr val="124F5C"/>
                </a:solidFill>
                <a:latin typeface="Arial MT"/>
                <a:cs typeface="Arial MT"/>
              </a:rPr>
              <a:t> </a:t>
            </a:r>
            <a:r>
              <a:rPr lang="en-US" sz="1800" spc="-10" dirty="0">
                <a:solidFill>
                  <a:srgbClr val="124F5C"/>
                </a:solidFill>
                <a:latin typeface="Arial MT"/>
                <a:cs typeface="Arial MT"/>
              </a:rPr>
              <a:t>booked.</a:t>
            </a:r>
            <a:endParaRPr lang="en-US" sz="1800" dirty="0">
              <a:latin typeface="Arial MT"/>
              <a:cs typeface="Arial MT"/>
            </a:endParaRPr>
          </a:p>
          <a:p>
            <a:pPr marL="27940" marR="396875" indent="256540">
              <a:lnSpc>
                <a:spcPct val="150000"/>
              </a:lnSpc>
              <a:buClr>
                <a:srgbClr val="124F5C"/>
              </a:buClr>
              <a:buAutoNum type="arabicPeriod" startAt="12"/>
              <a:tabLst>
                <a:tab pos="284480" algn="l"/>
              </a:tabLst>
            </a:pPr>
            <a:r>
              <a:rPr lang="en-US" sz="1800" dirty="0">
                <a:solidFill>
                  <a:srgbClr val="C00000"/>
                </a:solidFill>
                <a:latin typeface="Arial MT"/>
                <a:cs typeface="Arial MT"/>
              </a:rPr>
              <a:t>country:</a:t>
            </a:r>
            <a:r>
              <a:rPr lang="en-US" sz="1800" spc="-50" dirty="0">
                <a:solidFill>
                  <a:srgbClr val="C00000"/>
                </a:solidFill>
                <a:latin typeface="Arial MT"/>
                <a:cs typeface="Arial MT"/>
              </a:rPr>
              <a:t> </a:t>
            </a:r>
            <a:r>
              <a:rPr lang="en-US" sz="1800" dirty="0">
                <a:solidFill>
                  <a:srgbClr val="124F5C"/>
                </a:solidFill>
                <a:latin typeface="Arial MT"/>
                <a:cs typeface="Arial MT"/>
              </a:rPr>
              <a:t>Country</a:t>
            </a:r>
            <a:r>
              <a:rPr lang="en-US" sz="1800" spc="-60" dirty="0">
                <a:solidFill>
                  <a:srgbClr val="124F5C"/>
                </a:solidFill>
                <a:latin typeface="Arial MT"/>
                <a:cs typeface="Arial MT"/>
              </a:rPr>
              <a:t> </a:t>
            </a:r>
            <a:r>
              <a:rPr lang="en-US" sz="1800" dirty="0">
                <a:solidFill>
                  <a:srgbClr val="124F5C"/>
                </a:solidFill>
                <a:latin typeface="Arial MT"/>
                <a:cs typeface="Arial MT"/>
              </a:rPr>
              <a:t>of</a:t>
            </a:r>
            <a:r>
              <a:rPr lang="en-US" sz="1800" spc="-30" dirty="0">
                <a:solidFill>
                  <a:srgbClr val="124F5C"/>
                </a:solidFill>
                <a:latin typeface="Arial MT"/>
                <a:cs typeface="Arial MT"/>
              </a:rPr>
              <a:t> </a:t>
            </a:r>
            <a:r>
              <a:rPr lang="en-US" sz="1800" spc="-10" dirty="0">
                <a:solidFill>
                  <a:srgbClr val="124F5C"/>
                </a:solidFill>
                <a:latin typeface="Arial MT"/>
                <a:cs typeface="Arial MT"/>
              </a:rPr>
              <a:t>guests. </a:t>
            </a:r>
            <a:r>
              <a:rPr lang="en-US" sz="1800" dirty="0">
                <a:solidFill>
                  <a:srgbClr val="124F5C"/>
                </a:solidFill>
                <a:latin typeface="Arial MT"/>
                <a:cs typeface="Arial MT"/>
              </a:rPr>
              <a:t>15.</a:t>
            </a:r>
            <a:r>
              <a:rPr lang="en-US" sz="1800" dirty="0">
                <a:solidFill>
                  <a:srgbClr val="C00000"/>
                </a:solidFill>
                <a:latin typeface="Arial MT"/>
                <a:cs typeface="Arial MT"/>
              </a:rPr>
              <a:t>market_segment:</a:t>
            </a:r>
            <a:r>
              <a:rPr lang="en-US" sz="1800" spc="-75" dirty="0">
                <a:solidFill>
                  <a:srgbClr val="C00000"/>
                </a:solidFill>
                <a:latin typeface="Arial MT"/>
                <a:cs typeface="Arial MT"/>
              </a:rPr>
              <a:t> </a:t>
            </a:r>
            <a:r>
              <a:rPr lang="en-US" sz="1800" dirty="0">
                <a:solidFill>
                  <a:srgbClr val="124F5C"/>
                </a:solidFill>
                <a:latin typeface="Arial MT"/>
                <a:cs typeface="Arial MT"/>
              </a:rPr>
              <a:t>Designation</a:t>
            </a:r>
            <a:r>
              <a:rPr lang="en-US" sz="1800" spc="-70" dirty="0">
                <a:solidFill>
                  <a:srgbClr val="124F5C"/>
                </a:solidFill>
                <a:latin typeface="Arial MT"/>
                <a:cs typeface="Arial MT"/>
              </a:rPr>
              <a:t> </a:t>
            </a:r>
            <a:r>
              <a:rPr lang="en-US" sz="1800" dirty="0">
                <a:solidFill>
                  <a:srgbClr val="124F5C"/>
                </a:solidFill>
                <a:latin typeface="Arial MT"/>
                <a:cs typeface="Arial MT"/>
              </a:rPr>
              <a:t>of</a:t>
            </a:r>
            <a:r>
              <a:rPr lang="en-US" sz="1800" spc="-35" dirty="0">
                <a:solidFill>
                  <a:srgbClr val="124F5C"/>
                </a:solidFill>
                <a:latin typeface="Arial MT"/>
                <a:cs typeface="Arial MT"/>
              </a:rPr>
              <a:t>     </a:t>
            </a:r>
            <a:r>
              <a:rPr lang="en-US" sz="1800" spc="-10" dirty="0">
                <a:solidFill>
                  <a:srgbClr val="124F5C"/>
                </a:solidFill>
                <a:latin typeface="Arial MT"/>
                <a:cs typeface="Arial MT"/>
              </a:rPr>
              <a:t>market segment.</a:t>
            </a:r>
            <a:endParaRPr lang="en-US" sz="1800" dirty="0">
              <a:latin typeface="Arial MT"/>
              <a:cs typeface="Arial MT"/>
            </a:endParaRPr>
          </a:p>
          <a:p>
            <a:pPr marL="283845" indent="-257175">
              <a:lnSpc>
                <a:spcPct val="100000"/>
              </a:lnSpc>
              <a:spcBef>
                <a:spcPts val="840"/>
              </a:spcBef>
              <a:buClr>
                <a:srgbClr val="124F5C"/>
              </a:buClr>
              <a:buAutoNum type="arabicPeriod" startAt="8"/>
              <a:tabLst>
                <a:tab pos="284480" algn="l"/>
              </a:tabLst>
            </a:pPr>
            <a:endParaRPr lang="en-US" spc="-10" dirty="0">
              <a:solidFill>
                <a:srgbClr val="124F5C"/>
              </a:solidFill>
            </a:endParaRPr>
          </a:p>
          <a:p>
            <a:endParaRPr lang="en-IN" dirty="0"/>
          </a:p>
        </p:txBody>
      </p:sp>
    </p:spTree>
    <p:extLst>
      <p:ext uri="{BB962C8B-B14F-4D97-AF65-F5344CB8AC3E}">
        <p14:creationId xmlns:p14="http://schemas.microsoft.com/office/powerpoint/2010/main" val="3043820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65A72-BEAA-2CCA-18C2-C37CC2976686}"/>
              </a:ext>
            </a:extLst>
          </p:cNvPr>
          <p:cNvSpPr txBox="1"/>
          <p:nvPr/>
        </p:nvSpPr>
        <p:spPr>
          <a:xfrm>
            <a:off x="690880" y="833120"/>
            <a:ext cx="4409440" cy="6748001"/>
          </a:xfrm>
          <a:prstGeom prst="rect">
            <a:avLst/>
          </a:prstGeom>
          <a:noFill/>
        </p:spPr>
        <p:txBody>
          <a:bodyPr wrap="square" rtlCol="0">
            <a:spAutoFit/>
          </a:bodyPr>
          <a:lstStyle/>
          <a:p>
            <a:pPr marL="283845" marR="521334" indent="-256540" algn="just">
              <a:lnSpc>
                <a:spcPct val="150000"/>
              </a:lnSpc>
              <a:spcBef>
                <a:spcPts val="5"/>
              </a:spcBef>
              <a:buClr>
                <a:srgbClr val="124F5C"/>
              </a:buClr>
              <a:buSzPct val="92857"/>
              <a:buAutoNum type="arabicPeriod" startAt="16"/>
              <a:tabLst>
                <a:tab pos="284480" algn="l"/>
              </a:tabLst>
            </a:pPr>
            <a:r>
              <a:rPr lang="en-US" sz="1800" spc="-10" dirty="0" err="1">
                <a:solidFill>
                  <a:srgbClr val="C00000"/>
                </a:solidFill>
                <a:latin typeface="Arial MT"/>
                <a:cs typeface="Arial MT"/>
              </a:rPr>
              <a:t>distribution_channel</a:t>
            </a:r>
            <a:r>
              <a:rPr lang="en-US" sz="1800" spc="-10" dirty="0">
                <a:solidFill>
                  <a:srgbClr val="C00000"/>
                </a:solidFill>
                <a:latin typeface="Arial MT"/>
                <a:cs typeface="Arial MT"/>
              </a:rPr>
              <a:t>:</a:t>
            </a:r>
            <a:r>
              <a:rPr lang="en-US" sz="1800" spc="-25" dirty="0">
                <a:solidFill>
                  <a:srgbClr val="C00000"/>
                </a:solidFill>
                <a:latin typeface="Arial MT"/>
                <a:cs typeface="Arial MT"/>
              </a:rPr>
              <a:t> </a:t>
            </a:r>
            <a:r>
              <a:rPr lang="en-US" sz="1800" dirty="0">
                <a:solidFill>
                  <a:srgbClr val="124F5C"/>
                </a:solidFill>
                <a:latin typeface="Arial MT"/>
                <a:cs typeface="Arial MT"/>
              </a:rPr>
              <a:t>Name</a:t>
            </a:r>
            <a:r>
              <a:rPr lang="en-US" sz="1800" spc="20" dirty="0">
                <a:solidFill>
                  <a:srgbClr val="124F5C"/>
                </a:solidFill>
                <a:latin typeface="Arial MT"/>
                <a:cs typeface="Arial MT"/>
              </a:rPr>
              <a:t> </a:t>
            </a:r>
            <a:r>
              <a:rPr lang="en-US" sz="1800" dirty="0">
                <a:solidFill>
                  <a:srgbClr val="124F5C"/>
                </a:solidFill>
                <a:latin typeface="Arial MT"/>
                <a:cs typeface="Arial MT"/>
              </a:rPr>
              <a:t>of</a:t>
            </a:r>
            <a:r>
              <a:rPr lang="en-US" sz="1800" spc="15" dirty="0">
                <a:solidFill>
                  <a:srgbClr val="124F5C"/>
                </a:solidFill>
                <a:latin typeface="Arial MT"/>
                <a:cs typeface="Arial MT"/>
              </a:rPr>
              <a:t> </a:t>
            </a:r>
            <a:r>
              <a:rPr lang="en-US" sz="1800" spc="-10" dirty="0">
                <a:solidFill>
                  <a:srgbClr val="124F5C"/>
                </a:solidFill>
                <a:latin typeface="Arial MT"/>
                <a:cs typeface="Arial MT"/>
              </a:rPr>
              <a:t>booking </a:t>
            </a:r>
            <a:r>
              <a:rPr lang="en-US" sz="1800" dirty="0">
                <a:solidFill>
                  <a:srgbClr val="124F5C"/>
                </a:solidFill>
                <a:latin typeface="Arial MT"/>
                <a:cs typeface="Arial MT"/>
              </a:rPr>
              <a:t>distribution</a:t>
            </a:r>
            <a:r>
              <a:rPr lang="en-US" sz="1800" spc="-75" dirty="0">
                <a:solidFill>
                  <a:srgbClr val="124F5C"/>
                </a:solidFill>
                <a:latin typeface="Arial MT"/>
                <a:cs typeface="Arial MT"/>
              </a:rPr>
              <a:t> </a:t>
            </a:r>
            <a:r>
              <a:rPr lang="en-US" sz="1800" spc="-10" dirty="0">
                <a:solidFill>
                  <a:srgbClr val="124F5C"/>
                </a:solidFill>
                <a:latin typeface="Arial MT"/>
                <a:cs typeface="Arial MT"/>
              </a:rPr>
              <a:t>channel.</a:t>
            </a:r>
            <a:endParaRPr lang="en-US" sz="1800" dirty="0">
              <a:latin typeface="Arial MT"/>
              <a:cs typeface="Arial MT"/>
            </a:endParaRPr>
          </a:p>
          <a:p>
            <a:pPr marL="283845" indent="-256540" algn="just">
              <a:lnSpc>
                <a:spcPct val="100000"/>
              </a:lnSpc>
              <a:spcBef>
                <a:spcPts val="840"/>
              </a:spcBef>
              <a:buClr>
                <a:srgbClr val="124F5C"/>
              </a:buClr>
              <a:buSzPct val="92857"/>
              <a:buAutoNum type="arabicPeriod" startAt="16"/>
              <a:tabLst>
                <a:tab pos="284480" algn="l"/>
              </a:tabLst>
            </a:pPr>
            <a:r>
              <a:rPr lang="en-US" sz="1800" spc="-10" dirty="0" err="1">
                <a:solidFill>
                  <a:srgbClr val="C00000"/>
                </a:solidFill>
                <a:latin typeface="Arial MT"/>
                <a:cs typeface="Arial MT"/>
              </a:rPr>
              <a:t>is_repeated_guest</a:t>
            </a:r>
            <a:r>
              <a:rPr lang="en-US" sz="1800" spc="-10" dirty="0">
                <a:solidFill>
                  <a:srgbClr val="C00000"/>
                </a:solidFill>
                <a:latin typeface="Arial MT"/>
                <a:cs typeface="Arial MT"/>
              </a:rPr>
              <a:t>:</a:t>
            </a:r>
            <a:r>
              <a:rPr lang="en-US" sz="1800" spc="-45" dirty="0">
                <a:solidFill>
                  <a:srgbClr val="C00000"/>
                </a:solidFill>
                <a:latin typeface="Arial MT"/>
                <a:cs typeface="Arial MT"/>
              </a:rPr>
              <a:t> </a:t>
            </a:r>
            <a:r>
              <a:rPr lang="en-US" sz="1800" dirty="0">
                <a:solidFill>
                  <a:srgbClr val="124F5C"/>
                </a:solidFill>
                <a:latin typeface="Arial MT"/>
                <a:cs typeface="Arial MT"/>
              </a:rPr>
              <a:t>If</a:t>
            </a:r>
            <a:r>
              <a:rPr lang="en-US" sz="1800" spc="-10" dirty="0">
                <a:solidFill>
                  <a:srgbClr val="124F5C"/>
                </a:solidFill>
                <a:latin typeface="Arial MT"/>
                <a:cs typeface="Arial MT"/>
              </a:rPr>
              <a:t> </a:t>
            </a:r>
            <a:r>
              <a:rPr lang="en-US" sz="1800" dirty="0">
                <a:solidFill>
                  <a:srgbClr val="124F5C"/>
                </a:solidFill>
                <a:latin typeface="Arial MT"/>
                <a:cs typeface="Arial MT"/>
              </a:rPr>
              <a:t>the</a:t>
            </a:r>
            <a:r>
              <a:rPr lang="en-US" sz="1800" spc="-20" dirty="0">
                <a:solidFill>
                  <a:srgbClr val="124F5C"/>
                </a:solidFill>
                <a:latin typeface="Arial MT"/>
                <a:cs typeface="Arial MT"/>
              </a:rPr>
              <a:t> </a:t>
            </a:r>
            <a:r>
              <a:rPr lang="en-US" sz="1800" dirty="0">
                <a:solidFill>
                  <a:srgbClr val="124F5C"/>
                </a:solidFill>
                <a:latin typeface="Arial MT"/>
                <a:cs typeface="Arial MT"/>
              </a:rPr>
              <a:t>booking</a:t>
            </a:r>
            <a:r>
              <a:rPr lang="en-US" sz="1800" spc="-20" dirty="0">
                <a:solidFill>
                  <a:srgbClr val="124F5C"/>
                </a:solidFill>
                <a:latin typeface="Arial MT"/>
                <a:cs typeface="Arial MT"/>
              </a:rPr>
              <a:t> </a:t>
            </a:r>
            <a:r>
              <a:rPr lang="en-US" sz="1800" dirty="0">
                <a:solidFill>
                  <a:srgbClr val="124F5C"/>
                </a:solidFill>
                <a:latin typeface="Arial MT"/>
                <a:cs typeface="Arial MT"/>
              </a:rPr>
              <a:t>was</a:t>
            </a:r>
            <a:r>
              <a:rPr lang="en-US" sz="1800" spc="20" dirty="0">
                <a:solidFill>
                  <a:srgbClr val="124F5C"/>
                </a:solidFill>
                <a:latin typeface="Arial MT"/>
                <a:cs typeface="Arial MT"/>
              </a:rPr>
              <a:t> </a:t>
            </a:r>
            <a:r>
              <a:rPr lang="en-US" sz="1800" dirty="0">
                <a:solidFill>
                  <a:srgbClr val="124F5C"/>
                </a:solidFill>
                <a:latin typeface="Arial MT"/>
                <a:cs typeface="Arial MT"/>
              </a:rPr>
              <a:t>from</a:t>
            </a:r>
            <a:r>
              <a:rPr lang="en-US" sz="1800" spc="-30" dirty="0">
                <a:solidFill>
                  <a:srgbClr val="124F5C"/>
                </a:solidFill>
                <a:latin typeface="Arial MT"/>
                <a:cs typeface="Arial MT"/>
              </a:rPr>
              <a:t> </a:t>
            </a:r>
            <a:r>
              <a:rPr lang="en-US" sz="1800" spc="-50" dirty="0">
                <a:solidFill>
                  <a:srgbClr val="124F5C"/>
                </a:solidFill>
                <a:latin typeface="Arial MT"/>
                <a:cs typeface="Arial MT"/>
              </a:rPr>
              <a:t>a</a:t>
            </a:r>
            <a:endParaRPr lang="en-US" sz="1800" dirty="0">
              <a:latin typeface="Arial MT"/>
              <a:cs typeface="Arial MT"/>
            </a:endParaRPr>
          </a:p>
          <a:p>
            <a:pPr marL="283845" algn="just">
              <a:lnSpc>
                <a:spcPct val="100000"/>
              </a:lnSpc>
              <a:spcBef>
                <a:spcPts val="840"/>
              </a:spcBef>
            </a:pPr>
            <a:r>
              <a:rPr lang="en-US" sz="1800" dirty="0">
                <a:solidFill>
                  <a:srgbClr val="124F5C"/>
                </a:solidFill>
                <a:latin typeface="Arial MT"/>
                <a:cs typeface="Arial MT"/>
              </a:rPr>
              <a:t>repeated</a:t>
            </a:r>
            <a:r>
              <a:rPr lang="en-US" sz="1800" spc="-70" dirty="0">
                <a:solidFill>
                  <a:srgbClr val="124F5C"/>
                </a:solidFill>
                <a:latin typeface="Arial MT"/>
                <a:cs typeface="Arial MT"/>
              </a:rPr>
              <a:t> </a:t>
            </a:r>
            <a:r>
              <a:rPr lang="en-US" sz="1800" dirty="0">
                <a:solidFill>
                  <a:srgbClr val="124F5C"/>
                </a:solidFill>
                <a:latin typeface="Arial MT"/>
                <a:cs typeface="Arial MT"/>
              </a:rPr>
              <a:t>guest</a:t>
            </a:r>
            <a:r>
              <a:rPr lang="en-US" sz="1800" spc="-50" dirty="0">
                <a:solidFill>
                  <a:srgbClr val="124F5C"/>
                </a:solidFill>
                <a:latin typeface="Arial MT"/>
                <a:cs typeface="Arial MT"/>
              </a:rPr>
              <a:t> </a:t>
            </a:r>
            <a:r>
              <a:rPr lang="en-US" sz="1800" dirty="0">
                <a:solidFill>
                  <a:srgbClr val="124F5C"/>
                </a:solidFill>
                <a:latin typeface="Arial MT"/>
                <a:cs typeface="Arial MT"/>
              </a:rPr>
              <a:t>(1)</a:t>
            </a:r>
            <a:r>
              <a:rPr lang="en-US" sz="1800" spc="-35" dirty="0">
                <a:solidFill>
                  <a:srgbClr val="124F5C"/>
                </a:solidFill>
                <a:latin typeface="Arial MT"/>
                <a:cs typeface="Arial MT"/>
              </a:rPr>
              <a:t> </a:t>
            </a:r>
            <a:r>
              <a:rPr lang="en-US" sz="1800" dirty="0">
                <a:solidFill>
                  <a:srgbClr val="124F5C"/>
                </a:solidFill>
                <a:latin typeface="Arial MT"/>
                <a:cs typeface="Arial MT"/>
              </a:rPr>
              <a:t>or</a:t>
            </a:r>
            <a:r>
              <a:rPr lang="en-US" sz="1800" spc="-20" dirty="0">
                <a:solidFill>
                  <a:srgbClr val="124F5C"/>
                </a:solidFill>
                <a:latin typeface="Arial MT"/>
                <a:cs typeface="Arial MT"/>
              </a:rPr>
              <a:t> </a:t>
            </a:r>
            <a:r>
              <a:rPr lang="en-US" sz="1800" dirty="0">
                <a:solidFill>
                  <a:srgbClr val="124F5C"/>
                </a:solidFill>
                <a:latin typeface="Arial MT"/>
                <a:cs typeface="Arial MT"/>
              </a:rPr>
              <a:t>not</a:t>
            </a:r>
            <a:r>
              <a:rPr lang="en-US" sz="1800" spc="-40" dirty="0">
                <a:solidFill>
                  <a:srgbClr val="124F5C"/>
                </a:solidFill>
                <a:latin typeface="Arial MT"/>
                <a:cs typeface="Arial MT"/>
              </a:rPr>
              <a:t> </a:t>
            </a:r>
            <a:r>
              <a:rPr lang="en-US" sz="1800" spc="-20" dirty="0">
                <a:solidFill>
                  <a:srgbClr val="124F5C"/>
                </a:solidFill>
                <a:latin typeface="Arial MT"/>
                <a:cs typeface="Arial MT"/>
              </a:rPr>
              <a:t>(0).</a:t>
            </a:r>
          </a:p>
          <a:p>
            <a:pPr marL="283845" marR="5080" indent="-271780" algn="just">
              <a:lnSpc>
                <a:spcPct val="150100"/>
              </a:lnSpc>
              <a:spcBef>
                <a:spcPts val="90"/>
              </a:spcBef>
              <a:buClr>
                <a:srgbClr val="124F5C"/>
              </a:buClr>
              <a:buAutoNum type="arabicPeriod" startAt="18"/>
              <a:tabLst>
                <a:tab pos="284480" algn="l"/>
              </a:tabLst>
            </a:pPr>
            <a:r>
              <a:rPr lang="en-US" sz="1800" spc="-10" dirty="0" err="1">
                <a:solidFill>
                  <a:srgbClr val="C00000"/>
                </a:solidFill>
                <a:latin typeface="Arial MT"/>
                <a:cs typeface="Arial MT"/>
              </a:rPr>
              <a:t>previous_cancellations</a:t>
            </a:r>
            <a:r>
              <a:rPr lang="en-US" sz="1800" spc="-10" dirty="0">
                <a:solidFill>
                  <a:srgbClr val="C00000"/>
                </a:solidFill>
                <a:latin typeface="Arial MT"/>
                <a:cs typeface="Arial MT"/>
              </a:rPr>
              <a:t>:</a:t>
            </a:r>
            <a:r>
              <a:rPr lang="en-US" sz="1800" spc="-15" dirty="0">
                <a:solidFill>
                  <a:srgbClr val="C00000"/>
                </a:solidFill>
                <a:latin typeface="Arial MT"/>
                <a:cs typeface="Arial MT"/>
              </a:rPr>
              <a:t> </a:t>
            </a:r>
            <a:r>
              <a:rPr lang="en-US" sz="1800" dirty="0">
                <a:solidFill>
                  <a:srgbClr val="124F5C"/>
                </a:solidFill>
                <a:latin typeface="Arial MT"/>
                <a:cs typeface="Arial MT"/>
              </a:rPr>
              <a:t>Number</a:t>
            </a:r>
            <a:r>
              <a:rPr lang="en-US" sz="1800" spc="5" dirty="0">
                <a:solidFill>
                  <a:srgbClr val="124F5C"/>
                </a:solidFill>
                <a:latin typeface="Arial MT"/>
                <a:cs typeface="Arial MT"/>
              </a:rPr>
              <a:t> </a:t>
            </a:r>
            <a:r>
              <a:rPr lang="en-US" sz="1800" dirty="0">
                <a:solidFill>
                  <a:srgbClr val="124F5C"/>
                </a:solidFill>
                <a:latin typeface="Arial MT"/>
                <a:cs typeface="Arial MT"/>
              </a:rPr>
              <a:t>of</a:t>
            </a:r>
            <a:r>
              <a:rPr lang="en-US" sz="1800" spc="15" dirty="0">
                <a:solidFill>
                  <a:srgbClr val="124F5C"/>
                </a:solidFill>
                <a:latin typeface="Arial MT"/>
                <a:cs typeface="Arial MT"/>
              </a:rPr>
              <a:t> </a:t>
            </a:r>
            <a:r>
              <a:rPr lang="en-US" sz="1800" spc="-10" dirty="0">
                <a:solidFill>
                  <a:srgbClr val="124F5C"/>
                </a:solidFill>
                <a:latin typeface="Arial MT"/>
                <a:cs typeface="Arial MT"/>
              </a:rPr>
              <a:t>previous </a:t>
            </a:r>
            <a:r>
              <a:rPr lang="en-US" sz="1800" dirty="0">
                <a:solidFill>
                  <a:srgbClr val="124F5C"/>
                </a:solidFill>
                <a:latin typeface="Arial MT"/>
                <a:cs typeface="Arial MT"/>
              </a:rPr>
              <a:t>bookings</a:t>
            </a:r>
            <a:r>
              <a:rPr lang="en-US" sz="1800" spc="-70" dirty="0">
                <a:solidFill>
                  <a:srgbClr val="124F5C"/>
                </a:solidFill>
                <a:latin typeface="Arial MT"/>
                <a:cs typeface="Arial MT"/>
              </a:rPr>
              <a:t> </a:t>
            </a:r>
            <a:r>
              <a:rPr lang="en-US" sz="1800" dirty="0">
                <a:solidFill>
                  <a:srgbClr val="124F5C"/>
                </a:solidFill>
                <a:latin typeface="Arial MT"/>
                <a:cs typeface="Arial MT"/>
              </a:rPr>
              <a:t>that</a:t>
            </a:r>
            <a:r>
              <a:rPr lang="en-US" sz="1800" spc="-50" dirty="0">
                <a:solidFill>
                  <a:srgbClr val="124F5C"/>
                </a:solidFill>
                <a:latin typeface="Arial MT"/>
                <a:cs typeface="Arial MT"/>
              </a:rPr>
              <a:t> </a:t>
            </a:r>
            <a:r>
              <a:rPr lang="en-US" sz="1800" dirty="0">
                <a:solidFill>
                  <a:srgbClr val="124F5C"/>
                </a:solidFill>
                <a:latin typeface="Arial MT"/>
                <a:cs typeface="Arial MT"/>
              </a:rPr>
              <a:t>were</a:t>
            </a:r>
            <a:r>
              <a:rPr lang="en-US" sz="1800" spc="-35" dirty="0">
                <a:solidFill>
                  <a:srgbClr val="124F5C"/>
                </a:solidFill>
                <a:latin typeface="Arial MT"/>
                <a:cs typeface="Arial MT"/>
              </a:rPr>
              <a:t> </a:t>
            </a:r>
            <a:r>
              <a:rPr lang="en-US" sz="1800" dirty="0">
                <a:solidFill>
                  <a:srgbClr val="124F5C"/>
                </a:solidFill>
                <a:latin typeface="Arial MT"/>
                <a:cs typeface="Arial MT"/>
              </a:rPr>
              <a:t>cancelled</a:t>
            </a:r>
            <a:r>
              <a:rPr lang="en-US" sz="1800" spc="-75" dirty="0">
                <a:solidFill>
                  <a:srgbClr val="124F5C"/>
                </a:solidFill>
                <a:latin typeface="Arial MT"/>
                <a:cs typeface="Arial MT"/>
              </a:rPr>
              <a:t> </a:t>
            </a:r>
            <a:r>
              <a:rPr lang="en-US" sz="1800" dirty="0">
                <a:solidFill>
                  <a:srgbClr val="124F5C"/>
                </a:solidFill>
                <a:latin typeface="Arial MT"/>
                <a:cs typeface="Arial MT"/>
              </a:rPr>
              <a:t>by</a:t>
            </a:r>
            <a:r>
              <a:rPr lang="en-US" sz="1800" spc="-25" dirty="0">
                <a:solidFill>
                  <a:srgbClr val="124F5C"/>
                </a:solidFill>
                <a:latin typeface="Arial MT"/>
                <a:cs typeface="Arial MT"/>
              </a:rPr>
              <a:t> the </a:t>
            </a:r>
            <a:r>
              <a:rPr lang="en-US" sz="1800" dirty="0">
                <a:solidFill>
                  <a:srgbClr val="124F5C"/>
                </a:solidFill>
                <a:latin typeface="Arial MT"/>
                <a:cs typeface="Arial MT"/>
              </a:rPr>
              <a:t>customer</a:t>
            </a:r>
            <a:r>
              <a:rPr lang="en-US" sz="1800" spc="-70" dirty="0">
                <a:solidFill>
                  <a:srgbClr val="124F5C"/>
                </a:solidFill>
                <a:latin typeface="Arial MT"/>
                <a:cs typeface="Arial MT"/>
              </a:rPr>
              <a:t> </a:t>
            </a:r>
            <a:r>
              <a:rPr lang="en-US" sz="1800" dirty="0">
                <a:solidFill>
                  <a:srgbClr val="124F5C"/>
                </a:solidFill>
                <a:latin typeface="Arial MT"/>
                <a:cs typeface="Arial MT"/>
              </a:rPr>
              <a:t>prior</a:t>
            </a:r>
            <a:r>
              <a:rPr lang="en-US" sz="1800" spc="-35" dirty="0">
                <a:solidFill>
                  <a:srgbClr val="124F5C"/>
                </a:solidFill>
                <a:latin typeface="Arial MT"/>
                <a:cs typeface="Arial MT"/>
              </a:rPr>
              <a:t> </a:t>
            </a:r>
            <a:r>
              <a:rPr lang="en-US" sz="1800" dirty="0">
                <a:solidFill>
                  <a:srgbClr val="124F5C"/>
                </a:solidFill>
                <a:latin typeface="Arial MT"/>
                <a:cs typeface="Arial MT"/>
              </a:rPr>
              <a:t>to</a:t>
            </a:r>
            <a:r>
              <a:rPr lang="en-US" sz="1800" spc="-35" dirty="0">
                <a:solidFill>
                  <a:srgbClr val="124F5C"/>
                </a:solidFill>
                <a:latin typeface="Arial MT"/>
                <a:cs typeface="Arial MT"/>
              </a:rPr>
              <a:t> </a:t>
            </a:r>
            <a:r>
              <a:rPr lang="en-US" sz="1800" dirty="0">
                <a:solidFill>
                  <a:srgbClr val="124F5C"/>
                </a:solidFill>
                <a:latin typeface="Arial MT"/>
                <a:cs typeface="Arial MT"/>
              </a:rPr>
              <a:t>the</a:t>
            </a:r>
            <a:r>
              <a:rPr lang="en-US" sz="1800" spc="-35" dirty="0">
                <a:solidFill>
                  <a:srgbClr val="124F5C"/>
                </a:solidFill>
                <a:latin typeface="Arial MT"/>
                <a:cs typeface="Arial MT"/>
              </a:rPr>
              <a:t> </a:t>
            </a:r>
            <a:r>
              <a:rPr lang="en-US" sz="1800" dirty="0">
                <a:solidFill>
                  <a:srgbClr val="124F5C"/>
                </a:solidFill>
                <a:latin typeface="Arial MT"/>
                <a:cs typeface="Arial MT"/>
              </a:rPr>
              <a:t>current</a:t>
            </a:r>
            <a:r>
              <a:rPr lang="en-US" sz="1800" spc="-50" dirty="0">
                <a:solidFill>
                  <a:srgbClr val="124F5C"/>
                </a:solidFill>
                <a:latin typeface="Arial MT"/>
                <a:cs typeface="Arial MT"/>
              </a:rPr>
              <a:t> </a:t>
            </a:r>
            <a:r>
              <a:rPr lang="en-US" sz="1800" spc="-10" dirty="0">
                <a:solidFill>
                  <a:srgbClr val="124F5C"/>
                </a:solidFill>
                <a:latin typeface="Arial MT"/>
                <a:cs typeface="Arial MT"/>
              </a:rPr>
              <a:t>booking.</a:t>
            </a:r>
            <a:endParaRPr lang="en-US" sz="1800" dirty="0">
              <a:latin typeface="Arial MT"/>
              <a:cs typeface="Arial MT"/>
            </a:endParaRPr>
          </a:p>
          <a:p>
            <a:pPr marL="283845" marR="83185" indent="-271780" algn="just">
              <a:lnSpc>
                <a:spcPct val="150000"/>
              </a:lnSpc>
              <a:buClr>
                <a:srgbClr val="124F5C"/>
              </a:buClr>
              <a:buAutoNum type="arabicPeriod" startAt="18"/>
              <a:tabLst>
                <a:tab pos="284480" algn="l"/>
              </a:tabLst>
            </a:pPr>
            <a:r>
              <a:rPr lang="en-US" sz="1800" spc="-10" dirty="0" err="1">
                <a:solidFill>
                  <a:srgbClr val="C00000"/>
                </a:solidFill>
                <a:latin typeface="Arial MT"/>
                <a:cs typeface="Arial MT"/>
              </a:rPr>
              <a:t>previous_bookings_not_canceled</a:t>
            </a:r>
            <a:r>
              <a:rPr lang="en-US" sz="1800" spc="-10" dirty="0">
                <a:solidFill>
                  <a:srgbClr val="C00000"/>
                </a:solidFill>
                <a:latin typeface="Arial MT"/>
                <a:cs typeface="Arial MT"/>
              </a:rPr>
              <a:t>:</a:t>
            </a:r>
            <a:r>
              <a:rPr lang="en-US" sz="1800" spc="75" dirty="0">
                <a:solidFill>
                  <a:srgbClr val="C00000"/>
                </a:solidFill>
                <a:latin typeface="Arial MT"/>
                <a:cs typeface="Arial MT"/>
              </a:rPr>
              <a:t> </a:t>
            </a:r>
            <a:r>
              <a:rPr lang="en-US" sz="1800" spc="-10" dirty="0">
                <a:solidFill>
                  <a:srgbClr val="124F5C"/>
                </a:solidFill>
                <a:latin typeface="Arial MT"/>
                <a:cs typeface="Arial MT"/>
              </a:rPr>
              <a:t>Number </a:t>
            </a:r>
            <a:r>
              <a:rPr lang="en-US" sz="1800" dirty="0">
                <a:solidFill>
                  <a:srgbClr val="124F5C"/>
                </a:solidFill>
                <a:latin typeface="Arial MT"/>
                <a:cs typeface="Arial MT"/>
              </a:rPr>
              <a:t>of</a:t>
            </a:r>
            <a:r>
              <a:rPr lang="en-US" sz="1800" spc="-40" dirty="0">
                <a:solidFill>
                  <a:srgbClr val="124F5C"/>
                </a:solidFill>
                <a:latin typeface="Arial MT"/>
                <a:cs typeface="Arial MT"/>
              </a:rPr>
              <a:t> </a:t>
            </a:r>
            <a:r>
              <a:rPr lang="en-US" sz="1800" dirty="0">
                <a:solidFill>
                  <a:srgbClr val="124F5C"/>
                </a:solidFill>
                <a:latin typeface="Arial MT"/>
                <a:cs typeface="Arial MT"/>
              </a:rPr>
              <a:t>previous</a:t>
            </a:r>
            <a:r>
              <a:rPr lang="en-US" sz="1800" spc="-35" dirty="0">
                <a:solidFill>
                  <a:srgbClr val="124F5C"/>
                </a:solidFill>
                <a:latin typeface="Arial MT"/>
                <a:cs typeface="Arial MT"/>
              </a:rPr>
              <a:t> </a:t>
            </a:r>
            <a:r>
              <a:rPr lang="en-US" sz="1800" dirty="0">
                <a:solidFill>
                  <a:srgbClr val="124F5C"/>
                </a:solidFill>
                <a:latin typeface="Arial MT"/>
                <a:cs typeface="Arial MT"/>
              </a:rPr>
              <a:t>bookings</a:t>
            </a:r>
            <a:r>
              <a:rPr lang="en-US" sz="1800" spc="-65" dirty="0">
                <a:solidFill>
                  <a:srgbClr val="124F5C"/>
                </a:solidFill>
                <a:latin typeface="Arial MT"/>
                <a:cs typeface="Arial MT"/>
              </a:rPr>
              <a:t> </a:t>
            </a:r>
            <a:r>
              <a:rPr lang="en-US" sz="1800" dirty="0">
                <a:solidFill>
                  <a:srgbClr val="124F5C"/>
                </a:solidFill>
                <a:latin typeface="Arial MT"/>
                <a:cs typeface="Arial MT"/>
              </a:rPr>
              <a:t>not</a:t>
            </a:r>
            <a:r>
              <a:rPr lang="en-US" sz="1800" spc="-35" dirty="0">
                <a:solidFill>
                  <a:srgbClr val="124F5C"/>
                </a:solidFill>
                <a:latin typeface="Arial MT"/>
                <a:cs typeface="Arial MT"/>
              </a:rPr>
              <a:t> </a:t>
            </a:r>
            <a:r>
              <a:rPr lang="en-US" sz="1800" dirty="0">
                <a:solidFill>
                  <a:srgbClr val="124F5C"/>
                </a:solidFill>
                <a:latin typeface="Arial MT"/>
                <a:cs typeface="Arial MT"/>
              </a:rPr>
              <a:t>cancelled</a:t>
            </a:r>
            <a:r>
              <a:rPr lang="en-US" sz="1800" spc="-65" dirty="0">
                <a:solidFill>
                  <a:srgbClr val="124F5C"/>
                </a:solidFill>
                <a:latin typeface="Arial MT"/>
                <a:cs typeface="Arial MT"/>
              </a:rPr>
              <a:t> </a:t>
            </a:r>
            <a:r>
              <a:rPr lang="en-US" sz="1800" dirty="0">
                <a:solidFill>
                  <a:srgbClr val="124F5C"/>
                </a:solidFill>
                <a:latin typeface="Arial MT"/>
                <a:cs typeface="Arial MT"/>
              </a:rPr>
              <a:t>by</a:t>
            </a:r>
            <a:r>
              <a:rPr lang="en-US" sz="1800" spc="-35" dirty="0">
                <a:solidFill>
                  <a:srgbClr val="124F5C"/>
                </a:solidFill>
                <a:latin typeface="Arial MT"/>
                <a:cs typeface="Arial MT"/>
              </a:rPr>
              <a:t> </a:t>
            </a:r>
            <a:r>
              <a:rPr lang="en-US" sz="1800" spc="-25" dirty="0">
                <a:solidFill>
                  <a:srgbClr val="124F5C"/>
                </a:solidFill>
                <a:latin typeface="Arial MT"/>
                <a:cs typeface="Arial MT"/>
              </a:rPr>
              <a:t>the</a:t>
            </a:r>
            <a:endParaRPr lang="en-US" sz="1800" dirty="0">
              <a:latin typeface="Arial MT"/>
              <a:cs typeface="Arial MT"/>
            </a:endParaRPr>
          </a:p>
          <a:p>
            <a:pPr marL="283845" algn="just">
              <a:lnSpc>
                <a:spcPct val="100000"/>
              </a:lnSpc>
              <a:spcBef>
                <a:spcPts val="844"/>
              </a:spcBef>
            </a:pPr>
            <a:r>
              <a:rPr lang="en-US" sz="1800" dirty="0">
                <a:solidFill>
                  <a:srgbClr val="124F5C"/>
                </a:solidFill>
                <a:latin typeface="Arial MT"/>
                <a:cs typeface="Arial MT"/>
              </a:rPr>
              <a:t>customer</a:t>
            </a:r>
            <a:r>
              <a:rPr lang="en-US" sz="1800" spc="-70" dirty="0">
                <a:solidFill>
                  <a:srgbClr val="124F5C"/>
                </a:solidFill>
                <a:latin typeface="Arial MT"/>
                <a:cs typeface="Arial MT"/>
              </a:rPr>
              <a:t> </a:t>
            </a:r>
            <a:r>
              <a:rPr lang="en-US" sz="1800" dirty="0">
                <a:solidFill>
                  <a:srgbClr val="124F5C"/>
                </a:solidFill>
                <a:latin typeface="Arial MT"/>
                <a:cs typeface="Arial MT"/>
              </a:rPr>
              <a:t>prior</a:t>
            </a:r>
            <a:r>
              <a:rPr lang="en-US" sz="1800" spc="-35" dirty="0">
                <a:solidFill>
                  <a:srgbClr val="124F5C"/>
                </a:solidFill>
                <a:latin typeface="Arial MT"/>
                <a:cs typeface="Arial MT"/>
              </a:rPr>
              <a:t> </a:t>
            </a:r>
            <a:r>
              <a:rPr lang="en-US" sz="1800" dirty="0">
                <a:solidFill>
                  <a:srgbClr val="124F5C"/>
                </a:solidFill>
                <a:latin typeface="Arial MT"/>
                <a:cs typeface="Arial MT"/>
              </a:rPr>
              <a:t>to</a:t>
            </a:r>
            <a:r>
              <a:rPr lang="en-US" sz="1800" spc="-35" dirty="0">
                <a:solidFill>
                  <a:srgbClr val="124F5C"/>
                </a:solidFill>
                <a:latin typeface="Arial MT"/>
                <a:cs typeface="Arial MT"/>
              </a:rPr>
              <a:t> </a:t>
            </a:r>
            <a:r>
              <a:rPr lang="en-US" sz="1800" dirty="0">
                <a:solidFill>
                  <a:srgbClr val="124F5C"/>
                </a:solidFill>
                <a:latin typeface="Arial MT"/>
                <a:cs typeface="Arial MT"/>
              </a:rPr>
              <a:t>the</a:t>
            </a:r>
            <a:r>
              <a:rPr lang="en-US" sz="1800" spc="-35" dirty="0">
                <a:solidFill>
                  <a:srgbClr val="124F5C"/>
                </a:solidFill>
                <a:latin typeface="Arial MT"/>
                <a:cs typeface="Arial MT"/>
              </a:rPr>
              <a:t> </a:t>
            </a:r>
            <a:r>
              <a:rPr lang="en-US" sz="1800" dirty="0">
                <a:solidFill>
                  <a:srgbClr val="124F5C"/>
                </a:solidFill>
                <a:latin typeface="Arial MT"/>
                <a:cs typeface="Arial MT"/>
              </a:rPr>
              <a:t>current</a:t>
            </a:r>
            <a:r>
              <a:rPr lang="en-US" sz="1800" spc="-50" dirty="0">
                <a:solidFill>
                  <a:srgbClr val="124F5C"/>
                </a:solidFill>
                <a:latin typeface="Arial MT"/>
                <a:cs typeface="Arial MT"/>
              </a:rPr>
              <a:t> </a:t>
            </a:r>
            <a:r>
              <a:rPr lang="en-US" sz="1800" spc="-10" dirty="0">
                <a:solidFill>
                  <a:srgbClr val="124F5C"/>
                </a:solidFill>
                <a:latin typeface="Arial MT"/>
                <a:cs typeface="Arial MT"/>
              </a:rPr>
              <a:t>booking.</a:t>
            </a:r>
            <a:endParaRPr lang="en-US" sz="1800" dirty="0">
              <a:latin typeface="Arial MT"/>
              <a:cs typeface="Arial MT"/>
            </a:endParaRPr>
          </a:p>
          <a:p>
            <a:pPr marL="283845" marR="265430" indent="-271780" algn="just">
              <a:lnSpc>
                <a:spcPct val="150000"/>
              </a:lnSpc>
              <a:buClr>
                <a:srgbClr val="124F5C"/>
              </a:buClr>
              <a:buAutoNum type="arabicPeriod" startAt="20"/>
              <a:tabLst>
                <a:tab pos="284480" algn="l"/>
              </a:tabLst>
            </a:pPr>
            <a:r>
              <a:rPr lang="en-US" sz="1800" spc="-10" dirty="0" err="1">
                <a:solidFill>
                  <a:srgbClr val="C00000"/>
                </a:solidFill>
                <a:latin typeface="Arial MT"/>
                <a:cs typeface="Arial MT"/>
              </a:rPr>
              <a:t>reserved_room_type</a:t>
            </a:r>
            <a:r>
              <a:rPr lang="en-US" sz="1800" spc="-10" dirty="0">
                <a:solidFill>
                  <a:srgbClr val="C00000"/>
                </a:solidFill>
                <a:latin typeface="Arial MT"/>
                <a:cs typeface="Arial MT"/>
              </a:rPr>
              <a:t>:</a:t>
            </a:r>
            <a:r>
              <a:rPr lang="en-US" sz="1800" spc="-40" dirty="0">
                <a:solidFill>
                  <a:srgbClr val="C00000"/>
                </a:solidFill>
                <a:latin typeface="Arial MT"/>
                <a:cs typeface="Arial MT"/>
              </a:rPr>
              <a:t> </a:t>
            </a:r>
            <a:r>
              <a:rPr lang="en-US" sz="1800" dirty="0">
                <a:solidFill>
                  <a:srgbClr val="124F5C"/>
                </a:solidFill>
                <a:latin typeface="Arial MT"/>
                <a:cs typeface="Arial MT"/>
              </a:rPr>
              <a:t>Code</a:t>
            </a:r>
            <a:r>
              <a:rPr lang="en-US" sz="1800" spc="5" dirty="0">
                <a:solidFill>
                  <a:srgbClr val="124F5C"/>
                </a:solidFill>
                <a:latin typeface="Arial MT"/>
                <a:cs typeface="Arial MT"/>
              </a:rPr>
              <a:t> </a:t>
            </a:r>
            <a:r>
              <a:rPr lang="en-US" sz="1800" dirty="0">
                <a:solidFill>
                  <a:srgbClr val="124F5C"/>
                </a:solidFill>
                <a:latin typeface="Arial MT"/>
                <a:cs typeface="Arial MT"/>
              </a:rPr>
              <a:t>of</a:t>
            </a:r>
            <a:r>
              <a:rPr lang="en-US" sz="1800" spc="5" dirty="0">
                <a:solidFill>
                  <a:srgbClr val="124F5C"/>
                </a:solidFill>
                <a:latin typeface="Arial MT"/>
                <a:cs typeface="Arial MT"/>
              </a:rPr>
              <a:t> </a:t>
            </a:r>
            <a:r>
              <a:rPr lang="en-US" sz="1800" dirty="0">
                <a:solidFill>
                  <a:srgbClr val="124F5C"/>
                </a:solidFill>
                <a:latin typeface="Arial MT"/>
                <a:cs typeface="Arial MT"/>
              </a:rPr>
              <a:t>room</a:t>
            </a:r>
            <a:r>
              <a:rPr lang="en-US" sz="1800" spc="-10" dirty="0">
                <a:solidFill>
                  <a:srgbClr val="124F5C"/>
                </a:solidFill>
                <a:latin typeface="Arial MT"/>
                <a:cs typeface="Arial MT"/>
              </a:rPr>
              <a:t> </a:t>
            </a:r>
            <a:r>
              <a:rPr lang="en-US" sz="1800" spc="-20" dirty="0">
                <a:solidFill>
                  <a:srgbClr val="124F5C"/>
                </a:solidFill>
                <a:latin typeface="Arial MT"/>
                <a:cs typeface="Arial MT"/>
              </a:rPr>
              <a:t>type </a:t>
            </a:r>
            <a:r>
              <a:rPr lang="en-US" sz="1800" spc="-10" dirty="0">
                <a:solidFill>
                  <a:srgbClr val="124F5C"/>
                </a:solidFill>
                <a:latin typeface="Arial MT"/>
                <a:cs typeface="Arial MT"/>
              </a:rPr>
              <a:t>reserved.</a:t>
            </a:r>
            <a:endParaRPr lang="en-US" sz="1800" dirty="0">
              <a:latin typeface="Arial MT"/>
              <a:cs typeface="Arial MT"/>
            </a:endParaRPr>
          </a:p>
          <a:p>
            <a:pPr marL="283845">
              <a:lnSpc>
                <a:spcPct val="100000"/>
              </a:lnSpc>
              <a:spcBef>
                <a:spcPts val="840"/>
              </a:spcBef>
            </a:pPr>
            <a:endParaRPr lang="en-US" sz="1800" dirty="0">
              <a:latin typeface="Arial MT"/>
              <a:cs typeface="Arial MT"/>
            </a:endParaRPr>
          </a:p>
          <a:p>
            <a:endParaRPr lang="en-IN" dirty="0"/>
          </a:p>
        </p:txBody>
      </p:sp>
      <p:sp>
        <p:nvSpPr>
          <p:cNvPr id="3" name="Title 1">
            <a:extLst>
              <a:ext uri="{FF2B5EF4-FFF2-40B4-BE49-F238E27FC236}">
                <a16:creationId xmlns:a16="http://schemas.microsoft.com/office/drawing/2014/main" id="{E0FB9034-FAE0-2214-0EA9-BFCF62429296}"/>
              </a:ext>
            </a:extLst>
          </p:cNvPr>
          <p:cNvSpPr txBox="1">
            <a:spLocks/>
          </p:cNvSpPr>
          <p:nvPr/>
        </p:nvSpPr>
        <p:spPr>
          <a:xfrm>
            <a:off x="690880" y="340043"/>
            <a:ext cx="3383280" cy="1255077"/>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spc="-20" dirty="0">
                <a:solidFill>
                  <a:schemeClr val="accent6">
                    <a:lumMod val="50000"/>
                  </a:schemeClr>
                </a:solidFill>
                <a:latin typeface="Arial MT"/>
                <a:cs typeface="Arial MT"/>
              </a:rPr>
              <a:t>Data Summary</a:t>
            </a:r>
            <a:br>
              <a:rPr lang="en-IN" sz="6000" spc="-20" dirty="0">
                <a:solidFill>
                  <a:schemeClr val="accent6">
                    <a:lumMod val="50000"/>
                  </a:schemeClr>
                </a:solidFill>
                <a:latin typeface="Arial MT"/>
                <a:cs typeface="Arial MT"/>
              </a:rPr>
            </a:br>
            <a:endParaRPr lang="en-IN" dirty="0"/>
          </a:p>
        </p:txBody>
      </p:sp>
      <p:sp>
        <p:nvSpPr>
          <p:cNvPr id="4" name="TextBox 3">
            <a:extLst>
              <a:ext uri="{FF2B5EF4-FFF2-40B4-BE49-F238E27FC236}">
                <a16:creationId xmlns:a16="http://schemas.microsoft.com/office/drawing/2014/main" id="{53FF8AFD-BA12-A03F-DA93-40035FB070E3}"/>
              </a:ext>
            </a:extLst>
          </p:cNvPr>
          <p:cNvSpPr txBox="1"/>
          <p:nvPr/>
        </p:nvSpPr>
        <p:spPr>
          <a:xfrm>
            <a:off x="7284720" y="967581"/>
            <a:ext cx="4409440" cy="5881097"/>
          </a:xfrm>
          <a:prstGeom prst="rect">
            <a:avLst/>
          </a:prstGeom>
          <a:noFill/>
        </p:spPr>
        <p:txBody>
          <a:bodyPr wrap="square" rtlCol="0">
            <a:spAutoFit/>
          </a:bodyPr>
          <a:lstStyle/>
          <a:p>
            <a:pPr marL="12065">
              <a:lnSpc>
                <a:spcPct val="100000"/>
              </a:lnSpc>
              <a:spcBef>
                <a:spcPts val="840"/>
              </a:spcBef>
              <a:buClr>
                <a:srgbClr val="124F5C"/>
              </a:buClr>
              <a:tabLst>
                <a:tab pos="284480" algn="l"/>
              </a:tabLst>
            </a:pPr>
            <a:r>
              <a:rPr lang="en-US" sz="1800" spc="-10" dirty="0">
                <a:solidFill>
                  <a:srgbClr val="C00000"/>
                </a:solidFill>
                <a:latin typeface="Arial MT"/>
                <a:cs typeface="Arial MT"/>
              </a:rPr>
              <a:t>21. </a:t>
            </a:r>
            <a:r>
              <a:rPr lang="en-US" sz="1800" spc="-10" dirty="0" err="1">
                <a:solidFill>
                  <a:srgbClr val="C00000"/>
                </a:solidFill>
                <a:latin typeface="Arial MT"/>
                <a:cs typeface="Arial MT"/>
              </a:rPr>
              <a:t>assigned_room_type</a:t>
            </a:r>
            <a:r>
              <a:rPr lang="en-US" sz="1800" spc="-10" dirty="0">
                <a:solidFill>
                  <a:srgbClr val="C00000"/>
                </a:solidFill>
                <a:latin typeface="Arial MT"/>
                <a:cs typeface="Arial MT"/>
              </a:rPr>
              <a:t>:</a:t>
            </a:r>
            <a:r>
              <a:rPr lang="en-US" sz="1800" spc="-45" dirty="0">
                <a:solidFill>
                  <a:srgbClr val="C00000"/>
                </a:solidFill>
                <a:latin typeface="Arial MT"/>
                <a:cs typeface="Arial MT"/>
              </a:rPr>
              <a:t> </a:t>
            </a:r>
            <a:r>
              <a:rPr lang="en-US" sz="1800" dirty="0">
                <a:solidFill>
                  <a:srgbClr val="124F5C"/>
                </a:solidFill>
                <a:latin typeface="Arial MT"/>
                <a:cs typeface="Arial MT"/>
              </a:rPr>
              <a:t>Code</a:t>
            </a:r>
            <a:r>
              <a:rPr lang="en-US" sz="1800" spc="-20" dirty="0">
                <a:solidFill>
                  <a:srgbClr val="124F5C"/>
                </a:solidFill>
                <a:latin typeface="Arial MT"/>
                <a:cs typeface="Arial MT"/>
              </a:rPr>
              <a:t> </a:t>
            </a:r>
            <a:r>
              <a:rPr lang="en-US" sz="1800" dirty="0">
                <a:solidFill>
                  <a:srgbClr val="124F5C"/>
                </a:solidFill>
                <a:latin typeface="Arial MT"/>
                <a:cs typeface="Arial MT"/>
              </a:rPr>
              <a:t>of</a:t>
            </a:r>
            <a:r>
              <a:rPr lang="en-US" sz="1800" spc="-5" dirty="0">
                <a:solidFill>
                  <a:srgbClr val="124F5C"/>
                </a:solidFill>
                <a:latin typeface="Arial MT"/>
                <a:cs typeface="Arial MT"/>
              </a:rPr>
              <a:t> </a:t>
            </a:r>
            <a:r>
              <a:rPr lang="en-US" sz="1800" dirty="0">
                <a:solidFill>
                  <a:srgbClr val="124F5C"/>
                </a:solidFill>
                <a:latin typeface="Arial MT"/>
                <a:cs typeface="Arial MT"/>
              </a:rPr>
              <a:t>room</a:t>
            </a:r>
            <a:r>
              <a:rPr lang="en-US" sz="1800" spc="-15" dirty="0">
                <a:solidFill>
                  <a:srgbClr val="124F5C"/>
                </a:solidFill>
                <a:latin typeface="Arial MT"/>
                <a:cs typeface="Arial MT"/>
              </a:rPr>
              <a:t> </a:t>
            </a:r>
            <a:r>
              <a:rPr lang="en-US" sz="1800" spc="-20" dirty="0">
                <a:solidFill>
                  <a:srgbClr val="124F5C"/>
                </a:solidFill>
                <a:latin typeface="Arial MT"/>
                <a:cs typeface="Arial MT"/>
              </a:rPr>
              <a:t>type</a:t>
            </a:r>
            <a:r>
              <a:rPr lang="en-US" dirty="0">
                <a:latin typeface="Arial MT"/>
                <a:cs typeface="Arial MT"/>
              </a:rPr>
              <a:t> </a:t>
            </a:r>
            <a:r>
              <a:rPr lang="en-US" sz="1800" spc="-10" dirty="0">
                <a:solidFill>
                  <a:srgbClr val="124F5C"/>
                </a:solidFill>
                <a:latin typeface="Arial MT"/>
                <a:cs typeface="Arial MT"/>
              </a:rPr>
              <a:t>assigned.</a:t>
            </a:r>
          </a:p>
          <a:p>
            <a:pPr marL="268605" indent="-256540">
              <a:lnSpc>
                <a:spcPct val="100000"/>
              </a:lnSpc>
              <a:spcBef>
                <a:spcPts val="935"/>
              </a:spcBef>
              <a:buClr>
                <a:srgbClr val="124F5C"/>
              </a:buClr>
              <a:buSzPct val="92857"/>
              <a:buAutoNum type="arabicPeriod" startAt="22"/>
              <a:tabLst>
                <a:tab pos="269240" algn="l"/>
              </a:tabLst>
            </a:pPr>
            <a:r>
              <a:rPr lang="en-US" spc="-10" dirty="0" err="1">
                <a:latin typeface="Arial MT"/>
              </a:rPr>
              <a:t>booking_changes</a:t>
            </a:r>
            <a:r>
              <a:rPr lang="en-US" spc="-10" dirty="0">
                <a:latin typeface="Arial MT"/>
              </a:rPr>
              <a:t>:</a:t>
            </a:r>
            <a:r>
              <a:rPr lang="en-US" spc="-30" dirty="0">
                <a:latin typeface="Arial MT"/>
              </a:rPr>
              <a:t> </a:t>
            </a:r>
            <a:r>
              <a:rPr lang="en-US" dirty="0">
                <a:solidFill>
                  <a:srgbClr val="124F5C"/>
                </a:solidFill>
                <a:latin typeface="Arial MT"/>
              </a:rPr>
              <a:t>Number</a:t>
            </a:r>
            <a:r>
              <a:rPr lang="en-US" spc="5" dirty="0">
                <a:solidFill>
                  <a:srgbClr val="124F5C"/>
                </a:solidFill>
                <a:latin typeface="Arial MT"/>
              </a:rPr>
              <a:t> </a:t>
            </a:r>
            <a:r>
              <a:rPr lang="en-US" spc="-25" dirty="0">
                <a:solidFill>
                  <a:srgbClr val="124F5C"/>
                </a:solidFill>
                <a:latin typeface="Arial MT"/>
              </a:rPr>
              <a:t>of</a:t>
            </a:r>
          </a:p>
          <a:p>
            <a:pPr marL="268605">
              <a:lnSpc>
                <a:spcPct val="100000"/>
              </a:lnSpc>
              <a:spcBef>
                <a:spcPts val="840"/>
              </a:spcBef>
            </a:pPr>
            <a:r>
              <a:rPr lang="en-US" spc="-10" dirty="0">
                <a:solidFill>
                  <a:srgbClr val="124F5C"/>
                </a:solidFill>
                <a:latin typeface="Arial MT"/>
              </a:rPr>
              <a:t>changes/amendments</a:t>
            </a:r>
            <a:r>
              <a:rPr lang="en-US" spc="-50" dirty="0">
                <a:solidFill>
                  <a:srgbClr val="124F5C"/>
                </a:solidFill>
                <a:latin typeface="Arial MT"/>
              </a:rPr>
              <a:t> </a:t>
            </a:r>
            <a:r>
              <a:rPr lang="en-US" dirty="0">
                <a:solidFill>
                  <a:srgbClr val="124F5C"/>
                </a:solidFill>
                <a:latin typeface="Arial MT"/>
              </a:rPr>
              <a:t>made</a:t>
            </a:r>
            <a:r>
              <a:rPr lang="en-US" spc="-25" dirty="0">
                <a:solidFill>
                  <a:srgbClr val="124F5C"/>
                </a:solidFill>
                <a:latin typeface="Arial MT"/>
              </a:rPr>
              <a:t> </a:t>
            </a:r>
            <a:r>
              <a:rPr lang="en-US" dirty="0">
                <a:solidFill>
                  <a:srgbClr val="124F5C"/>
                </a:solidFill>
                <a:latin typeface="Arial MT"/>
              </a:rPr>
              <a:t>to</a:t>
            </a:r>
            <a:r>
              <a:rPr lang="en-US" spc="-20" dirty="0">
                <a:solidFill>
                  <a:srgbClr val="124F5C"/>
                </a:solidFill>
                <a:latin typeface="Arial MT"/>
              </a:rPr>
              <a:t> </a:t>
            </a:r>
            <a:r>
              <a:rPr lang="en-US" dirty="0">
                <a:solidFill>
                  <a:srgbClr val="124F5C"/>
                </a:solidFill>
                <a:latin typeface="Arial MT"/>
              </a:rPr>
              <a:t>the</a:t>
            </a:r>
            <a:r>
              <a:rPr lang="en-US" spc="-20" dirty="0">
                <a:solidFill>
                  <a:srgbClr val="124F5C"/>
                </a:solidFill>
                <a:latin typeface="Arial MT"/>
              </a:rPr>
              <a:t> </a:t>
            </a:r>
            <a:r>
              <a:rPr lang="en-US" spc="-10" dirty="0">
                <a:solidFill>
                  <a:srgbClr val="124F5C"/>
                </a:solidFill>
                <a:latin typeface="Arial MT"/>
              </a:rPr>
              <a:t>booking.</a:t>
            </a:r>
          </a:p>
          <a:p>
            <a:pPr marL="268605" marR="116839" indent="-256540">
              <a:lnSpc>
                <a:spcPct val="150000"/>
              </a:lnSpc>
              <a:buClr>
                <a:srgbClr val="124F5C"/>
              </a:buClr>
              <a:buSzPct val="92857"/>
              <a:buAutoNum type="arabicPeriod" startAt="23"/>
              <a:tabLst>
                <a:tab pos="269240" algn="l"/>
              </a:tabLst>
            </a:pPr>
            <a:r>
              <a:rPr lang="en-US" spc="-10" dirty="0" err="1">
                <a:latin typeface="Arial MT"/>
              </a:rPr>
              <a:t>deposit_type</a:t>
            </a:r>
            <a:r>
              <a:rPr lang="en-US" spc="-10" dirty="0">
                <a:latin typeface="Arial MT"/>
              </a:rPr>
              <a:t>:</a:t>
            </a:r>
            <a:r>
              <a:rPr lang="en-US" spc="-45" dirty="0">
                <a:latin typeface="Arial MT"/>
              </a:rPr>
              <a:t> </a:t>
            </a:r>
            <a:r>
              <a:rPr lang="en-US" dirty="0">
                <a:solidFill>
                  <a:srgbClr val="124F5C"/>
                </a:solidFill>
                <a:latin typeface="Arial MT"/>
              </a:rPr>
              <a:t>Type</a:t>
            </a:r>
            <a:r>
              <a:rPr lang="en-US" spc="-5" dirty="0">
                <a:solidFill>
                  <a:srgbClr val="124F5C"/>
                </a:solidFill>
                <a:latin typeface="Arial MT"/>
              </a:rPr>
              <a:t> </a:t>
            </a:r>
            <a:r>
              <a:rPr lang="en-US" dirty="0">
                <a:solidFill>
                  <a:srgbClr val="124F5C"/>
                </a:solidFill>
                <a:latin typeface="Arial MT"/>
              </a:rPr>
              <a:t>of</a:t>
            </a:r>
            <a:r>
              <a:rPr lang="en-US" spc="-20" dirty="0">
                <a:solidFill>
                  <a:srgbClr val="124F5C"/>
                </a:solidFill>
                <a:latin typeface="Arial MT"/>
              </a:rPr>
              <a:t> </a:t>
            </a:r>
            <a:r>
              <a:rPr lang="en-US" dirty="0">
                <a:solidFill>
                  <a:srgbClr val="124F5C"/>
                </a:solidFill>
                <a:latin typeface="Arial MT"/>
              </a:rPr>
              <a:t>the</a:t>
            </a:r>
            <a:r>
              <a:rPr lang="en-US" spc="-25" dirty="0">
                <a:solidFill>
                  <a:srgbClr val="124F5C"/>
                </a:solidFill>
                <a:latin typeface="Arial MT"/>
              </a:rPr>
              <a:t> </a:t>
            </a:r>
            <a:r>
              <a:rPr lang="en-US" dirty="0">
                <a:solidFill>
                  <a:srgbClr val="124F5C"/>
                </a:solidFill>
                <a:latin typeface="Arial MT"/>
              </a:rPr>
              <a:t>deposit</a:t>
            </a:r>
            <a:r>
              <a:rPr lang="en-US" spc="-40" dirty="0">
                <a:solidFill>
                  <a:srgbClr val="124F5C"/>
                </a:solidFill>
                <a:latin typeface="Arial MT"/>
              </a:rPr>
              <a:t> </a:t>
            </a:r>
            <a:r>
              <a:rPr lang="en-US" dirty="0">
                <a:solidFill>
                  <a:srgbClr val="124F5C"/>
                </a:solidFill>
                <a:latin typeface="Arial MT"/>
              </a:rPr>
              <a:t>made</a:t>
            </a:r>
            <a:r>
              <a:rPr lang="en-US" spc="-20" dirty="0">
                <a:solidFill>
                  <a:srgbClr val="124F5C"/>
                </a:solidFill>
                <a:latin typeface="Arial MT"/>
              </a:rPr>
              <a:t> </a:t>
            </a:r>
            <a:r>
              <a:rPr lang="en-US" spc="-25" dirty="0">
                <a:solidFill>
                  <a:srgbClr val="124F5C"/>
                </a:solidFill>
                <a:latin typeface="Arial MT"/>
              </a:rPr>
              <a:t>by </a:t>
            </a:r>
            <a:r>
              <a:rPr lang="en-US" dirty="0">
                <a:solidFill>
                  <a:srgbClr val="124F5C"/>
                </a:solidFill>
                <a:latin typeface="Arial MT"/>
              </a:rPr>
              <a:t>the</a:t>
            </a:r>
            <a:r>
              <a:rPr lang="en-US" spc="-25" dirty="0">
                <a:solidFill>
                  <a:srgbClr val="124F5C"/>
                </a:solidFill>
                <a:latin typeface="Arial MT"/>
              </a:rPr>
              <a:t> </a:t>
            </a:r>
            <a:r>
              <a:rPr lang="en-US" spc="-10" dirty="0">
                <a:solidFill>
                  <a:srgbClr val="124F5C"/>
                </a:solidFill>
                <a:latin typeface="Arial MT"/>
              </a:rPr>
              <a:t>guest</a:t>
            </a:r>
          </a:p>
          <a:p>
            <a:pPr marL="268605" marR="401320" indent="-256540">
              <a:lnSpc>
                <a:spcPts val="2520"/>
              </a:lnSpc>
              <a:spcBef>
                <a:spcPts val="225"/>
              </a:spcBef>
              <a:buClr>
                <a:srgbClr val="124F5C"/>
              </a:buClr>
              <a:buSzPct val="92857"/>
              <a:buAutoNum type="arabicPeriod" startAt="23"/>
              <a:tabLst>
                <a:tab pos="269240" algn="l"/>
              </a:tabLst>
            </a:pPr>
            <a:r>
              <a:rPr lang="en-US" dirty="0">
                <a:latin typeface="Arial MT"/>
              </a:rPr>
              <a:t>agent:</a:t>
            </a:r>
            <a:r>
              <a:rPr lang="en-US" spc="-65" dirty="0">
                <a:latin typeface="Arial MT"/>
              </a:rPr>
              <a:t> </a:t>
            </a:r>
            <a:r>
              <a:rPr lang="en-US" dirty="0">
                <a:solidFill>
                  <a:srgbClr val="124F5C"/>
                </a:solidFill>
                <a:latin typeface="Arial MT"/>
              </a:rPr>
              <a:t>ID</a:t>
            </a:r>
            <a:r>
              <a:rPr lang="en-US" spc="-30" dirty="0">
                <a:solidFill>
                  <a:srgbClr val="124F5C"/>
                </a:solidFill>
                <a:latin typeface="Arial MT"/>
              </a:rPr>
              <a:t> </a:t>
            </a:r>
            <a:r>
              <a:rPr lang="en-US" dirty="0">
                <a:solidFill>
                  <a:srgbClr val="124F5C"/>
                </a:solidFill>
                <a:latin typeface="Arial MT"/>
              </a:rPr>
              <a:t>of</a:t>
            </a:r>
            <a:r>
              <a:rPr lang="en-US" spc="-30" dirty="0">
                <a:solidFill>
                  <a:srgbClr val="124F5C"/>
                </a:solidFill>
                <a:latin typeface="Arial MT"/>
              </a:rPr>
              <a:t> </a:t>
            </a:r>
            <a:r>
              <a:rPr lang="en-US" dirty="0">
                <a:solidFill>
                  <a:srgbClr val="124F5C"/>
                </a:solidFill>
                <a:latin typeface="Arial MT"/>
              </a:rPr>
              <a:t>travel</a:t>
            </a:r>
            <a:r>
              <a:rPr lang="en-US" spc="-25" dirty="0">
                <a:solidFill>
                  <a:srgbClr val="124F5C"/>
                </a:solidFill>
                <a:latin typeface="Arial MT"/>
              </a:rPr>
              <a:t> </a:t>
            </a:r>
            <a:r>
              <a:rPr lang="en-US" dirty="0">
                <a:solidFill>
                  <a:srgbClr val="124F5C"/>
                </a:solidFill>
                <a:latin typeface="Arial MT"/>
              </a:rPr>
              <a:t>agent</a:t>
            </a:r>
            <a:r>
              <a:rPr lang="en-US" spc="-45" dirty="0">
                <a:solidFill>
                  <a:srgbClr val="124F5C"/>
                </a:solidFill>
                <a:latin typeface="Arial MT"/>
              </a:rPr>
              <a:t> </a:t>
            </a:r>
            <a:r>
              <a:rPr lang="en-US" dirty="0">
                <a:solidFill>
                  <a:srgbClr val="124F5C"/>
                </a:solidFill>
                <a:latin typeface="Arial MT"/>
              </a:rPr>
              <a:t>who</a:t>
            </a:r>
            <a:r>
              <a:rPr lang="en-US" spc="-15" dirty="0">
                <a:solidFill>
                  <a:srgbClr val="124F5C"/>
                </a:solidFill>
                <a:latin typeface="Arial MT"/>
              </a:rPr>
              <a:t> </a:t>
            </a:r>
            <a:r>
              <a:rPr lang="en-US" dirty="0">
                <a:solidFill>
                  <a:srgbClr val="124F5C"/>
                </a:solidFill>
                <a:latin typeface="Arial MT"/>
              </a:rPr>
              <a:t>made</a:t>
            </a:r>
            <a:r>
              <a:rPr lang="en-US" spc="-35" dirty="0">
                <a:solidFill>
                  <a:srgbClr val="124F5C"/>
                </a:solidFill>
                <a:latin typeface="Arial MT"/>
              </a:rPr>
              <a:t> </a:t>
            </a:r>
            <a:r>
              <a:rPr lang="en-US" spc="-25" dirty="0">
                <a:solidFill>
                  <a:srgbClr val="124F5C"/>
                </a:solidFill>
                <a:latin typeface="Arial MT"/>
              </a:rPr>
              <a:t>the </a:t>
            </a:r>
            <a:r>
              <a:rPr lang="en-US" spc="-10" dirty="0">
                <a:solidFill>
                  <a:srgbClr val="124F5C"/>
                </a:solidFill>
                <a:latin typeface="Arial MT"/>
              </a:rPr>
              <a:t>booking.</a:t>
            </a:r>
          </a:p>
          <a:p>
            <a:pPr marL="268605" marR="67310" indent="-256540">
              <a:lnSpc>
                <a:spcPts val="2520"/>
              </a:lnSpc>
              <a:spcBef>
                <a:spcPts val="5"/>
              </a:spcBef>
              <a:buClr>
                <a:srgbClr val="124F5C"/>
              </a:buClr>
              <a:buSzPct val="92857"/>
              <a:buAutoNum type="arabicPeriod" startAt="23"/>
              <a:tabLst>
                <a:tab pos="269240" algn="l"/>
              </a:tabLst>
            </a:pPr>
            <a:r>
              <a:rPr lang="en-US" dirty="0">
                <a:latin typeface="Arial MT"/>
              </a:rPr>
              <a:t>company:</a:t>
            </a:r>
            <a:r>
              <a:rPr lang="en-US" spc="-45" dirty="0">
                <a:latin typeface="Arial MT"/>
              </a:rPr>
              <a:t> </a:t>
            </a:r>
            <a:r>
              <a:rPr lang="en-US" dirty="0">
                <a:solidFill>
                  <a:srgbClr val="124F5C"/>
                </a:solidFill>
                <a:latin typeface="Arial MT"/>
              </a:rPr>
              <a:t>ID</a:t>
            </a:r>
            <a:r>
              <a:rPr lang="en-US" spc="-25" dirty="0">
                <a:solidFill>
                  <a:srgbClr val="124F5C"/>
                </a:solidFill>
                <a:latin typeface="Arial MT"/>
              </a:rPr>
              <a:t> </a:t>
            </a:r>
            <a:r>
              <a:rPr lang="en-US" dirty="0">
                <a:solidFill>
                  <a:srgbClr val="124F5C"/>
                </a:solidFill>
                <a:latin typeface="Arial MT"/>
              </a:rPr>
              <a:t>of</a:t>
            </a:r>
            <a:r>
              <a:rPr lang="en-US" spc="-25" dirty="0">
                <a:solidFill>
                  <a:srgbClr val="124F5C"/>
                </a:solidFill>
                <a:latin typeface="Arial MT"/>
              </a:rPr>
              <a:t> </a:t>
            </a:r>
            <a:r>
              <a:rPr lang="en-US" dirty="0">
                <a:solidFill>
                  <a:srgbClr val="124F5C"/>
                </a:solidFill>
                <a:latin typeface="Arial MT"/>
              </a:rPr>
              <a:t>the</a:t>
            </a:r>
            <a:r>
              <a:rPr lang="en-US" spc="-45" dirty="0">
                <a:solidFill>
                  <a:srgbClr val="124F5C"/>
                </a:solidFill>
                <a:latin typeface="Arial MT"/>
              </a:rPr>
              <a:t> </a:t>
            </a:r>
            <a:r>
              <a:rPr lang="en-US" dirty="0">
                <a:solidFill>
                  <a:srgbClr val="124F5C"/>
                </a:solidFill>
                <a:latin typeface="Arial MT"/>
              </a:rPr>
              <a:t>company</a:t>
            </a:r>
            <a:r>
              <a:rPr lang="en-US" spc="-45" dirty="0">
                <a:solidFill>
                  <a:srgbClr val="124F5C"/>
                </a:solidFill>
                <a:latin typeface="Arial MT"/>
              </a:rPr>
              <a:t> </a:t>
            </a:r>
            <a:r>
              <a:rPr lang="en-US" dirty="0">
                <a:solidFill>
                  <a:srgbClr val="124F5C"/>
                </a:solidFill>
                <a:latin typeface="Arial MT"/>
              </a:rPr>
              <a:t>that</a:t>
            </a:r>
            <a:r>
              <a:rPr lang="en-US" spc="-45" dirty="0">
                <a:solidFill>
                  <a:srgbClr val="124F5C"/>
                </a:solidFill>
                <a:latin typeface="Arial MT"/>
              </a:rPr>
              <a:t> </a:t>
            </a:r>
            <a:r>
              <a:rPr lang="en-US" dirty="0">
                <a:solidFill>
                  <a:srgbClr val="124F5C"/>
                </a:solidFill>
                <a:latin typeface="Arial MT"/>
              </a:rPr>
              <a:t>made</a:t>
            </a:r>
            <a:r>
              <a:rPr lang="en-US" spc="-50" dirty="0">
                <a:solidFill>
                  <a:srgbClr val="124F5C"/>
                </a:solidFill>
                <a:latin typeface="Arial MT"/>
              </a:rPr>
              <a:t> </a:t>
            </a:r>
            <a:r>
              <a:rPr lang="en-US" spc="-25" dirty="0">
                <a:solidFill>
                  <a:srgbClr val="124F5C"/>
                </a:solidFill>
                <a:latin typeface="Arial MT"/>
              </a:rPr>
              <a:t>the </a:t>
            </a:r>
            <a:r>
              <a:rPr lang="en-US" spc="-10" dirty="0">
                <a:solidFill>
                  <a:srgbClr val="124F5C"/>
                </a:solidFill>
                <a:latin typeface="Arial MT"/>
              </a:rPr>
              <a:t>booking.</a:t>
            </a:r>
          </a:p>
          <a:p>
            <a:pPr marL="268605" indent="-256540">
              <a:lnSpc>
                <a:spcPct val="100000"/>
              </a:lnSpc>
              <a:spcBef>
                <a:spcPts val="615"/>
              </a:spcBef>
              <a:buClr>
                <a:srgbClr val="124F5C"/>
              </a:buClr>
              <a:buSzPct val="92857"/>
              <a:buAutoNum type="arabicPeriod" startAt="23"/>
              <a:tabLst>
                <a:tab pos="269240" algn="l"/>
              </a:tabLst>
            </a:pPr>
            <a:r>
              <a:rPr lang="en-US" spc="-10" dirty="0" err="1">
                <a:latin typeface="Arial MT"/>
              </a:rPr>
              <a:t>days_in_waiting_list</a:t>
            </a:r>
            <a:r>
              <a:rPr lang="en-US" spc="-10" dirty="0">
                <a:latin typeface="Arial MT"/>
              </a:rPr>
              <a:t>:</a:t>
            </a:r>
            <a:r>
              <a:rPr lang="en-US" spc="-50" dirty="0">
                <a:latin typeface="Arial MT"/>
              </a:rPr>
              <a:t> </a:t>
            </a:r>
            <a:r>
              <a:rPr lang="en-US" dirty="0">
                <a:solidFill>
                  <a:srgbClr val="124F5C"/>
                </a:solidFill>
                <a:latin typeface="Arial MT"/>
              </a:rPr>
              <a:t>Number</a:t>
            </a:r>
            <a:r>
              <a:rPr lang="en-US" spc="-25" dirty="0">
                <a:solidFill>
                  <a:srgbClr val="124F5C"/>
                </a:solidFill>
                <a:latin typeface="Arial MT"/>
              </a:rPr>
              <a:t> </a:t>
            </a:r>
            <a:r>
              <a:rPr lang="en-US" dirty="0">
                <a:solidFill>
                  <a:srgbClr val="124F5C"/>
                </a:solidFill>
                <a:latin typeface="Arial MT"/>
              </a:rPr>
              <a:t>of</a:t>
            </a:r>
            <a:r>
              <a:rPr lang="en-US" spc="-10" dirty="0">
                <a:solidFill>
                  <a:srgbClr val="124F5C"/>
                </a:solidFill>
                <a:latin typeface="Arial MT"/>
              </a:rPr>
              <a:t> </a:t>
            </a:r>
            <a:r>
              <a:rPr lang="en-US" dirty="0">
                <a:solidFill>
                  <a:srgbClr val="124F5C"/>
                </a:solidFill>
                <a:latin typeface="Arial MT"/>
              </a:rPr>
              <a:t>days </a:t>
            </a:r>
            <a:r>
              <a:rPr lang="en-US" spc="-25" dirty="0">
                <a:solidFill>
                  <a:srgbClr val="124F5C"/>
                </a:solidFill>
                <a:latin typeface="Arial MT"/>
              </a:rPr>
              <a:t>the</a:t>
            </a:r>
          </a:p>
          <a:p>
            <a:pPr marL="268605">
              <a:lnSpc>
                <a:spcPct val="100000"/>
              </a:lnSpc>
              <a:spcBef>
                <a:spcPts val="840"/>
              </a:spcBef>
            </a:pPr>
            <a:r>
              <a:rPr lang="en-US" dirty="0">
                <a:solidFill>
                  <a:srgbClr val="124F5C"/>
                </a:solidFill>
                <a:latin typeface="Arial MT"/>
              </a:rPr>
              <a:t>booking</a:t>
            </a:r>
            <a:r>
              <a:rPr lang="en-US" spc="-50" dirty="0">
                <a:solidFill>
                  <a:srgbClr val="124F5C"/>
                </a:solidFill>
                <a:latin typeface="Arial MT"/>
              </a:rPr>
              <a:t> </a:t>
            </a:r>
            <a:r>
              <a:rPr lang="en-US" dirty="0">
                <a:solidFill>
                  <a:srgbClr val="124F5C"/>
                </a:solidFill>
                <a:latin typeface="Arial MT"/>
              </a:rPr>
              <a:t>was</a:t>
            </a:r>
            <a:r>
              <a:rPr lang="en-US" spc="-25" dirty="0">
                <a:solidFill>
                  <a:srgbClr val="124F5C"/>
                </a:solidFill>
                <a:latin typeface="Arial MT"/>
              </a:rPr>
              <a:t> </a:t>
            </a:r>
            <a:r>
              <a:rPr lang="en-US" dirty="0">
                <a:solidFill>
                  <a:srgbClr val="124F5C"/>
                </a:solidFill>
                <a:latin typeface="Arial MT"/>
              </a:rPr>
              <a:t>in</a:t>
            </a:r>
            <a:r>
              <a:rPr lang="en-US" spc="-30" dirty="0">
                <a:solidFill>
                  <a:srgbClr val="124F5C"/>
                </a:solidFill>
                <a:latin typeface="Arial MT"/>
              </a:rPr>
              <a:t> </a:t>
            </a:r>
            <a:r>
              <a:rPr lang="en-US" dirty="0">
                <a:solidFill>
                  <a:srgbClr val="124F5C"/>
                </a:solidFill>
                <a:latin typeface="Arial MT"/>
              </a:rPr>
              <a:t>the</a:t>
            </a:r>
            <a:r>
              <a:rPr lang="en-US" spc="-40" dirty="0">
                <a:solidFill>
                  <a:srgbClr val="124F5C"/>
                </a:solidFill>
                <a:latin typeface="Arial MT"/>
              </a:rPr>
              <a:t> </a:t>
            </a:r>
            <a:r>
              <a:rPr lang="en-US" dirty="0">
                <a:solidFill>
                  <a:srgbClr val="124F5C"/>
                </a:solidFill>
                <a:latin typeface="Arial MT"/>
              </a:rPr>
              <a:t>waiting</a:t>
            </a:r>
            <a:r>
              <a:rPr lang="en-US" spc="-30" dirty="0">
                <a:solidFill>
                  <a:srgbClr val="124F5C"/>
                </a:solidFill>
                <a:latin typeface="Arial MT"/>
              </a:rPr>
              <a:t> </a:t>
            </a:r>
            <a:r>
              <a:rPr lang="en-US" spc="-20" dirty="0">
                <a:solidFill>
                  <a:srgbClr val="124F5C"/>
                </a:solidFill>
                <a:latin typeface="Arial MT"/>
              </a:rPr>
              <a:t>list.</a:t>
            </a:r>
          </a:p>
          <a:p>
            <a:pPr marL="268605" indent="-256540">
              <a:lnSpc>
                <a:spcPct val="100000"/>
              </a:lnSpc>
              <a:spcBef>
                <a:spcPts val="840"/>
              </a:spcBef>
              <a:buClr>
                <a:srgbClr val="124F5C"/>
              </a:buClr>
              <a:buSzPct val="92857"/>
              <a:buAutoNum type="arabicPeriod" startAt="27"/>
              <a:tabLst>
                <a:tab pos="269240" algn="l"/>
              </a:tabLst>
            </a:pPr>
            <a:r>
              <a:rPr lang="en-US" spc="-10" dirty="0" err="1">
                <a:latin typeface="Arial MT"/>
              </a:rPr>
              <a:t>customer_type</a:t>
            </a:r>
            <a:r>
              <a:rPr lang="en-US" spc="-10" dirty="0">
                <a:latin typeface="Arial MT"/>
              </a:rPr>
              <a:t>:</a:t>
            </a:r>
            <a:r>
              <a:rPr lang="en-US" spc="-35" dirty="0">
                <a:latin typeface="Arial MT"/>
              </a:rPr>
              <a:t> </a:t>
            </a:r>
            <a:r>
              <a:rPr lang="en-US" dirty="0">
                <a:solidFill>
                  <a:srgbClr val="124F5C"/>
                </a:solidFill>
                <a:latin typeface="Arial MT"/>
              </a:rPr>
              <a:t>Type</a:t>
            </a:r>
            <a:r>
              <a:rPr lang="en-US" spc="10" dirty="0">
                <a:solidFill>
                  <a:srgbClr val="124F5C"/>
                </a:solidFill>
                <a:latin typeface="Arial MT"/>
              </a:rPr>
              <a:t> </a:t>
            </a:r>
            <a:r>
              <a:rPr lang="en-US" dirty="0">
                <a:solidFill>
                  <a:srgbClr val="124F5C"/>
                </a:solidFill>
                <a:latin typeface="Arial MT"/>
              </a:rPr>
              <a:t>of </a:t>
            </a:r>
            <a:r>
              <a:rPr lang="en-US" spc="-10" dirty="0">
                <a:solidFill>
                  <a:srgbClr val="124F5C"/>
                </a:solidFill>
                <a:latin typeface="Arial MT"/>
              </a:rPr>
              <a:t>customer</a:t>
            </a:r>
          </a:p>
          <a:p>
            <a:pPr marL="12065">
              <a:lnSpc>
                <a:spcPct val="100000"/>
              </a:lnSpc>
              <a:spcBef>
                <a:spcPts val="840"/>
              </a:spcBef>
              <a:buClr>
                <a:srgbClr val="124F5C"/>
              </a:buClr>
              <a:tabLst>
                <a:tab pos="284480" algn="l"/>
              </a:tabLst>
            </a:pPr>
            <a:endParaRPr lang="en-US" sz="1800" dirty="0">
              <a:latin typeface="Arial MT"/>
              <a:cs typeface="Arial MT"/>
            </a:endParaRPr>
          </a:p>
          <a:p>
            <a:endParaRPr lang="en-IN" dirty="0"/>
          </a:p>
        </p:txBody>
      </p:sp>
    </p:spTree>
    <p:extLst>
      <p:ext uri="{BB962C8B-B14F-4D97-AF65-F5344CB8AC3E}">
        <p14:creationId xmlns:p14="http://schemas.microsoft.com/office/powerpoint/2010/main" val="214640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B8AE-847A-240A-7EBC-4FEE3B162C2C}"/>
              </a:ext>
            </a:extLst>
          </p:cNvPr>
          <p:cNvSpPr txBox="1">
            <a:spLocks/>
          </p:cNvSpPr>
          <p:nvPr/>
        </p:nvSpPr>
        <p:spPr>
          <a:xfrm>
            <a:off x="690880" y="340043"/>
            <a:ext cx="3383280" cy="1153477"/>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spc="-20" dirty="0">
                <a:solidFill>
                  <a:schemeClr val="accent6">
                    <a:lumMod val="50000"/>
                  </a:schemeClr>
                </a:solidFill>
                <a:latin typeface="Arial MT"/>
                <a:cs typeface="Arial MT"/>
              </a:rPr>
              <a:t>Data Summary</a:t>
            </a:r>
            <a:br>
              <a:rPr lang="en-IN" sz="6000" spc="-20" dirty="0">
                <a:solidFill>
                  <a:schemeClr val="accent6">
                    <a:lumMod val="50000"/>
                  </a:schemeClr>
                </a:solidFill>
                <a:latin typeface="Arial MT"/>
                <a:cs typeface="Arial MT"/>
              </a:rPr>
            </a:br>
            <a:endParaRPr lang="en-IN" dirty="0"/>
          </a:p>
        </p:txBody>
      </p:sp>
      <p:sp>
        <p:nvSpPr>
          <p:cNvPr id="5" name="TextBox 4">
            <a:extLst>
              <a:ext uri="{FF2B5EF4-FFF2-40B4-BE49-F238E27FC236}">
                <a16:creationId xmlns:a16="http://schemas.microsoft.com/office/drawing/2014/main" id="{9DA232E2-38CA-0B08-02E8-01E41E3D71B5}"/>
              </a:ext>
            </a:extLst>
          </p:cNvPr>
          <p:cNvSpPr txBox="1"/>
          <p:nvPr/>
        </p:nvSpPr>
        <p:spPr>
          <a:xfrm>
            <a:off x="762000" y="1060793"/>
            <a:ext cx="5201920" cy="4919295"/>
          </a:xfrm>
          <a:prstGeom prst="rect">
            <a:avLst/>
          </a:prstGeom>
          <a:noFill/>
        </p:spPr>
        <p:txBody>
          <a:bodyPr wrap="square">
            <a:spAutoFit/>
          </a:bodyPr>
          <a:lstStyle/>
          <a:p>
            <a:pPr marL="355600" marR="31750" indent="-343535">
              <a:lnSpc>
                <a:spcPct val="150100"/>
              </a:lnSpc>
              <a:spcBef>
                <a:spcPts val="90"/>
              </a:spcBef>
              <a:buClr>
                <a:srgbClr val="124F5C"/>
              </a:buClr>
              <a:buAutoNum type="arabicPeriod" startAt="28"/>
              <a:tabLst>
                <a:tab pos="356235" algn="l"/>
              </a:tabLst>
            </a:pPr>
            <a:r>
              <a:rPr lang="en-US" sz="1800" dirty="0" err="1">
                <a:solidFill>
                  <a:srgbClr val="C00000"/>
                </a:solidFill>
                <a:latin typeface="Arial MT"/>
                <a:cs typeface="Arial MT"/>
              </a:rPr>
              <a:t>adr</a:t>
            </a:r>
            <a:r>
              <a:rPr lang="en-US" sz="1800" dirty="0">
                <a:solidFill>
                  <a:srgbClr val="C00000"/>
                </a:solidFill>
                <a:latin typeface="Arial MT"/>
                <a:cs typeface="Arial MT"/>
              </a:rPr>
              <a:t>:</a:t>
            </a:r>
            <a:r>
              <a:rPr lang="en-US" sz="1800" spc="-50" dirty="0">
                <a:solidFill>
                  <a:srgbClr val="C00000"/>
                </a:solidFill>
                <a:latin typeface="Arial MT"/>
                <a:cs typeface="Arial MT"/>
              </a:rPr>
              <a:t> </a:t>
            </a:r>
            <a:r>
              <a:rPr lang="en-US" sz="1800" dirty="0">
                <a:solidFill>
                  <a:srgbClr val="124F5C"/>
                </a:solidFill>
                <a:latin typeface="Arial MT"/>
                <a:cs typeface="Arial MT"/>
              </a:rPr>
              <a:t>Average</a:t>
            </a:r>
            <a:r>
              <a:rPr lang="en-US" sz="1800" spc="-30" dirty="0">
                <a:solidFill>
                  <a:srgbClr val="124F5C"/>
                </a:solidFill>
                <a:latin typeface="Arial MT"/>
                <a:cs typeface="Arial MT"/>
              </a:rPr>
              <a:t> </a:t>
            </a:r>
            <a:r>
              <a:rPr lang="en-US" sz="1800" dirty="0">
                <a:solidFill>
                  <a:srgbClr val="124F5C"/>
                </a:solidFill>
                <a:latin typeface="Arial MT"/>
                <a:cs typeface="Arial MT"/>
              </a:rPr>
              <a:t>Daily</a:t>
            </a:r>
            <a:r>
              <a:rPr lang="en-US" sz="1800" spc="-25" dirty="0">
                <a:solidFill>
                  <a:srgbClr val="124F5C"/>
                </a:solidFill>
                <a:latin typeface="Arial MT"/>
                <a:cs typeface="Arial MT"/>
              </a:rPr>
              <a:t> </a:t>
            </a:r>
            <a:r>
              <a:rPr lang="en-US" sz="1800" dirty="0">
                <a:solidFill>
                  <a:srgbClr val="124F5C"/>
                </a:solidFill>
                <a:latin typeface="Arial MT"/>
                <a:cs typeface="Arial MT"/>
              </a:rPr>
              <a:t>Rate,</a:t>
            </a:r>
            <a:r>
              <a:rPr lang="en-US" sz="1800" spc="-50" dirty="0">
                <a:solidFill>
                  <a:srgbClr val="124F5C"/>
                </a:solidFill>
                <a:latin typeface="Arial MT"/>
                <a:cs typeface="Arial MT"/>
              </a:rPr>
              <a:t> </a:t>
            </a:r>
            <a:r>
              <a:rPr lang="en-US" sz="1800" dirty="0">
                <a:solidFill>
                  <a:srgbClr val="124F5C"/>
                </a:solidFill>
                <a:latin typeface="Arial MT"/>
                <a:cs typeface="Arial MT"/>
              </a:rPr>
              <a:t>as</a:t>
            </a:r>
            <a:r>
              <a:rPr lang="en-US" sz="1800" spc="-35" dirty="0">
                <a:solidFill>
                  <a:srgbClr val="124F5C"/>
                </a:solidFill>
                <a:latin typeface="Arial MT"/>
                <a:cs typeface="Arial MT"/>
              </a:rPr>
              <a:t> </a:t>
            </a:r>
            <a:r>
              <a:rPr lang="en-US" sz="1800" dirty="0">
                <a:solidFill>
                  <a:srgbClr val="124F5C"/>
                </a:solidFill>
                <a:latin typeface="Arial MT"/>
                <a:cs typeface="Arial MT"/>
              </a:rPr>
              <a:t>defined</a:t>
            </a:r>
            <a:r>
              <a:rPr lang="en-US" sz="1800" spc="-55" dirty="0">
                <a:solidFill>
                  <a:srgbClr val="124F5C"/>
                </a:solidFill>
                <a:latin typeface="Arial MT"/>
                <a:cs typeface="Arial MT"/>
              </a:rPr>
              <a:t> </a:t>
            </a:r>
            <a:r>
              <a:rPr lang="en-US" sz="1800" spc="-25" dirty="0">
                <a:solidFill>
                  <a:srgbClr val="124F5C"/>
                </a:solidFill>
                <a:latin typeface="Arial MT"/>
                <a:cs typeface="Arial MT"/>
              </a:rPr>
              <a:t>by </a:t>
            </a:r>
            <a:r>
              <a:rPr lang="en-US" sz="1800" dirty="0">
                <a:solidFill>
                  <a:srgbClr val="124F5C"/>
                </a:solidFill>
                <a:latin typeface="Arial MT"/>
                <a:cs typeface="Arial MT"/>
              </a:rPr>
              <a:t>dividing</a:t>
            </a:r>
            <a:r>
              <a:rPr lang="en-US" sz="1800" spc="-30" dirty="0">
                <a:solidFill>
                  <a:srgbClr val="124F5C"/>
                </a:solidFill>
                <a:latin typeface="Arial MT"/>
                <a:cs typeface="Arial MT"/>
              </a:rPr>
              <a:t> </a:t>
            </a:r>
            <a:r>
              <a:rPr lang="en-US" sz="1800" dirty="0">
                <a:solidFill>
                  <a:srgbClr val="124F5C"/>
                </a:solidFill>
                <a:latin typeface="Arial MT"/>
                <a:cs typeface="Arial MT"/>
              </a:rPr>
              <a:t>the</a:t>
            </a:r>
            <a:r>
              <a:rPr lang="en-US" sz="1800" spc="-45" dirty="0">
                <a:solidFill>
                  <a:srgbClr val="124F5C"/>
                </a:solidFill>
                <a:latin typeface="Arial MT"/>
                <a:cs typeface="Arial MT"/>
              </a:rPr>
              <a:t> </a:t>
            </a:r>
            <a:r>
              <a:rPr lang="en-US" sz="1800" dirty="0">
                <a:solidFill>
                  <a:srgbClr val="124F5C"/>
                </a:solidFill>
                <a:latin typeface="Arial MT"/>
                <a:cs typeface="Arial MT"/>
              </a:rPr>
              <a:t>sum</a:t>
            </a:r>
            <a:r>
              <a:rPr lang="en-US" sz="1800" spc="-50" dirty="0">
                <a:solidFill>
                  <a:srgbClr val="124F5C"/>
                </a:solidFill>
                <a:latin typeface="Arial MT"/>
                <a:cs typeface="Arial MT"/>
              </a:rPr>
              <a:t> </a:t>
            </a:r>
            <a:r>
              <a:rPr lang="en-US" sz="1800" dirty="0">
                <a:solidFill>
                  <a:srgbClr val="124F5C"/>
                </a:solidFill>
                <a:latin typeface="Arial MT"/>
                <a:cs typeface="Arial MT"/>
              </a:rPr>
              <a:t>of</a:t>
            </a:r>
            <a:r>
              <a:rPr lang="en-US" sz="1800" spc="-35" dirty="0">
                <a:solidFill>
                  <a:srgbClr val="124F5C"/>
                </a:solidFill>
                <a:latin typeface="Arial MT"/>
                <a:cs typeface="Arial MT"/>
              </a:rPr>
              <a:t> </a:t>
            </a:r>
            <a:r>
              <a:rPr lang="en-US" sz="1800" dirty="0">
                <a:solidFill>
                  <a:srgbClr val="124F5C"/>
                </a:solidFill>
                <a:latin typeface="Arial MT"/>
                <a:cs typeface="Arial MT"/>
              </a:rPr>
              <a:t>all</a:t>
            </a:r>
            <a:r>
              <a:rPr lang="en-US" sz="1800" spc="-30" dirty="0">
                <a:solidFill>
                  <a:srgbClr val="124F5C"/>
                </a:solidFill>
                <a:latin typeface="Arial MT"/>
                <a:cs typeface="Arial MT"/>
              </a:rPr>
              <a:t> </a:t>
            </a:r>
            <a:r>
              <a:rPr lang="en-US" sz="1800" dirty="0">
                <a:solidFill>
                  <a:srgbClr val="124F5C"/>
                </a:solidFill>
                <a:latin typeface="Arial MT"/>
                <a:cs typeface="Arial MT"/>
              </a:rPr>
              <a:t>lodging</a:t>
            </a:r>
            <a:r>
              <a:rPr lang="en-US" sz="1800" spc="-50" dirty="0">
                <a:solidFill>
                  <a:srgbClr val="124F5C"/>
                </a:solidFill>
                <a:latin typeface="Arial MT"/>
                <a:cs typeface="Arial MT"/>
              </a:rPr>
              <a:t> </a:t>
            </a:r>
            <a:r>
              <a:rPr lang="en-US" sz="1800" spc="-10" dirty="0">
                <a:solidFill>
                  <a:srgbClr val="124F5C"/>
                </a:solidFill>
                <a:latin typeface="Arial MT"/>
                <a:cs typeface="Arial MT"/>
              </a:rPr>
              <a:t>transactions </a:t>
            </a:r>
            <a:r>
              <a:rPr lang="en-US" sz="1800" dirty="0">
                <a:solidFill>
                  <a:srgbClr val="124F5C"/>
                </a:solidFill>
                <a:latin typeface="Arial MT"/>
                <a:cs typeface="Arial MT"/>
              </a:rPr>
              <a:t>by</a:t>
            </a:r>
            <a:r>
              <a:rPr lang="en-US" sz="1800" spc="-35" dirty="0">
                <a:solidFill>
                  <a:srgbClr val="124F5C"/>
                </a:solidFill>
                <a:latin typeface="Arial MT"/>
                <a:cs typeface="Arial MT"/>
              </a:rPr>
              <a:t> </a:t>
            </a:r>
            <a:r>
              <a:rPr lang="en-US" sz="1800" dirty="0">
                <a:solidFill>
                  <a:srgbClr val="124F5C"/>
                </a:solidFill>
                <a:latin typeface="Arial MT"/>
                <a:cs typeface="Arial MT"/>
              </a:rPr>
              <a:t>the</a:t>
            </a:r>
            <a:r>
              <a:rPr lang="en-US" sz="1800" spc="-35" dirty="0">
                <a:solidFill>
                  <a:srgbClr val="124F5C"/>
                </a:solidFill>
                <a:latin typeface="Arial MT"/>
                <a:cs typeface="Arial MT"/>
              </a:rPr>
              <a:t> </a:t>
            </a:r>
            <a:r>
              <a:rPr lang="en-US" sz="1800" dirty="0">
                <a:solidFill>
                  <a:srgbClr val="124F5C"/>
                </a:solidFill>
                <a:latin typeface="Arial MT"/>
                <a:cs typeface="Arial MT"/>
              </a:rPr>
              <a:t>total</a:t>
            </a:r>
            <a:r>
              <a:rPr lang="en-US" sz="1800" spc="-40" dirty="0">
                <a:solidFill>
                  <a:srgbClr val="124F5C"/>
                </a:solidFill>
                <a:latin typeface="Arial MT"/>
                <a:cs typeface="Arial MT"/>
              </a:rPr>
              <a:t> </a:t>
            </a:r>
            <a:r>
              <a:rPr lang="en-US" sz="1800" dirty="0">
                <a:solidFill>
                  <a:srgbClr val="124F5C"/>
                </a:solidFill>
                <a:latin typeface="Arial MT"/>
                <a:cs typeface="Arial MT"/>
              </a:rPr>
              <a:t>number</a:t>
            </a:r>
            <a:r>
              <a:rPr lang="en-US" sz="1800" spc="-45" dirty="0">
                <a:solidFill>
                  <a:srgbClr val="124F5C"/>
                </a:solidFill>
                <a:latin typeface="Arial MT"/>
                <a:cs typeface="Arial MT"/>
              </a:rPr>
              <a:t> </a:t>
            </a:r>
            <a:r>
              <a:rPr lang="en-US" sz="1800" dirty="0">
                <a:solidFill>
                  <a:srgbClr val="124F5C"/>
                </a:solidFill>
                <a:latin typeface="Arial MT"/>
                <a:cs typeface="Arial MT"/>
              </a:rPr>
              <a:t>of</a:t>
            </a:r>
            <a:r>
              <a:rPr lang="en-US" sz="1800" spc="-30" dirty="0">
                <a:solidFill>
                  <a:srgbClr val="124F5C"/>
                </a:solidFill>
                <a:latin typeface="Arial MT"/>
                <a:cs typeface="Arial MT"/>
              </a:rPr>
              <a:t> </a:t>
            </a:r>
            <a:r>
              <a:rPr lang="en-US" sz="1800" dirty="0">
                <a:solidFill>
                  <a:srgbClr val="124F5C"/>
                </a:solidFill>
                <a:latin typeface="Arial MT"/>
                <a:cs typeface="Arial MT"/>
              </a:rPr>
              <a:t>staying</a:t>
            </a:r>
            <a:r>
              <a:rPr lang="en-US" sz="1800" spc="-35" dirty="0">
                <a:solidFill>
                  <a:srgbClr val="124F5C"/>
                </a:solidFill>
                <a:latin typeface="Arial MT"/>
                <a:cs typeface="Arial MT"/>
              </a:rPr>
              <a:t> </a:t>
            </a:r>
            <a:r>
              <a:rPr lang="en-US" sz="1800" spc="-10" dirty="0">
                <a:solidFill>
                  <a:srgbClr val="124F5C"/>
                </a:solidFill>
                <a:latin typeface="Arial MT"/>
                <a:cs typeface="Arial MT"/>
              </a:rPr>
              <a:t>nights.</a:t>
            </a:r>
            <a:endParaRPr lang="en-US" sz="1800" dirty="0">
              <a:latin typeface="Arial MT"/>
              <a:cs typeface="Arial MT"/>
            </a:endParaRPr>
          </a:p>
          <a:p>
            <a:pPr marL="355600" marR="105410" indent="-343535">
              <a:lnSpc>
                <a:spcPct val="150000"/>
              </a:lnSpc>
              <a:buClr>
                <a:srgbClr val="124F5C"/>
              </a:buClr>
              <a:buAutoNum type="arabicPeriod" startAt="28"/>
              <a:tabLst>
                <a:tab pos="356235" algn="l"/>
              </a:tabLst>
            </a:pPr>
            <a:r>
              <a:rPr lang="en-US" sz="1800" spc="-10" dirty="0" err="1">
                <a:solidFill>
                  <a:srgbClr val="C00000"/>
                </a:solidFill>
                <a:latin typeface="Arial MT"/>
                <a:cs typeface="Arial MT"/>
              </a:rPr>
              <a:t>required_car_parking_spaces</a:t>
            </a:r>
            <a:r>
              <a:rPr lang="en-US" sz="1800" spc="-10" dirty="0">
                <a:solidFill>
                  <a:srgbClr val="C00000"/>
                </a:solidFill>
                <a:latin typeface="Arial MT"/>
                <a:cs typeface="Arial MT"/>
              </a:rPr>
              <a:t>:</a:t>
            </a:r>
            <a:r>
              <a:rPr lang="en-US" sz="1800" spc="-5" dirty="0">
                <a:solidFill>
                  <a:srgbClr val="C00000"/>
                </a:solidFill>
                <a:latin typeface="Arial MT"/>
                <a:cs typeface="Arial MT"/>
              </a:rPr>
              <a:t> </a:t>
            </a:r>
            <a:r>
              <a:rPr lang="en-US" sz="1800" dirty="0">
                <a:solidFill>
                  <a:srgbClr val="124F5C"/>
                </a:solidFill>
                <a:latin typeface="Arial MT"/>
                <a:cs typeface="Arial MT"/>
              </a:rPr>
              <a:t>Number</a:t>
            </a:r>
            <a:r>
              <a:rPr lang="en-US" sz="1800" spc="35" dirty="0">
                <a:solidFill>
                  <a:srgbClr val="124F5C"/>
                </a:solidFill>
                <a:latin typeface="Arial MT"/>
                <a:cs typeface="Arial MT"/>
              </a:rPr>
              <a:t> </a:t>
            </a:r>
            <a:r>
              <a:rPr lang="en-US" sz="1800" spc="-25" dirty="0">
                <a:solidFill>
                  <a:srgbClr val="124F5C"/>
                </a:solidFill>
                <a:latin typeface="Arial MT"/>
                <a:cs typeface="Arial MT"/>
              </a:rPr>
              <a:t>of </a:t>
            </a:r>
            <a:r>
              <a:rPr lang="en-US" sz="1800" dirty="0">
                <a:solidFill>
                  <a:srgbClr val="124F5C"/>
                </a:solidFill>
                <a:latin typeface="Arial MT"/>
                <a:cs typeface="Arial MT"/>
              </a:rPr>
              <a:t>car</a:t>
            </a:r>
            <a:r>
              <a:rPr lang="en-US" sz="1800" spc="-45" dirty="0">
                <a:solidFill>
                  <a:srgbClr val="124F5C"/>
                </a:solidFill>
                <a:latin typeface="Arial MT"/>
                <a:cs typeface="Arial MT"/>
              </a:rPr>
              <a:t> </a:t>
            </a:r>
            <a:r>
              <a:rPr lang="en-US" sz="1800" dirty="0">
                <a:solidFill>
                  <a:srgbClr val="124F5C"/>
                </a:solidFill>
                <a:latin typeface="Arial MT"/>
                <a:cs typeface="Arial MT"/>
              </a:rPr>
              <a:t>parking</a:t>
            </a:r>
            <a:r>
              <a:rPr lang="en-US" sz="1800" spc="-50" dirty="0">
                <a:solidFill>
                  <a:srgbClr val="124F5C"/>
                </a:solidFill>
                <a:latin typeface="Arial MT"/>
                <a:cs typeface="Arial MT"/>
              </a:rPr>
              <a:t> </a:t>
            </a:r>
            <a:r>
              <a:rPr lang="en-US" sz="1800" dirty="0">
                <a:solidFill>
                  <a:srgbClr val="124F5C"/>
                </a:solidFill>
                <a:latin typeface="Arial MT"/>
                <a:cs typeface="Arial MT"/>
              </a:rPr>
              <a:t>spaces</a:t>
            </a:r>
            <a:r>
              <a:rPr lang="en-US" sz="1800" spc="-50" dirty="0">
                <a:solidFill>
                  <a:srgbClr val="124F5C"/>
                </a:solidFill>
                <a:latin typeface="Arial MT"/>
                <a:cs typeface="Arial MT"/>
              </a:rPr>
              <a:t> </a:t>
            </a:r>
            <a:r>
              <a:rPr lang="en-US" sz="1800" dirty="0">
                <a:solidFill>
                  <a:srgbClr val="124F5C"/>
                </a:solidFill>
                <a:latin typeface="Arial MT"/>
                <a:cs typeface="Arial MT"/>
              </a:rPr>
              <a:t>required</a:t>
            </a:r>
            <a:r>
              <a:rPr lang="en-US" sz="1800" spc="-45" dirty="0">
                <a:solidFill>
                  <a:srgbClr val="124F5C"/>
                </a:solidFill>
                <a:latin typeface="Arial MT"/>
                <a:cs typeface="Arial MT"/>
              </a:rPr>
              <a:t> </a:t>
            </a:r>
            <a:r>
              <a:rPr lang="en-US" sz="1800" dirty="0">
                <a:solidFill>
                  <a:srgbClr val="124F5C"/>
                </a:solidFill>
                <a:latin typeface="Arial MT"/>
                <a:cs typeface="Arial MT"/>
              </a:rPr>
              <a:t>by</a:t>
            </a:r>
            <a:r>
              <a:rPr lang="en-US" sz="1800" spc="-25" dirty="0">
                <a:solidFill>
                  <a:srgbClr val="124F5C"/>
                </a:solidFill>
                <a:latin typeface="Arial MT"/>
                <a:cs typeface="Arial MT"/>
              </a:rPr>
              <a:t> the</a:t>
            </a:r>
            <a:endParaRPr lang="en-US" sz="1800" dirty="0">
              <a:latin typeface="Arial MT"/>
              <a:cs typeface="Arial MT"/>
            </a:endParaRPr>
          </a:p>
          <a:p>
            <a:pPr marL="355600">
              <a:lnSpc>
                <a:spcPct val="100000"/>
              </a:lnSpc>
              <a:spcBef>
                <a:spcPts val="844"/>
              </a:spcBef>
            </a:pPr>
            <a:r>
              <a:rPr lang="en-US" sz="1800" spc="-10" dirty="0">
                <a:solidFill>
                  <a:srgbClr val="124F5C"/>
                </a:solidFill>
                <a:latin typeface="Arial MT"/>
                <a:cs typeface="Arial MT"/>
              </a:rPr>
              <a:t>customer.</a:t>
            </a:r>
            <a:endParaRPr lang="en-US" sz="1800" dirty="0">
              <a:latin typeface="Arial MT"/>
              <a:cs typeface="Arial MT"/>
            </a:endParaRPr>
          </a:p>
          <a:p>
            <a:pPr marL="355600" marR="231140" indent="-343535">
              <a:lnSpc>
                <a:spcPct val="150000"/>
              </a:lnSpc>
              <a:buClr>
                <a:srgbClr val="124F5C"/>
              </a:buClr>
              <a:buAutoNum type="arabicPeriod" startAt="30"/>
              <a:tabLst>
                <a:tab pos="356235" algn="l"/>
              </a:tabLst>
            </a:pPr>
            <a:r>
              <a:rPr lang="en-US" sz="1800" spc="-10" dirty="0" err="1">
                <a:solidFill>
                  <a:srgbClr val="C00000"/>
                </a:solidFill>
                <a:latin typeface="Arial MT"/>
                <a:cs typeface="Arial MT"/>
              </a:rPr>
              <a:t>total_of_special_requests</a:t>
            </a:r>
            <a:r>
              <a:rPr lang="en-US" sz="1800" spc="-10" dirty="0">
                <a:solidFill>
                  <a:srgbClr val="C00000"/>
                </a:solidFill>
                <a:latin typeface="Arial MT"/>
                <a:cs typeface="Arial MT"/>
              </a:rPr>
              <a:t>:</a:t>
            </a:r>
            <a:r>
              <a:rPr lang="en-US" sz="1800" spc="-25" dirty="0">
                <a:solidFill>
                  <a:srgbClr val="C00000"/>
                </a:solidFill>
                <a:latin typeface="Arial MT"/>
                <a:cs typeface="Arial MT"/>
              </a:rPr>
              <a:t> </a:t>
            </a:r>
            <a:r>
              <a:rPr lang="en-US" sz="1800" dirty="0">
                <a:solidFill>
                  <a:srgbClr val="124F5C"/>
                </a:solidFill>
                <a:latin typeface="Arial MT"/>
                <a:cs typeface="Arial MT"/>
              </a:rPr>
              <a:t>Number</a:t>
            </a:r>
            <a:r>
              <a:rPr lang="en-US" sz="1800" spc="20" dirty="0">
                <a:solidFill>
                  <a:srgbClr val="124F5C"/>
                </a:solidFill>
                <a:latin typeface="Arial MT"/>
                <a:cs typeface="Arial MT"/>
              </a:rPr>
              <a:t> </a:t>
            </a:r>
            <a:r>
              <a:rPr lang="en-US" sz="1800" spc="-25" dirty="0">
                <a:solidFill>
                  <a:srgbClr val="124F5C"/>
                </a:solidFill>
                <a:latin typeface="Arial MT"/>
                <a:cs typeface="Arial MT"/>
              </a:rPr>
              <a:t>of </a:t>
            </a:r>
            <a:r>
              <a:rPr lang="en-US" sz="1800" dirty="0">
                <a:solidFill>
                  <a:srgbClr val="124F5C"/>
                </a:solidFill>
                <a:latin typeface="Arial MT"/>
                <a:cs typeface="Arial MT"/>
              </a:rPr>
              <a:t>special</a:t>
            </a:r>
            <a:r>
              <a:rPr lang="en-US" sz="1800" spc="-40" dirty="0">
                <a:solidFill>
                  <a:srgbClr val="124F5C"/>
                </a:solidFill>
                <a:latin typeface="Arial MT"/>
                <a:cs typeface="Arial MT"/>
              </a:rPr>
              <a:t> </a:t>
            </a:r>
            <a:r>
              <a:rPr lang="en-US" sz="1800" dirty="0">
                <a:solidFill>
                  <a:srgbClr val="124F5C"/>
                </a:solidFill>
                <a:latin typeface="Arial MT"/>
                <a:cs typeface="Arial MT"/>
              </a:rPr>
              <a:t>requests</a:t>
            </a:r>
            <a:r>
              <a:rPr lang="en-US" sz="1800" spc="-50" dirty="0">
                <a:solidFill>
                  <a:srgbClr val="124F5C"/>
                </a:solidFill>
                <a:latin typeface="Arial MT"/>
                <a:cs typeface="Arial MT"/>
              </a:rPr>
              <a:t> </a:t>
            </a:r>
            <a:r>
              <a:rPr lang="en-US" sz="1800" dirty="0">
                <a:solidFill>
                  <a:srgbClr val="124F5C"/>
                </a:solidFill>
                <a:latin typeface="Arial MT"/>
                <a:cs typeface="Arial MT"/>
              </a:rPr>
              <a:t>made</a:t>
            </a:r>
            <a:r>
              <a:rPr lang="en-US" sz="1800" spc="-30" dirty="0">
                <a:solidFill>
                  <a:srgbClr val="124F5C"/>
                </a:solidFill>
                <a:latin typeface="Arial MT"/>
                <a:cs typeface="Arial MT"/>
              </a:rPr>
              <a:t> </a:t>
            </a:r>
            <a:r>
              <a:rPr lang="en-US" sz="1800" dirty="0">
                <a:solidFill>
                  <a:srgbClr val="124F5C"/>
                </a:solidFill>
                <a:latin typeface="Arial MT"/>
                <a:cs typeface="Arial MT"/>
              </a:rPr>
              <a:t>by</a:t>
            </a:r>
            <a:r>
              <a:rPr lang="en-US" sz="1800" spc="-25" dirty="0">
                <a:solidFill>
                  <a:srgbClr val="124F5C"/>
                </a:solidFill>
                <a:latin typeface="Arial MT"/>
                <a:cs typeface="Arial MT"/>
              </a:rPr>
              <a:t> </a:t>
            </a:r>
            <a:r>
              <a:rPr lang="en-US" sz="1800" dirty="0">
                <a:solidFill>
                  <a:srgbClr val="124F5C"/>
                </a:solidFill>
                <a:latin typeface="Arial MT"/>
                <a:cs typeface="Arial MT"/>
              </a:rPr>
              <a:t>the</a:t>
            </a:r>
            <a:r>
              <a:rPr lang="en-US" sz="1800" spc="-30" dirty="0">
                <a:solidFill>
                  <a:srgbClr val="124F5C"/>
                </a:solidFill>
                <a:latin typeface="Arial MT"/>
                <a:cs typeface="Arial MT"/>
              </a:rPr>
              <a:t> </a:t>
            </a:r>
            <a:r>
              <a:rPr lang="en-US" sz="1800" spc="-10" dirty="0">
                <a:solidFill>
                  <a:srgbClr val="124F5C"/>
                </a:solidFill>
                <a:latin typeface="Arial MT"/>
                <a:cs typeface="Arial MT"/>
              </a:rPr>
              <a:t>customer.</a:t>
            </a:r>
            <a:endParaRPr lang="en-US" sz="1800" dirty="0">
              <a:latin typeface="Arial MT"/>
              <a:cs typeface="Arial MT"/>
            </a:endParaRPr>
          </a:p>
          <a:p>
            <a:pPr marL="355600" indent="-343535">
              <a:lnSpc>
                <a:spcPct val="100000"/>
              </a:lnSpc>
              <a:spcBef>
                <a:spcPts val="840"/>
              </a:spcBef>
              <a:buClr>
                <a:srgbClr val="124F5C"/>
              </a:buClr>
              <a:buAutoNum type="arabicPeriod" startAt="30"/>
              <a:tabLst>
                <a:tab pos="356235" algn="l"/>
              </a:tabLst>
            </a:pPr>
            <a:r>
              <a:rPr lang="en-US" sz="1800" spc="-10" dirty="0" err="1">
                <a:solidFill>
                  <a:srgbClr val="C00000"/>
                </a:solidFill>
                <a:latin typeface="Arial MT"/>
                <a:cs typeface="Arial MT"/>
              </a:rPr>
              <a:t>reservation_status</a:t>
            </a:r>
            <a:r>
              <a:rPr lang="en-US" sz="1800" spc="-10" dirty="0">
                <a:solidFill>
                  <a:srgbClr val="C00000"/>
                </a:solidFill>
                <a:latin typeface="Arial MT"/>
                <a:cs typeface="Arial MT"/>
              </a:rPr>
              <a:t>:</a:t>
            </a:r>
            <a:r>
              <a:rPr lang="en-US" sz="1800" spc="20" dirty="0">
                <a:solidFill>
                  <a:srgbClr val="C00000"/>
                </a:solidFill>
                <a:latin typeface="Arial MT"/>
                <a:cs typeface="Arial MT"/>
              </a:rPr>
              <a:t> </a:t>
            </a:r>
            <a:r>
              <a:rPr lang="en-US" sz="1800" spc="-10" dirty="0">
                <a:solidFill>
                  <a:srgbClr val="124F5C"/>
                </a:solidFill>
                <a:latin typeface="Arial MT"/>
                <a:cs typeface="Arial MT"/>
              </a:rPr>
              <a:t>Reservation</a:t>
            </a:r>
            <a:r>
              <a:rPr lang="en-US" sz="1800" spc="30" dirty="0">
                <a:solidFill>
                  <a:srgbClr val="124F5C"/>
                </a:solidFill>
                <a:latin typeface="Arial MT"/>
                <a:cs typeface="Arial MT"/>
              </a:rPr>
              <a:t> </a:t>
            </a:r>
            <a:r>
              <a:rPr lang="en-US" sz="1800" spc="-10" dirty="0">
                <a:solidFill>
                  <a:srgbClr val="124F5C"/>
                </a:solidFill>
                <a:latin typeface="Arial MT"/>
                <a:cs typeface="Arial MT"/>
              </a:rPr>
              <a:t>status</a:t>
            </a:r>
            <a:endParaRPr lang="en-US" sz="1800" dirty="0">
              <a:latin typeface="Arial MT"/>
              <a:cs typeface="Arial MT"/>
            </a:endParaRPr>
          </a:p>
          <a:p>
            <a:pPr marL="355600">
              <a:lnSpc>
                <a:spcPct val="100000"/>
              </a:lnSpc>
              <a:spcBef>
                <a:spcPts val="840"/>
              </a:spcBef>
            </a:pPr>
            <a:r>
              <a:rPr lang="en-US" sz="1800" dirty="0">
                <a:solidFill>
                  <a:srgbClr val="124F5C"/>
                </a:solidFill>
                <a:latin typeface="Arial MT"/>
                <a:cs typeface="Arial MT"/>
              </a:rPr>
              <a:t>(Canceled,</a:t>
            </a:r>
            <a:r>
              <a:rPr lang="en-US" sz="1800" spc="-35" dirty="0">
                <a:solidFill>
                  <a:srgbClr val="124F5C"/>
                </a:solidFill>
                <a:latin typeface="Arial MT"/>
                <a:cs typeface="Arial MT"/>
              </a:rPr>
              <a:t> </a:t>
            </a:r>
            <a:r>
              <a:rPr lang="en-US" sz="1800" spc="-10" dirty="0">
                <a:solidFill>
                  <a:srgbClr val="124F5C"/>
                </a:solidFill>
                <a:latin typeface="Arial MT"/>
                <a:cs typeface="Arial MT"/>
              </a:rPr>
              <a:t>Check-</a:t>
            </a:r>
            <a:r>
              <a:rPr lang="en-US" sz="1800" dirty="0">
                <a:solidFill>
                  <a:srgbClr val="124F5C"/>
                </a:solidFill>
                <a:latin typeface="Arial MT"/>
                <a:cs typeface="Arial MT"/>
              </a:rPr>
              <a:t>Out</a:t>
            </a:r>
            <a:r>
              <a:rPr lang="en-US" sz="1800" spc="-40" dirty="0">
                <a:solidFill>
                  <a:srgbClr val="124F5C"/>
                </a:solidFill>
                <a:latin typeface="Arial MT"/>
                <a:cs typeface="Arial MT"/>
              </a:rPr>
              <a:t> </a:t>
            </a:r>
            <a:r>
              <a:rPr lang="en-US" sz="1800" dirty="0">
                <a:solidFill>
                  <a:srgbClr val="124F5C"/>
                </a:solidFill>
                <a:latin typeface="Arial MT"/>
                <a:cs typeface="Arial MT"/>
              </a:rPr>
              <a:t>or </a:t>
            </a:r>
            <a:r>
              <a:rPr lang="en-US" sz="1800" spc="-10" dirty="0">
                <a:solidFill>
                  <a:srgbClr val="124F5C"/>
                </a:solidFill>
                <a:latin typeface="Arial MT"/>
                <a:cs typeface="Arial MT"/>
              </a:rPr>
              <a:t>No-Show).</a:t>
            </a:r>
            <a:endParaRPr lang="en-US" sz="1800" dirty="0">
              <a:latin typeface="Arial MT"/>
              <a:cs typeface="Arial MT"/>
            </a:endParaRPr>
          </a:p>
          <a:p>
            <a:pPr marL="355600" marR="5080" indent="-343535">
              <a:lnSpc>
                <a:spcPct val="150000"/>
              </a:lnSpc>
              <a:buClr>
                <a:srgbClr val="124F5C"/>
              </a:buClr>
              <a:buAutoNum type="arabicPeriod" startAt="32"/>
              <a:tabLst>
                <a:tab pos="356235" algn="l"/>
              </a:tabLst>
            </a:pPr>
            <a:r>
              <a:rPr lang="en-US" sz="1800" spc="-10" dirty="0" err="1">
                <a:solidFill>
                  <a:srgbClr val="C00000"/>
                </a:solidFill>
                <a:latin typeface="Arial MT"/>
                <a:cs typeface="Arial MT"/>
              </a:rPr>
              <a:t>reservation_status_date</a:t>
            </a:r>
            <a:r>
              <a:rPr lang="en-US" sz="1800" spc="-10" dirty="0">
                <a:solidFill>
                  <a:srgbClr val="C00000"/>
                </a:solidFill>
                <a:latin typeface="Arial MT"/>
                <a:cs typeface="Arial MT"/>
              </a:rPr>
              <a:t>:</a:t>
            </a:r>
            <a:r>
              <a:rPr lang="en-US" sz="1800" spc="-40" dirty="0">
                <a:solidFill>
                  <a:srgbClr val="C00000"/>
                </a:solidFill>
                <a:latin typeface="Arial MT"/>
                <a:cs typeface="Arial MT"/>
              </a:rPr>
              <a:t> </a:t>
            </a:r>
            <a:r>
              <a:rPr lang="en-US" sz="1800" dirty="0">
                <a:solidFill>
                  <a:srgbClr val="124F5C"/>
                </a:solidFill>
                <a:latin typeface="Arial MT"/>
                <a:cs typeface="Arial MT"/>
              </a:rPr>
              <a:t>Date</a:t>
            </a:r>
            <a:r>
              <a:rPr lang="en-US" sz="1800" spc="-5" dirty="0">
                <a:solidFill>
                  <a:srgbClr val="124F5C"/>
                </a:solidFill>
                <a:latin typeface="Arial MT"/>
                <a:cs typeface="Arial MT"/>
              </a:rPr>
              <a:t> </a:t>
            </a:r>
            <a:r>
              <a:rPr lang="en-US" sz="1800" dirty="0">
                <a:solidFill>
                  <a:srgbClr val="124F5C"/>
                </a:solidFill>
                <a:latin typeface="Arial MT"/>
                <a:cs typeface="Arial MT"/>
              </a:rPr>
              <a:t>at</a:t>
            </a:r>
            <a:r>
              <a:rPr lang="en-US" sz="1800" spc="10" dirty="0">
                <a:solidFill>
                  <a:srgbClr val="124F5C"/>
                </a:solidFill>
                <a:latin typeface="Arial MT"/>
                <a:cs typeface="Arial MT"/>
              </a:rPr>
              <a:t> </a:t>
            </a:r>
            <a:r>
              <a:rPr lang="en-US" sz="1800" dirty="0">
                <a:solidFill>
                  <a:srgbClr val="124F5C"/>
                </a:solidFill>
                <a:latin typeface="Arial MT"/>
                <a:cs typeface="Arial MT"/>
              </a:rPr>
              <a:t>which</a:t>
            </a:r>
            <a:r>
              <a:rPr lang="en-US" sz="1800" spc="5" dirty="0">
                <a:solidFill>
                  <a:srgbClr val="124F5C"/>
                </a:solidFill>
                <a:latin typeface="Arial MT"/>
                <a:cs typeface="Arial MT"/>
              </a:rPr>
              <a:t> </a:t>
            </a:r>
            <a:r>
              <a:rPr lang="en-US" sz="1800" spc="-25" dirty="0">
                <a:solidFill>
                  <a:srgbClr val="124F5C"/>
                </a:solidFill>
                <a:latin typeface="Arial MT"/>
                <a:cs typeface="Arial MT"/>
              </a:rPr>
              <a:t>the </a:t>
            </a:r>
            <a:r>
              <a:rPr lang="en-US" sz="1800" dirty="0">
                <a:solidFill>
                  <a:srgbClr val="124F5C"/>
                </a:solidFill>
                <a:latin typeface="Arial MT"/>
                <a:cs typeface="Arial MT"/>
              </a:rPr>
              <a:t>last</a:t>
            </a:r>
            <a:r>
              <a:rPr lang="en-US" sz="1800" spc="-40" dirty="0">
                <a:solidFill>
                  <a:srgbClr val="124F5C"/>
                </a:solidFill>
                <a:latin typeface="Arial MT"/>
                <a:cs typeface="Arial MT"/>
              </a:rPr>
              <a:t> </a:t>
            </a:r>
            <a:r>
              <a:rPr lang="en-US" sz="1800" dirty="0">
                <a:solidFill>
                  <a:srgbClr val="124F5C"/>
                </a:solidFill>
                <a:latin typeface="Arial MT"/>
                <a:cs typeface="Arial MT"/>
              </a:rPr>
              <a:t>reservation</a:t>
            </a:r>
            <a:r>
              <a:rPr lang="en-US" sz="1800" spc="-65" dirty="0">
                <a:solidFill>
                  <a:srgbClr val="124F5C"/>
                </a:solidFill>
                <a:latin typeface="Arial MT"/>
                <a:cs typeface="Arial MT"/>
              </a:rPr>
              <a:t> </a:t>
            </a:r>
            <a:r>
              <a:rPr lang="en-US" sz="1800" dirty="0">
                <a:solidFill>
                  <a:srgbClr val="124F5C"/>
                </a:solidFill>
                <a:latin typeface="Arial MT"/>
                <a:cs typeface="Arial MT"/>
              </a:rPr>
              <a:t>status</a:t>
            </a:r>
            <a:r>
              <a:rPr lang="en-US" sz="1800" spc="-65" dirty="0">
                <a:solidFill>
                  <a:srgbClr val="124F5C"/>
                </a:solidFill>
                <a:latin typeface="Arial MT"/>
                <a:cs typeface="Arial MT"/>
              </a:rPr>
              <a:t> </a:t>
            </a:r>
            <a:r>
              <a:rPr lang="en-US" sz="1800" dirty="0">
                <a:solidFill>
                  <a:srgbClr val="124F5C"/>
                </a:solidFill>
                <a:latin typeface="Arial MT"/>
                <a:cs typeface="Arial MT"/>
              </a:rPr>
              <a:t>was</a:t>
            </a:r>
            <a:r>
              <a:rPr lang="en-US" sz="1800" spc="-25" dirty="0">
                <a:solidFill>
                  <a:srgbClr val="124F5C"/>
                </a:solidFill>
                <a:latin typeface="Arial MT"/>
                <a:cs typeface="Arial MT"/>
              </a:rPr>
              <a:t> </a:t>
            </a:r>
            <a:r>
              <a:rPr lang="en-US" sz="1800" spc="-10" dirty="0">
                <a:solidFill>
                  <a:srgbClr val="124F5C"/>
                </a:solidFill>
                <a:latin typeface="Arial MT"/>
                <a:cs typeface="Arial MT"/>
              </a:rPr>
              <a:t>updated.</a:t>
            </a:r>
            <a:endParaRPr lang="en-US" sz="1800" dirty="0">
              <a:latin typeface="Arial MT"/>
              <a:cs typeface="Arial MT"/>
            </a:endParaRPr>
          </a:p>
        </p:txBody>
      </p:sp>
    </p:spTree>
    <p:extLst>
      <p:ext uri="{BB962C8B-B14F-4D97-AF65-F5344CB8AC3E}">
        <p14:creationId xmlns:p14="http://schemas.microsoft.com/office/powerpoint/2010/main" val="200485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109742-19C5-4543-76FD-08226B97062E}"/>
              </a:ext>
            </a:extLst>
          </p:cNvPr>
          <p:cNvSpPr txBox="1"/>
          <p:nvPr/>
        </p:nvSpPr>
        <p:spPr>
          <a:xfrm>
            <a:off x="1361440" y="805934"/>
            <a:ext cx="6096000" cy="707886"/>
          </a:xfrm>
          <a:prstGeom prst="rect">
            <a:avLst/>
          </a:prstGeom>
          <a:noFill/>
        </p:spPr>
        <p:txBody>
          <a:bodyPr wrap="square">
            <a:spAutoFit/>
          </a:bodyPr>
          <a:lstStyle/>
          <a:p>
            <a:pPr marL="354965" indent="-342265">
              <a:lnSpc>
                <a:spcPct val="100000"/>
              </a:lnSpc>
              <a:spcBef>
                <a:spcPts val="1180"/>
              </a:spcBef>
              <a:buFont typeface="Wingdings" panose="05000000000000000000" pitchFamily="2" charset="2"/>
              <a:buChar char="v"/>
              <a:tabLst>
                <a:tab pos="354965" algn="l"/>
                <a:tab pos="355600" algn="l"/>
              </a:tabLst>
            </a:pPr>
            <a:r>
              <a:rPr lang="en-IN" sz="4000" spc="-20" dirty="0">
                <a:solidFill>
                  <a:schemeClr val="accent6">
                    <a:lumMod val="50000"/>
                  </a:schemeClr>
                </a:solidFill>
                <a:latin typeface="Arial MT"/>
                <a:cs typeface="Arial MT"/>
              </a:rPr>
              <a:t>Data cleaning</a:t>
            </a:r>
          </a:p>
        </p:txBody>
      </p:sp>
      <p:sp>
        <p:nvSpPr>
          <p:cNvPr id="4" name="TextBox 3">
            <a:extLst>
              <a:ext uri="{FF2B5EF4-FFF2-40B4-BE49-F238E27FC236}">
                <a16:creationId xmlns:a16="http://schemas.microsoft.com/office/drawing/2014/main" id="{1CFEDE3B-37A7-17E4-9E02-68124B9AA7D6}"/>
              </a:ext>
            </a:extLst>
          </p:cNvPr>
          <p:cNvSpPr txBox="1"/>
          <p:nvPr/>
        </p:nvSpPr>
        <p:spPr>
          <a:xfrm>
            <a:off x="1361440" y="1687354"/>
            <a:ext cx="5161280" cy="5539978"/>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duplicate values are dropped . After this columns are reduced to 87396.</a:t>
            </a:r>
          </a:p>
          <a:p>
            <a:pPr marL="285750" indent="-285750" algn="just">
              <a:buFont typeface="Courier New" panose="02070309020205020404" pitchFamily="49" charset="0"/>
              <a:buChar char="o"/>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 the missing values are removed using the values '0' and 'others'.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dirty="0">
                <a:solidFill>
                  <a:srgbClr val="212121"/>
                </a:solidFill>
                <a:effectLst/>
                <a:latin typeface="Times New Roman" panose="02020603050405020304" pitchFamily="18" charset="0"/>
                <a:cs typeface="Times New Roman" panose="02020603050405020304" pitchFamily="18" charset="0"/>
              </a:rPr>
              <a:t>Adult 0 means no booking has been happened. So we can drop those columns.</a:t>
            </a:r>
          </a:p>
          <a:p>
            <a:pPr marL="285750" indent="-285750">
              <a:buFont typeface="Arial" panose="020B0604020202020204" pitchFamily="34" charset="0"/>
              <a:buChar char="•"/>
            </a:pPr>
            <a:r>
              <a:rPr lang="en-US" sz="2400" b="0" i="0" dirty="0">
                <a:solidFill>
                  <a:srgbClr val="212121"/>
                </a:solidFill>
                <a:effectLst/>
                <a:latin typeface="Times New Roman" panose="02020603050405020304" pitchFamily="18" charset="0"/>
                <a:cs typeface="Times New Roman" panose="02020603050405020304" pitchFamily="18" charset="0"/>
              </a:rPr>
              <a:t>Negative value for average daily rate is not possible. So that column also dropped.</a:t>
            </a:r>
          </a:p>
          <a:p>
            <a:pPr marL="285750" indent="-285750">
              <a:buFont typeface="Arial" panose="020B0604020202020204" pitchFamily="34" charset="0"/>
              <a:buChar char="•"/>
            </a:pPr>
            <a:r>
              <a:rPr lang="en-US" sz="24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adr</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column with value&gt;5000 dropped.</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CE5AF36A-592F-142E-97A6-B784E583F59C}"/>
              </a:ext>
            </a:extLst>
          </p:cNvPr>
          <p:cNvSpPr txBox="1"/>
          <p:nvPr/>
        </p:nvSpPr>
        <p:spPr>
          <a:xfrm>
            <a:off x="6441440" y="1513820"/>
            <a:ext cx="5161280" cy="4431983"/>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Added two more columns </a:t>
            </a:r>
            <a:r>
              <a:rPr lang="en-IN"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total_people</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total_stay</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Converted the datatype of </a:t>
            </a:r>
            <a:r>
              <a:rPr lang="en-IN" sz="2400" dirty="0">
                <a:solidFill>
                  <a:srgbClr val="A31515"/>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ea typeface="Times New Roman" panose="02020603050405020304" pitchFamily="18" charset="0"/>
                <a:cs typeface="Times New Roman" panose="02020603050405020304" pitchFamily="18" charset="0"/>
              </a:rPr>
              <a:t>reservation_status</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 date from string to datetime</a:t>
            </a:r>
          </a:p>
          <a:p>
            <a:pPr marL="285750" indent="-285750" algn="just">
              <a:buFont typeface="Courier New" panose="02070309020205020404" pitchFamily="49" charset="0"/>
              <a:buChar char="o"/>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Converted the datatype of </a:t>
            </a:r>
            <a:r>
              <a:rPr lang="en-IN" sz="2400" dirty="0">
                <a:solidFill>
                  <a:srgbClr val="A31515"/>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children from float to int</a:t>
            </a:r>
          </a:p>
          <a:p>
            <a:pPr marL="285750" indent="-285750" algn="just">
              <a:buFont typeface="Courier New" panose="02070309020205020404" pitchFamily="49" charset="0"/>
              <a:buChar char="o"/>
            </a:pP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endParaRPr lang="en-IN" sz="2400" b="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4757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944FDD-5103-643D-A390-57177367A852}"/>
              </a:ext>
            </a:extLst>
          </p:cNvPr>
          <p:cNvSpPr txBox="1"/>
          <p:nvPr/>
        </p:nvSpPr>
        <p:spPr>
          <a:xfrm>
            <a:off x="690880" y="846574"/>
            <a:ext cx="6096000" cy="584775"/>
          </a:xfrm>
          <a:prstGeom prst="rect">
            <a:avLst/>
          </a:prstGeom>
          <a:noFill/>
        </p:spPr>
        <p:txBody>
          <a:bodyPr wrap="square">
            <a:spAutoFit/>
          </a:bodyPr>
          <a:lstStyle/>
          <a:p>
            <a:pPr marL="354965" indent="-342265">
              <a:lnSpc>
                <a:spcPct val="100000"/>
              </a:lnSpc>
              <a:spcBef>
                <a:spcPts val="1180"/>
              </a:spcBef>
              <a:buFont typeface="Wingdings" panose="05000000000000000000" pitchFamily="2" charset="2"/>
              <a:buChar char="v"/>
              <a:tabLst>
                <a:tab pos="354965" algn="l"/>
                <a:tab pos="355600" algn="l"/>
              </a:tabLst>
            </a:pPr>
            <a:r>
              <a:rPr lang="en-IN" sz="3200" spc="-20" dirty="0" err="1">
                <a:solidFill>
                  <a:schemeClr val="accent6">
                    <a:lumMod val="50000"/>
                  </a:schemeClr>
                </a:solidFill>
                <a:latin typeface="Arial MT"/>
                <a:cs typeface="Arial MT"/>
              </a:rPr>
              <a:t>Explaratory</a:t>
            </a:r>
            <a:r>
              <a:rPr lang="en-IN" sz="3200" spc="-20" dirty="0">
                <a:solidFill>
                  <a:schemeClr val="accent6">
                    <a:lumMod val="50000"/>
                  </a:schemeClr>
                </a:solidFill>
                <a:latin typeface="Arial MT"/>
                <a:cs typeface="Arial MT"/>
              </a:rPr>
              <a:t> data Analysis</a:t>
            </a:r>
          </a:p>
        </p:txBody>
      </p:sp>
      <p:sp>
        <p:nvSpPr>
          <p:cNvPr id="4" name="TextBox 3">
            <a:extLst>
              <a:ext uri="{FF2B5EF4-FFF2-40B4-BE49-F238E27FC236}">
                <a16:creationId xmlns:a16="http://schemas.microsoft.com/office/drawing/2014/main" id="{633ADC00-66E6-7386-1198-8280FCAE05EE}"/>
              </a:ext>
            </a:extLst>
          </p:cNvPr>
          <p:cNvSpPr txBox="1"/>
          <p:nvPr/>
        </p:nvSpPr>
        <p:spPr>
          <a:xfrm>
            <a:off x="1493520" y="1577052"/>
            <a:ext cx="344424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Univariate analysis</a:t>
            </a:r>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23C696D-295C-B86F-572D-A29ECB4E5D1E}"/>
              </a:ext>
            </a:extLst>
          </p:cNvPr>
          <p:cNvPicPr>
            <a:picLocks noChangeAspect="1"/>
          </p:cNvPicPr>
          <p:nvPr/>
        </p:nvPicPr>
        <p:blipFill>
          <a:blip r:embed="rId2"/>
          <a:stretch>
            <a:fillRect/>
          </a:stretch>
        </p:blipFill>
        <p:spPr>
          <a:xfrm>
            <a:off x="935355" y="2502285"/>
            <a:ext cx="3443605" cy="3509141"/>
          </a:xfrm>
          <a:prstGeom prst="rect">
            <a:avLst/>
          </a:prstGeom>
        </p:spPr>
      </p:pic>
      <p:pic>
        <p:nvPicPr>
          <p:cNvPr id="6" name="Picture 5">
            <a:extLst>
              <a:ext uri="{FF2B5EF4-FFF2-40B4-BE49-F238E27FC236}">
                <a16:creationId xmlns:a16="http://schemas.microsoft.com/office/drawing/2014/main" id="{0B37AB53-3551-C482-DB2E-CD2EF888CB8E}"/>
              </a:ext>
            </a:extLst>
          </p:cNvPr>
          <p:cNvPicPr>
            <a:picLocks noChangeAspect="1"/>
          </p:cNvPicPr>
          <p:nvPr/>
        </p:nvPicPr>
        <p:blipFill>
          <a:blip r:embed="rId3"/>
          <a:stretch>
            <a:fillRect/>
          </a:stretch>
        </p:blipFill>
        <p:spPr>
          <a:xfrm>
            <a:off x="5031583" y="2591753"/>
            <a:ext cx="5562918" cy="3496536"/>
          </a:xfrm>
          <a:prstGeom prst="rect">
            <a:avLst/>
          </a:prstGeom>
        </p:spPr>
      </p:pic>
      <p:sp>
        <p:nvSpPr>
          <p:cNvPr id="7" name="TextBox 6">
            <a:extLst>
              <a:ext uri="{FF2B5EF4-FFF2-40B4-BE49-F238E27FC236}">
                <a16:creationId xmlns:a16="http://schemas.microsoft.com/office/drawing/2014/main" id="{3456E1D1-1B47-CC8A-A105-457AEE930C6E}"/>
              </a:ext>
            </a:extLst>
          </p:cNvPr>
          <p:cNvSpPr txBox="1"/>
          <p:nvPr/>
        </p:nvSpPr>
        <p:spPr>
          <a:xfrm>
            <a:off x="1028543" y="6167218"/>
            <a:ext cx="4003040" cy="369332"/>
          </a:xfrm>
          <a:prstGeom prst="rect">
            <a:avLst/>
          </a:prstGeom>
          <a:noFill/>
        </p:spPr>
        <p:txBody>
          <a:bodyPr wrap="square" rtlCol="0">
            <a:spAutoFit/>
          </a:bodyPr>
          <a:lstStyle/>
          <a:p>
            <a:r>
              <a:rPr lang="en-US" dirty="0"/>
              <a:t>City hotel is the most preferred hotel</a:t>
            </a:r>
            <a:endParaRPr lang="en-IN" dirty="0"/>
          </a:p>
        </p:txBody>
      </p:sp>
      <p:sp>
        <p:nvSpPr>
          <p:cNvPr id="8" name="TextBox 7">
            <a:extLst>
              <a:ext uri="{FF2B5EF4-FFF2-40B4-BE49-F238E27FC236}">
                <a16:creationId xmlns:a16="http://schemas.microsoft.com/office/drawing/2014/main" id="{7C38C4DE-246D-D191-A345-C93A79615206}"/>
              </a:ext>
            </a:extLst>
          </p:cNvPr>
          <p:cNvSpPr txBox="1"/>
          <p:nvPr/>
        </p:nvSpPr>
        <p:spPr>
          <a:xfrm>
            <a:off x="5740400" y="6167218"/>
            <a:ext cx="4003040" cy="369332"/>
          </a:xfrm>
          <a:prstGeom prst="rect">
            <a:avLst/>
          </a:prstGeom>
          <a:noFill/>
        </p:spPr>
        <p:txBody>
          <a:bodyPr wrap="square" rtlCol="0">
            <a:spAutoFit/>
          </a:bodyPr>
          <a:lstStyle/>
          <a:p>
            <a:r>
              <a:rPr lang="en-US" dirty="0"/>
              <a:t>Most bookings happened in 2016</a:t>
            </a:r>
            <a:endParaRPr lang="en-IN" dirty="0"/>
          </a:p>
        </p:txBody>
      </p:sp>
    </p:spTree>
    <p:extLst>
      <p:ext uri="{BB962C8B-B14F-4D97-AF65-F5344CB8AC3E}">
        <p14:creationId xmlns:p14="http://schemas.microsoft.com/office/powerpoint/2010/main" val="240144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1203</Words>
  <Application>Microsoft Office PowerPoint</Application>
  <PresentationFormat>Widescreen</PresentationFormat>
  <Paragraphs>121</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Algerian</vt:lpstr>
      <vt:lpstr>Arial</vt:lpstr>
      <vt:lpstr>Arial Black</vt:lpstr>
      <vt:lpstr>Arial MT</vt:lpstr>
      <vt:lpstr>Bahnschrift</vt:lpstr>
      <vt:lpstr>Calibri</vt:lpstr>
      <vt:lpstr>Calibri Light</vt:lpstr>
      <vt:lpstr>Courier New</vt:lpstr>
      <vt:lpstr>Roboto</vt:lpstr>
      <vt:lpstr>Times New Roman</vt:lpstr>
      <vt:lpstr>Wingdings</vt:lpstr>
      <vt:lpstr>Office Theme</vt:lpstr>
      <vt:lpstr>Capstone Project  Hotel Booking Analysis </vt:lpstr>
      <vt:lpstr>PowerPoint Presentation</vt:lpstr>
      <vt:lpstr>Business Objective </vt:lpstr>
      <vt:lpstr>Data Summary </vt:lpstr>
      <vt:lpstr>Data Summary Variables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 </dc:title>
  <dc:creator>zayn lawliet</dc:creator>
  <cp:lastModifiedBy>zayn lawliet</cp:lastModifiedBy>
  <cp:revision>6</cp:revision>
  <dcterms:created xsi:type="dcterms:W3CDTF">2023-08-01T07:37:13Z</dcterms:created>
  <dcterms:modified xsi:type="dcterms:W3CDTF">2023-08-01T08:23:53Z</dcterms:modified>
</cp:coreProperties>
</file>