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0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7" r:id="rId10"/>
    <p:sldId id="262" r:id="rId11"/>
    <p:sldId id="271" r:id="rId12"/>
    <p:sldId id="272" r:id="rId13"/>
    <p:sldId id="263" r:id="rId14"/>
    <p:sldId id="264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5DE66-D80E-4E12-9164-137556F5D12D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70073-9CC5-4A99-9324-B0D8478F8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27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8BE6-F388-4FEE-A214-2AE25624A278}" type="datetime1">
              <a:rPr lang="en-GB" smtClean="0"/>
              <a:t>18/06/2023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708D-8520-4EC4-927A-105189E932E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6F08-2929-4CC9-A214-67EBC33FE170}" type="datetime1">
              <a:rPr lang="en-GB" smtClean="0"/>
              <a:t>18/06/2023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708D-8520-4EC4-927A-105189E932E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FA0-E4AA-4676-B863-D0BEB598ED65}" type="datetime1">
              <a:rPr lang="en-GB" smtClean="0"/>
              <a:t>18/06/2023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708D-8520-4EC4-927A-105189E932E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CF0-CD5F-40D1-8E8D-CD6ED8851191}" type="datetime1">
              <a:rPr lang="en-GB" smtClean="0"/>
              <a:t>18/06/2023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708D-8520-4EC4-927A-105189E932E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3D93-274E-4160-A5AE-93CC02087904}" type="datetime1">
              <a:rPr lang="en-GB" smtClean="0"/>
              <a:t>18/06/2023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708D-8520-4EC4-927A-105189E932E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D3E-257B-44AA-A3B3-E45A9D2952BA}" type="datetime1">
              <a:rPr lang="en-GB" smtClean="0"/>
              <a:t>18/06/2023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708D-8520-4EC4-927A-105189E932E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13E61-88E3-47CA-872D-7DE1DA32B405}" type="datetime1">
              <a:rPr lang="en-GB" smtClean="0"/>
              <a:t>18/06/2023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708D-8520-4EC4-927A-105189E932E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9DCC-50E2-4FE2-A177-0B8B470B3746}" type="datetime1">
              <a:rPr lang="en-GB" smtClean="0"/>
              <a:t>18/06/2023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708D-8520-4EC4-927A-105189E932E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E15E-579C-48A9-B943-EBC388519E3A}" type="datetime1">
              <a:rPr lang="en-GB" smtClean="0"/>
              <a:t>18/06/2023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708D-8520-4EC4-927A-105189E932E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C55E-BCB0-4786-A783-89AE086B8DF6}" type="datetime1">
              <a:rPr lang="en-GB" smtClean="0"/>
              <a:t>18/06/2023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708D-8520-4EC4-927A-105189E932E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6670-88D0-452F-AB9E-DACDCC240184}" type="datetime1">
              <a:rPr lang="en-GB" smtClean="0"/>
              <a:t>18/06/2023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D3708D-8520-4EC4-927A-105189E932E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8D3708D-8520-4EC4-927A-105189E932EE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A4DCA5C-D5CF-4162-8D78-B0CC7BF04A5A}" type="datetime1">
              <a:rPr lang="en-GB" smtClean="0"/>
              <a:t>18/06/2023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2D5A6-58E0-FE20-38A8-BBB9BDF4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708D-8520-4EC4-927A-105189E932EE}" type="slidenum">
              <a:rPr lang="en-GB" smtClean="0"/>
              <a:t>1</a:t>
            </a:fld>
            <a:endParaRPr lang="en-GB"/>
          </a:p>
        </p:txBody>
      </p:sp>
      <p:pic>
        <p:nvPicPr>
          <p:cNvPr id="7" name="Picture 2" descr="C:\xampp\htdocs\school-website-main\assets\images\whiteschool.PNG">
            <a:extLst>
              <a:ext uri="{FF2B5EF4-FFF2-40B4-BE49-F238E27FC236}">
                <a16:creationId xmlns:a16="http://schemas.microsoft.com/office/drawing/2014/main" id="{32245F5C-0495-78E9-B211-F38DF375F4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548681"/>
            <a:ext cx="1227606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43987A-1AAC-9023-F92B-DCCCB762D20C}"/>
              </a:ext>
            </a:extLst>
          </p:cNvPr>
          <p:cNvSpPr txBox="1"/>
          <p:nvPr/>
        </p:nvSpPr>
        <p:spPr>
          <a:xfrm>
            <a:off x="34972" y="5198814"/>
            <a:ext cx="583264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200" b="1" dirty="0"/>
              <a:t> PRESENTED BY :</a:t>
            </a:r>
          </a:p>
          <a:p>
            <a:pPr marL="114300" indent="0">
              <a:buNone/>
            </a:pPr>
            <a:r>
              <a:rPr lang="en-US" sz="1800" dirty="0"/>
              <a:t>  Mr. SAJIT GURUNG</a:t>
            </a:r>
          </a:p>
          <a:p>
            <a:pPr marL="114300" indent="0">
              <a:buNone/>
            </a:pPr>
            <a:r>
              <a:rPr lang="en-US" sz="1800" dirty="0"/>
              <a:t>  Mr. NISCHAL POKHREL</a:t>
            </a:r>
          </a:p>
          <a:p>
            <a:pPr marL="114300" indent="0">
              <a:buNone/>
            </a:pPr>
            <a:r>
              <a:rPr lang="en-US" sz="1800" dirty="0"/>
              <a:t>  Mr. KSHITIJ GURUNG</a:t>
            </a:r>
          </a:p>
          <a:p>
            <a:pPr marL="114300" indent="0">
              <a:buNone/>
            </a:pPr>
            <a:r>
              <a:rPr lang="en-US" sz="1800" dirty="0"/>
              <a:t>  Mr. KIRAN SUNAR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B597A7-5EA6-BBB8-9E84-87377B95DEDD}"/>
              </a:ext>
            </a:extLst>
          </p:cNvPr>
          <p:cNvSpPr txBox="1"/>
          <p:nvPr/>
        </p:nvSpPr>
        <p:spPr>
          <a:xfrm>
            <a:off x="938876" y="2708920"/>
            <a:ext cx="757909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MERO SCHOOL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41456880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GANTT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708D-8520-4EC4-927A-105189E932EE}" type="slidenum">
              <a:rPr lang="en-GB" smtClean="0"/>
              <a:t>10</a:t>
            </a:fld>
            <a:endParaRPr lang="en-GB"/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8E8D2B69-9CDA-4563-43B2-F4FA374BC15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560" y="1700808"/>
            <a:ext cx="727280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69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6041-AB91-C873-DE0B-E286EF2E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10. TESTING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2C309EB-361E-E4FE-948C-43F653D3F4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273572"/>
              </p:ext>
            </p:extLst>
          </p:nvPr>
        </p:nvGraphicFramePr>
        <p:xfrm>
          <a:off x="1043608" y="1592675"/>
          <a:ext cx="5832647" cy="4800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6702">
                  <a:extLst>
                    <a:ext uri="{9D8B030D-6E8A-4147-A177-3AD203B41FA5}">
                      <a16:colId xmlns:a16="http://schemas.microsoft.com/office/drawing/2014/main" val="1856708158"/>
                    </a:ext>
                  </a:extLst>
                </a:gridCol>
                <a:gridCol w="912104">
                  <a:extLst>
                    <a:ext uri="{9D8B030D-6E8A-4147-A177-3AD203B41FA5}">
                      <a16:colId xmlns:a16="http://schemas.microsoft.com/office/drawing/2014/main" val="1501948002"/>
                    </a:ext>
                  </a:extLst>
                </a:gridCol>
                <a:gridCol w="2065028">
                  <a:extLst>
                    <a:ext uri="{9D8B030D-6E8A-4147-A177-3AD203B41FA5}">
                      <a16:colId xmlns:a16="http://schemas.microsoft.com/office/drawing/2014/main" val="3609404603"/>
                    </a:ext>
                  </a:extLst>
                </a:gridCol>
                <a:gridCol w="861531">
                  <a:extLst>
                    <a:ext uri="{9D8B030D-6E8A-4147-A177-3AD203B41FA5}">
                      <a16:colId xmlns:a16="http://schemas.microsoft.com/office/drawing/2014/main" val="618986758"/>
                    </a:ext>
                  </a:extLst>
                </a:gridCol>
                <a:gridCol w="1317282">
                  <a:extLst>
                    <a:ext uri="{9D8B030D-6E8A-4147-A177-3AD203B41FA5}">
                      <a16:colId xmlns:a16="http://schemas.microsoft.com/office/drawing/2014/main" val="1051981686"/>
                    </a:ext>
                  </a:extLst>
                </a:gridCol>
              </a:tblGrid>
              <a:tr h="600147"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900" kern="0">
                          <a:effectLst/>
                        </a:rPr>
                        <a:t>Test Case ID</a:t>
                      </a:r>
                      <a:endParaRPr lang="en-US" sz="9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094" marR="52094" marT="0" marB="0"/>
                </a:tc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900" kern="0">
                          <a:effectLst/>
                        </a:rPr>
                        <a:t>Test Case</a:t>
                      </a:r>
                      <a:endParaRPr lang="en-US" sz="9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094" marR="52094" marT="0" marB="0"/>
                </a:tc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900" kern="0">
                          <a:effectLst/>
                        </a:rPr>
                        <a:t>Test Steps</a:t>
                      </a:r>
                      <a:endParaRPr lang="en-US" sz="9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094" marR="52094" marT="0" marB="0"/>
                </a:tc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900" kern="0">
                          <a:effectLst/>
                        </a:rPr>
                        <a:t>Test Data</a:t>
                      </a:r>
                      <a:endParaRPr lang="en-US" sz="9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094" marR="52094" marT="0" marB="0"/>
                </a:tc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900" kern="0">
                          <a:effectLst/>
                        </a:rPr>
                        <a:t>Results</a:t>
                      </a:r>
                      <a:endParaRPr lang="en-US" sz="9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094" marR="52094" marT="0" marB="0"/>
                </a:tc>
                <a:extLst>
                  <a:ext uri="{0D108BD9-81ED-4DB2-BD59-A6C34878D82A}">
                    <a16:rowId xmlns:a16="http://schemas.microsoft.com/office/drawing/2014/main" val="269370205"/>
                  </a:ext>
                </a:extLst>
              </a:tr>
              <a:tr h="841711"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900" kern="0">
                          <a:effectLst/>
                        </a:rPr>
                        <a:t>TC001</a:t>
                      </a:r>
                      <a:endParaRPr lang="en-US" sz="9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094" marR="52094" marT="0" marB="0"/>
                </a:tc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900" kern="0">
                          <a:effectLst/>
                        </a:rPr>
                        <a:t>website Access</a:t>
                      </a:r>
                      <a:endParaRPr lang="en-US" sz="9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094" marR="52094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900" u="none" strike="noStrike" kern="0" dirty="0">
                          <a:effectLst/>
                        </a:rPr>
                        <a:t> Open the web browser </a:t>
                      </a:r>
                      <a:endParaRPr lang="en-US" sz="900" u="none" strike="noStrike" kern="100" dirty="0">
                        <a:effectLst/>
                      </a:endParaRPr>
                    </a:p>
                    <a:p>
                      <a:pPr marL="0" marR="37465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900" kern="0" dirty="0">
                          <a:effectLst/>
                        </a:rPr>
                        <a:t> </a:t>
                      </a:r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094" marR="52094" marT="0" marB="0"/>
                </a:tc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900" kern="0">
                          <a:effectLst/>
                        </a:rPr>
                        <a:t>N/A</a:t>
                      </a:r>
                      <a:endParaRPr lang="en-US" sz="9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094" marR="52094" marT="0" marB="0"/>
                </a:tc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900" kern="0">
                          <a:effectLst/>
                        </a:rPr>
                        <a:t>The website interface loads successfully.</a:t>
                      </a:r>
                      <a:endParaRPr lang="en-US" sz="9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094" marR="52094" marT="0" marB="0"/>
                </a:tc>
                <a:extLst>
                  <a:ext uri="{0D108BD9-81ED-4DB2-BD59-A6C34878D82A}">
                    <a16:rowId xmlns:a16="http://schemas.microsoft.com/office/drawing/2014/main" val="1229035224"/>
                  </a:ext>
                </a:extLst>
              </a:tr>
              <a:tr h="1321752"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900" kern="0">
                          <a:effectLst/>
                        </a:rPr>
                        <a:t>TC002</a:t>
                      </a:r>
                      <a:endParaRPr lang="en-US" sz="9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094" marR="52094" marT="0" marB="0"/>
                </a:tc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900" kern="0">
                          <a:effectLst/>
                        </a:rPr>
                        <a:t>Admin login</a:t>
                      </a:r>
                      <a:endParaRPr lang="en-US" sz="9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094" marR="52094" marT="0" marB="0"/>
                </a:tc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900" kern="0">
                          <a:effectLst/>
                        </a:rPr>
                        <a:t>1.Click on the “login” button.</a:t>
                      </a:r>
                      <a:endParaRPr lang="en-US" sz="900" kern="100">
                        <a:effectLst/>
                      </a:endParaRPr>
                    </a:p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900" kern="0">
                          <a:effectLst/>
                        </a:rPr>
                        <a:t>2.Enter admin credentials.</a:t>
                      </a:r>
                      <a:endParaRPr lang="en-US" sz="9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094" marR="52094" marT="0" marB="0"/>
                </a:tc>
                <a:tc>
                  <a:txBody>
                    <a:bodyPr/>
                    <a:lstStyle/>
                    <a:p>
                      <a:pPr marL="6350" marR="37465" indent="-635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900" kern="0">
                          <a:effectLst/>
                        </a:rPr>
                        <a:t>Admin </a:t>
                      </a:r>
                      <a:endParaRPr lang="en-US" sz="900" kern="100">
                        <a:effectLst/>
                      </a:endParaRPr>
                    </a:p>
                    <a:p>
                      <a:pPr marL="6350" marR="37465" indent="-635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900" kern="0">
                          <a:effectLst/>
                        </a:rPr>
                        <a:t>username</a:t>
                      </a:r>
                      <a:endParaRPr lang="en-US" sz="900" kern="100">
                        <a:effectLst/>
                      </a:endParaRPr>
                    </a:p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900" kern="0">
                          <a:effectLst/>
                        </a:rPr>
                        <a:t>and password</a:t>
                      </a:r>
                      <a:endParaRPr lang="en-US" sz="9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094" marR="52094" marT="0" marB="0"/>
                </a:tc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900" kern="0">
                          <a:effectLst/>
                        </a:rPr>
                        <a:t>The admin dashboard is displayed</a:t>
                      </a:r>
                      <a:endParaRPr lang="en-US" sz="9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094" marR="52094" marT="0" marB="0"/>
                </a:tc>
                <a:extLst>
                  <a:ext uri="{0D108BD9-81ED-4DB2-BD59-A6C34878D82A}">
                    <a16:rowId xmlns:a16="http://schemas.microsoft.com/office/drawing/2014/main" val="1686557227"/>
                  </a:ext>
                </a:extLst>
              </a:tr>
              <a:tr h="953618"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900" kern="0">
                          <a:effectLst/>
                        </a:rPr>
                        <a:t>TC003</a:t>
                      </a:r>
                      <a:endParaRPr lang="en-US" sz="9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094" marR="52094" marT="0" marB="0"/>
                </a:tc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900" kern="0">
                          <a:effectLst/>
                        </a:rPr>
                        <a:t>User Management </a:t>
                      </a:r>
                      <a:endParaRPr lang="en-US" sz="9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094" marR="52094" marT="0" marB="0"/>
                </a:tc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900" kern="0" dirty="0">
                          <a:effectLst/>
                        </a:rPr>
                        <a:t>1.Navigate to the admin dashboard.</a:t>
                      </a:r>
                      <a:endParaRPr lang="en-US" sz="900" kern="100" dirty="0">
                        <a:effectLst/>
                      </a:endParaRPr>
                    </a:p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900" kern="0" dirty="0">
                          <a:effectLst/>
                        </a:rPr>
                        <a:t>2.Click on “manage Users”</a:t>
                      </a:r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094" marR="52094" marT="0" marB="0"/>
                </a:tc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900" kern="0">
                          <a:effectLst/>
                        </a:rPr>
                        <a:t>N/A</a:t>
                      </a:r>
                      <a:endParaRPr lang="en-US" sz="9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094" marR="52094" marT="0" marB="0"/>
                </a:tc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900" kern="0">
                          <a:effectLst/>
                        </a:rPr>
                        <a:t>The user management page is displayed</a:t>
                      </a:r>
                      <a:endParaRPr lang="en-US" sz="9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094" marR="52094" marT="0" marB="0"/>
                </a:tc>
                <a:extLst>
                  <a:ext uri="{0D108BD9-81ED-4DB2-BD59-A6C34878D82A}">
                    <a16:rowId xmlns:a16="http://schemas.microsoft.com/office/drawing/2014/main" val="2676592397"/>
                  </a:ext>
                </a:extLst>
              </a:tr>
              <a:tr h="1083372"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900" kern="0">
                          <a:effectLst/>
                        </a:rPr>
                        <a:t>TC004</a:t>
                      </a:r>
                      <a:endParaRPr lang="en-US" sz="9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094" marR="52094" marT="0" marB="0"/>
                </a:tc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900" kern="0">
                          <a:effectLst/>
                        </a:rPr>
                        <a:t>File Management </a:t>
                      </a:r>
                      <a:endParaRPr lang="en-US" sz="9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094" marR="52094" marT="0" marB="0"/>
                </a:tc>
                <a:tc>
                  <a:txBody>
                    <a:bodyPr/>
                    <a:lstStyle/>
                    <a:p>
                      <a:pPr marL="0" marR="37465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900" kern="0">
                          <a:effectLst/>
                        </a:rPr>
                        <a:t> 1.Navigate to the admin dashboard.</a:t>
                      </a:r>
                      <a:endParaRPr lang="en-US" sz="900" kern="100">
                        <a:effectLst/>
                      </a:endParaRPr>
                    </a:p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900" kern="0">
                          <a:effectLst/>
                        </a:rPr>
                        <a:t>2.Click on “manage Files”</a:t>
                      </a:r>
                      <a:endParaRPr lang="en-US" sz="9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094" marR="52094" marT="0" marB="0"/>
                </a:tc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900" kern="0">
                          <a:effectLst/>
                        </a:rPr>
                        <a:t>N/A</a:t>
                      </a:r>
                      <a:endParaRPr lang="en-US" sz="9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094" marR="52094" marT="0" marB="0"/>
                </a:tc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900" kern="0" dirty="0">
                          <a:effectLst/>
                        </a:rPr>
                        <a:t>The file management page is displayed</a:t>
                      </a:r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52094" marR="52094" marT="0" marB="0"/>
                </a:tc>
                <a:extLst>
                  <a:ext uri="{0D108BD9-81ED-4DB2-BD59-A6C34878D82A}">
                    <a16:rowId xmlns:a16="http://schemas.microsoft.com/office/drawing/2014/main" val="359700501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106E2-5796-7877-B692-F84A9CC5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708D-8520-4EC4-927A-105189E932E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07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31ADEC1-7C38-5A14-9998-652EE436F3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139877"/>
              </p:ext>
            </p:extLst>
          </p:nvPr>
        </p:nvGraphicFramePr>
        <p:xfrm>
          <a:off x="899592" y="332656"/>
          <a:ext cx="6696743" cy="60681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6955">
                  <a:extLst>
                    <a:ext uri="{9D8B030D-6E8A-4147-A177-3AD203B41FA5}">
                      <a16:colId xmlns:a16="http://schemas.microsoft.com/office/drawing/2014/main" val="660216696"/>
                    </a:ext>
                  </a:extLst>
                </a:gridCol>
                <a:gridCol w="1047231">
                  <a:extLst>
                    <a:ext uri="{9D8B030D-6E8A-4147-A177-3AD203B41FA5}">
                      <a16:colId xmlns:a16="http://schemas.microsoft.com/office/drawing/2014/main" val="1261545934"/>
                    </a:ext>
                  </a:extLst>
                </a:gridCol>
                <a:gridCol w="2370958">
                  <a:extLst>
                    <a:ext uri="{9D8B030D-6E8A-4147-A177-3AD203B41FA5}">
                      <a16:colId xmlns:a16="http://schemas.microsoft.com/office/drawing/2014/main" val="4224744742"/>
                    </a:ext>
                  </a:extLst>
                </a:gridCol>
                <a:gridCol w="989165">
                  <a:extLst>
                    <a:ext uri="{9D8B030D-6E8A-4147-A177-3AD203B41FA5}">
                      <a16:colId xmlns:a16="http://schemas.microsoft.com/office/drawing/2014/main" val="43998491"/>
                    </a:ext>
                  </a:extLst>
                </a:gridCol>
                <a:gridCol w="1512434">
                  <a:extLst>
                    <a:ext uri="{9D8B030D-6E8A-4147-A177-3AD203B41FA5}">
                      <a16:colId xmlns:a16="http://schemas.microsoft.com/office/drawing/2014/main" val="2508416669"/>
                    </a:ext>
                  </a:extLst>
                </a:gridCol>
              </a:tblGrid>
              <a:tr h="2042851"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800" kern="0">
                          <a:effectLst/>
                        </a:rPr>
                        <a:t>TC005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8057" marR="48057" marT="0" marB="0"/>
                </a:tc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800" kern="0">
                          <a:effectLst/>
                        </a:rPr>
                        <a:t>Dynamic page creation 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8057" marR="48057" marT="0" marB="0"/>
                </a:tc>
                <a:tc>
                  <a:txBody>
                    <a:bodyPr/>
                    <a:lstStyle/>
                    <a:p>
                      <a:pPr marL="0" marR="37465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800" kern="0">
                          <a:effectLst/>
                        </a:rPr>
                        <a:t>1.Navigate to the admin dashboard.</a:t>
                      </a:r>
                      <a:endParaRPr lang="en-US" sz="800" kern="100">
                        <a:effectLst/>
                      </a:endParaRPr>
                    </a:p>
                    <a:p>
                      <a:pPr marL="0" marR="37465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800" kern="0">
                          <a:effectLst/>
                        </a:rPr>
                        <a:t>2.Click on “create New Page”</a:t>
                      </a:r>
                      <a:endParaRPr lang="en-US" sz="800" kern="100">
                        <a:effectLst/>
                      </a:endParaRPr>
                    </a:p>
                    <a:p>
                      <a:pPr marL="0" marR="37465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800" kern="0">
                          <a:effectLst/>
                        </a:rPr>
                        <a:t>3.Fill in the required information</a:t>
                      </a:r>
                      <a:endParaRPr lang="en-US" sz="800" kern="100">
                        <a:effectLst/>
                      </a:endParaRPr>
                    </a:p>
                    <a:p>
                      <a:pPr marL="0" marR="37465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800" kern="0">
                          <a:effectLst/>
                        </a:rPr>
                        <a:t>4.Save the changes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8057" marR="48057" marT="0" marB="0"/>
                </a:tc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800" kern="0">
                          <a:effectLst/>
                        </a:rPr>
                        <a:t>Page content and details 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8057" marR="48057" marT="0" marB="0"/>
                </a:tc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800" kern="0">
                          <a:effectLst/>
                        </a:rPr>
                        <a:t>The new page is created and visible on the website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8057" marR="48057" marT="0" marB="0"/>
                </a:tc>
                <a:extLst>
                  <a:ext uri="{0D108BD9-81ED-4DB2-BD59-A6C34878D82A}">
                    <a16:rowId xmlns:a16="http://schemas.microsoft.com/office/drawing/2014/main" val="564600999"/>
                  </a:ext>
                </a:extLst>
              </a:tr>
              <a:tr h="1428758"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800" kern="0">
                          <a:effectLst/>
                        </a:rPr>
                        <a:t>TC006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8057" marR="48057" marT="0" marB="0"/>
                </a:tc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800" kern="0">
                          <a:effectLst/>
                        </a:rPr>
                        <a:t>Student enrollment 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8057" marR="48057" marT="0" marB="0"/>
                </a:tc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800" kern="0">
                          <a:effectLst/>
                        </a:rPr>
                        <a:t>1.Open the enrollment form</a:t>
                      </a:r>
                      <a:endParaRPr lang="en-US" sz="800" kern="100">
                        <a:effectLst/>
                      </a:endParaRPr>
                    </a:p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800" kern="0">
                          <a:effectLst/>
                        </a:rPr>
                        <a:t>2.Fill in the required fields</a:t>
                      </a:r>
                      <a:endParaRPr lang="en-US" sz="800" kern="100">
                        <a:effectLst/>
                      </a:endParaRPr>
                    </a:p>
                    <a:p>
                      <a:pPr marL="457200" marR="37465" indent="-4572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800" kern="0">
                          <a:effectLst/>
                        </a:rPr>
                        <a:t>3.submi the form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8057" marR="48057" marT="0" marB="0"/>
                </a:tc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800" kern="0">
                          <a:effectLst/>
                        </a:rPr>
                        <a:t>Student information 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8057" marR="48057" marT="0" marB="0"/>
                </a:tc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800" kern="0">
                          <a:effectLst/>
                        </a:rPr>
                        <a:t>The enrollment is successful and the student receives a confirmation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8057" marR="48057" marT="0" marB="0"/>
                </a:tc>
                <a:extLst>
                  <a:ext uri="{0D108BD9-81ED-4DB2-BD59-A6C34878D82A}">
                    <a16:rowId xmlns:a16="http://schemas.microsoft.com/office/drawing/2014/main" val="3205704883"/>
                  </a:ext>
                </a:extLst>
              </a:tr>
              <a:tr h="1298268"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800" kern="0">
                          <a:effectLst/>
                        </a:rPr>
                        <a:t>TC007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8057" marR="48057" marT="0" marB="0"/>
                </a:tc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800" kern="0">
                          <a:effectLst/>
                        </a:rPr>
                        <a:t>Notice visibility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8057" marR="48057" marT="0" marB="0"/>
                </a:tc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800" kern="0">
                          <a:effectLst/>
                        </a:rPr>
                        <a:t>1.Login as a student</a:t>
                      </a:r>
                      <a:endParaRPr lang="en-US" sz="800" kern="100">
                        <a:effectLst/>
                      </a:endParaRPr>
                    </a:p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800" kern="0">
                          <a:effectLst/>
                        </a:rPr>
                        <a:t>2.Navigate to the homepage</a:t>
                      </a:r>
                      <a:endParaRPr lang="en-US" sz="800" kern="100">
                        <a:effectLst/>
                      </a:endParaRPr>
                    </a:p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800" kern="0">
                          <a:effectLst/>
                        </a:rPr>
                        <a:t>3.check the latest notices section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8057" marR="48057" marT="0" marB="0"/>
                </a:tc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800" kern="0">
                          <a:effectLst/>
                        </a:rPr>
                        <a:t>N/A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8057" marR="48057" marT="0" marB="0"/>
                </a:tc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800" kern="0">
                          <a:effectLst/>
                        </a:rPr>
                        <a:t>The latest notices are displayed on the homepage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8057" marR="48057" marT="0" marB="0"/>
                </a:tc>
                <a:extLst>
                  <a:ext uri="{0D108BD9-81ED-4DB2-BD59-A6C34878D82A}">
                    <a16:rowId xmlns:a16="http://schemas.microsoft.com/office/drawing/2014/main" val="3241951082"/>
                  </a:ext>
                </a:extLst>
              </a:tr>
              <a:tr h="1298268"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800" kern="0">
                          <a:effectLst/>
                        </a:rPr>
                        <a:t>TC008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8057" marR="48057" marT="0" marB="0"/>
                </a:tc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800" kern="0">
                          <a:effectLst/>
                        </a:rPr>
                        <a:t>News and Events 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8057" marR="48057" marT="0" marB="0"/>
                </a:tc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800" kern="0">
                          <a:effectLst/>
                        </a:rPr>
                        <a:t>1.login as a student</a:t>
                      </a:r>
                      <a:endParaRPr lang="en-US" sz="800" kern="100">
                        <a:effectLst/>
                      </a:endParaRPr>
                    </a:p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800" kern="0">
                          <a:effectLst/>
                        </a:rPr>
                        <a:t>2.Navigate to the homepage</a:t>
                      </a:r>
                      <a:endParaRPr lang="en-US" sz="800" kern="100">
                        <a:effectLst/>
                      </a:endParaRPr>
                    </a:p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800" kern="0">
                          <a:effectLst/>
                        </a:rPr>
                        <a:t>3.Check the news and events section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8057" marR="48057" marT="0" marB="0"/>
                </a:tc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800" kern="0">
                          <a:effectLst/>
                        </a:rPr>
                        <a:t>N/A</a:t>
                      </a:r>
                      <a:endParaRPr lang="en-US" sz="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8057" marR="48057" marT="0" marB="0"/>
                </a:tc>
                <a:tc>
                  <a:txBody>
                    <a:bodyPr/>
                    <a:lstStyle/>
                    <a:p>
                      <a:pPr marL="6350" marR="37465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30"/>
                        </a:spcAft>
                      </a:pPr>
                      <a:r>
                        <a:rPr lang="en-US" sz="800" kern="0" dirty="0">
                          <a:effectLst/>
                        </a:rPr>
                        <a:t>The latest news and events are displayed on the homepage</a:t>
                      </a:r>
                      <a:endParaRPr lang="en-US" sz="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8057" marR="48057" marT="0" marB="0"/>
                </a:tc>
                <a:extLst>
                  <a:ext uri="{0D108BD9-81ED-4DB2-BD59-A6C34878D82A}">
                    <a16:rowId xmlns:a16="http://schemas.microsoft.com/office/drawing/2014/main" val="36074474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14C4D-CF29-A525-9D3A-F39DACC9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708D-8520-4EC4-927A-105189E932E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51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11. </a:t>
            </a:r>
            <a:r>
              <a:rPr lang="en-GB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7620000" cy="491601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school management website will provide a feature that allows the school administrators to post notices and announcements to students and teachers.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feature that enables students to communicate with their teachers when they face problems or have questions related to their studies.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Mero School PHP web-based school management system will be designed as a complete dynamic web-based system. In contrast, a dynamic site allows changes to be made easily through a dashboard without coding. 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708D-8520-4EC4-927A-105189E932E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275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focuses on developing an automated school management system that streamlines various activities that take place in schools.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"Mero School" is to address administrative problems by making our site completely dynamic.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use of appropriate materials and ensures the effective development of human qualities through the execution of programs, arrangement of activities, and the attainment of objectives.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708D-8520-4EC4-927A-105189E932E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911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6C210-9276-9FF9-49B6-551C379E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620688"/>
            <a:ext cx="6984776" cy="578011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sz="7200" dirty="0"/>
              <a:t>                                            </a:t>
            </a:r>
            <a:r>
              <a:rPr lang="en-US" sz="9600" b="1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C687C-2805-FA27-A59A-43D39202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708D-8520-4EC4-927A-105189E932E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23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620000" cy="1066130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53395"/>
            <a:ext cx="7620000" cy="52040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Mero School is a  web-based school management system that aims to enhance the management of schools and colleges.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Mero School helps streamline school operations and increase efficiency.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Mero School is a powerful and flexible solution that can revolutionize the way educational institutions manage their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708D-8520-4EC4-927A-105189E932E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4057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2612D-BF42-E915-6997-8A63B127D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332656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BACKGROUND STUDY</a:t>
            </a:r>
          </a:p>
          <a:p>
            <a:pPr marL="114300" indent="0">
              <a:buNone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School management systems are software applications designed to streamline and automate various administrative and academic processes in educational institutions.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2.This report aims to explore the key features, benefits, and challenges associated with implementing such systems in schools. .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3.This background study highlights the key features, benefits, and challenges associated with implementing such systems.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48007-ACCF-0330-5AD6-4CCC5BEE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708D-8520-4EC4-927A-105189E932E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13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CE61-9D8C-18E0-A3D8-0ABF046EC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332656"/>
            <a:ext cx="7620000" cy="5616624"/>
          </a:xfrm>
        </p:spPr>
        <p:txBody>
          <a:bodyPr/>
          <a:lstStyle/>
          <a:p>
            <a:endParaRPr lang="en-US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3. LITERATURE REVIEW </a:t>
            </a:r>
          </a:p>
          <a:p>
            <a:endParaRPr lang="en-US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1.The advent of the internet has brought about significant changes in the field of education. One such change is the use of web-based school management systems. </a:t>
            </a:r>
          </a:p>
          <a:p>
            <a:r>
              <a:rPr lang="en-US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2.These systems are designed to streamline and automate various school processes such as student registration, attendance tracking, grade reporting, and communication between teachers and parents. </a:t>
            </a:r>
          </a:p>
          <a:p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3. 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implementation of school management systems also presents some challenges. These challenges include the need for technical expertise, the cost of implementation and maintenance,</a:t>
            </a:r>
            <a:endParaRPr lang="en-US" sz="2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82D16-66C5-759C-6FEA-D88A5E5C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708D-8520-4EC4-927A-105189E932E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928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sz="2800" b="1" dirty="0">
                <a:solidFill>
                  <a:schemeClr val="tx1"/>
                </a:solidFill>
              </a:rPr>
              <a:t>4.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>
                <a:cs typeface="Times New Roman" panose="02020603050405020304" pitchFamily="18" charset="0"/>
              </a:rPr>
              <a:t>In today's digital age, schools face a variety of challenges in managing their administrative and academic processes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>
                <a:cs typeface="Times New Roman" panose="02020603050405020304" pitchFamily="18" charset="0"/>
              </a:rPr>
              <a:t>These systems are characterized by data redundancies, paperwork, and unorganized tasks, resulting in a lack of efficiency and productivity.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>
                <a:cs typeface="Times New Roman" panose="02020603050405020304" pitchFamily="18" charset="0"/>
              </a:rPr>
              <a:t>Mero School will eliminate data redundancies, reduce paperwork, and provide an organized and centralized approach to school management.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Complex integration requirements between different modules in a school management system can indeed present challenges that require careful planning and coordination</a:t>
            </a:r>
            <a:endParaRPr lang="en-GB" sz="2400" dirty="0"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708D-8520-4EC4-927A-105189E932E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087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>
                <a:solidFill>
                  <a:schemeClr val="tx1"/>
                </a:solidFill>
              </a:rPr>
              <a:t>5.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7620000" cy="4988024"/>
          </a:xfrm>
        </p:spPr>
        <p:txBody>
          <a:bodyPr>
            <a:normAutofit/>
          </a:bodyPr>
          <a:lstStyle/>
          <a:p>
            <a:pPr lvl="0"/>
            <a:r>
              <a:rPr lang="en-GB" sz="2400" dirty="0"/>
              <a:t>To provide a fully dynamic web based system.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create a complete dynamic web-based school management system</a:t>
            </a:r>
            <a:endParaRPr lang="en-GB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implement a Talk with Teacher Feature that allows students to communicate with their teachers online to ask questions, seek clarifications, and discuss academic concerns in real-time. </a:t>
            </a:r>
            <a:endParaRPr lang="en-GB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 develop a Notice or Announcement Feature that enables school administrators to post important updates, announcements, and events on the website for students and parents to access easily. </a:t>
            </a:r>
          </a:p>
          <a:p>
            <a:pPr lvl="0"/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708D-8520-4EC4-927A-105189E932E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232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>
                <a:solidFill>
                  <a:schemeClr val="tx1"/>
                </a:solidFill>
              </a:rPr>
              <a:t>6.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/>
              <a:t>We followed the Spiral model as the development strategy for our project, as required.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/>
              <a:t>The Spiral Model is a risk-driven approach to software development that emphasizes identifying and mitigating risks throughout the development process.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/>
              <a:t>The Spiral Model involves planning, risk analysis, prototype development, evaluation, development, deployment, and maintenance.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708D-8520-4EC4-927A-105189E932EE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A41C17-C7D6-DF1B-B665-0EB5F53746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102" y="4149080"/>
            <a:ext cx="3528392" cy="260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38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>
                <a:solidFill>
                  <a:schemeClr val="tx1"/>
                </a:solidFill>
              </a:rPr>
              <a:t>7. CONTEXT LEVEL DATA FLOW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00" y="1445347"/>
            <a:ext cx="7046504" cy="44596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708D-8520-4EC4-927A-105189E932E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831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B700-FB9A-F207-11A4-3B12FA05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DFD LEVEL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75490B-55BC-978F-B5F2-824FF989E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30" y="1556792"/>
            <a:ext cx="6747005" cy="48965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2E34B-4AC1-A2D2-23E4-BB7D8D3A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708D-8520-4EC4-927A-105189E932E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376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297</TotalTime>
  <Words>931</Words>
  <Application>Microsoft Office PowerPoint</Application>
  <PresentationFormat>On-screen Show (4:3)</PresentationFormat>
  <Paragraphs>127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</vt:lpstr>
      <vt:lpstr>Times New Roman</vt:lpstr>
      <vt:lpstr>Wingdings</vt:lpstr>
      <vt:lpstr>Adjacency</vt:lpstr>
      <vt:lpstr>PowerPoint Presentation</vt:lpstr>
      <vt:lpstr>1. INTRODUCTION</vt:lpstr>
      <vt:lpstr>PowerPoint Presentation</vt:lpstr>
      <vt:lpstr>PowerPoint Presentation</vt:lpstr>
      <vt:lpstr>4. PROBLEM STATEMENT</vt:lpstr>
      <vt:lpstr>5. OBJECTIVES</vt:lpstr>
      <vt:lpstr>6. METHODOLOGY</vt:lpstr>
      <vt:lpstr>7. CONTEXT LEVEL DATA FLOW DIAGRAM</vt:lpstr>
      <vt:lpstr>8. DFD LEVEL 1</vt:lpstr>
      <vt:lpstr>9. GANTT CHART</vt:lpstr>
      <vt:lpstr>10. TESTING</vt:lpstr>
      <vt:lpstr>PowerPoint Presentation</vt:lpstr>
      <vt:lpstr>11. DELIVERABLES</vt:lpstr>
      <vt:lpstr>12. CONCLUSION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sajeet gurung</dc:creator>
  <cp:lastModifiedBy>Kiran Sunar</cp:lastModifiedBy>
  <cp:revision>10</cp:revision>
  <dcterms:created xsi:type="dcterms:W3CDTF">2023-05-06T02:24:15Z</dcterms:created>
  <dcterms:modified xsi:type="dcterms:W3CDTF">2023-06-18T01:00:06Z</dcterms:modified>
</cp:coreProperties>
</file>