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9" r:id="rId4"/>
    <p:sldId id="260" r:id="rId5"/>
    <p:sldId id="262" r:id="rId6"/>
    <p:sldId id="263" r:id="rId7"/>
    <p:sldId id="265" r:id="rId8"/>
    <p:sldId id="266" r:id="rId9"/>
    <p:sldId id="267" r:id="rId10"/>
    <p:sldId id="268" r:id="rId11"/>
    <p:sldId id="269" r:id="rId12"/>
    <p:sldId id="271" r:id="rId13"/>
    <p:sldId id="272" r:id="rId14"/>
    <p:sldId id="273" r:id="rId15"/>
    <p:sldId id="274"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FC9BDAF-CF50-4A50-BABE-CA7A87D9E6F5}" type="datetimeFigureOut">
              <a:rPr lang="en-CA" smtClean="0"/>
              <a:t>2023-06-08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245429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16327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140291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388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381672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C9BDAF-CF50-4A50-BABE-CA7A87D9E6F5}" type="datetimeFigureOut">
              <a:rPr lang="en-CA" smtClean="0"/>
              <a:t>2023-06-08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2904488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C9BDAF-CF50-4A50-BABE-CA7A87D9E6F5}" type="datetimeFigureOut">
              <a:rPr lang="en-CA" smtClean="0"/>
              <a:t>2023-06-08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357824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9BDAF-CF50-4A50-BABE-CA7A87D9E6F5}" type="datetimeFigureOut">
              <a:rPr lang="en-CA" smtClean="0"/>
              <a:t>2023-06-08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3427687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9BDAF-CF50-4A50-BABE-CA7A87D9E6F5}" type="datetimeFigureOut">
              <a:rPr lang="en-CA" smtClean="0"/>
              <a:t>2023-06-08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145402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9BDAF-CF50-4A50-BABE-CA7A87D9E6F5}" type="datetimeFigureOut">
              <a:rPr lang="en-CA" smtClean="0"/>
              <a:t>2023-06-08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85874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9BDAF-CF50-4A50-BABE-CA7A87D9E6F5}" type="datetimeFigureOut">
              <a:rPr lang="en-CA" smtClean="0"/>
              <a:t>2023-06-08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324242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210449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9BDAF-CF50-4A50-BABE-CA7A87D9E6F5}" type="datetimeFigureOut">
              <a:rPr lang="en-CA" smtClean="0"/>
              <a:t>2023-06-08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428183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C9BDAF-CF50-4A50-BABE-CA7A87D9E6F5}" type="datetimeFigureOut">
              <a:rPr lang="en-CA" smtClean="0"/>
              <a:t>2023-06-08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426735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9BDAF-CF50-4A50-BABE-CA7A87D9E6F5}" type="datetimeFigureOut">
              <a:rPr lang="en-CA" smtClean="0"/>
              <a:t>2023-06-08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426290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194735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C9BDAF-CF50-4A50-BABE-CA7A87D9E6F5}" type="datetimeFigureOut">
              <a:rPr lang="en-CA" smtClean="0"/>
              <a:t>2023-06-08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990165-1ACE-41CE-B1CB-D5FBC00DA063}" type="slidenum">
              <a:rPr lang="en-CA" smtClean="0"/>
              <a:t>‹#›</a:t>
            </a:fld>
            <a:endParaRPr lang="en-CA"/>
          </a:p>
        </p:txBody>
      </p:sp>
    </p:spTree>
    <p:extLst>
      <p:ext uri="{BB962C8B-B14F-4D97-AF65-F5344CB8AC3E}">
        <p14:creationId xmlns:p14="http://schemas.microsoft.com/office/powerpoint/2010/main" val="352795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FC9BDAF-CF50-4A50-BABE-CA7A87D9E6F5}" type="datetimeFigureOut">
              <a:rPr lang="en-CA" smtClean="0"/>
              <a:t>2023-06-08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6990165-1ACE-41CE-B1CB-D5FBC00DA063}" type="slidenum">
              <a:rPr lang="en-CA" smtClean="0"/>
              <a:t>‹#›</a:t>
            </a:fld>
            <a:endParaRPr lang="en-CA"/>
          </a:p>
        </p:txBody>
      </p:sp>
    </p:spTree>
    <p:extLst>
      <p:ext uri="{BB962C8B-B14F-4D97-AF65-F5344CB8AC3E}">
        <p14:creationId xmlns:p14="http://schemas.microsoft.com/office/powerpoint/2010/main" val="1385504350"/>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EE09-0AB2-95DA-C509-4ADC09823E99}"/>
              </a:ext>
            </a:extLst>
          </p:cNvPr>
          <p:cNvSpPr>
            <a:spLocks noGrp="1"/>
          </p:cNvSpPr>
          <p:nvPr>
            <p:ph type="ctrTitle"/>
          </p:nvPr>
        </p:nvSpPr>
        <p:spPr>
          <a:xfrm>
            <a:off x="1732280" y="1995148"/>
            <a:ext cx="9144000" cy="1641490"/>
          </a:xfrm>
        </p:spPr>
        <p:txBody>
          <a:bodyPr/>
          <a:lstStyle/>
          <a:p>
            <a:r>
              <a:rPr lang="en-CA" dirty="0"/>
              <a:t>Data Model for </a:t>
            </a:r>
            <a:r>
              <a:rPr lang="en-CA" dirty="0" err="1"/>
              <a:t>VivaK</a:t>
            </a:r>
            <a:endParaRPr lang="en-CA" dirty="0"/>
          </a:p>
        </p:txBody>
      </p:sp>
      <p:sp>
        <p:nvSpPr>
          <p:cNvPr id="3" name="Subtitle 2">
            <a:extLst>
              <a:ext uri="{FF2B5EF4-FFF2-40B4-BE49-F238E27FC236}">
                <a16:creationId xmlns:a16="http://schemas.microsoft.com/office/drawing/2014/main" id="{E9619821-A367-01C4-B152-976881948835}"/>
              </a:ext>
            </a:extLst>
          </p:cNvPr>
          <p:cNvSpPr>
            <a:spLocks noGrp="1"/>
          </p:cNvSpPr>
          <p:nvPr>
            <p:ph type="subTitle" idx="1"/>
          </p:nvPr>
        </p:nvSpPr>
        <p:spPr>
          <a:xfrm>
            <a:off x="1722120" y="3836615"/>
            <a:ext cx="9707880" cy="2239065"/>
          </a:xfrm>
        </p:spPr>
        <p:txBody>
          <a:bodyPr>
            <a:normAutofit fontScale="70000" lnSpcReduction="20000"/>
          </a:bodyPr>
          <a:lstStyle/>
          <a:p>
            <a:r>
              <a:rPr lang="en-CA" b="1" u="sng" dirty="0"/>
              <a:t>Group C</a:t>
            </a:r>
          </a:p>
          <a:p>
            <a:r>
              <a:rPr lang="en-CA" dirty="0"/>
              <a:t>Sajeevan Kumarasamy</a:t>
            </a:r>
          </a:p>
          <a:p>
            <a:r>
              <a:rPr lang="en-CA" dirty="0"/>
              <a:t>Charles Leslie </a:t>
            </a:r>
            <a:r>
              <a:rPr lang="en-CA" dirty="0" err="1"/>
              <a:t>Selase</a:t>
            </a:r>
            <a:r>
              <a:rPr lang="en-CA" dirty="0"/>
              <a:t> </a:t>
            </a:r>
            <a:r>
              <a:rPr lang="en-CA" dirty="0" err="1"/>
              <a:t>Kotobridja</a:t>
            </a:r>
            <a:endParaRPr lang="en-CA" dirty="0"/>
          </a:p>
          <a:p>
            <a:r>
              <a:rPr lang="en-CA" dirty="0" err="1"/>
              <a:t>Soyebal</a:t>
            </a:r>
            <a:r>
              <a:rPr lang="en-CA" dirty="0"/>
              <a:t> Saad </a:t>
            </a:r>
            <a:r>
              <a:rPr lang="en-CA" dirty="0" err="1"/>
              <a:t>AdnanJames</a:t>
            </a:r>
            <a:r>
              <a:rPr lang="en-CA" dirty="0"/>
              <a:t> </a:t>
            </a:r>
            <a:r>
              <a:rPr lang="en-CA" dirty="0" err="1"/>
              <a:t>Musiime</a:t>
            </a:r>
            <a:endParaRPr lang="en-CA" dirty="0"/>
          </a:p>
          <a:p>
            <a:r>
              <a:rPr lang="en-CA" dirty="0"/>
              <a:t>James </a:t>
            </a:r>
            <a:r>
              <a:rPr lang="en-CA" dirty="0" err="1"/>
              <a:t>Musiime</a:t>
            </a:r>
            <a:endParaRPr lang="en-CA" dirty="0"/>
          </a:p>
          <a:p>
            <a:r>
              <a:rPr lang="en-CA" dirty="0"/>
              <a:t> </a:t>
            </a:r>
          </a:p>
        </p:txBody>
      </p:sp>
    </p:spTree>
    <p:extLst>
      <p:ext uri="{BB962C8B-B14F-4D97-AF65-F5344CB8AC3E}">
        <p14:creationId xmlns:p14="http://schemas.microsoft.com/office/powerpoint/2010/main" val="282102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Missing Value Treatment</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568960" y="1290322"/>
            <a:ext cx="10830560" cy="5059678"/>
          </a:xfrm>
        </p:spPr>
        <p:txBody>
          <a:bodyPr>
            <a:normAutofit/>
          </a:bodyPr>
          <a:lstStyle/>
          <a:p>
            <a:pPr marL="0" indent="0">
              <a:buNone/>
            </a:pPr>
            <a:r>
              <a:rPr lang="en-US" u="sng" cap="none" dirty="0">
                <a:latin typeface="Century Gothic" panose="020B0502020202020204" pitchFamily="34" charset="0"/>
              </a:rPr>
              <a:t>Table employees – Column report to</a:t>
            </a:r>
          </a:p>
          <a:p>
            <a:endParaRPr lang="en-US" cap="none" dirty="0">
              <a:latin typeface="Century Gothic" panose="020B0502020202020204" pitchFamily="34" charset="0"/>
            </a:endParaRPr>
          </a:p>
          <a:p>
            <a:r>
              <a:rPr lang="en-US" sz="2400" dirty="0">
                <a:latin typeface="Century Gothic" panose="020B0502020202020204" pitchFamily="34" charset="0"/>
              </a:rPr>
              <a:t>The following approach has been used to update column </a:t>
            </a:r>
            <a:r>
              <a:rPr lang="en-US" sz="2400" dirty="0" err="1">
                <a:latin typeface="Century Gothic" panose="020B0502020202020204" pitchFamily="34" charset="0"/>
              </a:rPr>
              <a:t>report_to</a:t>
            </a:r>
            <a:r>
              <a:rPr lang="en-US" sz="2400" dirty="0">
                <a:latin typeface="Century Gothic" panose="020B0502020202020204" pitchFamily="34" charset="0"/>
              </a:rPr>
              <a:t> from table employees</a:t>
            </a:r>
          </a:p>
          <a:p>
            <a:pPr marL="1371600" lvl="2" indent="-457200">
              <a:buFont typeface="+mj-lt"/>
              <a:buAutoNum type="arabicPeriod"/>
            </a:pPr>
            <a:r>
              <a:rPr lang="en-US" cap="none" dirty="0">
                <a:latin typeface="Century Gothic" panose="020B0502020202020204" pitchFamily="34" charset="0"/>
              </a:rPr>
              <a:t>Table employees was joined by </a:t>
            </a:r>
            <a:r>
              <a:rPr lang="en-US" cap="none" dirty="0" err="1">
                <a:latin typeface="Century Gothic" panose="020B0502020202020204" pitchFamily="34" charset="0"/>
              </a:rPr>
              <a:t>job_id</a:t>
            </a:r>
            <a:r>
              <a:rPr lang="en-US" cap="none" dirty="0">
                <a:latin typeface="Century Gothic" panose="020B0502020202020204" pitchFamily="34" charset="0"/>
              </a:rPr>
              <a:t> with table Jobs to get the Job id of each </a:t>
            </a:r>
            <a:r>
              <a:rPr lang="en-US" dirty="0">
                <a:latin typeface="Century Gothic" panose="020B0502020202020204" pitchFamily="34" charset="0"/>
              </a:rPr>
              <a:t>employee’s manager</a:t>
            </a:r>
          </a:p>
          <a:p>
            <a:pPr marL="1371600" lvl="2" indent="-457200">
              <a:buFont typeface="+mj-lt"/>
              <a:buAutoNum type="arabicPeriod"/>
            </a:pPr>
            <a:r>
              <a:rPr lang="en-US" dirty="0">
                <a:latin typeface="Century Gothic" panose="020B0502020202020204" pitchFamily="34" charset="0"/>
              </a:rPr>
              <a:t>Then the derived table was joined with table employees by </a:t>
            </a:r>
            <a:r>
              <a:rPr lang="en-US" dirty="0" err="1">
                <a:latin typeface="Century Gothic" panose="020B0502020202020204" pitchFamily="34" charset="0"/>
              </a:rPr>
              <a:t>location_id</a:t>
            </a:r>
            <a:r>
              <a:rPr lang="en-US" dirty="0">
                <a:latin typeface="Century Gothic" panose="020B0502020202020204" pitchFamily="34" charset="0"/>
              </a:rPr>
              <a:t> and </a:t>
            </a:r>
            <a:r>
              <a:rPr lang="en-US" dirty="0" err="1">
                <a:latin typeface="Century Gothic" panose="020B0502020202020204" pitchFamily="34" charset="0"/>
              </a:rPr>
              <a:t>job_id</a:t>
            </a:r>
            <a:r>
              <a:rPr lang="en-US" dirty="0">
                <a:latin typeface="Century Gothic" panose="020B0502020202020204" pitchFamily="34" charset="0"/>
              </a:rPr>
              <a:t> to identify the </a:t>
            </a:r>
            <a:r>
              <a:rPr lang="en-US" dirty="0" err="1">
                <a:latin typeface="Century Gothic" panose="020B0502020202020204" pitchFamily="34" charset="0"/>
              </a:rPr>
              <a:t>employee_id</a:t>
            </a:r>
            <a:r>
              <a:rPr lang="en-US" dirty="0">
                <a:latin typeface="Century Gothic" panose="020B0502020202020204" pitchFamily="34" charset="0"/>
              </a:rPr>
              <a:t> of each employee’s manager</a:t>
            </a:r>
          </a:p>
          <a:p>
            <a:pPr marL="1371600" lvl="2" indent="-457200">
              <a:buFont typeface="+mj-lt"/>
              <a:buAutoNum type="arabicPeriod"/>
            </a:pPr>
            <a:r>
              <a:rPr lang="en-US" dirty="0">
                <a:latin typeface="Century Gothic" panose="020B0502020202020204" pitchFamily="34" charset="0"/>
              </a:rPr>
              <a:t>Then the above derived table was joined with the table employees by employee-id to update report_ to column </a:t>
            </a:r>
            <a:endParaRPr lang="en-US"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9CDA203C-48B3-1DA2-B06C-B869AA01C063}"/>
              </a:ext>
            </a:extLst>
          </p:cNvPr>
          <p:cNvPicPr>
            <a:picLocks noChangeAspect="1"/>
          </p:cNvPicPr>
          <p:nvPr/>
        </p:nvPicPr>
        <p:blipFill>
          <a:blip r:embed="rId2"/>
          <a:stretch>
            <a:fillRect/>
          </a:stretch>
        </p:blipFill>
        <p:spPr>
          <a:xfrm>
            <a:off x="1312673" y="5351815"/>
            <a:ext cx="9566653" cy="431725"/>
          </a:xfrm>
          <a:prstGeom prst="rect">
            <a:avLst/>
          </a:prstGeom>
        </p:spPr>
      </p:pic>
    </p:spTree>
    <p:extLst>
      <p:ext uri="{BB962C8B-B14F-4D97-AF65-F5344CB8AC3E}">
        <p14:creationId xmlns:p14="http://schemas.microsoft.com/office/powerpoint/2010/main" val="347697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Missing Value Treatment</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341120"/>
            <a:ext cx="10657840" cy="5181600"/>
          </a:xfrm>
        </p:spPr>
        <p:txBody>
          <a:bodyPr>
            <a:normAutofit/>
          </a:bodyPr>
          <a:lstStyle/>
          <a:p>
            <a:pPr marL="0" indent="0">
              <a:buNone/>
            </a:pPr>
            <a:r>
              <a:rPr lang="en-US" u="sng" cap="none" dirty="0">
                <a:latin typeface="Century Gothic" panose="020B0502020202020204" pitchFamily="34" charset="0"/>
              </a:rPr>
              <a:t>Table employees – Column salary</a:t>
            </a:r>
          </a:p>
          <a:p>
            <a:endParaRPr lang="en-US" sz="1100" cap="none" dirty="0">
              <a:latin typeface="Century Gothic" panose="020B0502020202020204" pitchFamily="34" charset="0"/>
            </a:endParaRPr>
          </a:p>
          <a:p>
            <a:r>
              <a:rPr lang="en-US" sz="2200" cap="none" dirty="0">
                <a:latin typeface="Century Gothic" panose="020B0502020202020204" pitchFamily="34" charset="0"/>
              </a:rPr>
              <a:t>It was noticed </a:t>
            </a:r>
            <a:r>
              <a:rPr lang="en-US" sz="2200" dirty="0">
                <a:latin typeface="Century Gothic" panose="020B0502020202020204" pitchFamily="34" charset="0"/>
              </a:rPr>
              <a:t>salary was missing for 193 employees in table employees</a:t>
            </a:r>
          </a:p>
          <a:p>
            <a:r>
              <a:rPr lang="en-US" sz="2200" dirty="0">
                <a:latin typeface="Century Gothic" panose="020B0502020202020204" pitchFamily="34" charset="0"/>
              </a:rPr>
              <a:t>The following approach was used to update salary for employees whose salary is missing</a:t>
            </a:r>
          </a:p>
          <a:p>
            <a:pPr marL="971550" lvl="1" indent="-514350">
              <a:buFont typeface="+mj-lt"/>
              <a:buAutoNum type="arabicPeriod"/>
            </a:pPr>
            <a:r>
              <a:rPr lang="en-US" sz="1800" cap="none" dirty="0">
                <a:latin typeface="Century Gothic" panose="020B0502020202020204" pitchFamily="34" charset="0"/>
              </a:rPr>
              <a:t>Average salary was calculated based on job id as the salary depends on the job title each employee entitle to</a:t>
            </a:r>
          </a:p>
          <a:p>
            <a:pPr marL="971550" lvl="1" indent="-514350">
              <a:buFont typeface="+mj-lt"/>
              <a:buAutoNum type="arabicPeriod"/>
            </a:pPr>
            <a:r>
              <a:rPr lang="en-US" sz="1800" cap="none" dirty="0">
                <a:latin typeface="Century Gothic" panose="020B0502020202020204" pitchFamily="34" charset="0"/>
              </a:rPr>
              <a:t>Missing value was filled with average salary calculated above based on the job id</a:t>
            </a:r>
          </a:p>
        </p:txBody>
      </p:sp>
      <p:pic>
        <p:nvPicPr>
          <p:cNvPr id="7" name="Picture 6">
            <a:extLst>
              <a:ext uri="{FF2B5EF4-FFF2-40B4-BE49-F238E27FC236}">
                <a16:creationId xmlns:a16="http://schemas.microsoft.com/office/drawing/2014/main" id="{84E59392-76FE-D02B-9988-B15038A4E001}"/>
              </a:ext>
            </a:extLst>
          </p:cNvPr>
          <p:cNvPicPr>
            <a:picLocks noChangeAspect="1"/>
          </p:cNvPicPr>
          <p:nvPr/>
        </p:nvPicPr>
        <p:blipFill>
          <a:blip r:embed="rId2"/>
          <a:stretch>
            <a:fillRect/>
          </a:stretch>
        </p:blipFill>
        <p:spPr>
          <a:xfrm>
            <a:off x="1901003" y="4281274"/>
            <a:ext cx="5576757" cy="2241446"/>
          </a:xfrm>
          <a:prstGeom prst="rect">
            <a:avLst/>
          </a:prstGeom>
        </p:spPr>
      </p:pic>
    </p:spTree>
    <p:extLst>
      <p:ext uri="{BB962C8B-B14F-4D97-AF65-F5344CB8AC3E}">
        <p14:creationId xmlns:p14="http://schemas.microsoft.com/office/powerpoint/2010/main" val="391604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Update Table - employees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12241"/>
            <a:ext cx="10190480" cy="5059678"/>
          </a:xfrm>
        </p:spPr>
        <p:txBody>
          <a:bodyPr>
            <a:normAutofit/>
          </a:bodyPr>
          <a:lstStyle/>
          <a:p>
            <a:pPr marL="0" indent="0">
              <a:buNone/>
            </a:pPr>
            <a:r>
              <a:rPr lang="en-US" dirty="0">
                <a:latin typeface="Century Gothic" panose="020B0502020202020204" pitchFamily="34" charset="0"/>
              </a:rPr>
              <a:t>Table employees was updated with following calculation</a:t>
            </a:r>
          </a:p>
          <a:p>
            <a:pPr marL="0" indent="0">
              <a:buNone/>
            </a:pPr>
            <a:endParaRPr lang="en-US" sz="1400" dirty="0">
              <a:latin typeface="Century Gothic" panose="020B0502020202020204" pitchFamily="34" charset="0"/>
            </a:endParaRPr>
          </a:p>
          <a:p>
            <a:pPr marL="514350" indent="-514350">
              <a:buFont typeface="+mj-lt"/>
              <a:buAutoNum type="arabicPeriod"/>
            </a:pPr>
            <a:r>
              <a:rPr lang="en-US" cap="none" dirty="0">
                <a:latin typeface="Century Gothic" panose="020B0502020202020204" pitchFamily="34" charset="0"/>
              </a:rPr>
              <a:t>Column - </a:t>
            </a:r>
            <a:r>
              <a:rPr lang="en-US" cap="none" dirty="0" err="1">
                <a:latin typeface="Century Gothic" panose="020B0502020202020204" pitchFamily="34" charset="0"/>
              </a:rPr>
              <a:t>experience_at_VivaK</a:t>
            </a:r>
            <a:r>
              <a:rPr lang="en-US" cap="none" dirty="0">
                <a:latin typeface="Century Gothic" panose="020B0502020202020204" pitchFamily="34" charset="0"/>
              </a:rPr>
              <a:t>: Time difference (in months) between the hire date and the current date for each employee</a:t>
            </a:r>
          </a:p>
          <a:p>
            <a:pPr marL="0" indent="0">
              <a:buNone/>
            </a:pPr>
            <a:endParaRPr lang="en-US"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8C8A7429-9957-34CB-C5CE-F7EB39090771}"/>
              </a:ext>
            </a:extLst>
          </p:cNvPr>
          <p:cNvPicPr>
            <a:picLocks noChangeAspect="1"/>
          </p:cNvPicPr>
          <p:nvPr/>
        </p:nvPicPr>
        <p:blipFill>
          <a:blip r:embed="rId2"/>
          <a:stretch>
            <a:fillRect/>
          </a:stretch>
        </p:blipFill>
        <p:spPr>
          <a:xfrm>
            <a:off x="1749239" y="3884771"/>
            <a:ext cx="7220321" cy="1689187"/>
          </a:xfrm>
          <a:prstGeom prst="rect">
            <a:avLst/>
          </a:prstGeom>
        </p:spPr>
      </p:pic>
      <p:sp>
        <p:nvSpPr>
          <p:cNvPr id="6" name="TextBox 5">
            <a:extLst>
              <a:ext uri="{FF2B5EF4-FFF2-40B4-BE49-F238E27FC236}">
                <a16:creationId xmlns:a16="http://schemas.microsoft.com/office/drawing/2014/main" id="{56BF1F5C-E1CC-6C5B-B7D3-6CCE099A22FA}"/>
              </a:ext>
            </a:extLst>
          </p:cNvPr>
          <p:cNvSpPr txBox="1"/>
          <p:nvPr/>
        </p:nvSpPr>
        <p:spPr>
          <a:xfrm>
            <a:off x="1635760" y="5718853"/>
            <a:ext cx="8981440" cy="646331"/>
          </a:xfrm>
          <a:prstGeom prst="rect">
            <a:avLst/>
          </a:prstGeom>
          <a:noFill/>
        </p:spPr>
        <p:txBody>
          <a:bodyPr wrap="square" rtlCol="0">
            <a:spAutoFit/>
          </a:bodyPr>
          <a:lstStyle/>
          <a:p>
            <a:r>
              <a:rPr lang="en-CA" dirty="0" err="1">
                <a:latin typeface="Century Gothic" panose="020B0502020202020204" pitchFamily="34" charset="0"/>
              </a:rPr>
              <a:t>datediff</a:t>
            </a:r>
            <a:r>
              <a:rPr lang="en-CA" dirty="0">
                <a:latin typeface="Century Gothic" panose="020B0502020202020204" pitchFamily="34" charset="0"/>
              </a:rPr>
              <a:t> function was used  calculate the time in days between hire date and current date and then it was divided by 30 to get number of months</a:t>
            </a:r>
          </a:p>
        </p:txBody>
      </p:sp>
    </p:spTree>
    <p:extLst>
      <p:ext uri="{BB962C8B-B14F-4D97-AF65-F5344CB8AC3E}">
        <p14:creationId xmlns:p14="http://schemas.microsoft.com/office/powerpoint/2010/main" val="421631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Update Table - employees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63042"/>
            <a:ext cx="10190480" cy="5059678"/>
          </a:xfrm>
        </p:spPr>
        <p:txBody>
          <a:bodyPr>
            <a:normAutofit/>
          </a:bodyPr>
          <a:lstStyle/>
          <a:p>
            <a:pPr marL="514350" indent="-514350">
              <a:buFont typeface="+mj-lt"/>
              <a:buAutoNum type="arabicPeriod" startAt="2"/>
            </a:pPr>
            <a:r>
              <a:rPr lang="en-US" cap="none" dirty="0">
                <a:latin typeface="Century Gothic" panose="020B0502020202020204" pitchFamily="34" charset="0"/>
              </a:rPr>
              <a:t>Column - </a:t>
            </a:r>
            <a:r>
              <a:rPr lang="en-US" cap="none" dirty="0" err="1">
                <a:latin typeface="Century Gothic" panose="020B0502020202020204" pitchFamily="34" charset="0"/>
              </a:rPr>
              <a:t>last_performance_rating</a:t>
            </a:r>
            <a:r>
              <a:rPr lang="en-US" cap="none" dirty="0">
                <a:latin typeface="Century Gothic" panose="020B0502020202020204" pitchFamily="34" charset="0"/>
              </a:rPr>
              <a:t>: Generate a random performance rating figure (a decimal number with two decimal points between 0 and 10) for each employee</a:t>
            </a:r>
          </a:p>
        </p:txBody>
      </p:sp>
      <p:pic>
        <p:nvPicPr>
          <p:cNvPr id="6" name="Picture 5">
            <a:extLst>
              <a:ext uri="{FF2B5EF4-FFF2-40B4-BE49-F238E27FC236}">
                <a16:creationId xmlns:a16="http://schemas.microsoft.com/office/drawing/2014/main" id="{1FA9E737-F593-EE5A-A308-CCDD39905512}"/>
              </a:ext>
            </a:extLst>
          </p:cNvPr>
          <p:cNvPicPr>
            <a:picLocks noChangeAspect="1"/>
          </p:cNvPicPr>
          <p:nvPr/>
        </p:nvPicPr>
        <p:blipFill>
          <a:blip r:embed="rId2"/>
          <a:stretch>
            <a:fillRect/>
          </a:stretch>
        </p:blipFill>
        <p:spPr>
          <a:xfrm>
            <a:off x="1761940" y="3296233"/>
            <a:ext cx="7194920" cy="2013053"/>
          </a:xfrm>
          <a:prstGeom prst="rect">
            <a:avLst/>
          </a:prstGeom>
        </p:spPr>
      </p:pic>
      <p:sp>
        <p:nvSpPr>
          <p:cNvPr id="7" name="TextBox 6">
            <a:extLst>
              <a:ext uri="{FF2B5EF4-FFF2-40B4-BE49-F238E27FC236}">
                <a16:creationId xmlns:a16="http://schemas.microsoft.com/office/drawing/2014/main" id="{02413886-9F87-7023-C9ED-D5E14096DAB8}"/>
              </a:ext>
            </a:extLst>
          </p:cNvPr>
          <p:cNvSpPr txBox="1"/>
          <p:nvPr/>
        </p:nvSpPr>
        <p:spPr>
          <a:xfrm>
            <a:off x="1635760" y="5394958"/>
            <a:ext cx="8981440" cy="660400"/>
          </a:xfrm>
          <a:prstGeom prst="rect">
            <a:avLst/>
          </a:prstGeom>
          <a:noFill/>
        </p:spPr>
        <p:txBody>
          <a:bodyPr wrap="square" rtlCol="0">
            <a:spAutoFit/>
          </a:bodyPr>
          <a:lstStyle/>
          <a:p>
            <a:r>
              <a:rPr lang="en-CA" dirty="0">
                <a:latin typeface="Century Gothic" panose="020B0502020202020204" pitchFamily="34" charset="0"/>
              </a:rPr>
              <a:t>Round function was used  generate random numbers and it was multiplied by 10 to get the number between 0 and 10</a:t>
            </a:r>
          </a:p>
        </p:txBody>
      </p:sp>
    </p:spTree>
    <p:extLst>
      <p:ext uri="{BB962C8B-B14F-4D97-AF65-F5344CB8AC3E}">
        <p14:creationId xmlns:p14="http://schemas.microsoft.com/office/powerpoint/2010/main" val="124653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Update Table - employees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63042"/>
            <a:ext cx="10190480" cy="5059678"/>
          </a:xfrm>
        </p:spPr>
        <p:txBody>
          <a:bodyPr>
            <a:normAutofit/>
          </a:bodyPr>
          <a:lstStyle/>
          <a:p>
            <a:pPr marL="514350" indent="-514350">
              <a:buFont typeface="+mj-lt"/>
              <a:buAutoNum type="arabicPeriod" startAt="3"/>
            </a:pPr>
            <a:r>
              <a:rPr lang="en-US" cap="none" dirty="0">
                <a:latin typeface="Century Gothic" panose="020B0502020202020204" pitchFamily="34" charset="0"/>
              </a:rPr>
              <a:t>Column - </a:t>
            </a:r>
            <a:r>
              <a:rPr lang="en-US" cap="none" dirty="0" err="1">
                <a:latin typeface="Century Gothic" panose="020B0502020202020204" pitchFamily="34" charset="0"/>
              </a:rPr>
              <a:t>salary_after_increment</a:t>
            </a:r>
            <a:r>
              <a:rPr lang="en-US" cap="none" dirty="0">
                <a:latin typeface="Century Gothic" panose="020B0502020202020204" pitchFamily="34" charset="0"/>
              </a:rPr>
              <a:t>: Salary after the performance appraisal</a:t>
            </a:r>
          </a:p>
          <a:p>
            <a:pPr marL="457200" lvl="1" indent="0">
              <a:buNone/>
            </a:pPr>
            <a:r>
              <a:rPr lang="en-US" dirty="0">
                <a:latin typeface="Century Gothic" panose="020B0502020202020204" pitchFamily="34" charset="0"/>
              </a:rPr>
              <a:t>The following approach was used:</a:t>
            </a:r>
          </a:p>
          <a:p>
            <a:pPr marL="1714500" lvl="3" indent="-342900">
              <a:buFont typeface="+mj-lt"/>
              <a:buAutoNum type="arabicPeriod"/>
            </a:pPr>
            <a:r>
              <a:rPr lang="en-US" cap="none" dirty="0">
                <a:latin typeface="Century Gothic" panose="020B0502020202020204" pitchFamily="34" charset="0"/>
              </a:rPr>
              <a:t>Salary increment was calculated based </a:t>
            </a:r>
            <a:r>
              <a:rPr lang="en-US" dirty="0">
                <a:latin typeface="Century Gothic" panose="020B0502020202020204" pitchFamily="34" charset="0"/>
              </a:rPr>
              <a:t>on the increment slabs provided </a:t>
            </a:r>
          </a:p>
          <a:p>
            <a:pPr marL="1714500" lvl="3" indent="-342900">
              <a:buFont typeface="+mj-lt"/>
              <a:buAutoNum type="arabicPeriod"/>
            </a:pPr>
            <a:r>
              <a:rPr lang="en-US" dirty="0">
                <a:latin typeface="Century Gothic" panose="020B0502020202020204" pitchFamily="34" charset="0"/>
              </a:rPr>
              <a:t>Salary after increment was decided by considering the salary range for each job. If the salary increment is higher than maximum salary then max salary was set as increment else  calculated salary increment was set</a:t>
            </a:r>
            <a:endParaRPr lang="en-US"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2B6CA948-F255-AC1C-DEE7-EE140B0DC8A0}"/>
              </a:ext>
            </a:extLst>
          </p:cNvPr>
          <p:cNvPicPr>
            <a:picLocks noChangeAspect="1"/>
          </p:cNvPicPr>
          <p:nvPr/>
        </p:nvPicPr>
        <p:blipFill>
          <a:blip r:embed="rId2"/>
          <a:stretch>
            <a:fillRect/>
          </a:stretch>
        </p:blipFill>
        <p:spPr>
          <a:xfrm>
            <a:off x="1616463" y="4092027"/>
            <a:ext cx="5925985" cy="1657167"/>
          </a:xfrm>
          <a:prstGeom prst="rect">
            <a:avLst/>
          </a:prstGeom>
        </p:spPr>
      </p:pic>
      <p:pic>
        <p:nvPicPr>
          <p:cNvPr id="9" name="Picture 8">
            <a:extLst>
              <a:ext uri="{FF2B5EF4-FFF2-40B4-BE49-F238E27FC236}">
                <a16:creationId xmlns:a16="http://schemas.microsoft.com/office/drawing/2014/main" id="{831EB8D0-6770-FFA4-E238-79A9BEF32907}"/>
              </a:ext>
            </a:extLst>
          </p:cNvPr>
          <p:cNvPicPr>
            <a:picLocks noChangeAspect="1"/>
          </p:cNvPicPr>
          <p:nvPr/>
        </p:nvPicPr>
        <p:blipFill>
          <a:blip r:embed="rId3"/>
          <a:stretch>
            <a:fillRect/>
          </a:stretch>
        </p:blipFill>
        <p:spPr>
          <a:xfrm>
            <a:off x="7571905" y="4923652"/>
            <a:ext cx="4286470" cy="825542"/>
          </a:xfrm>
          <a:prstGeom prst="rect">
            <a:avLst/>
          </a:prstGeom>
        </p:spPr>
      </p:pic>
    </p:spTree>
    <p:extLst>
      <p:ext uri="{BB962C8B-B14F-4D97-AF65-F5344CB8AC3E}">
        <p14:creationId xmlns:p14="http://schemas.microsoft.com/office/powerpoint/2010/main" val="134048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Update Table - dependents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22960" y="1168402"/>
            <a:ext cx="10190480" cy="5059678"/>
          </a:xfrm>
        </p:spPr>
        <p:txBody>
          <a:bodyPr>
            <a:normAutofit/>
          </a:bodyPr>
          <a:lstStyle/>
          <a:p>
            <a:pPr marL="0" indent="0">
              <a:buNone/>
            </a:pPr>
            <a:r>
              <a:rPr lang="en-US" sz="2400" cap="none" dirty="0">
                <a:latin typeface="Century Gothic" panose="020B0502020202020204" pitchFamily="34" charset="0"/>
              </a:rPr>
              <a:t>Annual dependent benefit was calculated as per below;</a:t>
            </a:r>
            <a:endParaRPr lang="en-US" sz="2400" dirty="0">
              <a:latin typeface="Century Gothic" panose="020B0502020202020204" pitchFamily="34" charset="0"/>
            </a:endParaRPr>
          </a:p>
          <a:p>
            <a:pPr marL="0" indent="0">
              <a:buNone/>
            </a:pPr>
            <a:endParaRPr lang="en-US" sz="2300" cap="none" dirty="0">
              <a:latin typeface="Century Gothic" panose="020B0502020202020204" pitchFamily="34" charset="0"/>
            </a:endParaRPr>
          </a:p>
          <a:p>
            <a:pPr marL="514350" indent="-514350">
              <a:buFont typeface="+mj-lt"/>
              <a:buAutoNum type="arabicPeriod"/>
            </a:pPr>
            <a:r>
              <a:rPr lang="en-US" sz="2300" dirty="0">
                <a:latin typeface="Century Gothic" panose="020B0502020202020204" pitchFamily="34" charset="0"/>
              </a:rPr>
              <a:t>Table </a:t>
            </a:r>
            <a:r>
              <a:rPr lang="en-US" sz="2300" dirty="0" err="1">
                <a:latin typeface="Century Gothic" panose="020B0502020202020204" pitchFamily="34" charset="0"/>
              </a:rPr>
              <a:t>depedents</a:t>
            </a:r>
            <a:r>
              <a:rPr lang="en-US" sz="2300" dirty="0">
                <a:latin typeface="Century Gothic" panose="020B0502020202020204" pitchFamily="34" charset="0"/>
              </a:rPr>
              <a:t> was joined with table employees by </a:t>
            </a:r>
            <a:r>
              <a:rPr lang="en-US" sz="2300" dirty="0" err="1">
                <a:latin typeface="Century Gothic" panose="020B0502020202020204" pitchFamily="34" charset="0"/>
              </a:rPr>
              <a:t>employee_id</a:t>
            </a:r>
            <a:r>
              <a:rPr lang="en-US" sz="2300" dirty="0">
                <a:latin typeface="Century Gothic" panose="020B0502020202020204" pitchFamily="34" charset="0"/>
              </a:rPr>
              <a:t> and joined with table jobs by </a:t>
            </a:r>
            <a:r>
              <a:rPr lang="en-US" sz="2300" dirty="0" err="1">
                <a:latin typeface="Century Gothic" panose="020B0502020202020204" pitchFamily="34" charset="0"/>
              </a:rPr>
              <a:t>job_id</a:t>
            </a:r>
            <a:r>
              <a:rPr lang="en-US" sz="2300" dirty="0">
                <a:latin typeface="Century Gothic" panose="020B0502020202020204" pitchFamily="34" charset="0"/>
              </a:rPr>
              <a:t> to get the job title and department name of employees related to each dependent</a:t>
            </a:r>
          </a:p>
          <a:p>
            <a:pPr marL="514350" indent="-514350">
              <a:buFont typeface="+mj-lt"/>
              <a:buAutoNum type="arabicPeriod"/>
            </a:pPr>
            <a:r>
              <a:rPr lang="en-US" sz="2300" dirty="0">
                <a:latin typeface="Century Gothic" panose="020B0502020202020204" pitchFamily="34" charset="0"/>
              </a:rPr>
              <a:t>Annual dependent benefit was calculated based on the slab provided depend on the title of the employee</a:t>
            </a:r>
          </a:p>
          <a:p>
            <a:pPr marL="514350" indent="-514350">
              <a:buFont typeface="+mj-lt"/>
              <a:buAutoNum type="arabicPeriod"/>
            </a:pPr>
            <a:r>
              <a:rPr lang="en-US" sz="2300" dirty="0">
                <a:latin typeface="Century Gothic" panose="020B0502020202020204" pitchFamily="34" charset="0"/>
              </a:rPr>
              <a:t>The above derived table was joined with the table dependents  by </a:t>
            </a:r>
            <a:r>
              <a:rPr lang="en-US" sz="2300" dirty="0" err="1">
                <a:latin typeface="Century Gothic" panose="020B0502020202020204" pitchFamily="34" charset="0"/>
              </a:rPr>
              <a:t>dependent_id</a:t>
            </a:r>
            <a:r>
              <a:rPr lang="en-US" sz="2300" dirty="0">
                <a:latin typeface="Century Gothic" panose="020B0502020202020204" pitchFamily="34" charset="0"/>
              </a:rPr>
              <a:t> to update the column </a:t>
            </a:r>
            <a:r>
              <a:rPr lang="en-US" sz="2300" dirty="0" err="1">
                <a:latin typeface="Century Gothic" panose="020B0502020202020204" pitchFamily="34" charset="0"/>
              </a:rPr>
              <a:t>annual_dependent_benefit</a:t>
            </a:r>
            <a:endParaRPr lang="en-US" sz="2300"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68E44876-CFA2-BA50-062C-E0CCFF69429E}"/>
              </a:ext>
            </a:extLst>
          </p:cNvPr>
          <p:cNvPicPr>
            <a:picLocks noChangeAspect="1"/>
          </p:cNvPicPr>
          <p:nvPr/>
        </p:nvPicPr>
        <p:blipFill>
          <a:blip r:embed="rId2"/>
          <a:stretch>
            <a:fillRect/>
          </a:stretch>
        </p:blipFill>
        <p:spPr>
          <a:xfrm>
            <a:off x="1499656" y="5161204"/>
            <a:ext cx="5053544" cy="1288461"/>
          </a:xfrm>
          <a:prstGeom prst="rect">
            <a:avLst/>
          </a:prstGeom>
        </p:spPr>
      </p:pic>
    </p:spTree>
    <p:extLst>
      <p:ext uri="{BB962C8B-B14F-4D97-AF65-F5344CB8AC3E}">
        <p14:creationId xmlns:p14="http://schemas.microsoft.com/office/powerpoint/2010/main" val="337868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Update Table - employees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63042"/>
            <a:ext cx="10190480" cy="5059678"/>
          </a:xfrm>
        </p:spPr>
        <p:txBody>
          <a:bodyPr>
            <a:normAutofit/>
          </a:bodyPr>
          <a:lstStyle/>
          <a:p>
            <a:pPr marL="0" indent="0">
              <a:buNone/>
            </a:pPr>
            <a:r>
              <a:rPr lang="en-US" cap="none" dirty="0">
                <a:latin typeface="Century Gothic" panose="020B0502020202020204" pitchFamily="34" charset="0"/>
              </a:rPr>
              <a:t>Column – email: update email address of each employee with the new domain vivaK.com</a:t>
            </a:r>
          </a:p>
          <a:p>
            <a:pPr marL="0" indent="0">
              <a:buNone/>
            </a:pPr>
            <a:endParaRPr lang="en-US" cap="none" dirty="0">
              <a:latin typeface="Century Gothic" panose="020B0502020202020204" pitchFamily="34" charset="0"/>
            </a:endParaRPr>
          </a:p>
          <a:p>
            <a:pPr marL="914400" lvl="2" indent="0">
              <a:buNone/>
            </a:pPr>
            <a:r>
              <a:rPr lang="en-US" sz="2400" cap="none" dirty="0">
                <a:latin typeface="Century Gothic" panose="020B0502020202020204" pitchFamily="34" charset="0"/>
              </a:rPr>
              <a:t>Function ‘</a:t>
            </a:r>
            <a:r>
              <a:rPr lang="en-US" sz="2400" cap="none" dirty="0" err="1">
                <a:latin typeface="Century Gothic" panose="020B0502020202020204" pitchFamily="34" charset="0"/>
              </a:rPr>
              <a:t>conca</a:t>
            </a:r>
            <a:r>
              <a:rPr lang="en-US" sz="2400" dirty="0" err="1">
                <a:latin typeface="Century Gothic" panose="020B0502020202020204" pitchFamily="34" charset="0"/>
              </a:rPr>
              <a:t>t</a:t>
            </a:r>
            <a:r>
              <a:rPr lang="en-US" sz="2400" dirty="0">
                <a:latin typeface="Century Gothic" panose="020B0502020202020204" pitchFamily="34" charset="0"/>
              </a:rPr>
              <a:t>’ and ‘substring’ were used to update the email address with new domain</a:t>
            </a:r>
            <a:endParaRPr lang="en-US" sz="2400" cap="none" dirty="0">
              <a:latin typeface="Century Gothic" panose="020B0502020202020204" pitchFamily="34" charset="0"/>
            </a:endParaRPr>
          </a:p>
        </p:txBody>
      </p:sp>
      <p:pic>
        <p:nvPicPr>
          <p:cNvPr id="7" name="Picture 6">
            <a:extLst>
              <a:ext uri="{FF2B5EF4-FFF2-40B4-BE49-F238E27FC236}">
                <a16:creationId xmlns:a16="http://schemas.microsoft.com/office/drawing/2014/main" id="{3FFBCAAA-7928-3D61-9045-DE462D55A5B5}"/>
              </a:ext>
            </a:extLst>
          </p:cNvPr>
          <p:cNvPicPr>
            <a:picLocks noChangeAspect="1"/>
          </p:cNvPicPr>
          <p:nvPr/>
        </p:nvPicPr>
        <p:blipFill>
          <a:blip r:embed="rId2"/>
          <a:stretch>
            <a:fillRect/>
          </a:stretch>
        </p:blipFill>
        <p:spPr>
          <a:xfrm>
            <a:off x="1899919" y="3677076"/>
            <a:ext cx="6853015" cy="2845644"/>
          </a:xfrm>
          <a:prstGeom prst="rect">
            <a:avLst/>
          </a:prstGeom>
        </p:spPr>
      </p:pic>
    </p:spTree>
    <p:extLst>
      <p:ext uri="{BB962C8B-B14F-4D97-AF65-F5344CB8AC3E}">
        <p14:creationId xmlns:p14="http://schemas.microsoft.com/office/powerpoint/2010/main" val="62966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8046720" cy="1381760"/>
          </a:xfrm>
        </p:spPr>
        <p:txBody>
          <a:bodyPr>
            <a:noAutofit/>
          </a:bodyPr>
          <a:lstStyle/>
          <a:p>
            <a:pPr algn="l"/>
            <a:r>
              <a:rPr lang="en-CA" sz="4800" b="1" dirty="0">
                <a:latin typeface="Century Gothic" panose="020B0502020202020204" pitchFamily="34" charset="0"/>
              </a:rPr>
              <a:t>I</a:t>
            </a:r>
            <a:r>
              <a:rPr lang="en-CA" sz="4800" b="1" cap="none" dirty="0">
                <a:latin typeface="Century Gothic" panose="020B0502020202020204" pitchFamily="34" charset="0"/>
              </a:rPr>
              <a:t>ntroduction</a:t>
            </a:r>
            <a:endParaRPr lang="en-CA" sz="48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63600" y="1412240"/>
            <a:ext cx="10535920" cy="4399280"/>
          </a:xfrm>
        </p:spPr>
        <p:txBody>
          <a:bodyPr>
            <a:normAutofit/>
          </a:bodyPr>
          <a:lstStyle/>
          <a:p>
            <a:r>
              <a:rPr lang="en-US" sz="3000" cap="none" dirty="0" err="1">
                <a:latin typeface="Century Gothic" panose="020B0502020202020204" pitchFamily="34" charset="0"/>
              </a:rPr>
              <a:t>VivaK</a:t>
            </a:r>
            <a:r>
              <a:rPr lang="en-US" sz="3000" cap="none" dirty="0">
                <a:latin typeface="Century Gothic" panose="020B0502020202020204" pitchFamily="34" charset="0"/>
              </a:rPr>
              <a:t> is a successful retail chain in the fashion industry, the head office of which is located in Southlake, Texas, USA</a:t>
            </a:r>
          </a:p>
          <a:p>
            <a:r>
              <a:rPr lang="en-US" sz="3000" cap="none" dirty="0">
                <a:latin typeface="Century Gothic" panose="020B0502020202020204" pitchFamily="34" charset="0"/>
              </a:rPr>
              <a:t>The current information system of HR department is not well maintained and, also the data stored in various file formats</a:t>
            </a:r>
          </a:p>
          <a:p>
            <a:r>
              <a:rPr lang="en-US" sz="3000" cap="none" dirty="0">
                <a:latin typeface="Century Gothic" panose="020B0502020202020204" pitchFamily="34" charset="0"/>
              </a:rPr>
              <a:t>Hence, HR manager intends to implement an Online Analytical Processing (OLAP) Database to support HR analytics</a:t>
            </a:r>
          </a:p>
        </p:txBody>
      </p:sp>
    </p:spTree>
    <p:extLst>
      <p:ext uri="{BB962C8B-B14F-4D97-AF65-F5344CB8AC3E}">
        <p14:creationId xmlns:p14="http://schemas.microsoft.com/office/powerpoint/2010/main" val="55135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F8F8B8-6754-A016-338E-1CEEFD2D30E7}"/>
              </a:ext>
            </a:extLst>
          </p:cNvPr>
          <p:cNvSpPr>
            <a:spLocks noGrp="1"/>
          </p:cNvSpPr>
          <p:nvPr>
            <p:ph type="title"/>
          </p:nvPr>
        </p:nvSpPr>
        <p:spPr>
          <a:xfrm>
            <a:off x="0" y="0"/>
            <a:ext cx="10332720" cy="1377923"/>
          </a:xfrm>
        </p:spPr>
        <p:txBody>
          <a:bodyPr>
            <a:noAutofit/>
          </a:bodyPr>
          <a:lstStyle/>
          <a:p>
            <a:pPr algn="l"/>
            <a:r>
              <a:rPr lang="en-CA" sz="4800" b="1" dirty="0">
                <a:latin typeface="Century Gothic" panose="020B0502020202020204" pitchFamily="34" charset="0"/>
              </a:rPr>
              <a:t>Data Model of </a:t>
            </a:r>
            <a:r>
              <a:rPr lang="en-CA" sz="4800" b="1" dirty="0" err="1">
                <a:latin typeface="Century Gothic" panose="020B0502020202020204" pitchFamily="34" charset="0"/>
              </a:rPr>
              <a:t>VivaK</a:t>
            </a:r>
            <a:endParaRPr lang="en-CA" sz="4800" b="1" dirty="0">
              <a:latin typeface="Century Gothic" panose="020B0502020202020204" pitchFamily="34" charset="0"/>
            </a:endParaRPr>
          </a:p>
        </p:txBody>
      </p:sp>
      <p:pic>
        <p:nvPicPr>
          <p:cNvPr id="3" name="Picture 2">
            <a:extLst>
              <a:ext uri="{FF2B5EF4-FFF2-40B4-BE49-F238E27FC236}">
                <a16:creationId xmlns:a16="http://schemas.microsoft.com/office/drawing/2014/main" id="{53F2EFB2-A5C6-9891-6B6E-E3B941AA1482}"/>
              </a:ext>
            </a:extLst>
          </p:cNvPr>
          <p:cNvPicPr>
            <a:picLocks noChangeAspect="1"/>
          </p:cNvPicPr>
          <p:nvPr/>
        </p:nvPicPr>
        <p:blipFill>
          <a:blip r:embed="rId2"/>
          <a:stretch>
            <a:fillRect/>
          </a:stretch>
        </p:blipFill>
        <p:spPr>
          <a:xfrm>
            <a:off x="4514669" y="1377923"/>
            <a:ext cx="7362371" cy="5198926"/>
          </a:xfrm>
          <a:prstGeom prst="rect">
            <a:avLst/>
          </a:prstGeom>
        </p:spPr>
      </p:pic>
      <p:sp>
        <p:nvSpPr>
          <p:cNvPr id="5" name="Content Placeholder 2">
            <a:extLst>
              <a:ext uri="{FF2B5EF4-FFF2-40B4-BE49-F238E27FC236}">
                <a16:creationId xmlns:a16="http://schemas.microsoft.com/office/drawing/2014/main" id="{7105F228-CD79-9487-2CCE-493974109EC8}"/>
              </a:ext>
            </a:extLst>
          </p:cNvPr>
          <p:cNvSpPr>
            <a:spLocks noGrp="1"/>
          </p:cNvSpPr>
          <p:nvPr>
            <p:ph idx="1"/>
          </p:nvPr>
        </p:nvSpPr>
        <p:spPr>
          <a:xfrm>
            <a:off x="132080" y="1469363"/>
            <a:ext cx="4382589" cy="1812317"/>
          </a:xfrm>
        </p:spPr>
        <p:txBody>
          <a:bodyPr>
            <a:normAutofit/>
          </a:bodyPr>
          <a:lstStyle/>
          <a:p>
            <a:r>
              <a:rPr lang="en-US" sz="1600" cap="none" dirty="0">
                <a:latin typeface="Century Gothic" panose="020B0502020202020204" pitchFamily="34" charset="0"/>
              </a:rPr>
              <a:t>Data model for </a:t>
            </a:r>
            <a:r>
              <a:rPr lang="en-US" sz="1600" cap="none" dirty="0" err="1">
                <a:latin typeface="Century Gothic" panose="020B0502020202020204" pitchFamily="34" charset="0"/>
              </a:rPr>
              <a:t>VivaK</a:t>
            </a:r>
            <a:r>
              <a:rPr lang="en-US" sz="1600" cap="none" dirty="0">
                <a:latin typeface="Century Gothic" panose="020B0502020202020204" pitchFamily="34" charset="0"/>
              </a:rPr>
              <a:t> has been designed by identifying the Entities, Attributes, Primary Keys, Foreign Keys and relationship between entities</a:t>
            </a:r>
          </a:p>
          <a:p>
            <a:r>
              <a:rPr lang="en-US" sz="1600" cap="none" dirty="0">
                <a:latin typeface="Century Gothic" panose="020B0502020202020204" pitchFamily="34" charset="0"/>
              </a:rPr>
              <a:t>The following 7 entities have been identified:</a:t>
            </a:r>
          </a:p>
        </p:txBody>
      </p:sp>
      <p:grpSp>
        <p:nvGrpSpPr>
          <p:cNvPr id="6" name="Group 5">
            <a:extLst>
              <a:ext uri="{FF2B5EF4-FFF2-40B4-BE49-F238E27FC236}">
                <a16:creationId xmlns:a16="http://schemas.microsoft.com/office/drawing/2014/main" id="{8296F110-7DD5-2638-B460-B7263DB5B423}"/>
              </a:ext>
            </a:extLst>
          </p:cNvPr>
          <p:cNvGrpSpPr>
            <a:grpSpLocks/>
          </p:cNvGrpSpPr>
          <p:nvPr/>
        </p:nvGrpSpPr>
        <p:grpSpPr>
          <a:xfrm rot="5400000">
            <a:off x="411474" y="3652517"/>
            <a:ext cx="2854963" cy="2072649"/>
            <a:chOff x="1033396" y="3544477"/>
            <a:chExt cx="11363145" cy="764853"/>
          </a:xfrm>
        </p:grpSpPr>
        <p:sp>
          <p:nvSpPr>
            <p:cNvPr id="7" name="Rectangle: Rounded Corners 6">
              <a:extLst>
                <a:ext uri="{FF2B5EF4-FFF2-40B4-BE49-F238E27FC236}">
                  <a16:creationId xmlns:a16="http://schemas.microsoft.com/office/drawing/2014/main" id="{63B1BF64-282C-EBB9-5AD8-DA3AB0529AC5}"/>
                </a:ext>
              </a:extLst>
            </p:cNvPr>
            <p:cNvSpPr/>
            <p:nvPr/>
          </p:nvSpPr>
          <p:spPr>
            <a:xfrm>
              <a:off x="5944181" y="3550919"/>
              <a:ext cx="1554480" cy="756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Jobs</a:t>
              </a:r>
            </a:p>
          </p:txBody>
        </p:sp>
        <p:sp>
          <p:nvSpPr>
            <p:cNvPr id="8" name="Rectangle: Rounded Corners 7">
              <a:extLst>
                <a:ext uri="{FF2B5EF4-FFF2-40B4-BE49-F238E27FC236}">
                  <a16:creationId xmlns:a16="http://schemas.microsoft.com/office/drawing/2014/main" id="{26F9295E-239B-9A92-350F-1F85FE011219}"/>
                </a:ext>
              </a:extLst>
            </p:cNvPr>
            <p:cNvSpPr/>
            <p:nvPr/>
          </p:nvSpPr>
          <p:spPr>
            <a:xfrm>
              <a:off x="7559812" y="3550919"/>
              <a:ext cx="1554480" cy="756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Departments</a:t>
              </a:r>
            </a:p>
          </p:txBody>
        </p:sp>
        <p:sp>
          <p:nvSpPr>
            <p:cNvPr id="9" name="Rectangle: Rounded Corners 8">
              <a:extLst>
                <a:ext uri="{FF2B5EF4-FFF2-40B4-BE49-F238E27FC236}">
                  <a16:creationId xmlns:a16="http://schemas.microsoft.com/office/drawing/2014/main" id="{45EC3AFD-7793-AE28-36DB-65CCD184E819}"/>
                </a:ext>
              </a:extLst>
            </p:cNvPr>
            <p:cNvSpPr/>
            <p:nvPr/>
          </p:nvSpPr>
          <p:spPr>
            <a:xfrm>
              <a:off x="9216279" y="3550919"/>
              <a:ext cx="1554480" cy="756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Employees</a:t>
              </a:r>
            </a:p>
          </p:txBody>
        </p:sp>
        <p:sp>
          <p:nvSpPr>
            <p:cNvPr id="10" name="Rectangle: Rounded Corners 9">
              <a:extLst>
                <a:ext uri="{FF2B5EF4-FFF2-40B4-BE49-F238E27FC236}">
                  <a16:creationId xmlns:a16="http://schemas.microsoft.com/office/drawing/2014/main" id="{99583D8D-06A8-645C-2F95-3A3E8F35E36F}"/>
                </a:ext>
              </a:extLst>
            </p:cNvPr>
            <p:cNvSpPr/>
            <p:nvPr/>
          </p:nvSpPr>
          <p:spPr>
            <a:xfrm>
              <a:off x="10842062" y="3550919"/>
              <a:ext cx="1554479" cy="756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Dependents</a:t>
              </a:r>
            </a:p>
          </p:txBody>
        </p:sp>
        <p:sp>
          <p:nvSpPr>
            <p:cNvPr id="11" name="Rectangle: Rounded Corners 10">
              <a:extLst>
                <a:ext uri="{FF2B5EF4-FFF2-40B4-BE49-F238E27FC236}">
                  <a16:creationId xmlns:a16="http://schemas.microsoft.com/office/drawing/2014/main" id="{D818D2AF-4F17-700A-517D-3614C57E45CA}"/>
                </a:ext>
              </a:extLst>
            </p:cNvPr>
            <p:cNvSpPr/>
            <p:nvPr/>
          </p:nvSpPr>
          <p:spPr>
            <a:xfrm>
              <a:off x="1033396" y="3544477"/>
              <a:ext cx="1535289" cy="762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Regions</a:t>
              </a:r>
            </a:p>
          </p:txBody>
        </p:sp>
        <p:sp>
          <p:nvSpPr>
            <p:cNvPr id="12" name="Rectangle: Rounded Corners 11">
              <a:extLst>
                <a:ext uri="{FF2B5EF4-FFF2-40B4-BE49-F238E27FC236}">
                  <a16:creationId xmlns:a16="http://schemas.microsoft.com/office/drawing/2014/main" id="{9581BF21-D3D3-4B7A-75BA-F73962D7705C}"/>
                </a:ext>
              </a:extLst>
            </p:cNvPr>
            <p:cNvSpPr/>
            <p:nvPr/>
          </p:nvSpPr>
          <p:spPr>
            <a:xfrm>
              <a:off x="2672085" y="3552409"/>
              <a:ext cx="1554479" cy="756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Countries</a:t>
              </a:r>
            </a:p>
          </p:txBody>
        </p:sp>
        <p:sp>
          <p:nvSpPr>
            <p:cNvPr id="13" name="Rectangle: Rounded Corners 12">
              <a:extLst>
                <a:ext uri="{FF2B5EF4-FFF2-40B4-BE49-F238E27FC236}">
                  <a16:creationId xmlns:a16="http://schemas.microsoft.com/office/drawing/2014/main" id="{C0B46F64-BE9A-D042-E412-273F9C8AA864}"/>
                </a:ext>
              </a:extLst>
            </p:cNvPr>
            <p:cNvSpPr/>
            <p:nvPr/>
          </p:nvSpPr>
          <p:spPr>
            <a:xfrm>
              <a:off x="4287716" y="3549923"/>
              <a:ext cx="1554479" cy="756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Locations</a:t>
              </a:r>
            </a:p>
          </p:txBody>
        </p:sp>
      </p:grpSp>
    </p:spTree>
    <p:extLst>
      <p:ext uri="{BB962C8B-B14F-4D97-AF65-F5344CB8AC3E}">
        <p14:creationId xmlns:p14="http://schemas.microsoft.com/office/powerpoint/2010/main" val="48935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F8F8B8-6754-A016-338E-1CEEFD2D30E7}"/>
              </a:ext>
            </a:extLst>
          </p:cNvPr>
          <p:cNvSpPr>
            <a:spLocks noGrp="1"/>
          </p:cNvSpPr>
          <p:nvPr>
            <p:ph type="title"/>
          </p:nvPr>
        </p:nvSpPr>
        <p:spPr>
          <a:xfrm>
            <a:off x="0" y="0"/>
            <a:ext cx="10332720" cy="1377923"/>
          </a:xfrm>
        </p:spPr>
        <p:txBody>
          <a:bodyPr>
            <a:noAutofit/>
          </a:bodyPr>
          <a:lstStyle/>
          <a:p>
            <a:pPr algn="l"/>
            <a:r>
              <a:rPr lang="en-CA" sz="4800" b="1" dirty="0" err="1">
                <a:latin typeface="Century Gothic" panose="020B0502020202020204" pitchFamily="34" charset="0"/>
              </a:rPr>
              <a:t>VivaKHR</a:t>
            </a:r>
            <a:r>
              <a:rPr lang="en-CA" sz="4800" b="1" dirty="0">
                <a:latin typeface="Century Gothic" panose="020B0502020202020204" pitchFamily="34" charset="0"/>
              </a:rPr>
              <a:t> schema</a:t>
            </a:r>
          </a:p>
        </p:txBody>
      </p:sp>
      <p:sp>
        <p:nvSpPr>
          <p:cNvPr id="2" name="Content Placeholder 2">
            <a:extLst>
              <a:ext uri="{FF2B5EF4-FFF2-40B4-BE49-F238E27FC236}">
                <a16:creationId xmlns:a16="http://schemas.microsoft.com/office/drawing/2014/main" id="{82542E6D-8451-AF73-786F-8B7E15EC3C7D}"/>
              </a:ext>
            </a:extLst>
          </p:cNvPr>
          <p:cNvSpPr>
            <a:spLocks noGrp="1"/>
          </p:cNvSpPr>
          <p:nvPr>
            <p:ph idx="1"/>
          </p:nvPr>
        </p:nvSpPr>
        <p:spPr>
          <a:xfrm>
            <a:off x="863600" y="1412240"/>
            <a:ext cx="10708640" cy="5140960"/>
          </a:xfrm>
        </p:spPr>
        <p:txBody>
          <a:bodyPr>
            <a:normAutofit fontScale="70000" lnSpcReduction="20000"/>
          </a:bodyPr>
          <a:lstStyle/>
          <a:p>
            <a:r>
              <a:rPr lang="en-US" dirty="0">
                <a:latin typeface="Century Gothic" panose="020B0502020202020204" pitchFamily="34" charset="0"/>
              </a:rPr>
              <a:t>Based on the above data model scheme </a:t>
            </a:r>
            <a:r>
              <a:rPr lang="en-US" dirty="0" err="1">
                <a:latin typeface="Century Gothic" panose="020B0502020202020204" pitchFamily="34" charset="0"/>
              </a:rPr>
              <a:t>VivaKHR</a:t>
            </a:r>
            <a:r>
              <a:rPr lang="en-US" dirty="0">
                <a:latin typeface="Century Gothic" panose="020B0502020202020204" pitchFamily="34" charset="0"/>
              </a:rPr>
              <a:t> has been created </a:t>
            </a: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a:p>
            <a:r>
              <a:rPr lang="en-US" sz="2600" cap="none" dirty="0">
                <a:latin typeface="Century Gothic" panose="020B0502020202020204" pitchFamily="34" charset="0"/>
              </a:rPr>
              <a:t>The following ha</a:t>
            </a:r>
            <a:r>
              <a:rPr lang="en-US" sz="2600" dirty="0">
                <a:latin typeface="Century Gothic" panose="020B0502020202020204" pitchFamily="34" charset="0"/>
              </a:rPr>
              <a:t>s been taken into consideration when creating the schema</a:t>
            </a:r>
          </a:p>
          <a:p>
            <a:pPr marL="0" indent="0">
              <a:buNone/>
            </a:pPr>
            <a:endParaRPr lang="en-US" sz="1600" dirty="0">
              <a:latin typeface="Century Gothic" panose="020B0502020202020204" pitchFamily="34" charset="0"/>
            </a:endParaRPr>
          </a:p>
          <a:p>
            <a:pPr marL="971550" lvl="1" indent="-514350">
              <a:buFont typeface="+mj-lt"/>
              <a:buAutoNum type="arabicPeriod"/>
            </a:pPr>
            <a:r>
              <a:rPr lang="en-US" sz="2200" cap="none" dirty="0">
                <a:latin typeface="Century Gothic" panose="020B0502020202020204" pitchFamily="34" charset="0"/>
              </a:rPr>
              <a:t>Data Type of the salary related columns are double and recorded in 2 decimals</a:t>
            </a:r>
          </a:p>
          <a:p>
            <a:pPr marL="971550" lvl="1" indent="-514350">
              <a:buFont typeface="+mj-lt"/>
              <a:buAutoNum type="arabicPeriod"/>
            </a:pPr>
            <a:endParaRPr lang="en-US" sz="2200" dirty="0">
              <a:latin typeface="Century Gothic" panose="020B0502020202020204" pitchFamily="34" charset="0"/>
            </a:endParaRPr>
          </a:p>
          <a:p>
            <a:pPr marL="971550" lvl="1" indent="-514350">
              <a:buFont typeface="+mj-lt"/>
              <a:buAutoNum type="arabicPeriod"/>
            </a:pPr>
            <a:endParaRPr lang="en-US" sz="2200" dirty="0">
              <a:latin typeface="Century Gothic" panose="020B0502020202020204" pitchFamily="34" charset="0"/>
            </a:endParaRPr>
          </a:p>
          <a:p>
            <a:pPr marL="971550" lvl="1" indent="-514350">
              <a:buFont typeface="+mj-lt"/>
              <a:buAutoNum type="arabicPeriod"/>
            </a:pPr>
            <a:r>
              <a:rPr lang="en-US" sz="2200" dirty="0">
                <a:latin typeface="Century Gothic" panose="020B0502020202020204" pitchFamily="34" charset="0"/>
              </a:rPr>
              <a:t>Data type of the ID columns and related foreign keys is Integer</a:t>
            </a:r>
          </a:p>
          <a:p>
            <a:pPr marL="971550" lvl="1" indent="-514350">
              <a:buFont typeface="+mj-lt"/>
              <a:buAutoNum type="arabicPeriod"/>
            </a:pPr>
            <a:endParaRPr lang="en-US" sz="2200" dirty="0">
              <a:latin typeface="Century Gothic" panose="020B0502020202020204" pitchFamily="34" charset="0"/>
            </a:endParaRPr>
          </a:p>
          <a:p>
            <a:pPr marL="971550" lvl="1" indent="-514350">
              <a:buFont typeface="+mj-lt"/>
              <a:buAutoNum type="arabicPeriod"/>
            </a:pPr>
            <a:endParaRPr lang="en-US" sz="2200" dirty="0">
              <a:latin typeface="Century Gothic" panose="020B0502020202020204" pitchFamily="34" charset="0"/>
            </a:endParaRPr>
          </a:p>
          <a:p>
            <a:pPr marL="971550" lvl="1" indent="-514350">
              <a:buFont typeface="+mj-lt"/>
              <a:buAutoNum type="arabicPeriod"/>
            </a:pPr>
            <a:r>
              <a:rPr lang="en-US" sz="2200" dirty="0">
                <a:latin typeface="Century Gothic" panose="020B0502020202020204" pitchFamily="34" charset="0"/>
              </a:rPr>
              <a:t>Employee table must contain the ‘</a:t>
            </a:r>
            <a:r>
              <a:rPr lang="en-US" sz="2200" dirty="0" err="1">
                <a:latin typeface="Century Gothic" panose="020B0502020202020204" pitchFamily="34" charset="0"/>
              </a:rPr>
              <a:t>report_to</a:t>
            </a:r>
            <a:r>
              <a:rPr lang="en-US" sz="2200" dirty="0">
                <a:latin typeface="Century Gothic" panose="020B0502020202020204" pitchFamily="34" charset="0"/>
              </a:rPr>
              <a:t>’ column</a:t>
            </a:r>
          </a:p>
          <a:p>
            <a:pPr marL="971550" lvl="1" indent="-514350">
              <a:buFont typeface="+mj-lt"/>
              <a:buAutoNum type="arabicPeriod"/>
            </a:pPr>
            <a:endParaRPr lang="en-US" sz="2200" dirty="0">
              <a:latin typeface="Century Gothic" panose="020B0502020202020204" pitchFamily="34" charset="0"/>
            </a:endParaRPr>
          </a:p>
          <a:p>
            <a:pPr marL="971550" lvl="1" indent="-514350">
              <a:buFont typeface="+mj-lt"/>
              <a:buAutoNum type="arabicPeriod"/>
            </a:pPr>
            <a:endParaRPr lang="en-US" sz="2200" dirty="0">
              <a:latin typeface="Century Gothic" panose="020B0502020202020204" pitchFamily="34" charset="0"/>
            </a:endParaRPr>
          </a:p>
          <a:p>
            <a:pPr marL="971550" lvl="1" indent="-514350">
              <a:buFont typeface="+mj-lt"/>
              <a:buAutoNum type="arabicPeriod"/>
            </a:pPr>
            <a:r>
              <a:rPr lang="en-US" sz="2200" dirty="0">
                <a:latin typeface="Century Gothic" panose="020B0502020202020204" pitchFamily="34" charset="0"/>
              </a:rPr>
              <a:t>Data type of columns which recorded date is Date</a:t>
            </a:r>
          </a:p>
          <a:p>
            <a:pPr marL="457200" lvl="1" indent="0">
              <a:buNone/>
            </a:pPr>
            <a:endParaRPr lang="en-US" sz="1600" dirty="0">
              <a:latin typeface="Century Gothic" panose="020B0502020202020204" pitchFamily="34" charset="0"/>
            </a:endParaRPr>
          </a:p>
          <a:p>
            <a:pPr marL="971550" lvl="1" indent="-514350">
              <a:buFont typeface="+mj-lt"/>
              <a:buAutoNum type="arabicPeriod"/>
            </a:pPr>
            <a:endParaRPr lang="en-US" sz="1600" dirty="0">
              <a:latin typeface="Century Gothic" panose="020B0502020202020204" pitchFamily="34" charset="0"/>
            </a:endParaRPr>
          </a:p>
          <a:p>
            <a:pPr marL="1371600" lvl="3" indent="0">
              <a:buNone/>
            </a:pPr>
            <a:endParaRPr lang="en-US" sz="1600" i="1"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75609F03-FEDE-7687-6BC2-2F4B595BF636}"/>
              </a:ext>
            </a:extLst>
          </p:cNvPr>
          <p:cNvPicPr>
            <a:picLocks noChangeAspect="1"/>
          </p:cNvPicPr>
          <p:nvPr/>
        </p:nvPicPr>
        <p:blipFill>
          <a:blip r:embed="rId2"/>
          <a:stretch>
            <a:fillRect/>
          </a:stretch>
        </p:blipFill>
        <p:spPr>
          <a:xfrm>
            <a:off x="2310052" y="4251186"/>
            <a:ext cx="2556588" cy="283166"/>
          </a:xfrm>
          <a:prstGeom prst="rect">
            <a:avLst/>
          </a:prstGeom>
        </p:spPr>
      </p:pic>
      <p:pic>
        <p:nvPicPr>
          <p:cNvPr id="7" name="Picture 6">
            <a:extLst>
              <a:ext uri="{FF2B5EF4-FFF2-40B4-BE49-F238E27FC236}">
                <a16:creationId xmlns:a16="http://schemas.microsoft.com/office/drawing/2014/main" id="{DEB4DA67-8DA6-5233-061D-1BB8AEFF2E9E}"/>
              </a:ext>
            </a:extLst>
          </p:cNvPr>
          <p:cNvPicPr>
            <a:picLocks noChangeAspect="1"/>
          </p:cNvPicPr>
          <p:nvPr/>
        </p:nvPicPr>
        <p:blipFill>
          <a:blip r:embed="rId3"/>
          <a:stretch>
            <a:fillRect/>
          </a:stretch>
        </p:blipFill>
        <p:spPr>
          <a:xfrm>
            <a:off x="2321456" y="4906227"/>
            <a:ext cx="3481148" cy="283576"/>
          </a:xfrm>
          <a:prstGeom prst="rect">
            <a:avLst/>
          </a:prstGeom>
        </p:spPr>
      </p:pic>
      <p:pic>
        <p:nvPicPr>
          <p:cNvPr id="9" name="Picture 8">
            <a:extLst>
              <a:ext uri="{FF2B5EF4-FFF2-40B4-BE49-F238E27FC236}">
                <a16:creationId xmlns:a16="http://schemas.microsoft.com/office/drawing/2014/main" id="{603BE1F2-A570-1353-5989-09FFDEFD7855}"/>
              </a:ext>
            </a:extLst>
          </p:cNvPr>
          <p:cNvPicPr>
            <a:picLocks noChangeAspect="1"/>
          </p:cNvPicPr>
          <p:nvPr/>
        </p:nvPicPr>
        <p:blipFill>
          <a:blip r:embed="rId4"/>
          <a:stretch>
            <a:fillRect/>
          </a:stretch>
        </p:blipFill>
        <p:spPr>
          <a:xfrm>
            <a:off x="2310052" y="5636642"/>
            <a:ext cx="1584405" cy="227699"/>
          </a:xfrm>
          <a:prstGeom prst="rect">
            <a:avLst/>
          </a:prstGeom>
        </p:spPr>
      </p:pic>
      <p:pic>
        <p:nvPicPr>
          <p:cNvPr id="11" name="Picture 10">
            <a:extLst>
              <a:ext uri="{FF2B5EF4-FFF2-40B4-BE49-F238E27FC236}">
                <a16:creationId xmlns:a16="http://schemas.microsoft.com/office/drawing/2014/main" id="{D05719E9-AB70-1039-4A8B-11E6E0088703}"/>
              </a:ext>
            </a:extLst>
          </p:cNvPr>
          <p:cNvPicPr>
            <a:picLocks noChangeAspect="1"/>
          </p:cNvPicPr>
          <p:nvPr/>
        </p:nvPicPr>
        <p:blipFill>
          <a:blip r:embed="rId5"/>
          <a:stretch>
            <a:fillRect/>
          </a:stretch>
        </p:blipFill>
        <p:spPr>
          <a:xfrm>
            <a:off x="2367798" y="6297491"/>
            <a:ext cx="1382486" cy="267578"/>
          </a:xfrm>
          <a:prstGeom prst="rect">
            <a:avLst/>
          </a:prstGeom>
        </p:spPr>
      </p:pic>
      <p:pic>
        <p:nvPicPr>
          <p:cNvPr id="13" name="Picture 12">
            <a:extLst>
              <a:ext uri="{FF2B5EF4-FFF2-40B4-BE49-F238E27FC236}">
                <a16:creationId xmlns:a16="http://schemas.microsoft.com/office/drawing/2014/main" id="{436A12D3-0CF5-0E5B-16EF-0D5B656C4349}"/>
              </a:ext>
            </a:extLst>
          </p:cNvPr>
          <p:cNvPicPr>
            <a:picLocks noChangeAspect="1"/>
          </p:cNvPicPr>
          <p:nvPr/>
        </p:nvPicPr>
        <p:blipFill>
          <a:blip r:embed="rId6"/>
          <a:stretch>
            <a:fillRect/>
          </a:stretch>
        </p:blipFill>
        <p:spPr>
          <a:xfrm>
            <a:off x="2057288" y="1844140"/>
            <a:ext cx="1682836" cy="1416123"/>
          </a:xfrm>
          <a:prstGeom prst="rect">
            <a:avLst/>
          </a:prstGeom>
        </p:spPr>
      </p:pic>
    </p:spTree>
    <p:extLst>
      <p:ext uri="{BB962C8B-B14F-4D97-AF65-F5344CB8AC3E}">
        <p14:creationId xmlns:p14="http://schemas.microsoft.com/office/powerpoint/2010/main" val="113577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F8F8B8-6754-A016-338E-1CEEFD2D30E7}"/>
              </a:ext>
            </a:extLst>
          </p:cNvPr>
          <p:cNvSpPr>
            <a:spLocks noGrp="1"/>
          </p:cNvSpPr>
          <p:nvPr>
            <p:ph type="title"/>
          </p:nvPr>
        </p:nvSpPr>
        <p:spPr>
          <a:xfrm>
            <a:off x="0" y="0"/>
            <a:ext cx="10332720" cy="1377923"/>
          </a:xfrm>
        </p:spPr>
        <p:txBody>
          <a:bodyPr>
            <a:noAutofit/>
          </a:bodyPr>
          <a:lstStyle/>
          <a:p>
            <a:pPr algn="l"/>
            <a:r>
              <a:rPr lang="en-CA" sz="4800" b="1" dirty="0" err="1">
                <a:latin typeface="Century Gothic" panose="020B0502020202020204" pitchFamily="34" charset="0"/>
              </a:rPr>
              <a:t>VivaKHR</a:t>
            </a:r>
            <a:r>
              <a:rPr lang="en-CA" sz="4800" b="1" dirty="0">
                <a:latin typeface="Century Gothic" panose="020B0502020202020204" pitchFamily="34" charset="0"/>
              </a:rPr>
              <a:t> schema</a:t>
            </a:r>
          </a:p>
        </p:txBody>
      </p:sp>
      <p:sp>
        <p:nvSpPr>
          <p:cNvPr id="2" name="Content Placeholder 2">
            <a:extLst>
              <a:ext uri="{FF2B5EF4-FFF2-40B4-BE49-F238E27FC236}">
                <a16:creationId xmlns:a16="http://schemas.microsoft.com/office/drawing/2014/main" id="{82542E6D-8451-AF73-786F-8B7E15EC3C7D}"/>
              </a:ext>
            </a:extLst>
          </p:cNvPr>
          <p:cNvSpPr>
            <a:spLocks noGrp="1"/>
          </p:cNvSpPr>
          <p:nvPr>
            <p:ph idx="1"/>
          </p:nvPr>
        </p:nvSpPr>
        <p:spPr>
          <a:xfrm>
            <a:off x="863600" y="1412240"/>
            <a:ext cx="10982960" cy="4978400"/>
          </a:xfrm>
        </p:spPr>
        <p:txBody>
          <a:bodyPr>
            <a:normAutofit/>
          </a:bodyPr>
          <a:lstStyle/>
          <a:p>
            <a:pPr marL="971550" lvl="1" indent="-514350">
              <a:buFont typeface="+mj-lt"/>
              <a:buAutoNum type="arabicPeriod" startAt="4"/>
            </a:pPr>
            <a:r>
              <a:rPr lang="en-US" sz="2200" cap="none" dirty="0">
                <a:latin typeface="Century Gothic" panose="020B0502020202020204" pitchFamily="34" charset="0"/>
              </a:rPr>
              <a:t>The following columns are added to table Employees</a:t>
            </a:r>
          </a:p>
          <a:p>
            <a:pPr lvl="3">
              <a:buFont typeface="Courier New" panose="02070309020205020404" pitchFamily="49" charset="0"/>
              <a:buChar char="o"/>
            </a:pPr>
            <a:r>
              <a:rPr lang="en-US" cap="none" dirty="0" err="1">
                <a:latin typeface="Century Gothic" panose="020B0502020202020204" pitchFamily="34" charset="0"/>
              </a:rPr>
              <a:t>experience_at_VivaK</a:t>
            </a:r>
            <a:r>
              <a:rPr lang="en-US" dirty="0">
                <a:latin typeface="Century Gothic" panose="020B0502020202020204" pitchFamily="34" charset="0"/>
              </a:rPr>
              <a:t> - the number of months that each employee has worked at </a:t>
            </a:r>
            <a:r>
              <a:rPr lang="en-US" dirty="0" err="1">
                <a:latin typeface="Century Gothic" panose="020B0502020202020204" pitchFamily="34" charset="0"/>
              </a:rPr>
              <a:t>VivaK</a:t>
            </a:r>
            <a:endParaRPr lang="en-US" dirty="0">
              <a:latin typeface="Century Gothic" panose="020B0502020202020204" pitchFamily="34" charset="0"/>
            </a:endParaRPr>
          </a:p>
          <a:p>
            <a:pPr lvl="3">
              <a:buFont typeface="Courier New" panose="02070309020205020404" pitchFamily="49" charset="0"/>
              <a:buChar char="o"/>
            </a:pPr>
            <a:r>
              <a:rPr lang="en-US" cap="none" dirty="0" err="1">
                <a:latin typeface="Century Gothic" panose="020B0502020202020204" pitchFamily="34" charset="0"/>
              </a:rPr>
              <a:t>last_performance_rating</a:t>
            </a:r>
            <a:r>
              <a:rPr lang="en-US" cap="none" dirty="0">
                <a:latin typeface="Century Gothic" panose="020B0502020202020204" pitchFamily="34" charset="0"/>
              </a:rPr>
              <a:t> - the performance rating  of each employee after the annual performance appraisal</a:t>
            </a:r>
          </a:p>
          <a:p>
            <a:pPr lvl="3">
              <a:buFont typeface="Courier New" panose="02070309020205020404" pitchFamily="49" charset="0"/>
              <a:buChar char="o"/>
            </a:pPr>
            <a:r>
              <a:rPr lang="en-US" cap="none" dirty="0" err="1">
                <a:latin typeface="Century Gothic" panose="020B0502020202020204" pitchFamily="34" charset="0"/>
              </a:rPr>
              <a:t>salary_after_increment</a:t>
            </a:r>
            <a:r>
              <a:rPr lang="en-US" dirty="0">
                <a:latin typeface="Century Gothic" panose="020B0502020202020204" pitchFamily="34" charset="0"/>
              </a:rPr>
              <a:t> - salary anticipated after the annual performance appraisal</a:t>
            </a:r>
            <a:endParaRPr lang="en-US" cap="none" dirty="0">
              <a:latin typeface="Century Gothic" panose="020B0502020202020204" pitchFamily="34" charset="0"/>
            </a:endParaRPr>
          </a:p>
          <a:p>
            <a:pPr marL="971550" lvl="1" indent="-514350">
              <a:buFont typeface="+mj-lt"/>
              <a:buAutoNum type="arabicPeriod" startAt="4"/>
            </a:pPr>
            <a:endParaRPr lang="en-US" sz="2200" dirty="0">
              <a:latin typeface="Century Gothic" panose="020B0502020202020204" pitchFamily="34" charset="0"/>
            </a:endParaRPr>
          </a:p>
          <a:p>
            <a:pPr marL="971550" lvl="1" indent="-514350">
              <a:buFont typeface="+mj-lt"/>
              <a:buAutoNum type="arabicPeriod" startAt="4"/>
            </a:pPr>
            <a:endParaRPr lang="en-US" sz="2200" dirty="0">
              <a:latin typeface="Century Gothic" panose="020B0502020202020204" pitchFamily="34" charset="0"/>
            </a:endParaRPr>
          </a:p>
          <a:p>
            <a:pPr marL="971550" lvl="1" indent="-514350">
              <a:buFont typeface="+mj-lt"/>
              <a:buAutoNum type="arabicPeriod" startAt="4"/>
            </a:pPr>
            <a:endParaRPr lang="en-US" sz="2200" dirty="0">
              <a:latin typeface="Century Gothic" panose="020B0502020202020204" pitchFamily="34" charset="0"/>
            </a:endParaRPr>
          </a:p>
          <a:p>
            <a:pPr marL="971550" lvl="1" indent="-514350">
              <a:buFont typeface="+mj-lt"/>
              <a:buAutoNum type="arabicPeriod" startAt="4"/>
            </a:pPr>
            <a:endParaRPr lang="en-US" sz="2200" dirty="0">
              <a:latin typeface="Century Gothic" panose="020B0502020202020204" pitchFamily="34" charset="0"/>
            </a:endParaRPr>
          </a:p>
          <a:p>
            <a:pPr marL="971550" lvl="1" indent="-514350">
              <a:buFont typeface="+mj-lt"/>
              <a:buAutoNum type="arabicPeriod" startAt="4"/>
            </a:pPr>
            <a:r>
              <a:rPr lang="en-US" sz="2200" dirty="0">
                <a:latin typeface="Century Gothic" panose="020B0502020202020204" pitchFamily="34" charset="0"/>
              </a:rPr>
              <a:t>The following column is added to table dependents</a:t>
            </a:r>
          </a:p>
          <a:p>
            <a:pPr lvl="3">
              <a:buFont typeface="Courier New" panose="02070309020205020404" pitchFamily="49" charset="0"/>
              <a:buChar char="o"/>
            </a:pPr>
            <a:r>
              <a:rPr lang="en-US" dirty="0" err="1">
                <a:latin typeface="Century Gothic" panose="020B0502020202020204" pitchFamily="34" charset="0"/>
              </a:rPr>
              <a:t>annual_dependent_benefit</a:t>
            </a:r>
            <a:r>
              <a:rPr lang="en-US" dirty="0">
                <a:latin typeface="Century Gothic" panose="020B0502020202020204" pitchFamily="34" charset="0"/>
              </a:rPr>
              <a:t> - the dependent bonus that each employee receives per dependent</a:t>
            </a:r>
          </a:p>
          <a:p>
            <a:pPr marL="971550" lvl="1" indent="-514350">
              <a:buFont typeface="+mj-lt"/>
              <a:buAutoNum type="arabicPeriod" startAt="4"/>
            </a:pPr>
            <a:endParaRPr lang="en-US" sz="2200" dirty="0">
              <a:latin typeface="Century Gothic" panose="020B0502020202020204" pitchFamily="34" charset="0"/>
            </a:endParaRPr>
          </a:p>
          <a:p>
            <a:pPr marL="457200" lvl="1" indent="0">
              <a:buNone/>
            </a:pPr>
            <a:endParaRPr lang="en-US" sz="2200" dirty="0">
              <a:latin typeface="Century Gothic" panose="020B0502020202020204" pitchFamily="34" charset="0"/>
            </a:endParaRPr>
          </a:p>
          <a:p>
            <a:pPr marL="971550" lvl="1" indent="-514350">
              <a:buFont typeface="+mj-lt"/>
              <a:buAutoNum type="arabicPeriod"/>
            </a:pPr>
            <a:endParaRPr lang="en-US" sz="2200" dirty="0">
              <a:latin typeface="Century Gothic" panose="020B0502020202020204" pitchFamily="34" charset="0"/>
            </a:endParaRPr>
          </a:p>
          <a:p>
            <a:pPr marL="1371600" lvl="3" indent="0">
              <a:buNone/>
            </a:pPr>
            <a:endParaRPr lang="en-US" sz="2000" i="1" cap="none" dirty="0">
              <a:latin typeface="Century Gothic" panose="020B0502020202020204" pitchFamily="34" charset="0"/>
            </a:endParaRPr>
          </a:p>
        </p:txBody>
      </p:sp>
      <p:pic>
        <p:nvPicPr>
          <p:cNvPr id="6" name="Picture 5">
            <a:extLst>
              <a:ext uri="{FF2B5EF4-FFF2-40B4-BE49-F238E27FC236}">
                <a16:creationId xmlns:a16="http://schemas.microsoft.com/office/drawing/2014/main" id="{519C9ABA-3BB7-C925-6373-823BAA573AC6}"/>
              </a:ext>
            </a:extLst>
          </p:cNvPr>
          <p:cNvPicPr>
            <a:picLocks noChangeAspect="1"/>
          </p:cNvPicPr>
          <p:nvPr/>
        </p:nvPicPr>
        <p:blipFill>
          <a:blip r:embed="rId2"/>
          <a:stretch>
            <a:fillRect/>
          </a:stretch>
        </p:blipFill>
        <p:spPr>
          <a:xfrm>
            <a:off x="2654614" y="3731880"/>
            <a:ext cx="5023491" cy="850279"/>
          </a:xfrm>
          <a:prstGeom prst="rect">
            <a:avLst/>
          </a:prstGeom>
        </p:spPr>
      </p:pic>
      <p:pic>
        <p:nvPicPr>
          <p:cNvPr id="10" name="Picture 9">
            <a:extLst>
              <a:ext uri="{FF2B5EF4-FFF2-40B4-BE49-F238E27FC236}">
                <a16:creationId xmlns:a16="http://schemas.microsoft.com/office/drawing/2014/main" id="{FB480584-859A-D138-ABA4-EA39DC9DD8D2}"/>
              </a:ext>
            </a:extLst>
          </p:cNvPr>
          <p:cNvPicPr>
            <a:picLocks noChangeAspect="1"/>
          </p:cNvPicPr>
          <p:nvPr/>
        </p:nvPicPr>
        <p:blipFill>
          <a:blip r:embed="rId3"/>
          <a:stretch>
            <a:fillRect/>
          </a:stretch>
        </p:blipFill>
        <p:spPr>
          <a:xfrm>
            <a:off x="2654614" y="5963920"/>
            <a:ext cx="4649465" cy="213360"/>
          </a:xfrm>
          <a:prstGeom prst="rect">
            <a:avLst/>
          </a:prstGeom>
        </p:spPr>
      </p:pic>
    </p:spTree>
    <p:extLst>
      <p:ext uri="{BB962C8B-B14F-4D97-AF65-F5344CB8AC3E}">
        <p14:creationId xmlns:p14="http://schemas.microsoft.com/office/powerpoint/2010/main" val="221243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8046720" cy="1381760"/>
          </a:xfrm>
        </p:spPr>
        <p:txBody>
          <a:bodyPr>
            <a:noAutofit/>
          </a:bodyPr>
          <a:lstStyle/>
          <a:p>
            <a:pPr algn="l"/>
            <a:r>
              <a:rPr lang="en-CA" sz="4800" b="1" dirty="0">
                <a:latin typeface="Century Gothic" panose="020B0502020202020204" pitchFamily="34" charset="0"/>
              </a:rPr>
              <a:t>Import data to tables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63042"/>
            <a:ext cx="9956800" cy="4135120"/>
          </a:xfrm>
        </p:spPr>
        <p:txBody>
          <a:bodyPr>
            <a:normAutofit lnSpcReduction="10000"/>
          </a:bodyPr>
          <a:lstStyle/>
          <a:p>
            <a:r>
              <a:rPr lang="en-US" sz="3000" cap="none" dirty="0">
                <a:latin typeface="Century Gothic" panose="020B0502020202020204" pitchFamily="34" charset="0"/>
              </a:rPr>
              <a:t>Data has been imported to data base </a:t>
            </a:r>
            <a:r>
              <a:rPr lang="en-US" sz="3000" cap="none" dirty="0" err="1">
                <a:latin typeface="Century Gothic" panose="020B0502020202020204" pitchFamily="34" charset="0"/>
              </a:rPr>
              <a:t>VivaKHR</a:t>
            </a:r>
            <a:r>
              <a:rPr lang="en-US" sz="3000" cap="none" dirty="0">
                <a:latin typeface="Century Gothic" panose="020B0502020202020204" pitchFamily="34" charset="0"/>
              </a:rPr>
              <a:t> from the formats database HR, Jason file and </a:t>
            </a:r>
            <a:r>
              <a:rPr lang="en-US" sz="3000" dirty="0">
                <a:latin typeface="Century Gothic" panose="020B0502020202020204" pitchFamily="34" charset="0"/>
              </a:rPr>
              <a:t>CSV</a:t>
            </a:r>
            <a:r>
              <a:rPr lang="en-US" sz="3000" cap="none" dirty="0">
                <a:latin typeface="Century Gothic" panose="020B0502020202020204" pitchFamily="34" charset="0"/>
              </a:rPr>
              <a:t> file</a:t>
            </a:r>
          </a:p>
          <a:p>
            <a:endParaRPr lang="en-US" sz="3000" cap="none" dirty="0">
              <a:latin typeface="Century Gothic" panose="020B0502020202020204" pitchFamily="34" charset="0"/>
            </a:endParaRPr>
          </a:p>
          <a:p>
            <a:r>
              <a:rPr lang="en-US" sz="3000" dirty="0">
                <a:latin typeface="Century Gothic" panose="020B0502020202020204" pitchFamily="34" charset="0"/>
              </a:rPr>
              <a:t>In given data for table dependents, the dependent id was not correct as it has duplicates id which should not be as dependent id is the Primary Key. Hence, the auto increment type was used to generate dependent id instead of importing it from given data</a:t>
            </a:r>
            <a:endParaRPr lang="en-US" sz="3000" cap="none" dirty="0">
              <a:latin typeface="Century Gothic" panose="020B0502020202020204" pitchFamily="34" charset="0"/>
            </a:endParaRPr>
          </a:p>
          <a:p>
            <a:endParaRPr lang="en-US" sz="3000" cap="none" dirty="0">
              <a:latin typeface="Century Gothic" panose="020B0502020202020204" pitchFamily="34" charset="0"/>
            </a:endParaRPr>
          </a:p>
        </p:txBody>
      </p:sp>
    </p:spTree>
    <p:extLst>
      <p:ext uri="{BB962C8B-B14F-4D97-AF65-F5344CB8AC3E}">
        <p14:creationId xmlns:p14="http://schemas.microsoft.com/office/powerpoint/2010/main" val="418324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1226800" cy="1381760"/>
          </a:xfrm>
        </p:spPr>
        <p:txBody>
          <a:bodyPr>
            <a:noAutofit/>
          </a:bodyPr>
          <a:lstStyle/>
          <a:p>
            <a:pPr algn="l"/>
            <a:r>
              <a:rPr lang="en-CA" sz="4800" b="1" dirty="0">
                <a:latin typeface="Century Gothic" panose="020B0502020202020204" pitchFamily="34" charset="0"/>
              </a:rPr>
              <a:t>Clean the data – Handle duplicates</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63600" y="1412240"/>
            <a:ext cx="10911840" cy="5130800"/>
          </a:xfrm>
        </p:spPr>
        <p:txBody>
          <a:bodyPr>
            <a:normAutofit/>
          </a:bodyPr>
          <a:lstStyle/>
          <a:p>
            <a:r>
              <a:rPr lang="en-US" cap="none" dirty="0">
                <a:latin typeface="Century Gothic" panose="020B0502020202020204" pitchFamily="34" charset="0"/>
              </a:rPr>
              <a:t>Table locations has two columns </a:t>
            </a:r>
            <a:r>
              <a:rPr lang="en-US" cap="none" dirty="0" err="1">
                <a:latin typeface="Century Gothic" panose="020B0502020202020204" pitchFamily="34" charset="0"/>
              </a:rPr>
              <a:t>location_id</a:t>
            </a:r>
            <a:r>
              <a:rPr lang="en-US" cap="none" dirty="0">
                <a:latin typeface="Century Gothic" panose="020B0502020202020204" pitchFamily="34" charset="0"/>
              </a:rPr>
              <a:t> and location-code with the same type of data. Hence, the duplicate column </a:t>
            </a:r>
            <a:r>
              <a:rPr lang="en-US" cap="none" dirty="0" err="1">
                <a:latin typeface="Century Gothic" panose="020B0502020202020204" pitchFamily="34" charset="0"/>
              </a:rPr>
              <a:t>location_code</a:t>
            </a:r>
            <a:r>
              <a:rPr lang="en-US" cap="none" dirty="0">
                <a:latin typeface="Century Gothic" panose="020B0502020202020204" pitchFamily="34" charset="0"/>
              </a:rPr>
              <a:t> was removed from the table</a:t>
            </a:r>
          </a:p>
          <a:p>
            <a:endParaRPr lang="en-US" dirty="0">
              <a:latin typeface="Century Gothic" panose="020B0502020202020204" pitchFamily="34" charset="0"/>
            </a:endParaRPr>
          </a:p>
          <a:p>
            <a:endParaRPr lang="en-US" cap="none" dirty="0">
              <a:latin typeface="Century Gothic" panose="020B0502020202020204" pitchFamily="34" charset="0"/>
            </a:endParaRPr>
          </a:p>
          <a:p>
            <a:r>
              <a:rPr lang="en-US" cap="none" dirty="0">
                <a:latin typeface="Century Gothic" panose="020B0502020202020204" pitchFamily="34" charset="0"/>
              </a:rPr>
              <a:t>Each table has been tested using ‘count’ function to ensure the unique column should not have duplicates entries</a:t>
            </a:r>
          </a:p>
          <a:p>
            <a:endParaRPr lang="en-US" cap="none" dirty="0">
              <a:latin typeface="Century Gothic" panose="020B0502020202020204" pitchFamily="34" charset="0"/>
            </a:endParaRPr>
          </a:p>
          <a:p>
            <a:endParaRPr lang="en-US" cap="none" dirty="0">
              <a:latin typeface="Century Gothic" panose="020B0502020202020204" pitchFamily="34" charset="0"/>
            </a:endParaRPr>
          </a:p>
          <a:p>
            <a:endParaRPr lang="en-US" cap="none" dirty="0">
              <a:latin typeface="Century Gothic" panose="020B0502020202020204" pitchFamily="34" charset="0"/>
            </a:endParaRPr>
          </a:p>
          <a:p>
            <a:endParaRPr lang="en-US"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764AE596-91E4-F411-2080-4616F4483E4D}"/>
              </a:ext>
            </a:extLst>
          </p:cNvPr>
          <p:cNvPicPr>
            <a:picLocks noChangeAspect="1"/>
          </p:cNvPicPr>
          <p:nvPr/>
        </p:nvPicPr>
        <p:blipFill>
          <a:blip r:embed="rId2"/>
          <a:stretch>
            <a:fillRect/>
          </a:stretch>
        </p:blipFill>
        <p:spPr>
          <a:xfrm>
            <a:off x="1275666" y="2865120"/>
            <a:ext cx="2996790" cy="741680"/>
          </a:xfrm>
          <a:prstGeom prst="rect">
            <a:avLst/>
          </a:prstGeom>
        </p:spPr>
      </p:pic>
      <p:sp>
        <p:nvSpPr>
          <p:cNvPr id="11" name="TextBox 10">
            <a:extLst>
              <a:ext uri="{FF2B5EF4-FFF2-40B4-BE49-F238E27FC236}">
                <a16:creationId xmlns:a16="http://schemas.microsoft.com/office/drawing/2014/main" id="{94BD8E21-742E-B971-6C65-B806B493786D}"/>
              </a:ext>
            </a:extLst>
          </p:cNvPr>
          <p:cNvSpPr txBox="1"/>
          <p:nvPr/>
        </p:nvSpPr>
        <p:spPr>
          <a:xfrm>
            <a:off x="7045552" y="4784040"/>
            <a:ext cx="4282848" cy="1323439"/>
          </a:xfrm>
          <a:prstGeom prst="rect">
            <a:avLst/>
          </a:prstGeom>
          <a:noFill/>
        </p:spPr>
        <p:txBody>
          <a:bodyPr wrap="square" rtlCol="0">
            <a:spAutoFit/>
          </a:bodyPr>
          <a:lstStyle/>
          <a:p>
            <a:r>
              <a:rPr lang="en-US" sz="1600" i="1" dirty="0">
                <a:latin typeface="Century Gothic" panose="020B0502020202020204" pitchFamily="34" charset="0"/>
              </a:rPr>
              <a:t>In this instance, street address cannot have duplicates, therefore the query written in a way that it returns the values if the column has any duplicate address</a:t>
            </a:r>
          </a:p>
          <a:p>
            <a:endParaRPr lang="en-CA" sz="1600" dirty="0"/>
          </a:p>
        </p:txBody>
      </p:sp>
      <p:pic>
        <p:nvPicPr>
          <p:cNvPr id="9" name="Picture 8">
            <a:extLst>
              <a:ext uri="{FF2B5EF4-FFF2-40B4-BE49-F238E27FC236}">
                <a16:creationId xmlns:a16="http://schemas.microsoft.com/office/drawing/2014/main" id="{1A50B7A4-9AC5-C7DF-29FF-A9C4C659762C}"/>
              </a:ext>
            </a:extLst>
          </p:cNvPr>
          <p:cNvPicPr>
            <a:picLocks noChangeAspect="1"/>
          </p:cNvPicPr>
          <p:nvPr/>
        </p:nvPicPr>
        <p:blipFill>
          <a:blip r:embed="rId3"/>
          <a:stretch>
            <a:fillRect/>
          </a:stretch>
        </p:blipFill>
        <p:spPr>
          <a:xfrm>
            <a:off x="1220447" y="4836128"/>
            <a:ext cx="5717120" cy="741680"/>
          </a:xfrm>
          <a:prstGeom prst="rect">
            <a:avLst/>
          </a:prstGeom>
        </p:spPr>
      </p:pic>
    </p:spTree>
    <p:extLst>
      <p:ext uri="{BB962C8B-B14F-4D97-AF65-F5344CB8AC3E}">
        <p14:creationId xmlns:p14="http://schemas.microsoft.com/office/powerpoint/2010/main" val="327391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Clean the data – Data formatting</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63042"/>
            <a:ext cx="10190480" cy="5059678"/>
          </a:xfrm>
        </p:spPr>
        <p:txBody>
          <a:bodyPr>
            <a:normAutofit/>
          </a:bodyPr>
          <a:lstStyle/>
          <a:p>
            <a:r>
              <a:rPr lang="en-US" cap="none" dirty="0">
                <a:latin typeface="Century Gothic" panose="020B0502020202020204" pitchFamily="34" charset="0"/>
              </a:rPr>
              <a:t>The floating-point data is represented as double</a:t>
            </a:r>
          </a:p>
          <a:p>
            <a:pPr marL="457200" lvl="1" indent="0">
              <a:buNone/>
            </a:pPr>
            <a:endParaRPr lang="en-US" cap="none" dirty="0">
              <a:latin typeface="Century Gothic" panose="020B0502020202020204" pitchFamily="34" charset="0"/>
            </a:endParaRPr>
          </a:p>
          <a:p>
            <a:pPr marL="457200" lvl="1" indent="0">
              <a:buNone/>
            </a:pPr>
            <a:endParaRPr lang="en-US" dirty="0">
              <a:latin typeface="Century Gothic" panose="020B0502020202020204" pitchFamily="34" charset="0"/>
            </a:endParaRPr>
          </a:p>
          <a:p>
            <a:pPr marL="457200" lvl="1" indent="0">
              <a:buNone/>
            </a:pPr>
            <a:endParaRPr lang="en-US" cap="none" dirty="0">
              <a:latin typeface="Century Gothic" panose="020B0502020202020204" pitchFamily="34" charset="0"/>
            </a:endParaRPr>
          </a:p>
          <a:p>
            <a:pPr marL="457200" lvl="1" indent="0">
              <a:buNone/>
            </a:pPr>
            <a:endParaRPr lang="en-US" dirty="0">
              <a:latin typeface="Century Gothic" panose="020B0502020202020204" pitchFamily="34" charset="0"/>
            </a:endParaRPr>
          </a:p>
          <a:p>
            <a:r>
              <a:rPr lang="en-US" sz="2400" cap="none" dirty="0">
                <a:latin typeface="Century Gothic" panose="020B0502020202020204" pitchFamily="34" charset="0"/>
              </a:rPr>
              <a:t>phone numbers are all recorded in the format: ‘+000-000-000-0000’</a:t>
            </a:r>
          </a:p>
          <a:p>
            <a:pPr marL="914400" lvl="2" indent="0">
              <a:buNone/>
            </a:pPr>
            <a:endParaRPr lang="en-US" cap="none" dirty="0">
              <a:latin typeface="Century Gothic" panose="020B0502020202020204" pitchFamily="34" charset="0"/>
            </a:endParaRPr>
          </a:p>
        </p:txBody>
      </p:sp>
      <p:pic>
        <p:nvPicPr>
          <p:cNvPr id="5" name="Picture 4">
            <a:extLst>
              <a:ext uri="{FF2B5EF4-FFF2-40B4-BE49-F238E27FC236}">
                <a16:creationId xmlns:a16="http://schemas.microsoft.com/office/drawing/2014/main" id="{A81DCF50-3ECA-A291-01C6-8EFA032EDE90}"/>
              </a:ext>
            </a:extLst>
          </p:cNvPr>
          <p:cNvPicPr>
            <a:picLocks noChangeAspect="1"/>
          </p:cNvPicPr>
          <p:nvPr/>
        </p:nvPicPr>
        <p:blipFill>
          <a:blip r:embed="rId2"/>
          <a:stretch>
            <a:fillRect/>
          </a:stretch>
        </p:blipFill>
        <p:spPr>
          <a:xfrm>
            <a:off x="1300480" y="2046143"/>
            <a:ext cx="3820160" cy="1273387"/>
          </a:xfrm>
          <a:prstGeom prst="rect">
            <a:avLst/>
          </a:prstGeom>
        </p:spPr>
      </p:pic>
      <p:pic>
        <p:nvPicPr>
          <p:cNvPr id="7" name="Picture 6">
            <a:extLst>
              <a:ext uri="{FF2B5EF4-FFF2-40B4-BE49-F238E27FC236}">
                <a16:creationId xmlns:a16="http://schemas.microsoft.com/office/drawing/2014/main" id="{24B741AC-3A2C-C2EC-FB60-635C1CDA70E0}"/>
              </a:ext>
            </a:extLst>
          </p:cNvPr>
          <p:cNvPicPr>
            <a:picLocks noChangeAspect="1"/>
          </p:cNvPicPr>
          <p:nvPr/>
        </p:nvPicPr>
        <p:blipFill>
          <a:blip r:embed="rId3"/>
          <a:stretch>
            <a:fillRect/>
          </a:stretch>
        </p:blipFill>
        <p:spPr>
          <a:xfrm>
            <a:off x="1300480" y="4358432"/>
            <a:ext cx="6278880" cy="1844853"/>
          </a:xfrm>
          <a:prstGeom prst="rect">
            <a:avLst/>
          </a:prstGeom>
        </p:spPr>
      </p:pic>
      <p:sp>
        <p:nvSpPr>
          <p:cNvPr id="8" name="TextBox 7">
            <a:extLst>
              <a:ext uri="{FF2B5EF4-FFF2-40B4-BE49-F238E27FC236}">
                <a16:creationId xmlns:a16="http://schemas.microsoft.com/office/drawing/2014/main" id="{4E8E7346-FEE9-4161-F101-FA90498322BA}"/>
              </a:ext>
            </a:extLst>
          </p:cNvPr>
          <p:cNvSpPr txBox="1"/>
          <p:nvPr/>
        </p:nvSpPr>
        <p:spPr>
          <a:xfrm>
            <a:off x="5191760" y="2046143"/>
            <a:ext cx="4775200" cy="923330"/>
          </a:xfrm>
          <a:prstGeom prst="rect">
            <a:avLst/>
          </a:prstGeom>
          <a:noFill/>
        </p:spPr>
        <p:txBody>
          <a:bodyPr wrap="square" rtlCol="0">
            <a:spAutoFit/>
          </a:bodyPr>
          <a:lstStyle/>
          <a:p>
            <a:r>
              <a:rPr lang="en-US" dirty="0">
                <a:latin typeface="Century Gothic" panose="020B0502020202020204" pitchFamily="34" charset="0"/>
              </a:rPr>
              <a:t>Each column which is used to store float data has been checked for data type</a:t>
            </a:r>
          </a:p>
          <a:p>
            <a:endParaRPr lang="en-CA" dirty="0"/>
          </a:p>
        </p:txBody>
      </p:sp>
      <p:sp>
        <p:nvSpPr>
          <p:cNvPr id="10" name="TextBox 9">
            <a:extLst>
              <a:ext uri="{FF2B5EF4-FFF2-40B4-BE49-F238E27FC236}">
                <a16:creationId xmlns:a16="http://schemas.microsoft.com/office/drawing/2014/main" id="{653AF7AD-0AEA-8310-BBAC-DDD50AF629D6}"/>
              </a:ext>
            </a:extLst>
          </p:cNvPr>
          <p:cNvSpPr txBox="1"/>
          <p:nvPr/>
        </p:nvSpPr>
        <p:spPr>
          <a:xfrm>
            <a:off x="6959600" y="4358432"/>
            <a:ext cx="4531360" cy="2031325"/>
          </a:xfrm>
          <a:prstGeom prst="rect">
            <a:avLst/>
          </a:prstGeom>
          <a:noFill/>
        </p:spPr>
        <p:txBody>
          <a:bodyPr wrap="square" rtlCol="0">
            <a:spAutoFit/>
          </a:bodyPr>
          <a:lstStyle/>
          <a:p>
            <a:pPr lvl="2"/>
            <a:r>
              <a:rPr lang="en-US" cap="none" dirty="0">
                <a:latin typeface="Century Gothic" panose="020B0502020202020204" pitchFamily="34" charset="0"/>
              </a:rPr>
              <a:t>Phone number fro</a:t>
            </a:r>
            <a:r>
              <a:rPr lang="en-US" dirty="0">
                <a:latin typeface="Century Gothic" panose="020B0502020202020204" pitchFamily="34" charset="0"/>
              </a:rPr>
              <a:t>m table employees has been updated with the format </a:t>
            </a:r>
            <a:r>
              <a:rPr lang="en-US" cap="none" dirty="0">
                <a:latin typeface="Century Gothic" panose="020B0502020202020204" pitchFamily="34" charset="0"/>
              </a:rPr>
              <a:t>‘+000-000-000-0000’ with</a:t>
            </a:r>
            <a:r>
              <a:rPr lang="en-US" dirty="0">
                <a:latin typeface="Century Gothic" panose="020B0502020202020204" pitchFamily="34" charset="0"/>
              </a:rPr>
              <a:t> country code based on country by joining table with table locations</a:t>
            </a:r>
          </a:p>
          <a:p>
            <a:endParaRPr lang="en-CA" dirty="0"/>
          </a:p>
        </p:txBody>
      </p:sp>
    </p:spTree>
    <p:extLst>
      <p:ext uri="{BB962C8B-B14F-4D97-AF65-F5344CB8AC3E}">
        <p14:creationId xmlns:p14="http://schemas.microsoft.com/office/powerpoint/2010/main" val="286169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3E71-CBCE-D492-DB70-E097F50709F1}"/>
              </a:ext>
            </a:extLst>
          </p:cNvPr>
          <p:cNvSpPr>
            <a:spLocks noGrp="1"/>
          </p:cNvSpPr>
          <p:nvPr>
            <p:ph type="title"/>
          </p:nvPr>
        </p:nvSpPr>
        <p:spPr>
          <a:xfrm>
            <a:off x="101600" y="30481"/>
            <a:ext cx="10515600" cy="1381760"/>
          </a:xfrm>
        </p:spPr>
        <p:txBody>
          <a:bodyPr>
            <a:noAutofit/>
          </a:bodyPr>
          <a:lstStyle/>
          <a:p>
            <a:pPr algn="l"/>
            <a:r>
              <a:rPr lang="en-CA" sz="4800" b="1" dirty="0">
                <a:latin typeface="Century Gothic" panose="020B0502020202020204" pitchFamily="34" charset="0"/>
              </a:rPr>
              <a:t>Clean the data – Data formatting</a:t>
            </a:r>
          </a:p>
        </p:txBody>
      </p:sp>
      <p:sp>
        <p:nvSpPr>
          <p:cNvPr id="3" name="Content Placeholder 2">
            <a:extLst>
              <a:ext uri="{FF2B5EF4-FFF2-40B4-BE49-F238E27FC236}">
                <a16:creationId xmlns:a16="http://schemas.microsoft.com/office/drawing/2014/main" id="{839F976C-DDFE-35F2-3920-38BD8B23A7D8}"/>
              </a:ext>
            </a:extLst>
          </p:cNvPr>
          <p:cNvSpPr>
            <a:spLocks noGrp="1"/>
          </p:cNvSpPr>
          <p:nvPr>
            <p:ph idx="1"/>
          </p:nvPr>
        </p:nvSpPr>
        <p:spPr>
          <a:xfrm>
            <a:off x="833120" y="1463042"/>
            <a:ext cx="10190480" cy="5059678"/>
          </a:xfrm>
        </p:spPr>
        <p:txBody>
          <a:bodyPr>
            <a:normAutofit/>
          </a:bodyPr>
          <a:lstStyle/>
          <a:p>
            <a:r>
              <a:rPr lang="en-US" cap="none" dirty="0">
                <a:latin typeface="Century Gothic" panose="020B0502020202020204" pitchFamily="34" charset="0"/>
              </a:rPr>
              <a:t>Columns which record date has been in the format of ‘</a:t>
            </a:r>
            <a:r>
              <a:rPr lang="en-US" cap="none" dirty="0" err="1">
                <a:latin typeface="Century Gothic" panose="020B0502020202020204" pitchFamily="34" charset="0"/>
              </a:rPr>
              <a:t>yyyy</a:t>
            </a:r>
            <a:r>
              <a:rPr lang="en-US" cap="none" dirty="0">
                <a:latin typeface="Century Gothic" panose="020B0502020202020204" pitchFamily="34" charset="0"/>
              </a:rPr>
              <a:t>-mm-dd’</a:t>
            </a:r>
          </a:p>
          <a:p>
            <a:pPr marL="0" indent="0">
              <a:buNone/>
            </a:pPr>
            <a:endParaRPr lang="en-US" cap="none" dirty="0">
              <a:latin typeface="Century Gothic" panose="020B0502020202020204" pitchFamily="34" charset="0"/>
            </a:endParaRPr>
          </a:p>
          <a:p>
            <a:endParaRPr lang="en-US" cap="none" dirty="0">
              <a:latin typeface="Century Gothic" panose="020B0502020202020204" pitchFamily="34" charset="0"/>
            </a:endParaRPr>
          </a:p>
        </p:txBody>
      </p:sp>
      <p:pic>
        <p:nvPicPr>
          <p:cNvPr id="6" name="Picture 5">
            <a:extLst>
              <a:ext uri="{FF2B5EF4-FFF2-40B4-BE49-F238E27FC236}">
                <a16:creationId xmlns:a16="http://schemas.microsoft.com/office/drawing/2014/main" id="{33EDBB07-11B5-572A-E4E4-5BEBC8807251}"/>
              </a:ext>
            </a:extLst>
          </p:cNvPr>
          <p:cNvPicPr>
            <a:picLocks noChangeAspect="1"/>
          </p:cNvPicPr>
          <p:nvPr/>
        </p:nvPicPr>
        <p:blipFill>
          <a:blip r:embed="rId2"/>
          <a:stretch>
            <a:fillRect/>
          </a:stretch>
        </p:blipFill>
        <p:spPr>
          <a:xfrm>
            <a:off x="1168400" y="2626942"/>
            <a:ext cx="7125066" cy="2051155"/>
          </a:xfrm>
          <a:prstGeom prst="rect">
            <a:avLst/>
          </a:prstGeom>
        </p:spPr>
      </p:pic>
      <p:sp>
        <p:nvSpPr>
          <p:cNvPr id="4" name="TextBox 3">
            <a:extLst>
              <a:ext uri="{FF2B5EF4-FFF2-40B4-BE49-F238E27FC236}">
                <a16:creationId xmlns:a16="http://schemas.microsoft.com/office/drawing/2014/main" id="{5711136B-0BD8-C7BB-FDBF-CB1F42E67395}"/>
              </a:ext>
            </a:extLst>
          </p:cNvPr>
          <p:cNvSpPr txBox="1"/>
          <p:nvPr/>
        </p:nvSpPr>
        <p:spPr>
          <a:xfrm>
            <a:off x="1070426" y="5025626"/>
            <a:ext cx="9689014" cy="369332"/>
          </a:xfrm>
          <a:prstGeom prst="rect">
            <a:avLst/>
          </a:prstGeom>
          <a:noFill/>
        </p:spPr>
        <p:txBody>
          <a:bodyPr wrap="square" rtlCol="0">
            <a:spAutoFit/>
          </a:bodyPr>
          <a:lstStyle/>
          <a:p>
            <a:r>
              <a:rPr lang="en-US" dirty="0">
                <a:latin typeface="Century Gothic" panose="020B0502020202020204" pitchFamily="34" charset="0"/>
              </a:rPr>
              <a:t>Function </a:t>
            </a:r>
            <a:r>
              <a:rPr lang="en-US" dirty="0" err="1">
                <a:latin typeface="Century Gothic" panose="020B0502020202020204" pitchFamily="34" charset="0"/>
              </a:rPr>
              <a:t>date_format</a:t>
            </a:r>
            <a:r>
              <a:rPr lang="en-US" dirty="0">
                <a:latin typeface="Century Gothic" panose="020B0502020202020204" pitchFamily="34" charset="0"/>
              </a:rPr>
              <a:t> has been used to format the date column </a:t>
            </a:r>
            <a:r>
              <a:rPr lang="en-CA" dirty="0">
                <a:latin typeface="Century Gothic" panose="020B0502020202020204" pitchFamily="34" charset="0"/>
              </a:rPr>
              <a:t>in specific format</a:t>
            </a:r>
          </a:p>
        </p:txBody>
      </p:sp>
    </p:spTree>
    <p:extLst>
      <p:ext uri="{BB962C8B-B14F-4D97-AF65-F5344CB8AC3E}">
        <p14:creationId xmlns:p14="http://schemas.microsoft.com/office/powerpoint/2010/main" val="404114580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516</TotalTime>
  <Words>1004</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Corbel</vt:lpstr>
      <vt:lpstr>Courier New</vt:lpstr>
      <vt:lpstr>Depth</vt:lpstr>
      <vt:lpstr>Data Model for VivaK</vt:lpstr>
      <vt:lpstr>Introduction</vt:lpstr>
      <vt:lpstr>Data Model of VivaK</vt:lpstr>
      <vt:lpstr>VivaKHR schema</vt:lpstr>
      <vt:lpstr>VivaKHR schema</vt:lpstr>
      <vt:lpstr>Import data to tables</vt:lpstr>
      <vt:lpstr>Clean the data – Handle duplicates</vt:lpstr>
      <vt:lpstr>Clean the data – Data formatting</vt:lpstr>
      <vt:lpstr>Clean the data – Data formatting</vt:lpstr>
      <vt:lpstr>Missing Value Treatment</vt:lpstr>
      <vt:lpstr>Missing Value Treatment</vt:lpstr>
      <vt:lpstr>Update Table - employees</vt:lpstr>
      <vt:lpstr>Update Table - employees</vt:lpstr>
      <vt:lpstr>Update Table - employees</vt:lpstr>
      <vt:lpstr>Update Table - dependents</vt:lpstr>
      <vt:lpstr>Update Table - employees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sajeevan kumarasamy</dc:creator>
  <cp:lastModifiedBy>sajeevan kumarasamy</cp:lastModifiedBy>
  <cp:revision>44</cp:revision>
  <dcterms:created xsi:type="dcterms:W3CDTF">2023-06-04T23:50:49Z</dcterms:created>
  <dcterms:modified xsi:type="dcterms:W3CDTF">2023-06-08T17:33:26Z</dcterms:modified>
</cp:coreProperties>
</file>