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6" r:id="rId7"/>
    <p:sldId id="274" r:id="rId8"/>
    <p:sldId id="275" r:id="rId9"/>
    <p:sldId id="262" r:id="rId10"/>
    <p:sldId id="260" r:id="rId11"/>
    <p:sldId id="265" r:id="rId12"/>
    <p:sldId id="261" r:id="rId13"/>
    <p:sldId id="263" r:id="rId14"/>
    <p:sldId id="264" r:id="rId15"/>
    <p:sldId id="266" r:id="rId16"/>
    <p:sldId id="270" r:id="rId17"/>
    <p:sldId id="271" r:id="rId18"/>
    <p:sldId id="269" r:id="rId19"/>
    <p:sldId id="268" r:id="rId20"/>
    <p:sldId id="27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73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54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0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46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4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50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949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25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2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25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84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87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7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5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51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97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17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360883-FE1A-4B9F-B20E-B87694BE418F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9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4210-0380-2A5A-E643-01D0209A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866499"/>
            <a:ext cx="9492725" cy="2562501"/>
          </a:xfrm>
        </p:spPr>
        <p:txBody>
          <a:bodyPr/>
          <a:lstStyle/>
          <a:p>
            <a:r>
              <a:rPr lang="en-CA" dirty="0"/>
              <a:t>Price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B5F5-2A54-88A4-D9A1-1F3827FF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025540"/>
            <a:ext cx="8825658" cy="2161900"/>
          </a:xfrm>
        </p:spPr>
        <p:txBody>
          <a:bodyPr>
            <a:normAutofit/>
          </a:bodyPr>
          <a:lstStyle/>
          <a:p>
            <a:r>
              <a:rPr lang="en-CA" cap="none" dirty="0"/>
              <a:t>Group 2:</a:t>
            </a:r>
          </a:p>
          <a:p>
            <a:r>
              <a:rPr lang="en-CA" cap="none" dirty="0"/>
              <a:t>Sajeevan Kumarasamy</a:t>
            </a:r>
          </a:p>
          <a:p>
            <a:r>
              <a:rPr lang="en-CA" cap="none" dirty="0"/>
              <a:t>A</a:t>
            </a:r>
            <a:r>
              <a:rPr lang="en-CA" b="0" i="0" cap="none" dirty="0">
                <a:effectLst/>
              </a:rPr>
              <a:t>ndrés </a:t>
            </a:r>
            <a:r>
              <a:rPr lang="en-CA" cap="none" dirty="0" err="1"/>
              <a:t>B</a:t>
            </a:r>
            <a:r>
              <a:rPr lang="en-CA" b="0" i="0" cap="none" dirty="0" err="1">
                <a:effectLst/>
              </a:rPr>
              <a:t>orlaf</a:t>
            </a:r>
            <a:r>
              <a:rPr lang="en-CA" b="0" i="0" cap="none" dirty="0">
                <a:effectLst/>
              </a:rPr>
              <a:t> </a:t>
            </a:r>
            <a:r>
              <a:rPr lang="en-CA" cap="none" dirty="0"/>
              <a:t>M</a:t>
            </a:r>
            <a:r>
              <a:rPr lang="en-CA" b="0" i="0" cap="none" dirty="0">
                <a:effectLst/>
              </a:rPr>
              <a:t>artínez</a:t>
            </a:r>
            <a:endParaRPr lang="en-CA" cap="none" dirty="0"/>
          </a:p>
          <a:p>
            <a:r>
              <a:rPr lang="en-CA" cap="none" dirty="0" err="1"/>
              <a:t>Apinya</a:t>
            </a:r>
            <a:r>
              <a:rPr lang="en-CA" cap="none" dirty="0"/>
              <a:t> </a:t>
            </a:r>
            <a:r>
              <a:rPr lang="en-CA" cap="none" dirty="0" err="1"/>
              <a:t>Taweesub</a:t>
            </a:r>
            <a:endParaRPr lang="en-CA" cap="none" dirty="0"/>
          </a:p>
          <a:p>
            <a:r>
              <a:rPr lang="en-CA" cap="none" dirty="0"/>
              <a:t>Angie Valentina Martinez </a:t>
            </a:r>
            <a:r>
              <a:rPr lang="en-CA" cap="none" dirty="0" err="1"/>
              <a:t>Paez</a:t>
            </a:r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321184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907E-5497-64BE-767F-0CE96AB9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1" y="255673"/>
            <a:ext cx="9404723" cy="868082"/>
          </a:xfrm>
        </p:spPr>
        <p:txBody>
          <a:bodyPr/>
          <a:lstStyle/>
          <a:p>
            <a:r>
              <a:rPr lang="en-CA" dirty="0"/>
              <a:t>Region wise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F62AF-FB29-65E4-74DE-92AACE782557}"/>
              </a:ext>
            </a:extLst>
          </p:cNvPr>
          <p:cNvSpPr txBox="1"/>
          <p:nvPr/>
        </p:nvSpPr>
        <p:spPr>
          <a:xfrm>
            <a:off x="524191" y="4270787"/>
            <a:ext cx="7415323" cy="213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CA" dirty="0"/>
              <a:t>Region wise weighted average rating has been calculated to perform which region produces the best wine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CA" dirty="0"/>
              <a:t>The Region Ribera del Duero produces the premium wine and the rating is 4.26 for this region 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CA" dirty="0"/>
              <a:t>Among the top 5 region, Bierzo produce the lowest price wine and also it has the lowest rating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B9BF4-F929-CBF5-7CB7-FD1F7293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40" y="1593654"/>
            <a:ext cx="3843804" cy="2570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85147-5B40-0D39-0CDE-1CE9CE21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888" y="4192850"/>
            <a:ext cx="3271575" cy="221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1048E9-836D-356A-3FD2-8C7F48B111B2}"/>
              </a:ext>
            </a:extLst>
          </p:cNvPr>
          <p:cNvSpPr txBox="1"/>
          <p:nvPr/>
        </p:nvSpPr>
        <p:spPr>
          <a:xfrm>
            <a:off x="8971279" y="2731591"/>
            <a:ext cx="29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Below pie chart shows the distribution of the testers among the top 5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9AA30-06BC-D49A-D02A-2D7770DB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37" y="1603814"/>
            <a:ext cx="4471743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4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96D3-AB85-E262-128E-415D8198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Wine Age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E9BD3-6AED-1C66-F542-40EC20F3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17" y="1531509"/>
            <a:ext cx="3508227" cy="3418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7D12A-2388-1B0B-A18F-706C28B5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38" y="1504022"/>
            <a:ext cx="3468247" cy="3473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04C0A-83F2-F6E5-4187-98C51216B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79" y="1489030"/>
            <a:ext cx="3448257" cy="350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772D95-4945-B42C-9220-0E71A8ED5145}"/>
              </a:ext>
            </a:extLst>
          </p:cNvPr>
          <p:cNvSpPr txBox="1"/>
          <p:nvPr/>
        </p:nvSpPr>
        <p:spPr>
          <a:xfrm>
            <a:off x="1330960" y="5151409"/>
            <a:ext cx="985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The bar charts were plotted to see the pattern how Residual sugar level, Alcohol % and density or gravity of wine changes with the harvest year of the grapes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Residual sugar level is high on the wine produced using the grapes from latest harvest year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Alcohol level is low on the wine produced using the grapes from latest harvest year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There is no impact on the density and gravity on the harvest year</a:t>
            </a:r>
          </a:p>
        </p:txBody>
      </p:sp>
    </p:spTree>
    <p:extLst>
      <p:ext uri="{BB962C8B-B14F-4D97-AF65-F5344CB8AC3E}">
        <p14:creationId xmlns:p14="http://schemas.microsoft.com/office/powerpoint/2010/main" val="47432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04FFCA-5A7D-7AC1-8385-9D76A05C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5" y="217505"/>
            <a:ext cx="11007409" cy="957050"/>
          </a:xfrm>
        </p:spPr>
        <p:txBody>
          <a:bodyPr/>
          <a:lstStyle/>
          <a:p>
            <a:r>
              <a:rPr lang="en-US" sz="3200" dirty="0"/>
              <a:t>Correlation between Rating &amp;Alcohol% &amp; Sugar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D0828-2088-911D-B785-F7EEEC6D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0" y="1263523"/>
            <a:ext cx="3760042" cy="3931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25EA3-C1A0-0F37-1FEF-CD04ACBE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99" y="1263523"/>
            <a:ext cx="3760041" cy="3890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B4D66-064C-450C-4BCA-16386AB6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60" y="5284362"/>
            <a:ext cx="1437638" cy="1498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C4C7AC-21A9-6D08-9464-7349E2984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999" y="5186624"/>
            <a:ext cx="1524841" cy="1596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82E7F3-AAD7-1DAB-00E7-87CF9C18CA90}"/>
              </a:ext>
            </a:extLst>
          </p:cNvPr>
          <p:cNvSpPr txBox="1"/>
          <p:nvPr/>
        </p:nvSpPr>
        <p:spPr>
          <a:xfrm>
            <a:off x="8035841" y="1430055"/>
            <a:ext cx="3760040" cy="399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Residual sugar level and Alcohol % has a significant impact on the quality of the wine.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The correlation analysis shows rating and residual sugar level has a strong negative relationship (correlation coefficient = -0.89)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Alcohol % and the rating has a weak positive correlation (correlation coefficient = 0.44)</a:t>
            </a:r>
          </a:p>
        </p:txBody>
      </p:sp>
    </p:spTree>
    <p:extLst>
      <p:ext uri="{BB962C8B-B14F-4D97-AF65-F5344CB8AC3E}">
        <p14:creationId xmlns:p14="http://schemas.microsoft.com/office/powerpoint/2010/main" val="133672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CF69-870B-C08D-DBFB-DA502D0F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How variable impact on Price?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93B0A-3AA6-CF9C-88B8-1716A955CAA7}"/>
              </a:ext>
            </a:extLst>
          </p:cNvPr>
          <p:cNvSpPr txBox="1"/>
          <p:nvPr/>
        </p:nvSpPr>
        <p:spPr>
          <a:xfrm>
            <a:off x="646111" y="1485878"/>
            <a:ext cx="782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dirty="0"/>
              <a:t>Price vs categorical variables; Region and Wine variety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77D52-3E8F-4F0D-1E94-96FFBB661140}"/>
              </a:ext>
            </a:extLst>
          </p:cNvPr>
          <p:cNvSpPr txBox="1"/>
          <p:nvPr/>
        </p:nvSpPr>
        <p:spPr>
          <a:xfrm>
            <a:off x="646110" y="2318839"/>
            <a:ext cx="10468929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CA" dirty="0"/>
              <a:t>ANOVA test is performed to identify the correlation between a numeric variable (price) and categorical variables (Region and Wine variety)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883DC-550C-5B77-7771-022AAD3CC552}"/>
              </a:ext>
            </a:extLst>
          </p:cNvPr>
          <p:cNvSpPr txBox="1"/>
          <p:nvPr/>
        </p:nvSpPr>
        <p:spPr>
          <a:xfrm>
            <a:off x="646110" y="4927600"/>
            <a:ext cx="11058210" cy="16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CA" dirty="0"/>
              <a:t>As the P-value is less than 0.05 for both categorical variables, null hypothesis was rejected. Hence, price is dependent on region and wine variety.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CA" dirty="0"/>
              <a:t>As categorical variable has impact on price, to measure the correlation coefficient these variables are converted to integers 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F438E-DA3E-8AF5-99F1-FFF2E241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26" y="3224723"/>
            <a:ext cx="7633474" cy="13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CF69-870B-C08D-DBFB-DA502D0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1" y="229198"/>
            <a:ext cx="9404723" cy="969682"/>
          </a:xfrm>
        </p:spPr>
        <p:txBody>
          <a:bodyPr/>
          <a:lstStyle/>
          <a:p>
            <a:r>
              <a:rPr lang="en-CA" dirty="0"/>
              <a:t>How variable impact on Price?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93B0A-3AA6-CF9C-88B8-1716A955CAA7}"/>
              </a:ext>
            </a:extLst>
          </p:cNvPr>
          <p:cNvSpPr txBox="1"/>
          <p:nvPr/>
        </p:nvSpPr>
        <p:spPr>
          <a:xfrm>
            <a:off x="547553" y="1079478"/>
            <a:ext cx="1089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/>
              <a:t>Price vs Numerical variables; Body score, Acidity level, Residual sugar level, Alcohol level &amp; density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8E3C3-E18D-0269-AEB4-2A874F3F5620}"/>
              </a:ext>
            </a:extLst>
          </p:cNvPr>
          <p:cNvSpPr txBox="1"/>
          <p:nvPr/>
        </p:nvSpPr>
        <p:spPr>
          <a:xfrm>
            <a:off x="5889758" y="1765291"/>
            <a:ext cx="6078722" cy="4581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Spearman’s correlation test was performed to find how each variable has correlated with price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Price and rating has a strong positive relationship with correlation coefficient 0.97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Price and residual sugar level has a strong negative relationship with coefficient -0.98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Alcohol level has  a weak positive relationship with price with coefficient 0.45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Density has a weak negative relationship with price with coefficient -0.39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Acidity level has no impact on price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Body score also has a very weak relationship with price with coefficient 0.22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Categorical variable Region and wine variety has very weak positive relationship with price with coefficient 0.056 &amp; 0.12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B8F2A-3FF4-41BF-438C-762EA2C8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3" y="1891248"/>
            <a:ext cx="5229645" cy="46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2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8B1E09-E6FA-211E-731B-BD6BE599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1" y="229198"/>
            <a:ext cx="9404723" cy="969682"/>
          </a:xfrm>
        </p:spPr>
        <p:txBody>
          <a:bodyPr/>
          <a:lstStyle/>
          <a:p>
            <a:r>
              <a:rPr lang="en-CA" dirty="0"/>
              <a:t>Regression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33422-71DE-573B-2BCC-8409711AD11A}"/>
              </a:ext>
            </a:extLst>
          </p:cNvPr>
          <p:cNvSpPr txBox="1"/>
          <p:nvPr/>
        </p:nvSpPr>
        <p:spPr>
          <a:xfrm>
            <a:off x="703634" y="1574800"/>
            <a:ext cx="10035486" cy="42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Correlation analysis shows Price and other variables has a non-linear relationship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Therefore, a non-liner regression was modelled to predict the dependent variable; price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Two non-linear regression were modelled with variable to predict the price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Data was divided in to two as train data and test data. Test data was with NA values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Test data was used to model non-linear regression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Modelled regression was used to predict the NA values in the test data</a:t>
            </a:r>
          </a:p>
        </p:txBody>
      </p:sp>
    </p:spTree>
    <p:extLst>
      <p:ext uri="{BB962C8B-B14F-4D97-AF65-F5344CB8AC3E}">
        <p14:creationId xmlns:p14="http://schemas.microsoft.com/office/powerpoint/2010/main" val="175661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8B1E09-E6FA-211E-731B-BD6BE599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1" y="229198"/>
            <a:ext cx="9404723" cy="969682"/>
          </a:xfrm>
        </p:spPr>
        <p:txBody>
          <a:bodyPr/>
          <a:lstStyle/>
          <a:p>
            <a:r>
              <a:rPr lang="en-CA" dirty="0"/>
              <a:t>Regression Model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33422-71DE-573B-2BCC-8409711AD11A}"/>
              </a:ext>
            </a:extLst>
          </p:cNvPr>
          <p:cNvSpPr txBox="1"/>
          <p:nvPr/>
        </p:nvSpPr>
        <p:spPr>
          <a:xfrm>
            <a:off x="693474" y="1239909"/>
            <a:ext cx="1003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model, independent variables, residual sugar level and average rating were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model non-linear regression has a residual standard error of 93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804ED-7CD9-1380-02FD-D8879DEB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74" y="2204268"/>
            <a:ext cx="4075226" cy="189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94AFD-C81A-011F-8F3E-118CF78C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9" y="2228326"/>
            <a:ext cx="3006268" cy="3389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EE0A2-92B1-8C48-84DE-A1BCC7521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407" y="2204268"/>
            <a:ext cx="3561085" cy="3413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D3AB6-0057-8E4C-2B35-6F9AABD7E034}"/>
              </a:ext>
            </a:extLst>
          </p:cNvPr>
          <p:cNvSpPr txBox="1"/>
          <p:nvPr/>
        </p:nvSpPr>
        <p:spPr>
          <a:xfrm>
            <a:off x="693474" y="4445447"/>
            <a:ext cx="4650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Price was predicted using non-linear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scatter plot shows the price from the data and the predicted price using the above model against average rating</a:t>
            </a:r>
          </a:p>
        </p:txBody>
      </p:sp>
    </p:spTree>
    <p:extLst>
      <p:ext uri="{BB962C8B-B14F-4D97-AF65-F5344CB8AC3E}">
        <p14:creationId xmlns:p14="http://schemas.microsoft.com/office/powerpoint/2010/main" val="351900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8B1E09-E6FA-211E-731B-BD6BE599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1" y="229198"/>
            <a:ext cx="9404723" cy="969682"/>
          </a:xfrm>
        </p:spPr>
        <p:txBody>
          <a:bodyPr/>
          <a:lstStyle/>
          <a:p>
            <a:r>
              <a:rPr lang="en-CA" dirty="0"/>
              <a:t>Regression Model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33422-71DE-573B-2BCC-8409711AD11A}"/>
              </a:ext>
            </a:extLst>
          </p:cNvPr>
          <p:cNvSpPr txBox="1"/>
          <p:nvPr/>
        </p:nvSpPr>
        <p:spPr>
          <a:xfrm>
            <a:off x="693474" y="1239909"/>
            <a:ext cx="1003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model, independent variables, residual sugar level, average rating, Alcohol level and density were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model non-linear regression has a residual standard error of 82.58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94AFD-C81A-011F-8F3E-118CF78C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39" y="2228326"/>
            <a:ext cx="3006268" cy="3389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D3AB6-0057-8E4C-2B35-6F9AABD7E034}"/>
              </a:ext>
            </a:extLst>
          </p:cNvPr>
          <p:cNvSpPr txBox="1"/>
          <p:nvPr/>
        </p:nvSpPr>
        <p:spPr>
          <a:xfrm>
            <a:off x="873760" y="4399280"/>
            <a:ext cx="4445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Price was predicted using non-linear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scatter plot shows the price from the data and the predicted price using the above model against average rating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DDD939-C815-FE5B-591B-B1F5CCDB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336" y="2278930"/>
            <a:ext cx="3464999" cy="3339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DBFE5-5516-6AD0-00ED-8BF64647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522" y="2278930"/>
            <a:ext cx="3829247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8B1E09-E6FA-211E-731B-BD6BE599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1" y="229198"/>
            <a:ext cx="9404723" cy="969682"/>
          </a:xfrm>
        </p:spPr>
        <p:txBody>
          <a:bodyPr/>
          <a:lstStyle/>
          <a:p>
            <a:r>
              <a:rPr lang="en-CA" dirty="0"/>
              <a:t>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4E9D4-A04B-1FAE-5BDD-C7414D3A0F87}"/>
              </a:ext>
            </a:extLst>
          </p:cNvPr>
          <p:cNvSpPr txBox="1"/>
          <p:nvPr/>
        </p:nvSpPr>
        <p:spPr>
          <a:xfrm>
            <a:off x="701040" y="1412240"/>
            <a:ext cx="10454640" cy="24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Non-linear model 2 has the lowest residual standard error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Therefore, Non-linear model 2 was used to predict the NA values for depended variable; price</a:t>
            </a:r>
          </a:p>
          <a:p>
            <a:pPr>
              <a:lnSpc>
                <a:spcPct val="200000"/>
              </a:lnSpc>
            </a:pPr>
            <a:endParaRPr lang="en-C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A56B4-1D7D-B206-E70C-A0557FB4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76" y="3137126"/>
            <a:ext cx="2994304" cy="33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74300-2459-12DA-EF16-7A01A3ECB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76" y="3179531"/>
            <a:ext cx="3472916" cy="3291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4418B4-F5B4-0DCC-38DB-0BE243B66CC5}"/>
              </a:ext>
            </a:extLst>
          </p:cNvPr>
          <p:cNvSpPr txBox="1"/>
          <p:nvPr/>
        </p:nvSpPr>
        <p:spPr>
          <a:xfrm>
            <a:off x="701040" y="3429000"/>
            <a:ext cx="476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The scatterplot shows the data before and after replace NA values with non-linear model</a:t>
            </a:r>
          </a:p>
        </p:txBody>
      </p:sp>
    </p:spTree>
    <p:extLst>
      <p:ext uri="{BB962C8B-B14F-4D97-AF65-F5344CB8AC3E}">
        <p14:creationId xmlns:p14="http://schemas.microsoft.com/office/powerpoint/2010/main" val="282474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CAA09-63D9-2A38-B7EC-C78EEF21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1" y="229198"/>
            <a:ext cx="9404723" cy="969682"/>
          </a:xfrm>
        </p:spPr>
        <p:txBody>
          <a:bodyPr/>
          <a:lstStyle/>
          <a:p>
            <a:r>
              <a:rPr lang="en-CA" dirty="0"/>
              <a:t>Cluster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12268-8001-7036-91E6-2EE6E198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675769"/>
            <a:ext cx="3731379" cy="3895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E16C8-F4EE-13F1-5213-29BDE6299AE4}"/>
              </a:ext>
            </a:extLst>
          </p:cNvPr>
          <p:cNvSpPr txBox="1"/>
          <p:nvPr/>
        </p:nvSpPr>
        <p:spPr>
          <a:xfrm>
            <a:off x="666431" y="1222772"/>
            <a:ext cx="582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Univariate Cluster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AF612-77FD-95C4-1FCC-BBB796436510}"/>
              </a:ext>
            </a:extLst>
          </p:cNvPr>
          <p:cNvSpPr txBox="1"/>
          <p:nvPr/>
        </p:nvSpPr>
        <p:spPr>
          <a:xfrm>
            <a:off x="800839" y="1905416"/>
            <a:ext cx="1048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Under univariate cluster </a:t>
            </a:r>
            <a:r>
              <a:rPr lang="en-CA" dirty="0" err="1"/>
              <a:t>analsysi</a:t>
            </a:r>
            <a:r>
              <a:rPr lang="en-CA" dirty="0"/>
              <a:t>, Dependent variable Price has been clustered in to 3 and name as Low , Medium and High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F0B8C1-1B44-708A-08CD-9F4E3BEF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45" y="4187063"/>
            <a:ext cx="6098828" cy="9445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231ED-9705-3CFA-735A-3B7A1E0C4A2B}"/>
              </a:ext>
            </a:extLst>
          </p:cNvPr>
          <p:cNvSpPr txBox="1"/>
          <p:nvPr/>
        </p:nvSpPr>
        <p:spPr>
          <a:xfrm>
            <a:off x="5140960" y="2675769"/>
            <a:ext cx="648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Chi-square test and dependence test has been performed to find out how Price clusters related with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per the test (p&lt;0.05), both cluster and region variables are dependents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41485B-CD09-B93D-E6D5-B92F2C8BB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745" y="5249940"/>
            <a:ext cx="6175361" cy="8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E820-8486-FBD1-B9B6-3EC879A7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12B8-480A-F2A9-900C-C2FA2E41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1825625"/>
            <a:ext cx="97790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3200" dirty="0" err="1"/>
              <a:t>BurgundySip</a:t>
            </a:r>
            <a:r>
              <a:rPr lang="en-CA" sz="3200" dirty="0"/>
              <a:t> is a wine store that promotes high-quality wines from all over the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200" dirty="0"/>
              <a:t>Management has decided to streamline the pricing strategy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200" dirty="0"/>
              <a:t>A subset of data has been used to identify the relationship with  various variables, patterns and trends in price</a:t>
            </a:r>
          </a:p>
          <a:p>
            <a:pPr marL="0" indent="0">
              <a:buNone/>
            </a:pPr>
            <a:endParaRPr lang="en-CA" sz="3200" dirty="0"/>
          </a:p>
          <a:p>
            <a:pPr>
              <a:buFont typeface="Wingdings" panose="05000000000000000000" pitchFamily="2" charset="2"/>
              <a:buChar char="q"/>
            </a:pPr>
            <a:endParaRPr lang="en-CA" sz="3200" dirty="0"/>
          </a:p>
          <a:p>
            <a:pPr>
              <a:buFont typeface="Wingdings" panose="05000000000000000000" pitchFamily="2" charset="2"/>
              <a:buChar char="q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2436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CAA09-63D9-2A38-B7EC-C78EEF21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1" y="229198"/>
            <a:ext cx="9404723" cy="969682"/>
          </a:xfrm>
        </p:spPr>
        <p:txBody>
          <a:bodyPr/>
          <a:lstStyle/>
          <a:p>
            <a:r>
              <a:rPr lang="en-CA" dirty="0"/>
              <a:t>Cluster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E16C8-F4EE-13F1-5213-29BDE6299AE4}"/>
              </a:ext>
            </a:extLst>
          </p:cNvPr>
          <p:cNvSpPr txBox="1"/>
          <p:nvPr/>
        </p:nvSpPr>
        <p:spPr>
          <a:xfrm>
            <a:off x="666431" y="1091614"/>
            <a:ext cx="582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Multivariate Cluster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AF612-77FD-95C4-1FCC-BBB796436510}"/>
              </a:ext>
            </a:extLst>
          </p:cNvPr>
          <p:cNvSpPr txBox="1"/>
          <p:nvPr/>
        </p:nvSpPr>
        <p:spPr>
          <a:xfrm>
            <a:off x="770359" y="1663776"/>
            <a:ext cx="1048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Under multivariate cluster analysis, Price and Average rating has been used to  cluster in to 3 and the clusters are named as Low , Medium and High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231ED-9705-3CFA-735A-3B7A1E0C4A2B}"/>
              </a:ext>
            </a:extLst>
          </p:cNvPr>
          <p:cNvSpPr txBox="1"/>
          <p:nvPr/>
        </p:nvSpPr>
        <p:spPr>
          <a:xfrm>
            <a:off x="7782560" y="2632553"/>
            <a:ext cx="4192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Chi-square test and dependence test has been performed to find out how these clusters related with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per the test (p&lt;0.05), both cluster and region variables are dependents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F981F-33A9-A9DE-DC59-7FF59D0E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31" y="2674766"/>
            <a:ext cx="2968125" cy="3091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7C2897-4392-49E2-B11A-FB460A7C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857" y="5359796"/>
            <a:ext cx="4033355" cy="517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FA93A0-7B47-03F2-922A-4336582B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57" y="4768117"/>
            <a:ext cx="3725037" cy="5173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999582-FD02-83F4-9951-F621925C3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463" y="2674766"/>
            <a:ext cx="3527618" cy="30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1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CAA09-63D9-2A38-B7EC-C78EEF21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31" y="381598"/>
            <a:ext cx="9404723" cy="969682"/>
          </a:xfrm>
        </p:spPr>
        <p:txBody>
          <a:bodyPr/>
          <a:lstStyle/>
          <a:p>
            <a:r>
              <a:rPr lang="en-CA" dirty="0"/>
              <a:t>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AF612-77FD-95C4-1FCC-BBB796436510}"/>
              </a:ext>
            </a:extLst>
          </p:cNvPr>
          <p:cNvSpPr txBox="1"/>
          <p:nvPr/>
        </p:nvSpPr>
        <p:spPr>
          <a:xfrm>
            <a:off x="770359" y="1663776"/>
            <a:ext cx="10659641" cy="324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The modelled non-linear regression can be used to predict the process to streamline the price of the wine in Burgundy sip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Cluster based promotion can be done to promote the wine based on the clusters</a:t>
            </a:r>
          </a:p>
        </p:txBody>
      </p:sp>
    </p:spTree>
    <p:extLst>
      <p:ext uri="{BB962C8B-B14F-4D97-AF65-F5344CB8AC3E}">
        <p14:creationId xmlns:p14="http://schemas.microsoft.com/office/powerpoint/2010/main" val="35436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5CD4EB-B17C-2D52-2FD7-8202A6336E3C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 dirty="0"/>
              <a:t>Data Handling Process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6D364F-0E29-6692-057D-408FAEE247F2}"/>
              </a:ext>
            </a:extLst>
          </p:cNvPr>
          <p:cNvGrpSpPr/>
          <p:nvPr/>
        </p:nvGrpSpPr>
        <p:grpSpPr>
          <a:xfrm>
            <a:off x="838198" y="1942624"/>
            <a:ext cx="10923839" cy="4175797"/>
            <a:chOff x="838198" y="1942624"/>
            <a:chExt cx="10923839" cy="417579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8FF53FD-80B8-E0D4-4DCA-76634153AB29}"/>
                </a:ext>
              </a:extLst>
            </p:cNvPr>
            <p:cNvSpPr/>
            <p:nvPr/>
          </p:nvSpPr>
          <p:spPr>
            <a:xfrm>
              <a:off x="838200" y="197310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EDF2E42-94D6-21DD-9F73-EE08B1A1398B}"/>
                </a:ext>
              </a:extLst>
            </p:cNvPr>
            <p:cNvSpPr/>
            <p:nvPr/>
          </p:nvSpPr>
          <p:spPr>
            <a:xfrm>
              <a:off x="4770119" y="1944688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Set the objectives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2377F8-C521-2DE3-BF0D-24F77E215DB3}"/>
                </a:ext>
              </a:extLst>
            </p:cNvPr>
            <p:cNvSpPr/>
            <p:nvPr/>
          </p:nvSpPr>
          <p:spPr>
            <a:xfrm>
              <a:off x="8702037" y="1952560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Import the Data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8401A4-2CB4-780F-BDC7-CA7F2ECEABD3}"/>
                </a:ext>
              </a:extLst>
            </p:cNvPr>
            <p:cNvSpPr/>
            <p:nvPr/>
          </p:nvSpPr>
          <p:spPr>
            <a:xfrm>
              <a:off x="8661400" y="356222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Clean the Data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B4EFF0A-6E5F-E674-D82A-4AF99AE2C206}"/>
                </a:ext>
              </a:extLst>
            </p:cNvPr>
            <p:cNvSpPr/>
            <p:nvPr/>
          </p:nvSpPr>
          <p:spPr>
            <a:xfrm>
              <a:off x="4770120" y="35419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Analyse the Data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2A0C240-E7F8-FEB2-0A0C-9D71A34FE318}"/>
                </a:ext>
              </a:extLst>
            </p:cNvPr>
            <p:cNvSpPr/>
            <p:nvPr/>
          </p:nvSpPr>
          <p:spPr>
            <a:xfrm>
              <a:off x="838200" y="35419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Visualization and Interpretation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A509D6-1AE3-B147-1369-DAB2B0C3592B}"/>
                </a:ext>
              </a:extLst>
            </p:cNvPr>
            <p:cNvSpPr/>
            <p:nvPr/>
          </p:nvSpPr>
          <p:spPr>
            <a:xfrm>
              <a:off x="838198" y="51756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Model the data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C12DBA-808A-E082-71F4-A257449DAE24}"/>
                </a:ext>
              </a:extLst>
            </p:cNvPr>
            <p:cNvSpPr/>
            <p:nvPr/>
          </p:nvSpPr>
          <p:spPr>
            <a:xfrm>
              <a:off x="4770119" y="5136163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6D61EBD-9829-1B69-E85F-B6023F05CCE4}"/>
                </a:ext>
              </a:extLst>
            </p:cNvPr>
            <p:cNvSpPr/>
            <p:nvPr/>
          </p:nvSpPr>
          <p:spPr>
            <a:xfrm>
              <a:off x="3959159" y="2296160"/>
              <a:ext cx="750002" cy="34544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5E9039C-1A0C-1A53-CFC6-77BB6CD38891}"/>
                </a:ext>
              </a:extLst>
            </p:cNvPr>
            <p:cNvSpPr/>
            <p:nvPr/>
          </p:nvSpPr>
          <p:spPr>
            <a:xfrm>
              <a:off x="7891077" y="2286417"/>
              <a:ext cx="750002" cy="34544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0593135-0189-F6B9-8853-EE1674FA3586}"/>
                </a:ext>
              </a:extLst>
            </p:cNvPr>
            <p:cNvSpPr/>
            <p:nvPr/>
          </p:nvSpPr>
          <p:spPr>
            <a:xfrm rot="16200000" flipH="1">
              <a:off x="9926037" y="3081441"/>
              <a:ext cx="612000" cy="34544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0EE05A9-B881-29D2-1BFF-CF5C78EFAEE9}"/>
                </a:ext>
              </a:extLst>
            </p:cNvPr>
            <p:cNvSpPr/>
            <p:nvPr/>
          </p:nvSpPr>
          <p:spPr>
            <a:xfrm rot="16200000" flipH="1">
              <a:off x="2062199" y="4657443"/>
              <a:ext cx="612000" cy="34544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0C43A74-36D6-51F9-6782-DDA3A6DF913E}"/>
                </a:ext>
              </a:extLst>
            </p:cNvPr>
            <p:cNvSpPr/>
            <p:nvPr/>
          </p:nvSpPr>
          <p:spPr>
            <a:xfrm flipH="1">
              <a:off x="3954079" y="3850336"/>
              <a:ext cx="750002" cy="34544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FD27306-D861-F465-AC36-9952016B35CF}"/>
                </a:ext>
              </a:extLst>
            </p:cNvPr>
            <p:cNvSpPr/>
            <p:nvPr/>
          </p:nvSpPr>
          <p:spPr>
            <a:xfrm flipH="1">
              <a:off x="7885997" y="3840593"/>
              <a:ext cx="750002" cy="34544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5A17565-8A60-493F-5CEE-0FE925F327FF}"/>
                </a:ext>
              </a:extLst>
            </p:cNvPr>
            <p:cNvSpPr/>
            <p:nvPr/>
          </p:nvSpPr>
          <p:spPr>
            <a:xfrm>
              <a:off x="3948756" y="5404512"/>
              <a:ext cx="750002" cy="34544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24B5B7C-97EE-7E7F-2AB0-E7F86E3CB68F}"/>
                </a:ext>
              </a:extLst>
            </p:cNvPr>
            <p:cNvSpPr/>
            <p:nvPr/>
          </p:nvSpPr>
          <p:spPr>
            <a:xfrm>
              <a:off x="838198" y="197310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E88F7A3-E69C-901A-416C-BB00100EA920}"/>
                </a:ext>
              </a:extLst>
            </p:cNvPr>
            <p:cNvSpPr/>
            <p:nvPr/>
          </p:nvSpPr>
          <p:spPr>
            <a:xfrm>
              <a:off x="838198" y="35419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Visualization and Interpretation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08B27D2-6905-6DD0-09EF-689800A8560A}"/>
                </a:ext>
              </a:extLst>
            </p:cNvPr>
            <p:cNvSpPr/>
            <p:nvPr/>
          </p:nvSpPr>
          <p:spPr>
            <a:xfrm>
              <a:off x="4770119" y="194262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Set the objectives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FA2A0FA-00FD-1DD9-CF01-784489D55998}"/>
                </a:ext>
              </a:extLst>
            </p:cNvPr>
            <p:cNvSpPr/>
            <p:nvPr/>
          </p:nvSpPr>
          <p:spPr>
            <a:xfrm>
              <a:off x="8702037" y="1950496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Import the Data 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A95905B-6DDE-7DDC-7643-F041C3E1CE1E}"/>
                </a:ext>
              </a:extLst>
            </p:cNvPr>
            <p:cNvSpPr/>
            <p:nvPr/>
          </p:nvSpPr>
          <p:spPr>
            <a:xfrm>
              <a:off x="8661400" y="3560161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Clean the Data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C15E1A1-A74A-B156-4DCA-DF1559293DC6}"/>
                </a:ext>
              </a:extLst>
            </p:cNvPr>
            <p:cNvSpPr/>
            <p:nvPr/>
          </p:nvSpPr>
          <p:spPr>
            <a:xfrm>
              <a:off x="838198" y="1971040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B8544AB-8EB0-84D6-368B-527A5E3B1411}"/>
                </a:ext>
              </a:extLst>
            </p:cNvPr>
            <p:cNvSpPr/>
            <p:nvPr/>
          </p:nvSpPr>
          <p:spPr>
            <a:xfrm>
              <a:off x="838198" y="3539841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Visualization and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1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C0FD46-9E06-165B-D22A-4A450F502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233" y="113898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 dirty="0"/>
              <a:t>Objectives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18DBED-4699-AB75-4CA7-78657B668A6C}"/>
              </a:ext>
            </a:extLst>
          </p:cNvPr>
          <p:cNvSpPr/>
          <p:nvPr/>
        </p:nvSpPr>
        <p:spPr>
          <a:xfrm>
            <a:off x="178754" y="1796733"/>
            <a:ext cx="3703003" cy="5470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Descriptive Objectives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EC0636-E286-A32C-3A41-3FF14D406ACC}"/>
              </a:ext>
            </a:extLst>
          </p:cNvPr>
          <p:cNvSpPr/>
          <p:nvPr/>
        </p:nvSpPr>
        <p:spPr>
          <a:xfrm>
            <a:off x="178753" y="2626399"/>
            <a:ext cx="3844607" cy="33476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Perform rating analysis to determine </a:t>
            </a:r>
            <a:r>
              <a:rPr lang="en-CA" sz="1600" dirty="0" err="1">
                <a:solidFill>
                  <a:schemeClr val="bg1"/>
                </a:solidFill>
              </a:rPr>
              <a:t>BurgundySip</a:t>
            </a:r>
            <a:r>
              <a:rPr lang="en-CA" sz="1600" dirty="0">
                <a:solidFill>
                  <a:schemeClr val="bg1"/>
                </a:solidFill>
              </a:rPr>
              <a:t> sells premium wine?</a:t>
            </a:r>
          </a:p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Identify which region produces the best wine?</a:t>
            </a:r>
          </a:p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How the age of the wine impact on quality?</a:t>
            </a:r>
          </a:p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How rating correlated with alcohol% and Sugar level?</a:t>
            </a:r>
          </a:p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Identify how the variables has impact on price?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1B27AB9-FB6F-911B-C0BE-63FC6A7340AD}"/>
              </a:ext>
            </a:extLst>
          </p:cNvPr>
          <p:cNvSpPr/>
          <p:nvPr/>
        </p:nvSpPr>
        <p:spPr>
          <a:xfrm>
            <a:off x="4202116" y="1796733"/>
            <a:ext cx="3703003" cy="5470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Predictive Objectives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0B721-CEE2-68B6-F8BC-74C56625507D}"/>
              </a:ext>
            </a:extLst>
          </p:cNvPr>
          <p:cNvSpPr/>
          <p:nvPr/>
        </p:nvSpPr>
        <p:spPr>
          <a:xfrm>
            <a:off x="4202116" y="2626399"/>
            <a:ext cx="3844607" cy="33476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Model a regression to find how rating and residual sugar level impact on price?</a:t>
            </a:r>
          </a:p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Model a regression to find how rating, residual sugar level, Alcohol level and density impact on price?</a:t>
            </a:r>
          </a:p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AC8F6-DF5B-2E18-4DDC-94730DB3DDD3}"/>
              </a:ext>
            </a:extLst>
          </p:cNvPr>
          <p:cNvSpPr/>
          <p:nvPr/>
        </p:nvSpPr>
        <p:spPr>
          <a:xfrm>
            <a:off x="8225474" y="1796733"/>
            <a:ext cx="3703003" cy="5470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Cluster based Objectives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3657EC-BCF9-7C09-3F8C-1BAF2D373679}"/>
              </a:ext>
            </a:extLst>
          </p:cNvPr>
          <p:cNvSpPr/>
          <p:nvPr/>
        </p:nvSpPr>
        <p:spPr>
          <a:xfrm>
            <a:off x="8225474" y="2626399"/>
            <a:ext cx="3844607" cy="33476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Identify the cluster within the depended variable</a:t>
            </a:r>
          </a:p>
          <a:p>
            <a:pPr marL="285750" indent="-285750">
              <a:lnSpc>
                <a:spcPts val="2000"/>
              </a:lnSpc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</a:rPr>
              <a:t>Identify the clusters by considering variables; Price and Rating</a:t>
            </a:r>
          </a:p>
        </p:txBody>
      </p:sp>
    </p:spTree>
    <p:extLst>
      <p:ext uri="{BB962C8B-B14F-4D97-AF65-F5344CB8AC3E}">
        <p14:creationId xmlns:p14="http://schemas.microsoft.com/office/powerpoint/2010/main" val="328261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2C9194-A97A-FA59-91E1-496FABB89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233" y="113898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 dirty="0"/>
              <a:t>Data Cleaning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BB080-BC21-2D91-CF1F-216D8598C0CA}"/>
              </a:ext>
            </a:extLst>
          </p:cNvPr>
          <p:cNvSpPr txBox="1"/>
          <p:nvPr/>
        </p:nvSpPr>
        <p:spPr>
          <a:xfrm>
            <a:off x="599439" y="1371600"/>
            <a:ext cx="1112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Import the data to R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Variable summary: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F407E-21AD-C828-BA90-5AED3406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08" y="2405796"/>
            <a:ext cx="8050212" cy="401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6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2C9194-A97A-FA59-91E1-496FABB89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233" y="113898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 dirty="0"/>
              <a:t>Data Cleaning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BB080-BC21-2D91-CF1F-216D8598C0CA}"/>
              </a:ext>
            </a:extLst>
          </p:cNvPr>
          <p:cNvSpPr txBox="1"/>
          <p:nvPr/>
        </p:nvSpPr>
        <p:spPr>
          <a:xfrm>
            <a:off x="599439" y="1371600"/>
            <a:ext cx="11129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Transform variable type (Factorise categorical variables)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Duplicate removal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Top down duplicate approach removal has been used as the data is less number of NA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Duplicates has been removed based on the variable SN where 51% of the data is removed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If other categorical variable were used 72% of the data would have been removed. Hence, only variable SN was considered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Recategorization of categorical variables: Each categorical variables has a lot of categories. To make the process easy, each category variable was recategorized in to less number of categories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0610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2C9194-A97A-FA59-91E1-496FABB89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233" y="113898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 dirty="0"/>
              <a:t>Data Cleaning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BB080-BC21-2D91-CF1F-216D8598C0CA}"/>
              </a:ext>
            </a:extLst>
          </p:cNvPr>
          <p:cNvSpPr txBox="1"/>
          <p:nvPr/>
        </p:nvSpPr>
        <p:spPr>
          <a:xfrm>
            <a:off x="599440" y="1371600"/>
            <a:ext cx="11013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Outlier Treatment</a:t>
            </a:r>
          </a:p>
          <a:p>
            <a:pPr lvl="1"/>
            <a:r>
              <a:rPr lang="en-CA" sz="2400" dirty="0"/>
              <a:t>Outlier test has been performed with IQR, if there is any outlier, outliers were replaced by the mean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Missing value treatment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Categorical variable: Hot desk approach has been used to treat the missing values for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Numerical variable: Simple mean imputation and Categorical mean Imputation have been used to treat the missing values for numerical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Missing value in dependent variable price has been treated by predicting the values using the regression model</a:t>
            </a:r>
          </a:p>
          <a:p>
            <a:pPr lvl="1"/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9552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2C9194-A97A-FA59-91E1-496FABB89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233" y="113898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 dirty="0"/>
              <a:t>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24975-29C7-9D7D-9DF7-A904F21B2EEE}"/>
              </a:ext>
            </a:extLst>
          </p:cNvPr>
          <p:cNvSpPr txBox="1"/>
          <p:nvPr/>
        </p:nvSpPr>
        <p:spPr>
          <a:xfrm>
            <a:off x="762000" y="1727200"/>
            <a:ext cx="10668000" cy="232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500" dirty="0"/>
              <a:t>Missing completely at random: T</a:t>
            </a:r>
            <a:r>
              <a:rPr lang="en-US" sz="2500" dirty="0"/>
              <a:t>he probability of missingness in a variable is the same for all units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Assumed there is a  monotonic relationship between the variables to perform Spearman’s correlation test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7829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8C18975-A98D-87DC-B3DB-8EEF41498135}"/>
              </a:ext>
            </a:extLst>
          </p:cNvPr>
          <p:cNvSpPr txBox="1">
            <a:spLocks/>
          </p:cNvSpPr>
          <p:nvPr/>
        </p:nvSpPr>
        <p:spPr>
          <a:xfrm>
            <a:off x="392111" y="204873"/>
            <a:ext cx="9404723" cy="868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Overall Rating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F283F-F532-969B-3C64-6F0034C2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94" y="3942830"/>
            <a:ext cx="4218550" cy="2480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03F800-57D5-7B7B-218E-FE7F2F0B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" y="1778959"/>
            <a:ext cx="4181030" cy="4644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715508-712F-70D4-EB71-020A9BE1AB28}"/>
              </a:ext>
            </a:extLst>
          </p:cNvPr>
          <p:cNvSpPr txBox="1"/>
          <p:nvPr/>
        </p:nvSpPr>
        <p:spPr>
          <a:xfrm>
            <a:off x="4338594" y="1489588"/>
            <a:ext cx="7570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scatterplot shows the distribution of the rating of the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the rating fall between 3.9 to 4.7 which shows </a:t>
            </a:r>
            <a:r>
              <a:rPr lang="en-CA" dirty="0" err="1"/>
              <a:t>BurgubdySip</a:t>
            </a:r>
            <a:r>
              <a:rPr lang="en-CA" dirty="0"/>
              <a:t> sells the premium quality 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pie chart shows the distribution of testers among each rating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82% of the testers has rated between 4 and 4.5 and 3% of the testers rated 4.5 to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BurgundySip</a:t>
            </a:r>
            <a:r>
              <a:rPr lang="en-CA" dirty="0"/>
              <a:t> has a good overall rating of 4.19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891EE2-8EE6-ED48-C33B-EB6E5C7E9878}"/>
              </a:ext>
            </a:extLst>
          </p:cNvPr>
          <p:cNvSpPr/>
          <p:nvPr/>
        </p:nvSpPr>
        <p:spPr>
          <a:xfrm>
            <a:off x="9116990" y="4243526"/>
            <a:ext cx="2379926" cy="187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Overall Rating</a:t>
            </a:r>
          </a:p>
          <a:p>
            <a:pPr algn="ctr"/>
            <a:r>
              <a:rPr lang="en-CA" sz="2400" dirty="0">
                <a:solidFill>
                  <a:schemeClr val="accent4">
                    <a:lumMod val="50000"/>
                  </a:schemeClr>
                </a:solidFill>
              </a:rPr>
              <a:t>4.19</a:t>
            </a:r>
          </a:p>
        </p:txBody>
      </p:sp>
    </p:spTree>
    <p:extLst>
      <p:ext uri="{BB962C8B-B14F-4D97-AF65-F5344CB8AC3E}">
        <p14:creationId xmlns:p14="http://schemas.microsoft.com/office/powerpoint/2010/main" val="129621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893</TotalTime>
  <Words>1337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Courier New</vt:lpstr>
      <vt:lpstr>Wingdings</vt:lpstr>
      <vt:lpstr>Wingdings 3</vt:lpstr>
      <vt:lpstr>Ion</vt:lpstr>
      <vt:lpstr>Price prediction Model</vt:lpstr>
      <vt:lpstr>Introduction</vt:lpstr>
      <vt:lpstr>PowerPoint Presentation</vt:lpstr>
      <vt:lpstr>Objectives</vt:lpstr>
      <vt:lpstr>Data Cleaning Process</vt:lpstr>
      <vt:lpstr>Data Cleaning Process</vt:lpstr>
      <vt:lpstr>Data Cleaning Process</vt:lpstr>
      <vt:lpstr>Assumptions</vt:lpstr>
      <vt:lpstr>PowerPoint Presentation</vt:lpstr>
      <vt:lpstr>Region wise analysis</vt:lpstr>
      <vt:lpstr>Wine Age Analysis</vt:lpstr>
      <vt:lpstr>Correlation between Rating &amp;Alcohol% &amp; Sugar level</vt:lpstr>
      <vt:lpstr>How variable impact on Price?</vt:lpstr>
      <vt:lpstr>How variable impact on Price?</vt:lpstr>
      <vt:lpstr>Regression Model</vt:lpstr>
      <vt:lpstr>Regression Model 1</vt:lpstr>
      <vt:lpstr>Regression Model 2</vt:lpstr>
      <vt:lpstr>Prediction</vt:lpstr>
      <vt:lpstr>Cluster Analysis</vt:lpstr>
      <vt:lpstr>Cluster Analysis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sajeevan kumarasamy</dc:creator>
  <cp:lastModifiedBy>sajeevan kumarasamy</cp:lastModifiedBy>
  <cp:revision>61</cp:revision>
  <dcterms:created xsi:type="dcterms:W3CDTF">2023-04-15T01:38:30Z</dcterms:created>
  <dcterms:modified xsi:type="dcterms:W3CDTF">2023-04-16T09:14:43Z</dcterms:modified>
</cp:coreProperties>
</file>