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78" r:id="rId4"/>
    <p:sldId id="279" r:id="rId5"/>
    <p:sldId id="296" r:id="rId6"/>
    <p:sldId id="302" r:id="rId7"/>
    <p:sldId id="307" r:id="rId8"/>
    <p:sldId id="281" r:id="rId9"/>
    <p:sldId id="297" r:id="rId10"/>
    <p:sldId id="298" r:id="rId11"/>
    <p:sldId id="299" r:id="rId12"/>
    <p:sldId id="290" r:id="rId13"/>
    <p:sldId id="303" r:id="rId14"/>
    <p:sldId id="304" r:id="rId15"/>
    <p:sldId id="306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2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5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35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22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3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64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0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03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3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89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9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1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50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2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8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360883-FE1A-4B9F-B20E-B87694BE418F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0E86-DCF9-4760-B7DF-E1168089CA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8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210-0380-2A5A-E643-01D0209A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15139"/>
            <a:ext cx="9492725" cy="2562501"/>
          </a:xfrm>
        </p:spPr>
        <p:txBody>
          <a:bodyPr/>
          <a:lstStyle/>
          <a:p>
            <a:r>
              <a:rPr lang="en-CA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LOAN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B5F5-2A54-88A4-D9A1-1F3827FF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54" y="5892800"/>
            <a:ext cx="8825658" cy="396240"/>
          </a:xfrm>
        </p:spPr>
        <p:txBody>
          <a:bodyPr>
            <a:normAutofit/>
          </a:bodyPr>
          <a:lstStyle/>
          <a:p>
            <a:r>
              <a:rPr lang="en-CA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Sajeevan Kumarasamy</a:t>
            </a:r>
            <a:endParaRPr lang="en-CA" sz="20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cap="none" dirty="0"/>
          </a:p>
        </p:txBody>
      </p:sp>
      <p:pic>
        <p:nvPicPr>
          <p:cNvPr id="5" name="Picture 4" descr="A small house and a bag of money on a scale&#10;&#10;Description automatically generated">
            <a:extLst>
              <a:ext uri="{FF2B5EF4-FFF2-40B4-BE49-F238E27FC236}">
                <a16:creationId xmlns:a16="http://schemas.microsoft.com/office/drawing/2014/main" id="{58F86F43-C8FE-40BA-AEFB-EC1F2587F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3893461"/>
            <a:ext cx="4424680" cy="23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482A-85DC-2D80-00C0-C8B2FC2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05D8F-0403-4A02-2AC9-EC158F83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7194-C973-7985-5AAF-1EEEEFE659ED}"/>
              </a:ext>
            </a:extLst>
          </p:cNvPr>
          <p:cNvSpPr txBox="1">
            <a:spLocks/>
          </p:cNvSpPr>
          <p:nvPr/>
        </p:nvSpPr>
        <p:spPr>
          <a:xfrm>
            <a:off x="990600" y="1538288"/>
            <a:ext cx="1022604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two approaches has been considered to treat the outliers</a:t>
            </a:r>
          </a:p>
          <a:p>
            <a:pPr marL="822960" lvl="3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85750" lvl="5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the outliers: Delete the entire records of the outliers. This cannot be performed as the numbers of data for the analysis massively reduce which may cause biasness</a:t>
            </a:r>
          </a:p>
          <a:p>
            <a:pPr marL="1885750" lvl="5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 the outliers with mean: Outliers have been replaced with mean 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 startAt="6"/>
            </a:pPr>
            <a:endParaRPr lang="en-CA" sz="2800" dirty="0"/>
          </a:p>
          <a:p>
            <a:pPr marL="822960" lvl="3" indent="0" algn="just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FB73B-2DAF-6F25-BDA9-D2A58362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25" y="4541564"/>
            <a:ext cx="8857455" cy="7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482A-85DC-2D80-00C0-C8B2FC2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05D8F-0403-4A02-2AC9-EC158F83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7194-C973-7985-5AAF-1EEEEFE659ED}"/>
              </a:ext>
            </a:extLst>
          </p:cNvPr>
          <p:cNvSpPr txBox="1">
            <a:spLocks/>
          </p:cNvSpPr>
          <p:nvPr/>
        </p:nvSpPr>
        <p:spPr>
          <a:xfrm>
            <a:off x="990600" y="1538288"/>
            <a:ext cx="1022604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840" lvl="2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 startAt="5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 Treatment</a:t>
            </a:r>
          </a:p>
          <a:p>
            <a:pPr marL="822960" lvl="3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85750" lvl="5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Variables: Mode Imputation is used to treat missed values of categorical variables</a:t>
            </a:r>
          </a:p>
          <a:p>
            <a:pPr marL="1885750" lvl="5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roman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85750" lvl="5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romanU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85750" lvl="5" indent="-51435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romanU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variable: Replace missing values with mean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 startAt="6"/>
            </a:pPr>
            <a:endParaRPr lang="en-CA" sz="2800" dirty="0"/>
          </a:p>
          <a:p>
            <a:pPr marL="822960" lvl="3" indent="0" algn="just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9CACA-0A3C-E3D8-AAB0-A4A567D9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97" y="3232140"/>
            <a:ext cx="5582876" cy="577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83A788-9E82-096F-4AA4-AF7824C8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97" y="4521606"/>
            <a:ext cx="7944258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FA8BD-DFC3-8157-389B-D8FBBAE8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LOAN ELIGIBILITY PREDICTION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49BE0A-2E22-5D1D-CBDD-D80D0BB9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44" y="1253331"/>
            <a:ext cx="10398816" cy="43513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was modelled to predic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the customers who are eligible for Home loan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set has been divided randomly in to two sets as Train and Test by 70% and 30% respectively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 set was used to model and the test data set was used to test the model for 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this model eligible applicants can be identified to get the home loan in real time</a:t>
            </a:r>
            <a:endParaRPr lang="en-CA" sz="2400" dirty="0"/>
          </a:p>
          <a:p>
            <a:pPr>
              <a:buFont typeface="Courier New" panose="02070309020205020404" pitchFamily="49" charset="0"/>
              <a:buChar char="o"/>
            </a:pP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8CBE-3C09-629B-8890-4EEB154C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16" y="5165686"/>
            <a:ext cx="1746340" cy="150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627A61-9C02-58A4-D9AB-23456139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22" y="2839696"/>
            <a:ext cx="5962956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FA8BD-DFC3-8157-389B-D8FBBAE8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LOAN ELIGIBILITY PREDICTION MODEL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B09C5C-55FF-8103-85F4-CC71FA5662A7}"/>
              </a:ext>
            </a:extLst>
          </p:cNvPr>
          <p:cNvSpPr txBox="1">
            <a:spLocks/>
          </p:cNvSpPr>
          <p:nvPr/>
        </p:nvSpPr>
        <p:spPr>
          <a:xfrm>
            <a:off x="584144" y="1253330"/>
            <a:ext cx="11130336" cy="5330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 all the variables were used for modelling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which has lower p-value were selected for model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McFadden R was calculated for the fitted model to check the accuracy of the fitted model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02DB9-951C-EE97-9198-54225C6C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40" y="1881626"/>
            <a:ext cx="6591639" cy="742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F32E9-602A-E859-0F43-A71B0A64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581" y="1758939"/>
            <a:ext cx="3175163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FA8BD-DFC3-8157-389B-D8FBBAE8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LOAN ELIGIBILITY PREDICTION MODEL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B09C5C-55FF-8103-85F4-CC71FA5662A7}"/>
              </a:ext>
            </a:extLst>
          </p:cNvPr>
          <p:cNvSpPr txBox="1">
            <a:spLocks/>
          </p:cNvSpPr>
          <p:nvPr/>
        </p:nvSpPr>
        <p:spPr>
          <a:xfrm>
            <a:off x="584144" y="1253330"/>
            <a:ext cx="11130336" cy="533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which has lower p-value were selected for model 2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McFadden R was calculated for the fitted model to check the accuracy of the fitted model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1DB99-D8A1-6A90-5696-98217E48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0" y="1808478"/>
            <a:ext cx="5530025" cy="43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2D917-1054-5954-71B2-CC4550A1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851" y="1808478"/>
            <a:ext cx="3530709" cy="2685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9412C-E703-E300-8E0B-EDF5B6FB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084" y="5707999"/>
            <a:ext cx="2762392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FA8BD-DFC3-8157-389B-D8FBBAE8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86677"/>
            <a:ext cx="10515600" cy="1325563"/>
          </a:xfrm>
        </p:spPr>
        <p:txBody>
          <a:bodyPr>
            <a:normAutofit/>
          </a:bodyPr>
          <a:lstStyle/>
          <a:p>
            <a:r>
              <a:rPr lang="en-CA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LOAN ELIGIBILITY PREDICTION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B09C5C-55FF-8103-85F4-CC71FA5662A7}"/>
              </a:ext>
            </a:extLst>
          </p:cNvPr>
          <p:cNvSpPr txBox="1">
            <a:spLocks/>
          </p:cNvSpPr>
          <p:nvPr/>
        </p:nvSpPr>
        <p:spPr>
          <a:xfrm>
            <a:off x="1229360" y="1253330"/>
            <a:ext cx="10485120" cy="533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set was used to predict the home loan eligibility using the above fitted logistic regression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form the model and the loan eligibility status from the data set was analyzed to see the accuracy of the model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033B4-E267-D86B-261B-8A3110AA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92" y="2331162"/>
            <a:ext cx="56218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5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2DFBB04-CEE1-96AA-AC96-2462C0D5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-14923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ELIGIBILITY PREDICTION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BB3BF-35EF-C96F-02C0-AC9EE5700FCD}"/>
              </a:ext>
            </a:extLst>
          </p:cNvPr>
          <p:cNvSpPr txBox="1"/>
          <p:nvPr/>
        </p:nvSpPr>
        <p:spPr>
          <a:xfrm>
            <a:off x="7000240" y="2030155"/>
            <a:ext cx="455045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set was used to predict the applicant’s eligibility for home loan using the above fitted logistic regression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eligibility and the customer category was analyzed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prediction is greater than 0.621 the chances to get eligibility is high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E1A109-BA81-54C4-753D-463D76D2709A}"/>
              </a:ext>
            </a:extLst>
          </p:cNvPr>
          <p:cNvGrpSpPr/>
          <p:nvPr/>
        </p:nvGrpSpPr>
        <p:grpSpPr>
          <a:xfrm>
            <a:off x="462756" y="1310640"/>
            <a:ext cx="6166167" cy="4985006"/>
            <a:chOff x="462756" y="1310640"/>
            <a:chExt cx="6166167" cy="49850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AA6377-1D02-AD1E-A77E-F0330582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756" y="1310640"/>
              <a:ext cx="6166167" cy="498500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21E153-9AD3-0692-1F0D-93BC64B02E79}"/>
                </a:ext>
              </a:extLst>
            </p:cNvPr>
            <p:cNvSpPr txBox="1"/>
            <p:nvPr/>
          </p:nvSpPr>
          <p:spPr>
            <a:xfrm>
              <a:off x="2529840" y="1727201"/>
              <a:ext cx="2570480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Prediction value from model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095AB9-A171-545E-83A3-E1C4356C6046}"/>
              </a:ext>
            </a:extLst>
          </p:cNvPr>
          <p:cNvCxnSpPr>
            <a:cxnSpLocks/>
          </p:cNvCxnSpPr>
          <p:nvPr/>
        </p:nvCxnSpPr>
        <p:spPr>
          <a:xfrm>
            <a:off x="4226560" y="1958331"/>
            <a:ext cx="0" cy="427920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0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03464F-D2A8-8BE1-07A7-FE761E46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4" y="-14923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75498-3CA3-9147-C328-7B26B7CF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731328"/>
            <a:ext cx="1082548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Gender , applicant  income and self-employed  have no impact on loan eligibility.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Married graduates who have 30 years loan term  higher chance to get loan eligibility.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800" dirty="0"/>
              <a:t>Applicants who have credit history higher chance to get loan eligibility.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It concluded that the fitted model can be used to predict the </a:t>
            </a:r>
            <a:r>
              <a:rPr lang="en-CA" sz="2800" dirty="0"/>
              <a:t>loan eligibility.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800" dirty="0"/>
          </a:p>
          <a:p>
            <a:pPr>
              <a:buFont typeface="Courier New" panose="02070309020205020404" pitchFamily="49" charset="0"/>
              <a:buChar char="o"/>
            </a:pPr>
            <a:endParaRPr lang="en-CA" sz="2800" dirty="0"/>
          </a:p>
          <a:p>
            <a:pPr>
              <a:buFont typeface="Courier New" panose="02070309020205020404" pitchFamily="49" charset="0"/>
              <a:buChar char="o"/>
            </a:pP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820-8486-FBD1-B9B6-3EC879A7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216"/>
            <a:ext cx="10515600" cy="1047115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12B8-480A-F2A9-900C-C2FA2E41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6416040" cy="35591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 housing company provide home loan facility across all urban, semi urban and rural areas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wants to automate the loan eligibility process in real time based on the customer details provided while apply online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details such as Gender, Marital Status, Education, Number of Dependents, Income, Loan Amount, and Credit History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logo with a graphic design&#10;&#10;Description automatically generated">
            <a:extLst>
              <a:ext uri="{FF2B5EF4-FFF2-40B4-BE49-F238E27FC236}">
                <a16:creationId xmlns:a16="http://schemas.microsoft.com/office/drawing/2014/main" id="{C163A326-6153-28CB-76D2-38B55EB6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20" y="1612265"/>
            <a:ext cx="4069080" cy="19488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BF3D7D-7FD1-2447-21B8-E676C40ABC47}"/>
              </a:ext>
            </a:extLst>
          </p:cNvPr>
          <p:cNvSpPr txBox="1">
            <a:spLocks/>
          </p:cNvSpPr>
          <p:nvPr/>
        </p:nvSpPr>
        <p:spPr>
          <a:xfrm>
            <a:off x="838200" y="4423570"/>
            <a:ext cx="10012680" cy="167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 set consists of customer information collected was used to predict the customer segment who are eligible to get home loan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visualization techniques and methods will be used to identify the pattern and  behaviors’ of potential customers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3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7E8FBC-C419-53C0-1992-5D794AD6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04541"/>
            <a:ext cx="10515600" cy="900000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HANDLING 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80539B-8B13-FA38-AA96-98664AB1B861}"/>
              </a:ext>
            </a:extLst>
          </p:cNvPr>
          <p:cNvGrpSpPr/>
          <p:nvPr/>
        </p:nvGrpSpPr>
        <p:grpSpPr>
          <a:xfrm>
            <a:off x="579121" y="1999309"/>
            <a:ext cx="10928916" cy="4175797"/>
            <a:chOff x="833121" y="1942624"/>
            <a:chExt cx="10928916" cy="41757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575C97-3205-B559-5BE5-A3846B8E26DC}"/>
                </a:ext>
              </a:extLst>
            </p:cNvPr>
            <p:cNvSpPr/>
            <p:nvPr/>
          </p:nvSpPr>
          <p:spPr>
            <a:xfrm>
              <a:off x="838200" y="197310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7F50C8-20BC-C06E-449C-7DEFC7759565}"/>
                </a:ext>
              </a:extLst>
            </p:cNvPr>
            <p:cNvSpPr/>
            <p:nvPr/>
          </p:nvSpPr>
          <p:spPr>
            <a:xfrm>
              <a:off x="4770119" y="1944688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Set the objectives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02162-79BA-5623-C63E-DC4CA34D5763}"/>
                </a:ext>
              </a:extLst>
            </p:cNvPr>
            <p:cNvSpPr/>
            <p:nvPr/>
          </p:nvSpPr>
          <p:spPr>
            <a:xfrm>
              <a:off x="8702037" y="1952560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Import the Data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96BCD7-65CA-8B96-39F6-006C243AB58F}"/>
                </a:ext>
              </a:extLst>
            </p:cNvPr>
            <p:cNvSpPr/>
            <p:nvPr/>
          </p:nvSpPr>
          <p:spPr>
            <a:xfrm>
              <a:off x="833121" y="3535778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Analyse the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A650E0C-6C42-B0FF-7A83-58FE153382CC}"/>
                </a:ext>
              </a:extLst>
            </p:cNvPr>
            <p:cNvSpPr/>
            <p:nvPr/>
          </p:nvSpPr>
          <p:spPr>
            <a:xfrm>
              <a:off x="838198" y="5175605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Model the data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679D37E-9109-6AB3-C187-0CA371DA306D}"/>
                </a:ext>
              </a:extLst>
            </p:cNvPr>
            <p:cNvSpPr/>
            <p:nvPr/>
          </p:nvSpPr>
          <p:spPr>
            <a:xfrm>
              <a:off x="4770119" y="5136163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B098DFE-F9B6-4D8D-75DA-73A87046C685}"/>
                </a:ext>
              </a:extLst>
            </p:cNvPr>
            <p:cNvSpPr/>
            <p:nvPr/>
          </p:nvSpPr>
          <p:spPr>
            <a:xfrm>
              <a:off x="3959159" y="2296160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E312154-987D-DDDA-4F38-FA87101A40C5}"/>
                </a:ext>
              </a:extLst>
            </p:cNvPr>
            <p:cNvSpPr/>
            <p:nvPr/>
          </p:nvSpPr>
          <p:spPr>
            <a:xfrm>
              <a:off x="7891077" y="2286417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0E7EE67-4AEC-631A-E562-00809EA2AF29}"/>
                </a:ext>
              </a:extLst>
            </p:cNvPr>
            <p:cNvSpPr/>
            <p:nvPr/>
          </p:nvSpPr>
          <p:spPr>
            <a:xfrm rot="16200000" flipH="1">
              <a:off x="9926037" y="3081441"/>
              <a:ext cx="612000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F8180CB-4D68-2F4E-20AB-41387D4E5B39}"/>
                </a:ext>
              </a:extLst>
            </p:cNvPr>
            <p:cNvSpPr/>
            <p:nvPr/>
          </p:nvSpPr>
          <p:spPr>
            <a:xfrm rot="16200000" flipH="1">
              <a:off x="2062199" y="4657443"/>
              <a:ext cx="612000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63516A3-75E4-C80F-16C6-16A40943A7A9}"/>
                </a:ext>
              </a:extLst>
            </p:cNvPr>
            <p:cNvSpPr/>
            <p:nvPr/>
          </p:nvSpPr>
          <p:spPr>
            <a:xfrm flipH="1">
              <a:off x="3954079" y="3850336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8839D65-8C7D-4790-7447-814C0C752B78}"/>
                </a:ext>
              </a:extLst>
            </p:cNvPr>
            <p:cNvSpPr/>
            <p:nvPr/>
          </p:nvSpPr>
          <p:spPr>
            <a:xfrm flipH="1">
              <a:off x="7885997" y="3840593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26F6A00-4C1B-5AE1-BA46-8AB970DF264A}"/>
                </a:ext>
              </a:extLst>
            </p:cNvPr>
            <p:cNvSpPr/>
            <p:nvPr/>
          </p:nvSpPr>
          <p:spPr>
            <a:xfrm>
              <a:off x="3948756" y="5404512"/>
              <a:ext cx="750002" cy="34544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6FC290-19DB-9185-C2E7-78EE152910D9}"/>
                </a:ext>
              </a:extLst>
            </p:cNvPr>
            <p:cNvSpPr/>
            <p:nvPr/>
          </p:nvSpPr>
          <p:spPr>
            <a:xfrm>
              <a:off x="838198" y="197310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E588A7-4C44-AF66-E52D-DDC107248257}"/>
                </a:ext>
              </a:extLst>
            </p:cNvPr>
            <p:cNvSpPr/>
            <p:nvPr/>
          </p:nvSpPr>
          <p:spPr>
            <a:xfrm>
              <a:off x="4770119" y="1942624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Set the objectives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E1D3D4E-8351-260F-E2FC-B047739D6FBE}"/>
                </a:ext>
              </a:extLst>
            </p:cNvPr>
            <p:cNvSpPr/>
            <p:nvPr/>
          </p:nvSpPr>
          <p:spPr>
            <a:xfrm>
              <a:off x="8702037" y="1950496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Import the Data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326F1E8-F509-0527-158D-3335420797F5}"/>
                </a:ext>
              </a:extLst>
            </p:cNvPr>
            <p:cNvSpPr/>
            <p:nvPr/>
          </p:nvSpPr>
          <p:spPr>
            <a:xfrm>
              <a:off x="4825997" y="3523903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Clean the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870E85D-C89D-9A2D-5C15-FAB5A1D22DCC}"/>
                </a:ext>
              </a:extLst>
            </p:cNvPr>
            <p:cNvSpPr/>
            <p:nvPr/>
          </p:nvSpPr>
          <p:spPr>
            <a:xfrm>
              <a:off x="838198" y="1971040"/>
              <a:ext cx="306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Identify the problem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15AFB78-6DCF-1FAB-DB55-805854C91D70}"/>
                </a:ext>
              </a:extLst>
            </p:cNvPr>
            <p:cNvSpPr/>
            <p:nvPr/>
          </p:nvSpPr>
          <p:spPr>
            <a:xfrm>
              <a:off x="8687716" y="3625318"/>
              <a:ext cx="3060000" cy="9428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Visualization </a:t>
              </a:r>
            </a:p>
          </p:txBody>
        </p:sp>
      </p:grpSp>
      <p:pic>
        <p:nvPicPr>
          <p:cNvPr id="31" name="Picture 30" descr="A computer with icons around it&#10;&#10;Description automatically generated">
            <a:extLst>
              <a:ext uri="{FF2B5EF4-FFF2-40B4-BE49-F238E27FC236}">
                <a16:creationId xmlns:a16="http://schemas.microsoft.com/office/drawing/2014/main" id="{DB6FD520-B0C1-183E-6D65-D2342C75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35" y="112712"/>
            <a:ext cx="1664403" cy="16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0661F1-6B92-9152-0DB0-D59CC9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064719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D71EBD-BF4D-67F8-9C08-76916B841D1D}"/>
              </a:ext>
            </a:extLst>
          </p:cNvPr>
          <p:cNvSpPr/>
          <p:nvPr/>
        </p:nvSpPr>
        <p:spPr>
          <a:xfrm>
            <a:off x="838200" y="1589088"/>
            <a:ext cx="2626360" cy="30133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Descriptive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D3A75F-1015-BF14-7BE9-B6A4D3DA485C}"/>
              </a:ext>
            </a:extLst>
          </p:cNvPr>
          <p:cNvSpPr/>
          <p:nvPr/>
        </p:nvSpPr>
        <p:spPr>
          <a:xfrm>
            <a:off x="3586480" y="1589088"/>
            <a:ext cx="7767320" cy="30133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on Demographic factors, socio-economic factors and loan related factors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Demographic factors such as Gender, Marital status and number of dependents affect loan eligibility?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socio-economic factors such as Education, employment status and income affect loan eligibility?</a:t>
            </a: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Loan amount, Lona term, Credit history and Property area affect loan eligibility?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FB5A70-AC29-008F-E80C-60D7D9B424F5}"/>
              </a:ext>
            </a:extLst>
          </p:cNvPr>
          <p:cNvSpPr/>
          <p:nvPr/>
        </p:nvSpPr>
        <p:spPr>
          <a:xfrm>
            <a:off x="838200" y="4822049"/>
            <a:ext cx="2626360" cy="13544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Objectives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0BBF06-20F1-90E6-8FB7-ACB645DC14E1}"/>
              </a:ext>
            </a:extLst>
          </p:cNvPr>
          <p:cNvSpPr/>
          <p:nvPr/>
        </p:nvSpPr>
        <p:spPr>
          <a:xfrm>
            <a:off x="3586480" y="4822049"/>
            <a:ext cx="7772400" cy="14161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the model to predict the home loan eligibility in real time while customer provide details in online form</a:t>
            </a:r>
          </a:p>
        </p:txBody>
      </p:sp>
      <p:pic>
        <p:nvPicPr>
          <p:cNvPr id="3" name="Picture 2" descr="A green dart in the center of a target&#10;&#10;Description automatically generated">
            <a:extLst>
              <a:ext uri="{FF2B5EF4-FFF2-40B4-BE49-F238E27FC236}">
                <a16:creationId xmlns:a16="http://schemas.microsoft.com/office/drawing/2014/main" id="{D9A9930A-D762-AAA3-7737-44DB53303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12" y="85231"/>
            <a:ext cx="1137286" cy="11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6D376-54FC-9ED6-1776-E6A6E501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9B13EE-BD71-8BB7-B24E-5EACEA146991}"/>
              </a:ext>
            </a:extLst>
          </p:cNvPr>
          <p:cNvSpPr/>
          <p:nvPr/>
        </p:nvSpPr>
        <p:spPr>
          <a:xfrm>
            <a:off x="8745980" y="1441005"/>
            <a:ext cx="3350916" cy="9262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>
                <a:solidFill>
                  <a:sysClr val="windowText" lastClr="000000"/>
                </a:solidFill>
              </a:rPr>
              <a:t>Demographic Factors</a:t>
            </a:r>
          </a:p>
          <a:p>
            <a:r>
              <a:rPr lang="en-CA" sz="1400" dirty="0">
                <a:solidFill>
                  <a:sysClr val="windowText" lastClr="000000"/>
                </a:solidFill>
              </a:rPr>
              <a:t>80% of the applicants are male, 65% of applicants are married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5A9957-CBBB-84EE-38AF-097C9587C0CB}"/>
              </a:ext>
            </a:extLst>
          </p:cNvPr>
          <p:cNvSpPr/>
          <p:nvPr/>
        </p:nvSpPr>
        <p:spPr>
          <a:xfrm>
            <a:off x="8747760" y="2397761"/>
            <a:ext cx="3361584" cy="14528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>
                <a:solidFill>
                  <a:sysClr val="windowText" lastClr="000000"/>
                </a:solidFill>
              </a:rPr>
              <a:t>Socio-Economic Factors</a:t>
            </a:r>
          </a:p>
          <a:p>
            <a:r>
              <a:rPr lang="en-CA" sz="1400" dirty="0">
                <a:solidFill>
                  <a:sysClr val="windowText" lastClr="000000"/>
                </a:solidFill>
              </a:rPr>
              <a:t>78% of the applicants are Graduate, only 13% of them are self-employed, and 52% of the applicants’ income falls between 2500 and 5000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F97D08-261C-908E-7752-AE8A7A11BFD3}"/>
              </a:ext>
            </a:extLst>
          </p:cNvPr>
          <p:cNvSpPr/>
          <p:nvPr/>
        </p:nvSpPr>
        <p:spPr>
          <a:xfrm>
            <a:off x="8736153" y="3881120"/>
            <a:ext cx="3361584" cy="166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>
                <a:solidFill>
                  <a:sysClr val="windowText" lastClr="000000"/>
                </a:solidFill>
              </a:rPr>
              <a:t>Loan related Factors</a:t>
            </a:r>
          </a:p>
          <a:p>
            <a:r>
              <a:rPr lang="en-CA" sz="1400" dirty="0">
                <a:solidFill>
                  <a:sysClr val="windowText" lastClr="000000"/>
                </a:solidFill>
              </a:rPr>
              <a:t>77% of the applicants have credit history, 89% of the applicant loan repayment term is more than 20 years and there is no significant difference in property area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FD2193-F2F1-6F18-AB9D-39D8C7A0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" y="1154992"/>
            <a:ext cx="8566882" cy="48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6D376-54FC-9ED6-1776-E6A6E501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94989"/>
            <a:ext cx="10515600" cy="920520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WITH LOAN ELIGIBILITY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9B13EE-BD71-8BB7-B24E-5EACEA146991}"/>
              </a:ext>
            </a:extLst>
          </p:cNvPr>
          <p:cNvSpPr/>
          <p:nvPr/>
        </p:nvSpPr>
        <p:spPr>
          <a:xfrm>
            <a:off x="8745980" y="1441005"/>
            <a:ext cx="3350916" cy="12717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>
                <a:solidFill>
                  <a:sysClr val="windowText" lastClr="000000"/>
                </a:solidFill>
              </a:rPr>
              <a:t>Demographic Factors</a:t>
            </a:r>
          </a:p>
          <a:p>
            <a:r>
              <a:rPr lang="en-CA" sz="1400" dirty="0">
                <a:solidFill>
                  <a:sysClr val="windowText" lastClr="000000"/>
                </a:solidFill>
              </a:rPr>
              <a:t>Gender has no impact on loan eligibility, Married applicants have more chance to eligible for home loan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5A9957-CBBB-84EE-38AF-097C9587C0CB}"/>
              </a:ext>
            </a:extLst>
          </p:cNvPr>
          <p:cNvSpPr/>
          <p:nvPr/>
        </p:nvSpPr>
        <p:spPr>
          <a:xfrm>
            <a:off x="8745980" y="2783840"/>
            <a:ext cx="3361584" cy="14528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>
                <a:solidFill>
                  <a:sysClr val="windowText" lastClr="000000"/>
                </a:solidFill>
              </a:rPr>
              <a:t>Socio-Economic Factors</a:t>
            </a:r>
          </a:p>
          <a:p>
            <a:r>
              <a:rPr lang="en-CA" sz="1400" dirty="0">
                <a:solidFill>
                  <a:sysClr val="windowText" lastClr="000000"/>
                </a:solidFill>
              </a:rPr>
              <a:t>Graduate has more chances to get loan compared to non-graduates and employment type has no impact on eligibility.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F97D08-261C-908E-7752-AE8A7A11BFD3}"/>
              </a:ext>
            </a:extLst>
          </p:cNvPr>
          <p:cNvSpPr/>
          <p:nvPr/>
        </p:nvSpPr>
        <p:spPr>
          <a:xfrm>
            <a:off x="8745980" y="4307840"/>
            <a:ext cx="3361584" cy="166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i="1" dirty="0">
                <a:solidFill>
                  <a:sysClr val="windowText" lastClr="000000"/>
                </a:solidFill>
              </a:rPr>
              <a:t>Loan related Factors</a:t>
            </a:r>
          </a:p>
          <a:p>
            <a:r>
              <a:rPr lang="en-CA" sz="1400" dirty="0">
                <a:solidFill>
                  <a:sysClr val="windowText" lastClr="000000"/>
                </a:solidFill>
              </a:rPr>
              <a:t>The chances are higher to eligible for home loan if the loan term is more than 5 Years. If the applicant has a credit history 80% of the times they will be eligible for loan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E07CE-5D07-0858-A109-EF1E9302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3" y="1295942"/>
            <a:ext cx="8462229" cy="46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0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6D376-54FC-9ED6-1776-E6A6E501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94989"/>
            <a:ext cx="10515600" cy="920520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053E7-2A05-A9F6-95B1-8FBA3341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1363940"/>
            <a:ext cx="7048862" cy="3924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BFE67-5D4C-0FF0-3ABB-C8078281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02" y="1363940"/>
            <a:ext cx="2629035" cy="1549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A3CE9-5FDF-3869-C637-74FCED472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02" y="3217731"/>
            <a:ext cx="2698889" cy="1479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4CAF37-0644-31D9-1534-EF4F8EAB8EE4}"/>
              </a:ext>
            </a:extLst>
          </p:cNvPr>
          <p:cNvSpPr txBox="1"/>
          <p:nvPr/>
        </p:nvSpPr>
        <p:spPr>
          <a:xfrm>
            <a:off x="193039" y="5818555"/>
            <a:ext cx="1018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buClr>
                <a:schemeClr val="bg2">
                  <a:lumMod val="40000"/>
                  <a:lumOff val="60000"/>
                </a:schemeClr>
              </a:buClr>
            </a:pPr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potential rules have been defined by using the simulator in Power BI</a:t>
            </a:r>
          </a:p>
        </p:txBody>
      </p:sp>
    </p:spTree>
    <p:extLst>
      <p:ext uri="{BB962C8B-B14F-4D97-AF65-F5344CB8AC3E}">
        <p14:creationId xmlns:p14="http://schemas.microsoft.com/office/powerpoint/2010/main" val="11868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482A-85DC-2D80-00C0-C8B2FC2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05D8F-0403-4A02-2AC9-EC158F83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7194-C973-7985-5AAF-1EEEEFE659ED}"/>
              </a:ext>
            </a:extLst>
          </p:cNvPr>
          <p:cNvSpPr txBox="1">
            <a:spLocks/>
          </p:cNvSpPr>
          <p:nvPr/>
        </p:nvSpPr>
        <p:spPr>
          <a:xfrm>
            <a:off x="982980" y="1329117"/>
            <a:ext cx="1022604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data: R studio has been used for data cleaning</a:t>
            </a:r>
          </a:p>
          <a:p>
            <a:pPr marL="742950" indent="-742950" algn="just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 categorical and numeric variables</a:t>
            </a:r>
          </a:p>
          <a:p>
            <a:pPr lvl="5" algn="just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Factorize categorical variables</a:t>
            </a:r>
          </a:p>
          <a:p>
            <a:pPr lvl="5" algn="just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 variables to numeric</a:t>
            </a:r>
          </a:p>
          <a:p>
            <a:pPr lvl="3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 algn="just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removal approach: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duplicates found in the data set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CA" sz="2800" dirty="0"/>
          </a:p>
          <a:p>
            <a:pPr marL="822960" lvl="3" indent="0" algn="just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C6272-697B-A491-7524-8F7EB01A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11" y="3288008"/>
            <a:ext cx="7543618" cy="1243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2054F-0CA8-5420-E253-F63A265D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11" y="5359709"/>
            <a:ext cx="4328928" cy="6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4D482A-85DC-2D80-00C0-C8B2FC2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92"/>
            <a:ext cx="10515600" cy="1325563"/>
          </a:xfrm>
        </p:spPr>
        <p:txBody>
          <a:bodyPr>
            <a:normAutofit/>
          </a:bodyPr>
          <a:lstStyle/>
          <a:p>
            <a:r>
              <a:rPr lang="en-CA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05D8F-0403-4A02-2AC9-EC158F83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82548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9B7194-C973-7985-5AAF-1EEEEFE659ED}"/>
              </a:ext>
            </a:extLst>
          </p:cNvPr>
          <p:cNvSpPr txBox="1">
            <a:spLocks/>
          </p:cNvSpPr>
          <p:nvPr/>
        </p:nvSpPr>
        <p:spPr>
          <a:xfrm>
            <a:off x="982980" y="1225485"/>
            <a:ext cx="1022604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 startAt="4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Treatment:</a:t>
            </a:r>
          </a:p>
          <a:p>
            <a:pPr lvl="3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 was used to identify which variables has outliers</a:t>
            </a:r>
          </a:p>
          <a:p>
            <a:pPr lvl="3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variables Applicant income, Co-applicant income and loan amount have outliers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 startAt="6"/>
            </a:pPr>
            <a:endParaRPr lang="en-CA" sz="2800" dirty="0"/>
          </a:p>
          <a:p>
            <a:pPr marL="822960" lvl="3" indent="0" algn="just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algn="just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88C75-CFC2-9DD5-F19A-039646D0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24" y="2876383"/>
            <a:ext cx="6748374" cy="563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D3852-E8FF-8EE0-8723-A33B2343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24" y="3653170"/>
            <a:ext cx="3241781" cy="26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2612</TotalTime>
  <Words>852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HOME LOAN APPROVAL PREDICTION</vt:lpstr>
      <vt:lpstr>INTRODUCTION</vt:lpstr>
      <vt:lpstr>DATA HANDLING PROCESS</vt:lpstr>
      <vt:lpstr>OBJECTIVES</vt:lpstr>
      <vt:lpstr>OVERVIEW</vt:lpstr>
      <vt:lpstr>RELATIONSHIP WITH LOAN ELIGIBILITY</vt:lpstr>
      <vt:lpstr>SIMULATOR</vt:lpstr>
      <vt:lpstr>DATA CLEANING PROCESS</vt:lpstr>
      <vt:lpstr>DATA CLEANING PROCESS</vt:lpstr>
      <vt:lpstr>DATA CLEANING PROCESS</vt:lpstr>
      <vt:lpstr>DATA CLEANING PROCESS</vt:lpstr>
      <vt:lpstr>HOME LOAN ELIGIBILITY PREDICTION MODEL</vt:lpstr>
      <vt:lpstr>HOME LOAN ELIGIBILITY PREDICTION MODEL</vt:lpstr>
      <vt:lpstr>HOME LOAN ELIGIBILITY PREDICTION MODEL</vt:lpstr>
      <vt:lpstr>HOME LOAN ELIGIBILITY PREDICTION</vt:lpstr>
      <vt:lpstr>ELIGIBILITY PREDICTION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sajeevan kumarasamy</dc:creator>
  <cp:lastModifiedBy>sajeevan kumarasamy</cp:lastModifiedBy>
  <cp:revision>187</cp:revision>
  <dcterms:created xsi:type="dcterms:W3CDTF">2023-04-15T01:38:30Z</dcterms:created>
  <dcterms:modified xsi:type="dcterms:W3CDTF">2023-12-11T19:50:13Z</dcterms:modified>
</cp:coreProperties>
</file>