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78" r:id="rId4"/>
    <p:sldId id="279" r:id="rId5"/>
    <p:sldId id="281" r:id="rId6"/>
    <p:sldId id="283" r:id="rId7"/>
    <p:sldId id="285" r:id="rId8"/>
    <p:sldId id="286" r:id="rId9"/>
    <p:sldId id="287" r:id="rId10"/>
    <p:sldId id="288" r:id="rId11"/>
    <p:sldId id="289" r:id="rId12"/>
    <p:sldId id="292" r:id="rId13"/>
    <p:sldId id="290" r:id="rId14"/>
    <p:sldId id="293" r:id="rId15"/>
    <p:sldId id="294" r:id="rId16"/>
    <p:sldId id="29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0883-FE1A-4B9F-B20E-B87694BE418F}" type="datetimeFigureOut">
              <a:rPr lang="en-CA" smtClean="0"/>
              <a:t>2023-08-12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13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0883-FE1A-4B9F-B20E-B87694BE418F}" type="datetimeFigureOut">
              <a:rPr lang="en-CA" smtClean="0"/>
              <a:t>2023-08-12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525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0883-FE1A-4B9F-B20E-B87694BE418F}" type="datetimeFigureOut">
              <a:rPr lang="en-CA" smtClean="0"/>
              <a:t>2023-08-12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466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0883-FE1A-4B9F-B20E-B87694BE418F}" type="datetimeFigureOut">
              <a:rPr lang="en-CA" smtClean="0"/>
              <a:t>2023-08-12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73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7360883-FE1A-4B9F-B20E-B87694BE418F}" type="datetimeFigureOut">
              <a:rPr lang="en-CA" smtClean="0"/>
              <a:t>2023-08-12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300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0883-FE1A-4B9F-B20E-B87694BE418F}" type="datetimeFigureOut">
              <a:rPr lang="en-CA" smtClean="0"/>
              <a:t>2023-08-12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131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0883-FE1A-4B9F-B20E-B87694BE418F}" type="datetimeFigureOut">
              <a:rPr lang="en-CA" smtClean="0"/>
              <a:t>2023-08-12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7021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0883-FE1A-4B9F-B20E-B87694BE418F}" type="datetimeFigureOut">
              <a:rPr lang="en-CA" smtClean="0"/>
              <a:t>2023-08-12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08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0883-FE1A-4B9F-B20E-B87694BE418F}" type="datetimeFigureOut">
              <a:rPr lang="en-CA" smtClean="0"/>
              <a:t>2023-08-12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978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0883-FE1A-4B9F-B20E-B87694BE418F}" type="datetimeFigureOut">
              <a:rPr lang="en-CA" smtClean="0"/>
              <a:t>2023-08-12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735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0883-FE1A-4B9F-B20E-B87694BE418F}" type="datetimeFigureOut">
              <a:rPr lang="en-CA" smtClean="0"/>
              <a:t>2023-08-12</a:t>
            </a:fld>
            <a:endParaRPr lang="en-C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92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7360883-FE1A-4B9F-B20E-B87694BE418F}" type="datetimeFigureOut">
              <a:rPr lang="en-CA" smtClean="0"/>
              <a:t>2023-08-12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778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4210-0380-2A5A-E643-01D0209A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15139"/>
            <a:ext cx="9492725" cy="2562501"/>
          </a:xfrm>
        </p:spPr>
        <p:txBody>
          <a:bodyPr/>
          <a:lstStyle/>
          <a:p>
            <a:r>
              <a:rPr lang="en-CA" sz="8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churn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EB5F5-2A54-88A4-D9A1-1F3827FF1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2074" y="4482740"/>
            <a:ext cx="8825658" cy="2161900"/>
          </a:xfrm>
        </p:spPr>
        <p:txBody>
          <a:bodyPr>
            <a:normAutofit/>
          </a:bodyPr>
          <a:lstStyle/>
          <a:p>
            <a:r>
              <a:rPr lang="en-CA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Members:</a:t>
            </a:r>
          </a:p>
          <a:p>
            <a:r>
              <a:rPr lang="en-CA" sz="20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Sajeevan Kumarasamy</a:t>
            </a:r>
          </a:p>
          <a:p>
            <a:r>
              <a:rPr lang="en-CA" sz="2000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Omolara</a:t>
            </a:r>
            <a:r>
              <a:rPr lang="en-CA" sz="20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Titilayo Adesina</a:t>
            </a:r>
          </a:p>
          <a:p>
            <a:r>
              <a:rPr lang="en-CA" sz="20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Mordecai </a:t>
            </a:r>
            <a:r>
              <a:rPr lang="en-CA" sz="2000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Kobla</a:t>
            </a:r>
            <a:r>
              <a:rPr lang="en-CA" sz="20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2000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Mawunyegah</a:t>
            </a:r>
            <a:r>
              <a:rPr lang="en-CA" sz="20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2000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Quashigah</a:t>
            </a:r>
            <a:endParaRPr lang="en-CA" sz="20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20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Rina Hashimoto</a:t>
            </a:r>
          </a:p>
          <a:p>
            <a:endParaRPr lang="en-CA" cap="none" dirty="0"/>
          </a:p>
        </p:txBody>
      </p:sp>
    </p:spTree>
    <p:extLst>
      <p:ext uri="{BB962C8B-B14F-4D97-AF65-F5344CB8AC3E}">
        <p14:creationId xmlns:p14="http://schemas.microsoft.com/office/powerpoint/2010/main" val="3211843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C74E13-A338-1DED-EDB4-657565656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44" y="3587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CA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relationship with card provider impact on customer churn?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F7BFC4-6F3C-66CE-7B21-1ABA0374B099}"/>
              </a:ext>
            </a:extLst>
          </p:cNvPr>
          <p:cNvSpPr txBox="1"/>
          <p:nvPr/>
        </p:nvSpPr>
        <p:spPr>
          <a:xfrm>
            <a:off x="6512560" y="2133090"/>
            <a:ext cx="5262824" cy="369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Platinum card users have higher Churn rate (25%) and Silver card users have lower churn rate (14.8%)</a:t>
            </a:r>
          </a:p>
          <a:p>
            <a:pPr marL="457200" indent="-45720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shows the card category has an impact on customer churn</a:t>
            </a:r>
          </a:p>
          <a:p>
            <a:pPr marL="457200" indent="-45720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who are with the bank for around 3 years have tend to churn more (17%). </a:t>
            </a:r>
          </a:p>
          <a:p>
            <a:pPr marL="457200" indent="-45720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Churn is very low among the customers with the bank for less than 1 year </a:t>
            </a:r>
          </a:p>
          <a:p>
            <a:pPr marL="457200" indent="-45720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customers inactive for less than 3 months tend to churn more compared to users who use the card frequently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FC00C1-9117-5224-B6BA-E45FA8007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540" y="1412239"/>
            <a:ext cx="5131540" cy="514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28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563922-675D-28B7-7CE8-F0A8E1CA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44" y="8667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CA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spending pattern impact on customer churn?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EE93D3-B14F-8BF1-DC61-8D0BC102C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58" y="1412241"/>
            <a:ext cx="4904841" cy="49913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AA2CC7-6A38-546C-033C-A0F80F3D7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715" y="2265183"/>
            <a:ext cx="2698378" cy="37767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FC165C-5A63-C06F-C4DE-275BCEE2F166}"/>
              </a:ext>
            </a:extLst>
          </p:cNvPr>
          <p:cNvSpPr txBox="1"/>
          <p:nvPr/>
        </p:nvSpPr>
        <p:spPr>
          <a:xfrm>
            <a:off x="7853679" y="1784260"/>
            <a:ext cx="4084265" cy="379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Transaction count and amount has a linear relationship</a:t>
            </a:r>
          </a:p>
          <a:p>
            <a:pPr marL="457200" indent="-45720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Churned customers spend less amount and do lesser number of transaction compared to existing customers </a:t>
            </a:r>
          </a:p>
          <a:p>
            <a:pPr marL="457200" indent="-45720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Churn is higher among the customer who have lowest credit limit and the customer who have credit limit of more than $30K</a:t>
            </a:r>
          </a:p>
          <a:p>
            <a:pPr marL="457200" indent="-45720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Median of credit limit is lower in churned group comparing to existing users</a:t>
            </a:r>
          </a:p>
        </p:txBody>
      </p:sp>
    </p:spTree>
    <p:extLst>
      <p:ext uri="{BB962C8B-B14F-4D97-AF65-F5344CB8AC3E}">
        <p14:creationId xmlns:p14="http://schemas.microsoft.com/office/powerpoint/2010/main" val="680917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961EC35-D4D7-FC16-CDD6-218ED904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44" y="8667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CA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spending pattern impact on customer churn?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B2A35A-61E0-C36A-A806-F82AE151A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18" y="1622295"/>
            <a:ext cx="6377462" cy="50971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A8C25F-BD18-EA09-E2EF-030E48A6FA83}"/>
              </a:ext>
            </a:extLst>
          </p:cNvPr>
          <p:cNvSpPr txBox="1"/>
          <p:nvPr/>
        </p:nvSpPr>
        <p:spPr>
          <a:xfrm>
            <a:off x="7345680" y="3058984"/>
            <a:ext cx="4521144" cy="174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customers who are churned either having zero outstanding balance or having more than 2500 of outstanding debt</a:t>
            </a:r>
          </a:p>
          <a:p>
            <a:pPr marL="457200" indent="-45720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customer churn is higher among customers who have low utilization ratio</a:t>
            </a:r>
          </a:p>
        </p:txBody>
      </p:sp>
    </p:spTree>
    <p:extLst>
      <p:ext uri="{BB962C8B-B14F-4D97-AF65-F5344CB8AC3E}">
        <p14:creationId xmlns:p14="http://schemas.microsoft.com/office/powerpoint/2010/main" val="3228077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49BE0A-2E22-5D1D-CBDD-D80D0BB9B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680528"/>
            <a:ext cx="10825480" cy="435133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 was modelled to predic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 the customers who are potential to churn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set has been divided randomly in to two sets as Train and Test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 data set was used to model and the test data set was used to test the mode for accuracy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this model potential churners can be identified, and necessary steps would be implemented to prevent them from leaving</a:t>
            </a:r>
            <a:endParaRPr lang="en-CA" sz="2800" dirty="0"/>
          </a:p>
          <a:p>
            <a:endParaRPr lang="en-CA" sz="2800" dirty="0"/>
          </a:p>
          <a:p>
            <a:endParaRPr lang="en-CA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4FA8BD-DFC3-8157-389B-D8FBBAE87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44" y="86677"/>
            <a:ext cx="10515600" cy="1325563"/>
          </a:xfrm>
        </p:spPr>
        <p:txBody>
          <a:bodyPr>
            <a:normAutofit/>
          </a:bodyPr>
          <a:lstStyle/>
          <a:p>
            <a:r>
              <a:rPr lang="en-CA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Churn prediction model</a:t>
            </a:r>
          </a:p>
        </p:txBody>
      </p:sp>
    </p:spTree>
    <p:extLst>
      <p:ext uri="{BB962C8B-B14F-4D97-AF65-F5344CB8AC3E}">
        <p14:creationId xmlns:p14="http://schemas.microsoft.com/office/powerpoint/2010/main" val="4092178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74FA8BD-DFC3-8157-389B-D8FBBAE87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44" y="35877"/>
            <a:ext cx="10515600" cy="1325563"/>
          </a:xfrm>
        </p:spPr>
        <p:txBody>
          <a:bodyPr>
            <a:normAutofit/>
          </a:bodyPr>
          <a:lstStyle/>
          <a:p>
            <a:r>
              <a:rPr lang="en-CA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Churn prediction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5835C-EA12-5E54-92B8-5668FB8CDF07}"/>
              </a:ext>
            </a:extLst>
          </p:cNvPr>
          <p:cNvSpPr txBox="1"/>
          <p:nvPr/>
        </p:nvSpPr>
        <p:spPr>
          <a:xfrm>
            <a:off x="831892" y="1282258"/>
            <a:ext cx="10281921" cy="139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Initially all the variables were used for modelling (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output: image 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Variables which has lower p value were selected for model 2</a:t>
            </a:r>
          </a:p>
          <a:p>
            <a:pPr marL="457200" indent="-45720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McFadden R was calculated for the fitted model. Since it was higher than 0.4 the fitted model was considered to predict the customer churn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6DF24D-D043-5AC0-98A0-E95E93797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638" y="5460352"/>
            <a:ext cx="2527430" cy="48897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5C88C25-8E17-62E2-413B-4066CA91A6F6}"/>
              </a:ext>
            </a:extLst>
          </p:cNvPr>
          <p:cNvGrpSpPr/>
          <p:nvPr/>
        </p:nvGrpSpPr>
        <p:grpSpPr>
          <a:xfrm>
            <a:off x="4466908" y="3150609"/>
            <a:ext cx="4547923" cy="3602855"/>
            <a:chOff x="3968717" y="3124200"/>
            <a:chExt cx="4547923" cy="360285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1DD6B8C-B23F-4C62-A124-C907CB9E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8717" y="3124200"/>
              <a:ext cx="4547923" cy="327035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3824C7-03E0-363B-7AF8-6BCC3D8E6E36}"/>
                </a:ext>
              </a:extLst>
            </p:cNvPr>
            <p:cNvSpPr txBox="1"/>
            <p:nvPr/>
          </p:nvSpPr>
          <p:spPr>
            <a:xfrm>
              <a:off x="3968717" y="6450056"/>
              <a:ext cx="15544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Image 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48FEAA-998E-19A3-59B8-B05ABF4D87E0}"/>
              </a:ext>
            </a:extLst>
          </p:cNvPr>
          <p:cNvGrpSpPr/>
          <p:nvPr/>
        </p:nvGrpSpPr>
        <p:grpSpPr>
          <a:xfrm>
            <a:off x="1609132" y="2938733"/>
            <a:ext cx="2602188" cy="3883390"/>
            <a:chOff x="831892" y="2674610"/>
            <a:chExt cx="2719890" cy="40739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A140740-0D31-44DD-CB1E-A6EFC8216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892" y="2674610"/>
              <a:ext cx="2719890" cy="3770492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97D985-A3ED-52A8-45CB-35E9FB5D41B0}"/>
                </a:ext>
              </a:extLst>
            </p:cNvPr>
            <p:cNvSpPr txBox="1"/>
            <p:nvPr/>
          </p:nvSpPr>
          <p:spPr>
            <a:xfrm>
              <a:off x="831892" y="6471511"/>
              <a:ext cx="15544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Image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7014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2DFBB04-CEE1-96AA-AC96-2462C0D5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44" y="-14923"/>
            <a:ext cx="10515600" cy="1325563"/>
          </a:xfrm>
        </p:spPr>
        <p:txBody>
          <a:bodyPr>
            <a:normAutofit/>
          </a:bodyPr>
          <a:lstStyle/>
          <a:p>
            <a:r>
              <a:rPr lang="en-CA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Churn prediction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3BB3BF-35EF-C96F-02C0-AC9EE5700FCD}"/>
              </a:ext>
            </a:extLst>
          </p:cNvPr>
          <p:cNvSpPr txBox="1"/>
          <p:nvPr/>
        </p:nvSpPr>
        <p:spPr>
          <a:xfrm>
            <a:off x="7457440" y="2778038"/>
            <a:ext cx="45504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data set was used to predict the customer churn using the above fitted logistic regression</a:t>
            </a:r>
          </a:p>
          <a:p>
            <a:pPr marL="457200" indent="-45720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Predicted churn and the customer category was analyzed</a:t>
            </a:r>
          </a:p>
          <a:p>
            <a:pPr marL="457200" indent="-45720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prediction is less than 0.65 the potential to churn is high</a:t>
            </a:r>
          </a:p>
          <a:p>
            <a:pPr marL="457200" indent="-45720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66% of the customers actually churned out of customers who expected to churn from the fitted model (&lt;0.65)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A577934-EF8C-E419-2390-E15F92CBBE3A}"/>
              </a:ext>
            </a:extLst>
          </p:cNvPr>
          <p:cNvGrpSpPr/>
          <p:nvPr/>
        </p:nvGrpSpPr>
        <p:grpSpPr>
          <a:xfrm>
            <a:off x="911063" y="1361440"/>
            <a:ext cx="6546377" cy="4978400"/>
            <a:chOff x="1551143" y="2546382"/>
            <a:chExt cx="4615977" cy="368627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3C0BB0F-4717-0B5C-C746-AE763F41E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1143" y="2546382"/>
              <a:ext cx="4615977" cy="3686274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7104696-6A3A-E7F1-42B3-1C2643327223}"/>
                </a:ext>
              </a:extLst>
            </p:cNvPr>
            <p:cNvCxnSpPr>
              <a:cxnSpLocks/>
            </p:cNvCxnSpPr>
            <p:nvPr/>
          </p:nvCxnSpPr>
          <p:spPr>
            <a:xfrm>
              <a:off x="4064000" y="2783840"/>
              <a:ext cx="0" cy="33934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4109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103464F-D2A8-8BE1-07A7-FE761E46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44" y="-14923"/>
            <a:ext cx="10515600" cy="1325563"/>
          </a:xfrm>
        </p:spPr>
        <p:txBody>
          <a:bodyPr>
            <a:normAutofit/>
          </a:bodyPr>
          <a:lstStyle/>
          <a:p>
            <a:r>
              <a:rPr lang="en-CA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E75498-3CA3-9147-C328-7B26B7CF3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731328"/>
            <a:ext cx="10825480" cy="435133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who earn less have potential to churn, also the customers who have doctorate are tend to churn more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 and marital status do not have any impact on customer churn</a:t>
            </a:r>
          </a:p>
          <a:p>
            <a:pPr marL="457200" indent="-457200"/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Gold and Platinum card users have higher chances to churn</a:t>
            </a:r>
          </a:p>
          <a:p>
            <a:pPr marL="457200" indent="-457200"/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customers who actively using the card before they making the decision to leave</a:t>
            </a:r>
          </a:p>
          <a:p>
            <a:pPr marL="457200" indent="-457200"/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who are potential to churn have higher credit limit with higher outstanding balance</a:t>
            </a:r>
          </a:p>
          <a:p>
            <a:pPr marL="457200" indent="-457200"/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concluded that the fitted model can be used to predict the customer churn</a:t>
            </a:r>
            <a:endParaRPr lang="en-CA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28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E820-8486-FBD1-B9B6-3EC879A7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645"/>
            <a:ext cx="10515600" cy="1325563"/>
          </a:xfrm>
        </p:spPr>
        <p:txBody>
          <a:bodyPr>
            <a:normAutofit/>
          </a:bodyPr>
          <a:lstStyle/>
          <a:p>
            <a:r>
              <a:rPr lang="en-CA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012B8-480A-F2A9-900C-C2FA2E416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888"/>
            <a:ext cx="10825480" cy="4351338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churn has emerged as a major issue in every industry </a:t>
            </a:r>
          </a:p>
          <a:p>
            <a:pPr algn="just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best churn management helps to identify the potential churners and understanding what kind of factors make them to leave the company</a:t>
            </a:r>
          </a:p>
          <a:p>
            <a:pPr algn="just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data set consists of customer information collected from a credit card portfolio was used to predict the customer segment who are potential to churn in a banking industry</a:t>
            </a:r>
          </a:p>
          <a:p>
            <a:pPr algn="just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Various visualization techniques and methods will be used to identify the pattern and  behaviors’ of potential churners </a:t>
            </a:r>
          </a:p>
          <a:p>
            <a:endParaRPr lang="en-CA" sz="2800" dirty="0"/>
          </a:p>
          <a:p>
            <a:endParaRPr lang="en-CA" sz="2800" dirty="0"/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02436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87E8FBC-C419-53C0-1992-5D794AD6B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78978"/>
            <a:ext cx="10515600" cy="1325563"/>
          </a:xfrm>
        </p:spPr>
        <p:txBody>
          <a:bodyPr>
            <a:normAutofit/>
          </a:bodyPr>
          <a:lstStyle/>
          <a:p>
            <a:r>
              <a:rPr lang="en-CA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handling process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C80539B-8B13-FA38-AA96-98664AB1B861}"/>
              </a:ext>
            </a:extLst>
          </p:cNvPr>
          <p:cNvGrpSpPr/>
          <p:nvPr/>
        </p:nvGrpSpPr>
        <p:grpSpPr>
          <a:xfrm>
            <a:off x="838198" y="1942624"/>
            <a:ext cx="10923839" cy="4175797"/>
            <a:chOff x="838198" y="1942624"/>
            <a:chExt cx="10923839" cy="417579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B575C97-3205-B559-5BE5-A3846B8E26DC}"/>
                </a:ext>
              </a:extLst>
            </p:cNvPr>
            <p:cNvSpPr/>
            <p:nvPr/>
          </p:nvSpPr>
          <p:spPr>
            <a:xfrm>
              <a:off x="838200" y="1973104"/>
              <a:ext cx="3060000" cy="900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>
                  <a:solidFill>
                    <a:schemeClr val="bg1"/>
                  </a:solidFill>
                </a:rPr>
                <a:t>Identify the problem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47F50C8-20BC-C06E-449C-7DEFC7759565}"/>
                </a:ext>
              </a:extLst>
            </p:cNvPr>
            <p:cNvSpPr/>
            <p:nvPr/>
          </p:nvSpPr>
          <p:spPr>
            <a:xfrm>
              <a:off x="4770119" y="1944688"/>
              <a:ext cx="3060000" cy="900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>
                  <a:solidFill>
                    <a:schemeClr val="bg1"/>
                  </a:solidFill>
                </a:rPr>
                <a:t>Set the objectives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ED02162-79BA-5623-C63E-DC4CA34D5763}"/>
                </a:ext>
              </a:extLst>
            </p:cNvPr>
            <p:cNvSpPr/>
            <p:nvPr/>
          </p:nvSpPr>
          <p:spPr>
            <a:xfrm>
              <a:off x="8702037" y="1952560"/>
              <a:ext cx="3060000" cy="94281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>
                  <a:solidFill>
                    <a:schemeClr val="bg1"/>
                  </a:solidFill>
                </a:rPr>
                <a:t>Import the Data 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AA53914-4B5F-F571-785B-989DAD00A683}"/>
                </a:ext>
              </a:extLst>
            </p:cNvPr>
            <p:cNvSpPr/>
            <p:nvPr/>
          </p:nvSpPr>
          <p:spPr>
            <a:xfrm>
              <a:off x="8661400" y="3562225"/>
              <a:ext cx="3060000" cy="94281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>
                  <a:solidFill>
                    <a:schemeClr val="bg1"/>
                  </a:solidFill>
                </a:rPr>
                <a:t>Clean the Data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E96BCD7-65CA-8B96-39F6-006C243AB58F}"/>
                </a:ext>
              </a:extLst>
            </p:cNvPr>
            <p:cNvSpPr/>
            <p:nvPr/>
          </p:nvSpPr>
          <p:spPr>
            <a:xfrm>
              <a:off x="4770120" y="3541905"/>
              <a:ext cx="3060000" cy="94281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>
                  <a:solidFill>
                    <a:schemeClr val="bg1"/>
                  </a:solidFill>
                </a:rPr>
                <a:t>Analyse the Data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B18BBE3-A502-2A2E-9205-D590A2C92560}"/>
                </a:ext>
              </a:extLst>
            </p:cNvPr>
            <p:cNvSpPr/>
            <p:nvPr/>
          </p:nvSpPr>
          <p:spPr>
            <a:xfrm>
              <a:off x="838200" y="3541905"/>
              <a:ext cx="3060000" cy="94281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>
                  <a:solidFill>
                    <a:schemeClr val="bg1"/>
                  </a:solidFill>
                </a:rPr>
                <a:t>Visualization and Interpretation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A650E0C-6C42-B0FF-7A83-58FE153382CC}"/>
                </a:ext>
              </a:extLst>
            </p:cNvPr>
            <p:cNvSpPr/>
            <p:nvPr/>
          </p:nvSpPr>
          <p:spPr>
            <a:xfrm>
              <a:off x="838198" y="5175605"/>
              <a:ext cx="3060000" cy="94281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>
                  <a:solidFill>
                    <a:schemeClr val="bg1"/>
                  </a:solidFill>
                </a:rPr>
                <a:t>Model the data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679D37E-9109-6AB3-C187-0CA371DA306D}"/>
                </a:ext>
              </a:extLst>
            </p:cNvPr>
            <p:cNvSpPr/>
            <p:nvPr/>
          </p:nvSpPr>
          <p:spPr>
            <a:xfrm>
              <a:off x="4770119" y="5136163"/>
              <a:ext cx="3060000" cy="94281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>
                  <a:solidFill>
                    <a:schemeClr val="bg1"/>
                  </a:solidFill>
                </a:rPr>
                <a:t>Evaluation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DB098DFE-F9B6-4D8D-75DA-73A87046C685}"/>
                </a:ext>
              </a:extLst>
            </p:cNvPr>
            <p:cNvSpPr/>
            <p:nvPr/>
          </p:nvSpPr>
          <p:spPr>
            <a:xfrm>
              <a:off x="3959159" y="2296160"/>
              <a:ext cx="750002" cy="345440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5E312154-987D-DDDA-4F38-FA87101A40C5}"/>
                </a:ext>
              </a:extLst>
            </p:cNvPr>
            <p:cNvSpPr/>
            <p:nvPr/>
          </p:nvSpPr>
          <p:spPr>
            <a:xfrm>
              <a:off x="7891077" y="2286417"/>
              <a:ext cx="750002" cy="345440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E0E7EE67-4AEC-631A-E562-00809EA2AF29}"/>
                </a:ext>
              </a:extLst>
            </p:cNvPr>
            <p:cNvSpPr/>
            <p:nvPr/>
          </p:nvSpPr>
          <p:spPr>
            <a:xfrm rot="16200000" flipH="1">
              <a:off x="9926037" y="3081441"/>
              <a:ext cx="612000" cy="345440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3F8180CB-4D68-2F4E-20AB-41387D4E5B39}"/>
                </a:ext>
              </a:extLst>
            </p:cNvPr>
            <p:cNvSpPr/>
            <p:nvPr/>
          </p:nvSpPr>
          <p:spPr>
            <a:xfrm rot="16200000" flipH="1">
              <a:off x="2062199" y="4657443"/>
              <a:ext cx="612000" cy="345440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163516A3-75E4-C80F-16C6-16A40943A7A9}"/>
                </a:ext>
              </a:extLst>
            </p:cNvPr>
            <p:cNvSpPr/>
            <p:nvPr/>
          </p:nvSpPr>
          <p:spPr>
            <a:xfrm flipH="1">
              <a:off x="3954079" y="3850336"/>
              <a:ext cx="750002" cy="345440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68839D65-8C7D-4790-7447-814C0C752B78}"/>
                </a:ext>
              </a:extLst>
            </p:cNvPr>
            <p:cNvSpPr/>
            <p:nvPr/>
          </p:nvSpPr>
          <p:spPr>
            <a:xfrm flipH="1">
              <a:off x="7885997" y="3840593"/>
              <a:ext cx="750002" cy="345440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026F6A00-4C1B-5AE1-BA46-8AB970DF264A}"/>
                </a:ext>
              </a:extLst>
            </p:cNvPr>
            <p:cNvSpPr/>
            <p:nvPr/>
          </p:nvSpPr>
          <p:spPr>
            <a:xfrm>
              <a:off x="3948756" y="5404512"/>
              <a:ext cx="750002" cy="345440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76FC290-19DB-9185-C2E7-78EE152910D9}"/>
                </a:ext>
              </a:extLst>
            </p:cNvPr>
            <p:cNvSpPr/>
            <p:nvPr/>
          </p:nvSpPr>
          <p:spPr>
            <a:xfrm>
              <a:off x="838198" y="1973104"/>
              <a:ext cx="3060000" cy="900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>
                  <a:solidFill>
                    <a:schemeClr val="bg1"/>
                  </a:solidFill>
                </a:rPr>
                <a:t>Identify the problem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4BD05F04-AA8A-5226-3F19-34494F5C5E45}"/>
                </a:ext>
              </a:extLst>
            </p:cNvPr>
            <p:cNvSpPr/>
            <p:nvPr/>
          </p:nvSpPr>
          <p:spPr>
            <a:xfrm>
              <a:off x="838198" y="3541905"/>
              <a:ext cx="3060000" cy="94281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>
                  <a:solidFill>
                    <a:schemeClr val="bg1"/>
                  </a:solidFill>
                </a:rPr>
                <a:t>Visualization and Interpretation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3E588A7-4C44-AF66-E52D-DDC107248257}"/>
                </a:ext>
              </a:extLst>
            </p:cNvPr>
            <p:cNvSpPr/>
            <p:nvPr/>
          </p:nvSpPr>
          <p:spPr>
            <a:xfrm>
              <a:off x="4770119" y="1942624"/>
              <a:ext cx="3060000" cy="900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>
                  <a:solidFill>
                    <a:schemeClr val="bg1"/>
                  </a:solidFill>
                </a:rPr>
                <a:t>Set the objectives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E1D3D4E-8351-260F-E2FC-B047739D6FBE}"/>
                </a:ext>
              </a:extLst>
            </p:cNvPr>
            <p:cNvSpPr/>
            <p:nvPr/>
          </p:nvSpPr>
          <p:spPr>
            <a:xfrm>
              <a:off x="8702037" y="1950496"/>
              <a:ext cx="3060000" cy="94281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>
                  <a:solidFill>
                    <a:schemeClr val="bg1"/>
                  </a:solidFill>
                </a:rPr>
                <a:t>Import the Data 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326F1E8-F509-0527-158D-3335420797F5}"/>
                </a:ext>
              </a:extLst>
            </p:cNvPr>
            <p:cNvSpPr/>
            <p:nvPr/>
          </p:nvSpPr>
          <p:spPr>
            <a:xfrm>
              <a:off x="8661400" y="3560161"/>
              <a:ext cx="3060000" cy="94281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>
                  <a:solidFill>
                    <a:schemeClr val="bg1"/>
                  </a:solidFill>
                </a:rPr>
                <a:t>Clean the Data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870E85D-C89D-9A2D-5C15-FAB5A1D22DCC}"/>
                </a:ext>
              </a:extLst>
            </p:cNvPr>
            <p:cNvSpPr/>
            <p:nvPr/>
          </p:nvSpPr>
          <p:spPr>
            <a:xfrm>
              <a:off x="838198" y="1971040"/>
              <a:ext cx="3060000" cy="900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>
                  <a:solidFill>
                    <a:schemeClr val="bg1"/>
                  </a:solidFill>
                </a:rPr>
                <a:t>Identify the problem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15AFB78-6DCF-1FAB-DB55-805854C91D70}"/>
                </a:ext>
              </a:extLst>
            </p:cNvPr>
            <p:cNvSpPr/>
            <p:nvPr/>
          </p:nvSpPr>
          <p:spPr>
            <a:xfrm>
              <a:off x="838198" y="3539841"/>
              <a:ext cx="3060000" cy="94281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>
                  <a:solidFill>
                    <a:schemeClr val="bg1"/>
                  </a:solidFill>
                </a:rPr>
                <a:t>Visualization and Interpretation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450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80661F1-6B92-9152-0DB0-D59CC9A7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956"/>
            <a:ext cx="10515600" cy="1325563"/>
          </a:xfrm>
        </p:spPr>
        <p:txBody>
          <a:bodyPr>
            <a:normAutofit/>
          </a:bodyPr>
          <a:lstStyle/>
          <a:p>
            <a:r>
              <a:rPr lang="en-CA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8D71EBD-BF4D-67F8-9C08-76916B841D1D}"/>
              </a:ext>
            </a:extLst>
          </p:cNvPr>
          <p:cNvSpPr/>
          <p:nvPr/>
        </p:nvSpPr>
        <p:spPr>
          <a:xfrm>
            <a:off x="838200" y="1589088"/>
            <a:ext cx="2626360" cy="301339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Descriptive Objectives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9D3A75F-1015-BF14-7BE9-B6A4D3DA485C}"/>
              </a:ext>
            </a:extLst>
          </p:cNvPr>
          <p:cNvSpPr/>
          <p:nvPr/>
        </p:nvSpPr>
        <p:spPr>
          <a:xfrm>
            <a:off x="3586480" y="1589088"/>
            <a:ext cx="7767320" cy="30133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the socio-economic factors such as Gender, Age, Education, Marital status,  and Income affect the customers to churn?</a:t>
            </a: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the relationship with bank such as Card category, Credit limit, and Active months affect the customers to churn?</a:t>
            </a: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the spending pattern of customers have impact on churn?</a:t>
            </a: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the factors which have direct impact on customer churn?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5FB5A70-AC29-008F-E80C-60D7D9B424F5}"/>
              </a:ext>
            </a:extLst>
          </p:cNvPr>
          <p:cNvSpPr/>
          <p:nvPr/>
        </p:nvSpPr>
        <p:spPr>
          <a:xfrm>
            <a:off x="838200" y="4822049"/>
            <a:ext cx="2626360" cy="135440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Predictive Objectives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40BBF06-20F1-90E6-8FB7-ACB645DC14E1}"/>
              </a:ext>
            </a:extLst>
          </p:cNvPr>
          <p:cNvSpPr/>
          <p:nvPr/>
        </p:nvSpPr>
        <p:spPr>
          <a:xfrm>
            <a:off x="3586480" y="4822049"/>
            <a:ext cx="7772400" cy="14161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 the model to predict the customer churn using the identified factors which have impact on customer churns</a:t>
            </a:r>
          </a:p>
        </p:txBody>
      </p:sp>
    </p:spTree>
    <p:extLst>
      <p:ext uri="{BB962C8B-B14F-4D97-AF65-F5344CB8AC3E}">
        <p14:creationId xmlns:p14="http://schemas.microsoft.com/office/powerpoint/2010/main" val="212640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4D482A-85DC-2D80-00C0-C8B2FC2D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592"/>
            <a:ext cx="10515600" cy="1325563"/>
          </a:xfrm>
        </p:spPr>
        <p:txBody>
          <a:bodyPr>
            <a:normAutofit/>
          </a:bodyPr>
          <a:lstStyle/>
          <a:p>
            <a:r>
              <a:rPr lang="en-CA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process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805D8F-0403-4A02-2AC9-EC158F83C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888"/>
            <a:ext cx="10825480" cy="435133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endParaRPr lang="en-CA" sz="2800" dirty="0"/>
          </a:p>
          <a:p>
            <a:endParaRPr lang="en-CA" sz="2800" dirty="0"/>
          </a:p>
          <a:p>
            <a:endParaRPr lang="en-CA" sz="28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39B7194-C973-7985-5AAF-1EEEEFE659ED}"/>
              </a:ext>
            </a:extLst>
          </p:cNvPr>
          <p:cNvSpPr txBox="1">
            <a:spLocks/>
          </p:cNvSpPr>
          <p:nvPr/>
        </p:nvSpPr>
        <p:spPr>
          <a:xfrm>
            <a:off x="990600" y="1538288"/>
            <a:ext cx="10825480" cy="4605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just">
              <a:buFont typeface="+mj-lt"/>
              <a:buAutoNum type="arabicPeriod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the data: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 studio has been used for data cleaning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 value treatment: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missing value found in the data set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CA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Duplicate removal approach: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duplicates found in the data set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Outlier Treatment: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Box plot was used to identify which variables has outliers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variables </a:t>
            </a:r>
            <a:r>
              <a:rPr lang="en-CA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Customer_age</a:t>
            </a:r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CA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Credit_Limit</a:t>
            </a:r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CA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Avg_Open_To_Buy</a:t>
            </a:r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CA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Total_Trans_Amt</a:t>
            </a:r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CA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Total_Trans_Ct</a:t>
            </a:r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CA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abd</a:t>
            </a:r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Total_Ct_Chng_Q4_Q1 have outliers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below two approaches has been considered to treat the outliers</a:t>
            </a:r>
          </a:p>
          <a:p>
            <a:pPr marL="1885750" lvl="5" indent="-514350">
              <a:buFont typeface="+mj-lt"/>
              <a:buAutoNum type="romanU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Delete the outliers: Delete the entire records of the outliers. This cannot be performed as the numbers of data for the analysis massively reduce which may cause biasness</a:t>
            </a:r>
          </a:p>
          <a:p>
            <a:pPr marL="1885750" lvl="5" indent="-514350">
              <a:buFont typeface="+mj-lt"/>
              <a:buAutoNum type="romanU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Replace the outliers with mean: As few variables has a quite number of outliers and replacing them with the mean will cause biasness. 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just">
              <a:buFont typeface="+mj-lt"/>
              <a:buAutoNum type="arabicPeriod" startAt="6"/>
            </a:pPr>
            <a:endParaRPr lang="en-CA" sz="2800" dirty="0"/>
          </a:p>
          <a:p>
            <a:pPr marL="822960" lvl="3" indent="0" algn="just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3" algn="just">
              <a:buFont typeface="Arial" panose="020B0604020202020204" pitchFamily="34" charset="0"/>
              <a:buChar char="•"/>
            </a:pP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CA" sz="2800" dirty="0"/>
          </a:p>
          <a:p>
            <a:endParaRPr lang="en-CA" sz="2800" dirty="0"/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43714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4D482A-85DC-2D80-00C0-C8B2FC2D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592"/>
            <a:ext cx="10515600" cy="1325563"/>
          </a:xfrm>
        </p:spPr>
        <p:txBody>
          <a:bodyPr>
            <a:normAutofit/>
          </a:bodyPr>
          <a:lstStyle/>
          <a:p>
            <a:r>
              <a:rPr lang="en-CA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process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805D8F-0403-4A02-2AC9-EC158F83C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888"/>
            <a:ext cx="10825480" cy="435133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endParaRPr lang="en-CA" sz="2800" dirty="0"/>
          </a:p>
          <a:p>
            <a:endParaRPr lang="en-CA" sz="2800" dirty="0"/>
          </a:p>
          <a:p>
            <a:endParaRPr lang="en-CA" sz="28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39B7194-C973-7985-5AAF-1EEEEFE659ED}"/>
              </a:ext>
            </a:extLst>
          </p:cNvPr>
          <p:cNvSpPr txBox="1">
            <a:spLocks/>
          </p:cNvSpPr>
          <p:nvPr/>
        </p:nvSpPr>
        <p:spPr>
          <a:xfrm>
            <a:off x="990600" y="1538288"/>
            <a:ext cx="1082548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just">
              <a:buFont typeface="+mj-lt"/>
              <a:buAutoNum type="arabicPeriod" startAt="6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Recategorization of categorical variables: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 age has been categorized into few categories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new variable called ‘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age_group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 has been created and saved the categories into it</a:t>
            </a:r>
          </a:p>
          <a:p>
            <a:pPr marL="742950" indent="-742950" algn="just">
              <a:buFont typeface="+mj-lt"/>
              <a:buAutoNum type="arabicPeriod" startAt="6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 Variables</a:t>
            </a:r>
          </a:p>
          <a:p>
            <a:pPr lvl="3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Factorize categorical variables such as Gender, Education level, Marital Status, Income category</a:t>
            </a:r>
          </a:p>
          <a:p>
            <a:pPr lvl="3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 variables to numeric</a:t>
            </a:r>
          </a:p>
          <a:p>
            <a:pPr marL="822960" lvl="3" indent="0">
              <a:buNone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3" algn="just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3" algn="just">
              <a:buFont typeface="Arial" panose="020B0604020202020204" pitchFamily="34" charset="0"/>
              <a:buChar char="•"/>
            </a:pP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just">
              <a:buFont typeface="+mj-lt"/>
              <a:buAutoNum type="arabicPeriod" startAt="6"/>
            </a:pPr>
            <a:endParaRPr lang="en-CA" sz="2800" dirty="0"/>
          </a:p>
          <a:p>
            <a:endParaRPr lang="en-CA" sz="2800" dirty="0"/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69352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F99C44-30B9-A7F0-5933-E0240A9DA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44" y="86677"/>
            <a:ext cx="10515600" cy="1325563"/>
          </a:xfrm>
        </p:spPr>
        <p:txBody>
          <a:bodyPr>
            <a:normAutofit/>
          </a:bodyPr>
          <a:lstStyle/>
          <a:p>
            <a:r>
              <a:rPr lang="en-CA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customers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B31639-AC9F-4AD5-3CA6-65C9EE2C1364}"/>
              </a:ext>
            </a:extLst>
          </p:cNvPr>
          <p:cNvSpPr txBox="1"/>
          <p:nvPr/>
        </p:nvSpPr>
        <p:spPr>
          <a:xfrm>
            <a:off x="4276320" y="4680889"/>
            <a:ext cx="7161517" cy="2049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CA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consists of 14% of churners and the remaining 84% are existing customers</a:t>
            </a:r>
          </a:p>
          <a:p>
            <a:pPr marL="457200" indent="-45720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CA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Majority of the users are females</a:t>
            </a:r>
          </a:p>
          <a:p>
            <a:pPr marL="457200" indent="-45720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CA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Majority of the users are between 41 to 50 years and are married</a:t>
            </a:r>
          </a:p>
          <a:p>
            <a:pPr marL="457200" indent="-45720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CA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35% of the users are earning less than $40K and only 7% of the users are earning more than $120K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C445E2-A27C-EA15-E7F3-48C045DBEE32}"/>
              </a:ext>
            </a:extLst>
          </p:cNvPr>
          <p:cNvSpPr txBox="1"/>
          <p:nvPr/>
        </p:nvSpPr>
        <p:spPr>
          <a:xfrm>
            <a:off x="924560" y="1467020"/>
            <a:ext cx="1999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Gender Distribution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320AE7-ABFA-861D-8DE5-00519AAD3EC0}"/>
              </a:ext>
            </a:extLst>
          </p:cNvPr>
          <p:cNvSpPr txBox="1"/>
          <p:nvPr/>
        </p:nvSpPr>
        <p:spPr>
          <a:xfrm>
            <a:off x="3646736" y="1475193"/>
            <a:ext cx="195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by 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018685-469E-766A-2649-3AC516EB09E6}"/>
              </a:ext>
            </a:extLst>
          </p:cNvPr>
          <p:cNvSpPr txBox="1"/>
          <p:nvPr/>
        </p:nvSpPr>
        <p:spPr>
          <a:xfrm>
            <a:off x="6588621" y="1428764"/>
            <a:ext cx="237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by Marital Status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2186E7-D899-3C22-2DDE-6C5E7F25B688}"/>
              </a:ext>
            </a:extLst>
          </p:cNvPr>
          <p:cNvSpPr txBox="1"/>
          <p:nvPr/>
        </p:nvSpPr>
        <p:spPr>
          <a:xfrm>
            <a:off x="754163" y="4128333"/>
            <a:ext cx="2991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by Income Category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CB99FE-BF9B-C832-74CB-0B9221A1C021}"/>
              </a:ext>
            </a:extLst>
          </p:cNvPr>
          <p:cNvSpPr txBox="1"/>
          <p:nvPr/>
        </p:nvSpPr>
        <p:spPr>
          <a:xfrm>
            <a:off x="9235441" y="1428764"/>
            <a:ext cx="2728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by Customer type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8777571-F0D2-B760-73A9-435567A41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079" y="1765033"/>
            <a:ext cx="2991004" cy="231151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A5C4DBE-AC64-FDC9-F0AA-16303A137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754" y="1745981"/>
            <a:ext cx="3048157" cy="234962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D96A473-ADBF-EBDC-8FCA-6626A7F98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63" y="4429345"/>
            <a:ext cx="3111660" cy="233057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A5EB664-1A71-C903-5869-BB44045C8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396" y="2038180"/>
            <a:ext cx="2091450" cy="174134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0375F93-C42E-CBF1-78CD-88A5C34F5C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5932" y="1720652"/>
            <a:ext cx="1850148" cy="296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1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FEE0D8-F875-8A2A-E5F3-A2ACA86B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44" y="8667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CA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demographic factors impact on customer churn?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F93A6-A461-E560-2E4D-14E0C68F57FF}"/>
              </a:ext>
            </a:extLst>
          </p:cNvPr>
          <p:cNvSpPr txBox="1"/>
          <p:nvPr/>
        </p:nvSpPr>
        <p:spPr>
          <a:xfrm>
            <a:off x="7680959" y="1856938"/>
            <a:ext cx="4135011" cy="409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Churn is higher among female customers</a:t>
            </a:r>
          </a:p>
          <a:p>
            <a:pPr marL="457200" indent="-45720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age follows the same pattern for both existing and churned customers</a:t>
            </a:r>
          </a:p>
          <a:p>
            <a:pPr marL="457200" indent="-45720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Churn is higher among single customers and the second highest is among divorced customers</a:t>
            </a:r>
          </a:p>
          <a:p>
            <a:pPr marL="457200" indent="-45720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Churn is higher among low income and higher income group. Lowest churn is among the customers who earn between $60K-$80K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088D30-19D6-35AA-5189-3B22B55C7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96" y="1412240"/>
            <a:ext cx="6649883" cy="532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68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CC9B1A8-8F88-A8A2-C0BA-20A5B3E4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44" y="8667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CA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demographic factors impact on customer churn?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7EC9DB-A47D-EE49-3F11-D48EE59F7761}"/>
              </a:ext>
            </a:extLst>
          </p:cNvPr>
          <p:cNvSpPr txBox="1"/>
          <p:nvPr/>
        </p:nvSpPr>
        <p:spPr>
          <a:xfrm>
            <a:off x="7213600" y="2737803"/>
            <a:ext cx="4572000" cy="199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Churn is higher among customers who have Doctorate (21%) and low among users who have completed College and high school (15.2%)</a:t>
            </a:r>
          </a:p>
          <a:p>
            <a:pPr marL="457200" indent="-45720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Churn is higher among the customers who have 3 dependents and low among 1 dependent</a:t>
            </a:r>
            <a:endParaRPr lang="en-CA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9F1DA9-F670-7DBA-6030-7A15BD55A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2" y="1412239"/>
            <a:ext cx="6426358" cy="520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61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1584</TotalTime>
  <Words>1113</Words>
  <Application>Microsoft Office PowerPoint</Application>
  <PresentationFormat>Widescreen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Rockwell</vt:lpstr>
      <vt:lpstr>Rockwell Condensed</vt:lpstr>
      <vt:lpstr>Wingdings</vt:lpstr>
      <vt:lpstr>Wood Type</vt:lpstr>
      <vt:lpstr>Customer churn prediction</vt:lpstr>
      <vt:lpstr>Introduction</vt:lpstr>
      <vt:lpstr>Data handling process</vt:lpstr>
      <vt:lpstr>Objectives</vt:lpstr>
      <vt:lpstr>Data cleaning process</vt:lpstr>
      <vt:lpstr>Data cleaning process</vt:lpstr>
      <vt:lpstr>Distribution of customers</vt:lpstr>
      <vt:lpstr>How demographic factors impact on customer churn?</vt:lpstr>
      <vt:lpstr>How demographic factors impact on customer churn?</vt:lpstr>
      <vt:lpstr>How relationship with card provider impact on customer churn?</vt:lpstr>
      <vt:lpstr>How spending pattern impact on customer churn?</vt:lpstr>
      <vt:lpstr>How spending pattern impact on customer churn?</vt:lpstr>
      <vt:lpstr>Churn prediction model</vt:lpstr>
      <vt:lpstr>Churn prediction model</vt:lpstr>
      <vt:lpstr>Churn prediction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sajeevan kumarasamy</dc:creator>
  <cp:lastModifiedBy>sajeevan kumarasamy</cp:lastModifiedBy>
  <cp:revision>123</cp:revision>
  <dcterms:created xsi:type="dcterms:W3CDTF">2023-04-15T01:38:30Z</dcterms:created>
  <dcterms:modified xsi:type="dcterms:W3CDTF">2023-08-13T00:00:31Z</dcterms:modified>
</cp:coreProperties>
</file>