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9233B-CD37-4DF9-ACD2-47B384CBDDD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EC636C-C1EE-4F5D-81A6-A186ADF1CA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Project Success</a:t>
          </a:r>
          <a:endParaRPr lang="en-US"/>
        </a:p>
      </dgm:t>
    </dgm:pt>
    <dgm:pt modelId="{3E132342-9DF1-4E76-96B6-1623945C52DD}" type="parTrans" cxnId="{82D33422-25EE-4366-B3B5-80F1F207A13D}">
      <dgm:prSet/>
      <dgm:spPr/>
      <dgm:t>
        <a:bodyPr/>
        <a:lstStyle/>
        <a:p>
          <a:endParaRPr lang="en-US"/>
        </a:p>
      </dgm:t>
    </dgm:pt>
    <dgm:pt modelId="{9C7F2539-D79D-4CBF-952E-4869EB6BACB4}" type="sibTrans" cxnId="{82D33422-25EE-4366-B3B5-80F1F207A13D}">
      <dgm:prSet/>
      <dgm:spPr/>
      <dgm:t>
        <a:bodyPr/>
        <a:lstStyle/>
        <a:p>
          <a:endParaRPr lang="en-US"/>
        </a:p>
      </dgm:t>
    </dgm:pt>
    <dgm:pt modelId="{989B917F-387A-4811-B732-5A8530815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 </a:t>
          </a:r>
          <a:r>
            <a:rPr lang="en-US" b="1"/>
            <a:t>Achieved 95%+ accuracy</a:t>
          </a:r>
          <a:r>
            <a:rPr lang="en-US"/>
            <a:t> with cost-effective implementation</a:t>
          </a:r>
        </a:p>
      </dgm:t>
    </dgm:pt>
    <dgm:pt modelId="{F5739309-D8B0-479C-8747-43FD8FA87FE6}" type="parTrans" cxnId="{65C1EC6D-F65E-404E-8268-74F59AC3A650}">
      <dgm:prSet/>
      <dgm:spPr/>
      <dgm:t>
        <a:bodyPr/>
        <a:lstStyle/>
        <a:p>
          <a:endParaRPr lang="en-US"/>
        </a:p>
      </dgm:t>
    </dgm:pt>
    <dgm:pt modelId="{BB668F16-33C7-4524-9C77-649FAAB85133}" type="sibTrans" cxnId="{65C1EC6D-F65E-404E-8268-74F59AC3A650}">
      <dgm:prSet/>
      <dgm:spPr/>
      <dgm:t>
        <a:bodyPr/>
        <a:lstStyle/>
        <a:p>
          <a:endParaRPr lang="en-US"/>
        </a:p>
      </dgm:t>
    </dgm:pt>
    <dgm:pt modelId="{0427D6AB-A2CF-4888-B30A-214565031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 </a:t>
          </a:r>
          <a:r>
            <a:rPr lang="en-US" b="1"/>
            <a:t>Demonstrated real-time capability</a:t>
          </a:r>
          <a:r>
            <a:rPr lang="en-US"/>
            <a:t> with sub-minute processing</a:t>
          </a:r>
        </a:p>
      </dgm:t>
    </dgm:pt>
    <dgm:pt modelId="{6FCC612C-E937-4473-8111-D5FCEC67229C}" type="parTrans" cxnId="{C68BCBF3-048D-4CDB-8189-364446E1D73F}">
      <dgm:prSet/>
      <dgm:spPr/>
      <dgm:t>
        <a:bodyPr/>
        <a:lstStyle/>
        <a:p>
          <a:endParaRPr lang="en-US"/>
        </a:p>
      </dgm:t>
    </dgm:pt>
    <dgm:pt modelId="{21BDA1AB-5F46-457A-A726-3F29DF0FE49D}" type="sibTrans" cxnId="{C68BCBF3-048D-4CDB-8189-364446E1D73F}">
      <dgm:prSet/>
      <dgm:spPr/>
      <dgm:t>
        <a:bodyPr/>
        <a:lstStyle/>
        <a:p>
          <a:endParaRPr lang="en-US"/>
        </a:p>
      </dgm:t>
    </dgm:pt>
    <dgm:pt modelId="{5AD35606-7627-42AD-9586-8CCDA7958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 </a:t>
          </a:r>
          <a:r>
            <a:rPr lang="en-US" b="1"/>
            <a:t>Integrated multiple data sources</a:t>
          </a:r>
          <a:r>
            <a:rPr lang="en-US"/>
            <a:t> effectively</a:t>
          </a:r>
        </a:p>
      </dgm:t>
    </dgm:pt>
    <dgm:pt modelId="{F5F59044-8288-4FB1-8D58-7410F820A2AC}" type="parTrans" cxnId="{4C089FC4-3042-43C6-AA1D-77E2C3D86E2E}">
      <dgm:prSet/>
      <dgm:spPr/>
      <dgm:t>
        <a:bodyPr/>
        <a:lstStyle/>
        <a:p>
          <a:endParaRPr lang="en-US"/>
        </a:p>
      </dgm:t>
    </dgm:pt>
    <dgm:pt modelId="{CB90FC7F-2B9B-4D52-B038-23AC15320248}" type="sibTrans" cxnId="{4C089FC4-3042-43C6-AA1D-77E2C3D86E2E}">
      <dgm:prSet/>
      <dgm:spPr/>
      <dgm:t>
        <a:bodyPr/>
        <a:lstStyle/>
        <a:p>
          <a:endParaRPr lang="en-US"/>
        </a:p>
      </dgm:t>
    </dgm:pt>
    <dgm:pt modelId="{9332BCB9-A6E6-4B64-9D51-8FF5E57BB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 </a:t>
          </a:r>
          <a:r>
            <a:rPr lang="en-US" b="1"/>
            <a:t>Provided practical deployment</a:t>
          </a:r>
          <a:r>
            <a:rPr lang="en-US"/>
            <a:t> solution</a:t>
          </a:r>
        </a:p>
      </dgm:t>
    </dgm:pt>
    <dgm:pt modelId="{A76C8267-39D3-4F9E-85A0-89EDBA901F60}" type="parTrans" cxnId="{5664D3D1-8F76-4186-A801-2C3153ACBD96}">
      <dgm:prSet/>
      <dgm:spPr/>
      <dgm:t>
        <a:bodyPr/>
        <a:lstStyle/>
        <a:p>
          <a:endParaRPr lang="en-US"/>
        </a:p>
      </dgm:t>
    </dgm:pt>
    <dgm:pt modelId="{9B0B3541-62BF-4080-8A2F-AA7AB876BEC4}" type="sibTrans" cxnId="{5664D3D1-8F76-4186-A801-2C3153ACBD96}">
      <dgm:prSet/>
      <dgm:spPr/>
      <dgm:t>
        <a:bodyPr/>
        <a:lstStyle/>
        <a:p>
          <a:endParaRPr lang="en-US"/>
        </a:p>
      </dgm:t>
    </dgm:pt>
    <dgm:pt modelId="{AF4D98FB-980C-43B8-89ED-5674EA468D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Impact &amp; Value</a:t>
          </a:r>
          <a:endParaRPr lang="en-US"/>
        </a:p>
      </dgm:t>
    </dgm:pt>
    <dgm:pt modelId="{FC96C0D1-03C9-4525-B083-2ED86FCC489B}" type="parTrans" cxnId="{B26751E3-52B3-42D2-B25F-A61011507F61}">
      <dgm:prSet/>
      <dgm:spPr/>
      <dgm:t>
        <a:bodyPr/>
        <a:lstStyle/>
        <a:p>
          <a:endParaRPr lang="en-US"/>
        </a:p>
      </dgm:t>
    </dgm:pt>
    <dgm:pt modelId="{C3271D45-EA74-4180-B9CB-49F33BAAFBAF}" type="sibTrans" cxnId="{B26751E3-52B3-42D2-B25F-A61011507F61}">
      <dgm:prSet/>
      <dgm:spPr/>
      <dgm:t>
        <a:bodyPr/>
        <a:lstStyle/>
        <a:p>
          <a:endParaRPr lang="en-US"/>
        </a:p>
      </dgm:t>
    </dgm:pt>
    <dgm:pt modelId="{9498EF89-1C29-4BDF-88CB-9011CBF5B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🌍 </a:t>
          </a:r>
          <a:r>
            <a:rPr lang="en-US" b="1"/>
            <a:t>Environmental Protection</a:t>
          </a:r>
          <a:r>
            <a:rPr lang="en-US"/>
            <a:t>: Advanced wildfire prediction capability</a:t>
          </a:r>
        </a:p>
      </dgm:t>
    </dgm:pt>
    <dgm:pt modelId="{5E73E59C-82FC-4738-AD94-20477FDFA490}" type="parTrans" cxnId="{517F7015-9F44-42FB-AA38-6E7631BD1623}">
      <dgm:prSet/>
      <dgm:spPr/>
      <dgm:t>
        <a:bodyPr/>
        <a:lstStyle/>
        <a:p>
          <a:endParaRPr lang="en-US"/>
        </a:p>
      </dgm:t>
    </dgm:pt>
    <dgm:pt modelId="{3A930AED-FC29-4E5A-BDDF-2D9FA48AAE85}" type="sibTrans" cxnId="{517F7015-9F44-42FB-AA38-6E7631BD1623}">
      <dgm:prSet/>
      <dgm:spPr/>
      <dgm:t>
        <a:bodyPr/>
        <a:lstStyle/>
        <a:p>
          <a:endParaRPr lang="en-US"/>
        </a:p>
      </dgm:t>
    </dgm:pt>
    <dgm:pt modelId="{C619F5E2-4958-43DB-9AEF-DEA64D036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💰 </a:t>
          </a:r>
          <a:r>
            <a:rPr lang="en-US" b="1"/>
            <a:t>Economic Benefit</a:t>
          </a:r>
          <a:r>
            <a:rPr lang="en-US"/>
            <a:t>: Reduced suppression costs and property damage</a:t>
          </a:r>
        </a:p>
      </dgm:t>
    </dgm:pt>
    <dgm:pt modelId="{8F842591-81FD-4D08-8991-F5139272390D}" type="parTrans" cxnId="{D6D905CB-73DD-4422-9E57-B86A7083902F}">
      <dgm:prSet/>
      <dgm:spPr/>
      <dgm:t>
        <a:bodyPr/>
        <a:lstStyle/>
        <a:p>
          <a:endParaRPr lang="en-US"/>
        </a:p>
      </dgm:t>
    </dgm:pt>
    <dgm:pt modelId="{4094BC49-88F1-40E9-8DEE-329125DE00DC}" type="sibTrans" cxnId="{D6D905CB-73DD-4422-9E57-B86A7083902F}">
      <dgm:prSet/>
      <dgm:spPr/>
      <dgm:t>
        <a:bodyPr/>
        <a:lstStyle/>
        <a:p>
          <a:endParaRPr lang="en-US"/>
        </a:p>
      </dgm:t>
    </dgm:pt>
    <dgm:pt modelId="{196676A8-6E96-4CAF-9BE3-953997E92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👥 </a:t>
          </a:r>
          <a:r>
            <a:rPr lang="en-US" b="1"/>
            <a:t>Public Safety</a:t>
          </a:r>
          <a:r>
            <a:rPr lang="en-US"/>
            <a:t>: Enhanced early warning systems</a:t>
          </a:r>
        </a:p>
      </dgm:t>
    </dgm:pt>
    <dgm:pt modelId="{532CADAB-E3C2-4788-8396-B312261C457A}" type="parTrans" cxnId="{C9006764-343E-4EAF-A94F-3D6DBFD2DFC6}">
      <dgm:prSet/>
      <dgm:spPr/>
      <dgm:t>
        <a:bodyPr/>
        <a:lstStyle/>
        <a:p>
          <a:endParaRPr lang="en-US"/>
        </a:p>
      </dgm:t>
    </dgm:pt>
    <dgm:pt modelId="{8E593E1A-D672-44C1-884F-3AAAC46A6F0C}" type="sibTrans" cxnId="{C9006764-343E-4EAF-A94F-3D6DBFD2DFC6}">
      <dgm:prSet/>
      <dgm:spPr/>
      <dgm:t>
        <a:bodyPr/>
        <a:lstStyle/>
        <a:p>
          <a:endParaRPr lang="en-US"/>
        </a:p>
      </dgm:t>
    </dgm:pt>
    <dgm:pt modelId="{714A8EE7-A888-44DC-8B49-2005788D7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🔬 </a:t>
          </a:r>
          <a:r>
            <a:rPr lang="en-US" b="1"/>
            <a:t>Research Advancement</a:t>
          </a:r>
          <a:r>
            <a:rPr lang="en-US"/>
            <a:t>: Open-source contribution to fire science</a:t>
          </a:r>
        </a:p>
      </dgm:t>
    </dgm:pt>
    <dgm:pt modelId="{D129705E-66CB-410A-B3E0-432270DA0723}" type="parTrans" cxnId="{4FA5B8EA-C12A-4991-B847-4C84B425A09D}">
      <dgm:prSet/>
      <dgm:spPr/>
      <dgm:t>
        <a:bodyPr/>
        <a:lstStyle/>
        <a:p>
          <a:endParaRPr lang="en-US"/>
        </a:p>
      </dgm:t>
    </dgm:pt>
    <dgm:pt modelId="{1F136922-F932-4BE6-B62F-06DA7F22F8FB}" type="sibTrans" cxnId="{4FA5B8EA-C12A-4991-B847-4C84B425A09D}">
      <dgm:prSet/>
      <dgm:spPr/>
      <dgm:t>
        <a:bodyPr/>
        <a:lstStyle/>
        <a:p>
          <a:endParaRPr lang="en-US"/>
        </a:p>
      </dgm:t>
    </dgm:pt>
    <dgm:pt modelId="{6AF0FD18-F9B7-46DD-AE0D-496F7A0E2B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Next Steps</a:t>
          </a:r>
          <a:endParaRPr lang="en-US"/>
        </a:p>
      </dgm:t>
    </dgm:pt>
    <dgm:pt modelId="{D4C7DB52-C969-4008-85D1-3FE509F3DAEC}" type="parTrans" cxnId="{1D205747-426B-4E09-BD04-18CF32C23707}">
      <dgm:prSet/>
      <dgm:spPr/>
      <dgm:t>
        <a:bodyPr/>
        <a:lstStyle/>
        <a:p>
          <a:endParaRPr lang="en-US"/>
        </a:p>
      </dgm:t>
    </dgm:pt>
    <dgm:pt modelId="{B5292A75-EB08-4939-9719-C4ED9BB543DB}" type="sibTrans" cxnId="{1D205747-426B-4E09-BD04-18CF32C23707}">
      <dgm:prSet/>
      <dgm:spPr/>
      <dgm:t>
        <a:bodyPr/>
        <a:lstStyle/>
        <a:p>
          <a:endParaRPr lang="en-US"/>
        </a:p>
      </dgm:t>
    </dgm:pt>
    <dgm:pt modelId="{C19893CC-946C-4168-81B8-C97FE8EE9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Pilot Deployment</a:t>
          </a:r>
          <a:r>
            <a:rPr lang="en-US"/>
            <a:t>: Partner with local fire management agencies</a:t>
          </a:r>
        </a:p>
      </dgm:t>
    </dgm:pt>
    <dgm:pt modelId="{A02EA570-0A64-4E42-BB0E-8491EF75DB96}" type="parTrans" cxnId="{61D711E4-1242-42B9-82B1-3626DA369108}">
      <dgm:prSet/>
      <dgm:spPr/>
      <dgm:t>
        <a:bodyPr/>
        <a:lstStyle/>
        <a:p>
          <a:endParaRPr lang="en-US"/>
        </a:p>
      </dgm:t>
    </dgm:pt>
    <dgm:pt modelId="{A5F748EF-EEB0-41F0-9B7B-7E2AA1FDCEEA}" type="sibTrans" cxnId="{61D711E4-1242-42B9-82B1-3626DA369108}">
      <dgm:prSet/>
      <dgm:spPr/>
      <dgm:t>
        <a:bodyPr/>
        <a:lstStyle/>
        <a:p>
          <a:endParaRPr lang="en-US"/>
        </a:p>
      </dgm:t>
    </dgm:pt>
    <dgm:pt modelId="{AE5AA3A1-A4D8-491A-9CE9-776B5BB1D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Geographic Expansion</a:t>
          </a:r>
          <a:r>
            <a:rPr lang="en-US"/>
            <a:t>: Scale to additional regions</a:t>
          </a:r>
        </a:p>
      </dgm:t>
    </dgm:pt>
    <dgm:pt modelId="{589712A2-084E-4F48-8D1A-A37A2C386B6D}" type="parTrans" cxnId="{F0637C58-9D7F-45C9-8000-B61ADB2A6FC6}">
      <dgm:prSet/>
      <dgm:spPr/>
      <dgm:t>
        <a:bodyPr/>
        <a:lstStyle/>
        <a:p>
          <a:endParaRPr lang="en-US"/>
        </a:p>
      </dgm:t>
    </dgm:pt>
    <dgm:pt modelId="{D325605E-5FC8-4D55-9687-DAF58393C573}" type="sibTrans" cxnId="{F0637C58-9D7F-45C9-8000-B61ADB2A6FC6}">
      <dgm:prSet/>
      <dgm:spPr/>
      <dgm:t>
        <a:bodyPr/>
        <a:lstStyle/>
        <a:p>
          <a:endParaRPr lang="en-US"/>
        </a:p>
      </dgm:t>
    </dgm:pt>
    <dgm:pt modelId="{2A5C4781-4133-42A1-97FC-994D139297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Real-Time Integration</a:t>
          </a:r>
          <a:r>
            <a:rPr lang="en-US"/>
            <a:t>: Connect with live satellite feeds</a:t>
          </a:r>
        </a:p>
      </dgm:t>
    </dgm:pt>
    <dgm:pt modelId="{52083540-4EEF-444D-BE47-9F5F95FEF0F3}" type="parTrans" cxnId="{7DB223FB-8B33-44A9-862F-25832E3C195B}">
      <dgm:prSet/>
      <dgm:spPr/>
      <dgm:t>
        <a:bodyPr/>
        <a:lstStyle/>
        <a:p>
          <a:endParaRPr lang="en-US"/>
        </a:p>
      </dgm:t>
    </dgm:pt>
    <dgm:pt modelId="{FD9E01A6-A6B6-4C3F-8BF4-72380403D0FF}" type="sibTrans" cxnId="{7DB223FB-8B33-44A9-862F-25832E3C195B}">
      <dgm:prSet/>
      <dgm:spPr/>
      <dgm:t>
        <a:bodyPr/>
        <a:lstStyle/>
        <a:p>
          <a:endParaRPr lang="en-US"/>
        </a:p>
      </dgm:t>
    </dgm:pt>
    <dgm:pt modelId="{A0370B73-DAF3-463E-AECE-AF47D8AA6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Community Engagement</a:t>
          </a:r>
          <a:r>
            <a:rPr lang="en-US"/>
            <a:t>: Stakeholder feedback and adoption</a:t>
          </a:r>
        </a:p>
      </dgm:t>
    </dgm:pt>
    <dgm:pt modelId="{59C833F8-216E-4807-84B9-D5402CB77974}" type="parTrans" cxnId="{4125FA3C-AA25-4AA3-91B9-56FA6C3A48F8}">
      <dgm:prSet/>
      <dgm:spPr/>
      <dgm:t>
        <a:bodyPr/>
        <a:lstStyle/>
        <a:p>
          <a:endParaRPr lang="en-US"/>
        </a:p>
      </dgm:t>
    </dgm:pt>
    <dgm:pt modelId="{3BFB0704-3FC7-41E4-B270-09450802E3A4}" type="sibTrans" cxnId="{4125FA3C-AA25-4AA3-91B9-56FA6C3A48F8}">
      <dgm:prSet/>
      <dgm:spPr/>
      <dgm:t>
        <a:bodyPr/>
        <a:lstStyle/>
        <a:p>
          <a:endParaRPr lang="en-US"/>
        </a:p>
      </dgm:t>
    </dgm:pt>
    <dgm:pt modelId="{D2A9B02D-298E-4CD9-B916-768B3CFCB559}" type="pres">
      <dgm:prSet presAssocID="{1BE9233B-CD37-4DF9-ACD2-47B384CBDDD7}" presName="root" presStyleCnt="0">
        <dgm:presLayoutVars>
          <dgm:dir/>
          <dgm:resizeHandles val="exact"/>
        </dgm:presLayoutVars>
      </dgm:prSet>
      <dgm:spPr/>
    </dgm:pt>
    <dgm:pt modelId="{21804A40-1A8A-4594-9298-E0905A3662B9}" type="pres">
      <dgm:prSet presAssocID="{C1EC636C-C1EE-4F5D-81A6-A186ADF1CACC}" presName="compNode" presStyleCnt="0"/>
      <dgm:spPr/>
    </dgm:pt>
    <dgm:pt modelId="{5168A64E-93D0-45CC-B952-6C3CC1B1F0B3}" type="pres">
      <dgm:prSet presAssocID="{C1EC636C-C1EE-4F5D-81A6-A186ADF1CA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9EF4195-360A-4778-8CE9-E1E204075245}" type="pres">
      <dgm:prSet presAssocID="{C1EC636C-C1EE-4F5D-81A6-A186ADF1CACC}" presName="iconSpace" presStyleCnt="0"/>
      <dgm:spPr/>
    </dgm:pt>
    <dgm:pt modelId="{447F8537-3A9E-432E-8965-6FC6E9E53490}" type="pres">
      <dgm:prSet presAssocID="{C1EC636C-C1EE-4F5D-81A6-A186ADF1CACC}" presName="parTx" presStyleLbl="revTx" presStyleIdx="0" presStyleCnt="6">
        <dgm:presLayoutVars>
          <dgm:chMax val="0"/>
          <dgm:chPref val="0"/>
        </dgm:presLayoutVars>
      </dgm:prSet>
      <dgm:spPr/>
    </dgm:pt>
    <dgm:pt modelId="{1853C556-CA40-495A-95B1-8537A79FEFE8}" type="pres">
      <dgm:prSet presAssocID="{C1EC636C-C1EE-4F5D-81A6-A186ADF1CACC}" presName="txSpace" presStyleCnt="0"/>
      <dgm:spPr/>
    </dgm:pt>
    <dgm:pt modelId="{262BBE60-4D2A-4F50-A28A-177D2DAED92E}" type="pres">
      <dgm:prSet presAssocID="{C1EC636C-C1EE-4F5D-81A6-A186ADF1CACC}" presName="desTx" presStyleLbl="revTx" presStyleIdx="1" presStyleCnt="6">
        <dgm:presLayoutVars/>
      </dgm:prSet>
      <dgm:spPr/>
    </dgm:pt>
    <dgm:pt modelId="{044037DC-F335-4A62-9250-B3AC041AE3CC}" type="pres">
      <dgm:prSet presAssocID="{9C7F2539-D79D-4CBF-952E-4869EB6BACB4}" presName="sibTrans" presStyleCnt="0"/>
      <dgm:spPr/>
    </dgm:pt>
    <dgm:pt modelId="{0DA74006-30FC-4527-B517-7BAA6E91B61E}" type="pres">
      <dgm:prSet presAssocID="{AF4D98FB-980C-43B8-89ED-5674EA468D0F}" presName="compNode" presStyleCnt="0"/>
      <dgm:spPr/>
    </dgm:pt>
    <dgm:pt modelId="{E9922DEF-D237-4F67-97BA-54FD83A56376}" type="pres">
      <dgm:prSet presAssocID="{AF4D98FB-980C-43B8-89ED-5674EA468D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E28FD530-470B-419F-BD89-9AD44C409DA8}" type="pres">
      <dgm:prSet presAssocID="{AF4D98FB-980C-43B8-89ED-5674EA468D0F}" presName="iconSpace" presStyleCnt="0"/>
      <dgm:spPr/>
    </dgm:pt>
    <dgm:pt modelId="{C6C84784-5C44-4DA8-AFDD-973AC500AA13}" type="pres">
      <dgm:prSet presAssocID="{AF4D98FB-980C-43B8-89ED-5674EA468D0F}" presName="parTx" presStyleLbl="revTx" presStyleIdx="2" presStyleCnt="6">
        <dgm:presLayoutVars>
          <dgm:chMax val="0"/>
          <dgm:chPref val="0"/>
        </dgm:presLayoutVars>
      </dgm:prSet>
      <dgm:spPr/>
    </dgm:pt>
    <dgm:pt modelId="{E819B678-8390-4862-894C-FC1D0C6D56A2}" type="pres">
      <dgm:prSet presAssocID="{AF4D98FB-980C-43B8-89ED-5674EA468D0F}" presName="txSpace" presStyleCnt="0"/>
      <dgm:spPr/>
    </dgm:pt>
    <dgm:pt modelId="{E190C168-956F-46CA-AF0A-1888110E5F24}" type="pres">
      <dgm:prSet presAssocID="{AF4D98FB-980C-43B8-89ED-5674EA468D0F}" presName="desTx" presStyleLbl="revTx" presStyleIdx="3" presStyleCnt="6">
        <dgm:presLayoutVars/>
      </dgm:prSet>
      <dgm:spPr/>
    </dgm:pt>
    <dgm:pt modelId="{E819F5D8-FC5C-47CE-83CE-4EB39AD718F0}" type="pres">
      <dgm:prSet presAssocID="{C3271D45-EA74-4180-B9CB-49F33BAAFBAF}" presName="sibTrans" presStyleCnt="0"/>
      <dgm:spPr/>
    </dgm:pt>
    <dgm:pt modelId="{38463494-C73B-47B5-9A15-55025056495B}" type="pres">
      <dgm:prSet presAssocID="{6AF0FD18-F9B7-46DD-AE0D-496F7A0E2B24}" presName="compNode" presStyleCnt="0"/>
      <dgm:spPr/>
    </dgm:pt>
    <dgm:pt modelId="{441AE887-0C04-4908-AE93-E88A78D39206}" type="pres">
      <dgm:prSet presAssocID="{6AF0FD18-F9B7-46DD-AE0D-496F7A0E2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928E775-0229-4435-B301-92E7C38FC54B}" type="pres">
      <dgm:prSet presAssocID="{6AF0FD18-F9B7-46DD-AE0D-496F7A0E2B24}" presName="iconSpace" presStyleCnt="0"/>
      <dgm:spPr/>
    </dgm:pt>
    <dgm:pt modelId="{D4A245C7-74B8-464D-9543-F6BCDB93F55A}" type="pres">
      <dgm:prSet presAssocID="{6AF0FD18-F9B7-46DD-AE0D-496F7A0E2B24}" presName="parTx" presStyleLbl="revTx" presStyleIdx="4" presStyleCnt="6">
        <dgm:presLayoutVars>
          <dgm:chMax val="0"/>
          <dgm:chPref val="0"/>
        </dgm:presLayoutVars>
      </dgm:prSet>
      <dgm:spPr/>
    </dgm:pt>
    <dgm:pt modelId="{ABA13CA5-5C32-4084-B9B8-BDFC8D600BE6}" type="pres">
      <dgm:prSet presAssocID="{6AF0FD18-F9B7-46DD-AE0D-496F7A0E2B24}" presName="txSpace" presStyleCnt="0"/>
      <dgm:spPr/>
    </dgm:pt>
    <dgm:pt modelId="{0A69216C-2B38-4157-9B89-47A889E32213}" type="pres">
      <dgm:prSet presAssocID="{6AF0FD18-F9B7-46DD-AE0D-496F7A0E2B24}" presName="desTx" presStyleLbl="revTx" presStyleIdx="5" presStyleCnt="6">
        <dgm:presLayoutVars/>
      </dgm:prSet>
      <dgm:spPr/>
    </dgm:pt>
  </dgm:ptLst>
  <dgm:cxnLst>
    <dgm:cxn modelId="{06496000-19FC-4179-B18B-35537C190DC7}" type="presOf" srcId="{C1EC636C-C1EE-4F5D-81A6-A186ADF1CACC}" destId="{447F8537-3A9E-432E-8965-6FC6E9E53490}" srcOrd="0" destOrd="0" presId="urn:microsoft.com/office/officeart/2018/2/layout/IconLabelDescriptionList"/>
    <dgm:cxn modelId="{39BBE900-1322-437C-A055-04BDB3738825}" type="presOf" srcId="{989B917F-387A-4811-B732-5A8530815BA2}" destId="{262BBE60-4D2A-4F50-A28A-177D2DAED92E}" srcOrd="0" destOrd="0" presId="urn:microsoft.com/office/officeart/2018/2/layout/IconLabelDescriptionList"/>
    <dgm:cxn modelId="{C0549102-CE70-4F3A-8398-043C0A6F54E8}" type="presOf" srcId="{2A5C4781-4133-42A1-97FC-994D13929739}" destId="{0A69216C-2B38-4157-9B89-47A889E32213}" srcOrd="0" destOrd="2" presId="urn:microsoft.com/office/officeart/2018/2/layout/IconLabelDescriptionList"/>
    <dgm:cxn modelId="{517F7015-9F44-42FB-AA38-6E7631BD1623}" srcId="{AF4D98FB-980C-43B8-89ED-5674EA468D0F}" destId="{9498EF89-1C29-4BDF-88CB-9011CBF5B31D}" srcOrd="0" destOrd="0" parTransId="{5E73E59C-82FC-4738-AD94-20477FDFA490}" sibTransId="{3A930AED-FC29-4E5A-BDDF-2D9FA48AAE85}"/>
    <dgm:cxn modelId="{546BF51E-9DBC-4231-B716-4DCB7498DC96}" type="presOf" srcId="{9498EF89-1C29-4BDF-88CB-9011CBF5B31D}" destId="{E190C168-956F-46CA-AF0A-1888110E5F24}" srcOrd="0" destOrd="0" presId="urn:microsoft.com/office/officeart/2018/2/layout/IconLabelDescriptionList"/>
    <dgm:cxn modelId="{82D33422-25EE-4366-B3B5-80F1F207A13D}" srcId="{1BE9233B-CD37-4DF9-ACD2-47B384CBDDD7}" destId="{C1EC636C-C1EE-4F5D-81A6-A186ADF1CACC}" srcOrd="0" destOrd="0" parTransId="{3E132342-9DF1-4E76-96B6-1623945C52DD}" sibTransId="{9C7F2539-D79D-4CBF-952E-4869EB6BACB4}"/>
    <dgm:cxn modelId="{EBF25023-66D0-49FD-85AC-1FB88BEA21B4}" type="presOf" srcId="{5AD35606-7627-42AD-9586-8CCDA795800E}" destId="{262BBE60-4D2A-4F50-A28A-177D2DAED92E}" srcOrd="0" destOrd="2" presId="urn:microsoft.com/office/officeart/2018/2/layout/IconLabelDescriptionList"/>
    <dgm:cxn modelId="{5D1D1D24-8374-417D-BAB7-4DB5CEE73EAE}" type="presOf" srcId="{A0370B73-DAF3-463E-AECE-AF47D8AA6901}" destId="{0A69216C-2B38-4157-9B89-47A889E32213}" srcOrd="0" destOrd="3" presId="urn:microsoft.com/office/officeart/2018/2/layout/IconLabelDescriptionList"/>
    <dgm:cxn modelId="{B2804D29-83E6-4C35-BB08-AC0CB0BF52CD}" type="presOf" srcId="{1BE9233B-CD37-4DF9-ACD2-47B384CBDDD7}" destId="{D2A9B02D-298E-4CD9-B916-768B3CFCB559}" srcOrd="0" destOrd="0" presId="urn:microsoft.com/office/officeart/2018/2/layout/IconLabelDescriptionList"/>
    <dgm:cxn modelId="{4125FA3C-AA25-4AA3-91B9-56FA6C3A48F8}" srcId="{6AF0FD18-F9B7-46DD-AE0D-496F7A0E2B24}" destId="{A0370B73-DAF3-463E-AECE-AF47D8AA6901}" srcOrd="3" destOrd="0" parTransId="{59C833F8-216E-4807-84B9-D5402CB77974}" sibTransId="{3BFB0704-3FC7-41E4-B270-09450802E3A4}"/>
    <dgm:cxn modelId="{C9006764-343E-4EAF-A94F-3D6DBFD2DFC6}" srcId="{AF4D98FB-980C-43B8-89ED-5674EA468D0F}" destId="{196676A8-6E96-4CAF-9BE3-953997E92A92}" srcOrd="2" destOrd="0" parTransId="{532CADAB-E3C2-4788-8396-B312261C457A}" sibTransId="{8E593E1A-D672-44C1-884F-3AAAC46A6F0C}"/>
    <dgm:cxn modelId="{CF1BCE45-1C6E-423F-BE62-3A95D00326D4}" type="presOf" srcId="{C19893CC-946C-4168-81B8-C97FE8EE9FAF}" destId="{0A69216C-2B38-4157-9B89-47A889E32213}" srcOrd="0" destOrd="0" presId="urn:microsoft.com/office/officeart/2018/2/layout/IconLabelDescriptionList"/>
    <dgm:cxn modelId="{820F2147-5D34-48E0-BDCE-DB07D5EB45E3}" type="presOf" srcId="{AF4D98FB-980C-43B8-89ED-5674EA468D0F}" destId="{C6C84784-5C44-4DA8-AFDD-973AC500AA13}" srcOrd="0" destOrd="0" presId="urn:microsoft.com/office/officeart/2018/2/layout/IconLabelDescriptionList"/>
    <dgm:cxn modelId="{1D205747-426B-4E09-BD04-18CF32C23707}" srcId="{1BE9233B-CD37-4DF9-ACD2-47B384CBDDD7}" destId="{6AF0FD18-F9B7-46DD-AE0D-496F7A0E2B24}" srcOrd="2" destOrd="0" parTransId="{D4C7DB52-C969-4008-85D1-3FE509F3DAEC}" sibTransId="{B5292A75-EB08-4939-9719-C4ED9BB543DB}"/>
    <dgm:cxn modelId="{65C1EC6D-F65E-404E-8268-74F59AC3A650}" srcId="{C1EC636C-C1EE-4F5D-81A6-A186ADF1CACC}" destId="{989B917F-387A-4811-B732-5A8530815BA2}" srcOrd="0" destOrd="0" parTransId="{F5739309-D8B0-479C-8747-43FD8FA87FE6}" sibTransId="{BB668F16-33C7-4524-9C77-649FAAB85133}"/>
    <dgm:cxn modelId="{F0637C58-9D7F-45C9-8000-B61ADB2A6FC6}" srcId="{6AF0FD18-F9B7-46DD-AE0D-496F7A0E2B24}" destId="{AE5AA3A1-A4D8-491A-9CE9-776B5BB1D339}" srcOrd="1" destOrd="0" parTransId="{589712A2-084E-4F48-8D1A-A37A2C386B6D}" sibTransId="{D325605E-5FC8-4D55-9687-DAF58393C573}"/>
    <dgm:cxn modelId="{2D73677E-53E7-492B-87C1-90BBAB3D0379}" type="presOf" srcId="{196676A8-6E96-4CAF-9BE3-953997E92A92}" destId="{E190C168-956F-46CA-AF0A-1888110E5F24}" srcOrd="0" destOrd="2" presId="urn:microsoft.com/office/officeart/2018/2/layout/IconLabelDescriptionList"/>
    <dgm:cxn modelId="{9D72E69A-EB06-444D-BE88-364DE544283A}" type="presOf" srcId="{9332BCB9-A6E6-4B64-9D51-8FF5E57BBD2E}" destId="{262BBE60-4D2A-4F50-A28A-177D2DAED92E}" srcOrd="0" destOrd="3" presId="urn:microsoft.com/office/officeart/2018/2/layout/IconLabelDescriptionList"/>
    <dgm:cxn modelId="{5298C99D-65EE-4CC9-BB8B-70EA25AE54CF}" type="presOf" srcId="{C619F5E2-4958-43DB-9AEF-DEA64D036FFF}" destId="{E190C168-956F-46CA-AF0A-1888110E5F24}" srcOrd="0" destOrd="1" presId="urn:microsoft.com/office/officeart/2018/2/layout/IconLabelDescriptionList"/>
    <dgm:cxn modelId="{9E1147AB-CD55-4380-BE4A-E4C5CFCFCDF0}" type="presOf" srcId="{6AF0FD18-F9B7-46DD-AE0D-496F7A0E2B24}" destId="{D4A245C7-74B8-464D-9543-F6BCDB93F55A}" srcOrd="0" destOrd="0" presId="urn:microsoft.com/office/officeart/2018/2/layout/IconLabelDescriptionList"/>
    <dgm:cxn modelId="{4C089FC4-3042-43C6-AA1D-77E2C3D86E2E}" srcId="{C1EC636C-C1EE-4F5D-81A6-A186ADF1CACC}" destId="{5AD35606-7627-42AD-9586-8CCDA795800E}" srcOrd="2" destOrd="0" parTransId="{F5F59044-8288-4FB1-8D58-7410F820A2AC}" sibTransId="{CB90FC7F-2B9B-4D52-B038-23AC15320248}"/>
    <dgm:cxn modelId="{D6D905CB-73DD-4422-9E57-B86A7083902F}" srcId="{AF4D98FB-980C-43B8-89ED-5674EA468D0F}" destId="{C619F5E2-4958-43DB-9AEF-DEA64D036FFF}" srcOrd="1" destOrd="0" parTransId="{8F842591-81FD-4D08-8991-F5139272390D}" sibTransId="{4094BC49-88F1-40E9-8DEE-329125DE00DC}"/>
    <dgm:cxn modelId="{5664D3D1-8F76-4186-A801-2C3153ACBD96}" srcId="{C1EC636C-C1EE-4F5D-81A6-A186ADF1CACC}" destId="{9332BCB9-A6E6-4B64-9D51-8FF5E57BBD2E}" srcOrd="3" destOrd="0" parTransId="{A76C8267-39D3-4F9E-85A0-89EDBA901F60}" sibTransId="{9B0B3541-62BF-4080-8A2F-AA7AB876BEC4}"/>
    <dgm:cxn modelId="{B5DA81DC-4BFA-439A-A2B3-17BA0C250A83}" type="presOf" srcId="{0427D6AB-A2CF-4888-B30A-21456503126D}" destId="{262BBE60-4D2A-4F50-A28A-177D2DAED92E}" srcOrd="0" destOrd="1" presId="urn:microsoft.com/office/officeart/2018/2/layout/IconLabelDescriptionList"/>
    <dgm:cxn modelId="{B26751E3-52B3-42D2-B25F-A61011507F61}" srcId="{1BE9233B-CD37-4DF9-ACD2-47B384CBDDD7}" destId="{AF4D98FB-980C-43B8-89ED-5674EA468D0F}" srcOrd="1" destOrd="0" parTransId="{FC96C0D1-03C9-4525-B083-2ED86FCC489B}" sibTransId="{C3271D45-EA74-4180-B9CB-49F33BAAFBAF}"/>
    <dgm:cxn modelId="{61D711E4-1242-42B9-82B1-3626DA369108}" srcId="{6AF0FD18-F9B7-46DD-AE0D-496F7A0E2B24}" destId="{C19893CC-946C-4168-81B8-C97FE8EE9FAF}" srcOrd="0" destOrd="0" parTransId="{A02EA570-0A64-4E42-BB0E-8491EF75DB96}" sibTransId="{A5F748EF-EEB0-41F0-9B7B-7E2AA1FDCEEA}"/>
    <dgm:cxn modelId="{4FA5B8EA-C12A-4991-B847-4C84B425A09D}" srcId="{AF4D98FB-980C-43B8-89ED-5674EA468D0F}" destId="{714A8EE7-A888-44DC-8B49-2005788D7640}" srcOrd="3" destOrd="0" parTransId="{D129705E-66CB-410A-B3E0-432270DA0723}" sibTransId="{1F136922-F932-4BE6-B62F-06DA7F22F8FB}"/>
    <dgm:cxn modelId="{C68BCBF3-048D-4CDB-8189-364446E1D73F}" srcId="{C1EC636C-C1EE-4F5D-81A6-A186ADF1CACC}" destId="{0427D6AB-A2CF-4888-B30A-21456503126D}" srcOrd="1" destOrd="0" parTransId="{6FCC612C-E937-4473-8111-D5FCEC67229C}" sibTransId="{21BDA1AB-5F46-457A-A726-3F29DF0FE49D}"/>
    <dgm:cxn modelId="{7DB223FB-8B33-44A9-862F-25832E3C195B}" srcId="{6AF0FD18-F9B7-46DD-AE0D-496F7A0E2B24}" destId="{2A5C4781-4133-42A1-97FC-994D13929739}" srcOrd="2" destOrd="0" parTransId="{52083540-4EEF-444D-BE47-9F5F95FEF0F3}" sibTransId="{FD9E01A6-A6B6-4C3F-8BF4-72380403D0FF}"/>
    <dgm:cxn modelId="{42FFCCFD-621B-4203-B8E5-E4B96DED8721}" type="presOf" srcId="{714A8EE7-A888-44DC-8B49-2005788D7640}" destId="{E190C168-956F-46CA-AF0A-1888110E5F24}" srcOrd="0" destOrd="3" presId="urn:microsoft.com/office/officeart/2018/2/layout/IconLabelDescriptionList"/>
    <dgm:cxn modelId="{DC785CFF-BDEC-42DB-8FA9-A903FF149D69}" type="presOf" srcId="{AE5AA3A1-A4D8-491A-9CE9-776B5BB1D339}" destId="{0A69216C-2B38-4157-9B89-47A889E32213}" srcOrd="0" destOrd="1" presId="urn:microsoft.com/office/officeart/2018/2/layout/IconLabelDescriptionList"/>
    <dgm:cxn modelId="{142A5BDE-8022-4C27-B818-D3D6C00C5646}" type="presParOf" srcId="{D2A9B02D-298E-4CD9-B916-768B3CFCB559}" destId="{21804A40-1A8A-4594-9298-E0905A3662B9}" srcOrd="0" destOrd="0" presId="urn:microsoft.com/office/officeart/2018/2/layout/IconLabelDescriptionList"/>
    <dgm:cxn modelId="{14F29317-9FC0-470A-8364-ECA6F896569A}" type="presParOf" srcId="{21804A40-1A8A-4594-9298-E0905A3662B9}" destId="{5168A64E-93D0-45CC-B952-6C3CC1B1F0B3}" srcOrd="0" destOrd="0" presId="urn:microsoft.com/office/officeart/2018/2/layout/IconLabelDescriptionList"/>
    <dgm:cxn modelId="{3E485412-1815-4FDE-AC61-75906B511C8E}" type="presParOf" srcId="{21804A40-1A8A-4594-9298-E0905A3662B9}" destId="{E9EF4195-360A-4778-8CE9-E1E204075245}" srcOrd="1" destOrd="0" presId="urn:microsoft.com/office/officeart/2018/2/layout/IconLabelDescriptionList"/>
    <dgm:cxn modelId="{284E3E1F-146C-436F-A054-693E6860F9DA}" type="presParOf" srcId="{21804A40-1A8A-4594-9298-E0905A3662B9}" destId="{447F8537-3A9E-432E-8965-6FC6E9E53490}" srcOrd="2" destOrd="0" presId="urn:microsoft.com/office/officeart/2018/2/layout/IconLabelDescriptionList"/>
    <dgm:cxn modelId="{92E6EDB7-7C82-4ACD-83BF-3411881BF505}" type="presParOf" srcId="{21804A40-1A8A-4594-9298-E0905A3662B9}" destId="{1853C556-CA40-495A-95B1-8537A79FEFE8}" srcOrd="3" destOrd="0" presId="urn:microsoft.com/office/officeart/2018/2/layout/IconLabelDescriptionList"/>
    <dgm:cxn modelId="{61A02F8A-EED2-4B55-825B-C4CF26E91926}" type="presParOf" srcId="{21804A40-1A8A-4594-9298-E0905A3662B9}" destId="{262BBE60-4D2A-4F50-A28A-177D2DAED92E}" srcOrd="4" destOrd="0" presId="urn:microsoft.com/office/officeart/2018/2/layout/IconLabelDescriptionList"/>
    <dgm:cxn modelId="{59715B72-DF72-46F5-B23D-AB4D0DDCB49D}" type="presParOf" srcId="{D2A9B02D-298E-4CD9-B916-768B3CFCB559}" destId="{044037DC-F335-4A62-9250-B3AC041AE3CC}" srcOrd="1" destOrd="0" presId="urn:microsoft.com/office/officeart/2018/2/layout/IconLabelDescriptionList"/>
    <dgm:cxn modelId="{68A09D2E-A221-489C-ABAA-384CB84BC835}" type="presParOf" srcId="{D2A9B02D-298E-4CD9-B916-768B3CFCB559}" destId="{0DA74006-30FC-4527-B517-7BAA6E91B61E}" srcOrd="2" destOrd="0" presId="urn:microsoft.com/office/officeart/2018/2/layout/IconLabelDescriptionList"/>
    <dgm:cxn modelId="{4AA9C3BB-903B-4450-9FE1-BB1FF4F7893A}" type="presParOf" srcId="{0DA74006-30FC-4527-B517-7BAA6E91B61E}" destId="{E9922DEF-D237-4F67-97BA-54FD83A56376}" srcOrd="0" destOrd="0" presId="urn:microsoft.com/office/officeart/2018/2/layout/IconLabelDescriptionList"/>
    <dgm:cxn modelId="{9A99BB15-F87E-4EDA-9D8E-FC81DDC5A8A7}" type="presParOf" srcId="{0DA74006-30FC-4527-B517-7BAA6E91B61E}" destId="{E28FD530-470B-419F-BD89-9AD44C409DA8}" srcOrd="1" destOrd="0" presId="urn:microsoft.com/office/officeart/2018/2/layout/IconLabelDescriptionList"/>
    <dgm:cxn modelId="{6B5925A4-EB60-4B64-B634-61A95EC01AAA}" type="presParOf" srcId="{0DA74006-30FC-4527-B517-7BAA6E91B61E}" destId="{C6C84784-5C44-4DA8-AFDD-973AC500AA13}" srcOrd="2" destOrd="0" presId="urn:microsoft.com/office/officeart/2018/2/layout/IconLabelDescriptionList"/>
    <dgm:cxn modelId="{4FE1E845-584F-40AE-B24E-84AE23070325}" type="presParOf" srcId="{0DA74006-30FC-4527-B517-7BAA6E91B61E}" destId="{E819B678-8390-4862-894C-FC1D0C6D56A2}" srcOrd="3" destOrd="0" presId="urn:microsoft.com/office/officeart/2018/2/layout/IconLabelDescriptionList"/>
    <dgm:cxn modelId="{00922525-FAEC-47E1-8913-9FE309F94820}" type="presParOf" srcId="{0DA74006-30FC-4527-B517-7BAA6E91B61E}" destId="{E190C168-956F-46CA-AF0A-1888110E5F24}" srcOrd="4" destOrd="0" presId="urn:microsoft.com/office/officeart/2018/2/layout/IconLabelDescriptionList"/>
    <dgm:cxn modelId="{DCDA6CC1-42FF-406D-A346-1FE788B9DA50}" type="presParOf" srcId="{D2A9B02D-298E-4CD9-B916-768B3CFCB559}" destId="{E819F5D8-FC5C-47CE-83CE-4EB39AD718F0}" srcOrd="3" destOrd="0" presId="urn:microsoft.com/office/officeart/2018/2/layout/IconLabelDescriptionList"/>
    <dgm:cxn modelId="{3A4B7A3C-FC3A-4AA3-A33F-A5B590FBAAB0}" type="presParOf" srcId="{D2A9B02D-298E-4CD9-B916-768B3CFCB559}" destId="{38463494-C73B-47B5-9A15-55025056495B}" srcOrd="4" destOrd="0" presId="urn:microsoft.com/office/officeart/2018/2/layout/IconLabelDescriptionList"/>
    <dgm:cxn modelId="{5316EA71-F41F-4FD8-8632-A177D1E238F0}" type="presParOf" srcId="{38463494-C73B-47B5-9A15-55025056495B}" destId="{441AE887-0C04-4908-AE93-E88A78D39206}" srcOrd="0" destOrd="0" presId="urn:microsoft.com/office/officeart/2018/2/layout/IconLabelDescriptionList"/>
    <dgm:cxn modelId="{D5B9EEED-7857-4BD6-891C-8F51A3F58384}" type="presParOf" srcId="{38463494-C73B-47B5-9A15-55025056495B}" destId="{0928E775-0229-4435-B301-92E7C38FC54B}" srcOrd="1" destOrd="0" presId="urn:microsoft.com/office/officeart/2018/2/layout/IconLabelDescriptionList"/>
    <dgm:cxn modelId="{0AD2C865-2FF2-4FBE-8F27-D0484758697C}" type="presParOf" srcId="{38463494-C73B-47B5-9A15-55025056495B}" destId="{D4A245C7-74B8-464D-9543-F6BCDB93F55A}" srcOrd="2" destOrd="0" presId="urn:microsoft.com/office/officeart/2018/2/layout/IconLabelDescriptionList"/>
    <dgm:cxn modelId="{6AE486C5-485E-41EC-BE4E-02A3A17B9157}" type="presParOf" srcId="{38463494-C73B-47B5-9A15-55025056495B}" destId="{ABA13CA5-5C32-4084-B9B8-BDFC8D600BE6}" srcOrd="3" destOrd="0" presId="urn:microsoft.com/office/officeart/2018/2/layout/IconLabelDescriptionList"/>
    <dgm:cxn modelId="{E3B9EAAC-6364-4248-8342-124EBD523239}" type="presParOf" srcId="{38463494-C73B-47B5-9A15-55025056495B}" destId="{0A69216C-2B38-4157-9B89-47A889E3221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8A64E-93D0-45CC-B952-6C3CC1B1F0B3}">
      <dsp:nvSpPr>
        <dsp:cNvPr id="0" name=""/>
        <dsp:cNvSpPr/>
      </dsp:nvSpPr>
      <dsp:spPr>
        <a:xfrm>
          <a:off x="393" y="15020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F8537-3A9E-432E-8965-6FC6E9E53490}">
      <dsp:nvSpPr>
        <dsp:cNvPr id="0" name=""/>
        <dsp:cNvSpPr/>
      </dsp:nvSpPr>
      <dsp:spPr>
        <a:xfrm>
          <a:off x="393" y="14721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Project Success</a:t>
          </a:r>
          <a:endParaRPr lang="en-US" sz="3000" kern="1200"/>
        </a:p>
      </dsp:txBody>
      <dsp:txXfrm>
        <a:off x="393" y="1472171"/>
        <a:ext cx="3138750" cy="470812"/>
      </dsp:txXfrm>
    </dsp:sp>
    <dsp:sp modelId="{262BBE60-4D2A-4F50-A28A-177D2DAED92E}">
      <dsp:nvSpPr>
        <dsp:cNvPr id="0" name=""/>
        <dsp:cNvSpPr/>
      </dsp:nvSpPr>
      <dsp:spPr>
        <a:xfrm>
          <a:off x="393" y="2046893"/>
          <a:ext cx="3138750" cy="329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 </a:t>
          </a:r>
          <a:r>
            <a:rPr lang="en-US" sz="1700" b="1" kern="1200"/>
            <a:t>Achieved 95%+ accuracy</a:t>
          </a:r>
          <a:r>
            <a:rPr lang="en-US" sz="1700" kern="1200"/>
            <a:t> with cost-effective implementation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 </a:t>
          </a:r>
          <a:r>
            <a:rPr lang="en-US" sz="1700" b="1" kern="1200"/>
            <a:t>Demonstrated real-time capability</a:t>
          </a:r>
          <a:r>
            <a:rPr lang="en-US" sz="1700" kern="1200"/>
            <a:t> with sub-minute processing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 </a:t>
          </a:r>
          <a:r>
            <a:rPr lang="en-US" sz="1700" b="1" kern="1200"/>
            <a:t>Integrated multiple data sources</a:t>
          </a:r>
          <a:r>
            <a:rPr lang="en-US" sz="1700" kern="1200"/>
            <a:t> effectively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 </a:t>
          </a:r>
          <a:r>
            <a:rPr lang="en-US" sz="1700" b="1" kern="1200"/>
            <a:t>Provided practical deployment</a:t>
          </a:r>
          <a:r>
            <a:rPr lang="en-US" sz="1700" kern="1200"/>
            <a:t> solution</a:t>
          </a:r>
        </a:p>
      </dsp:txBody>
      <dsp:txXfrm>
        <a:off x="393" y="2046893"/>
        <a:ext cx="3138750" cy="3298829"/>
      </dsp:txXfrm>
    </dsp:sp>
    <dsp:sp modelId="{E9922DEF-D237-4F67-97BA-54FD83A56376}">
      <dsp:nvSpPr>
        <dsp:cNvPr id="0" name=""/>
        <dsp:cNvSpPr/>
      </dsp:nvSpPr>
      <dsp:spPr>
        <a:xfrm>
          <a:off x="3688425" y="15020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84784-5C44-4DA8-AFDD-973AC500AA13}">
      <dsp:nvSpPr>
        <dsp:cNvPr id="0" name=""/>
        <dsp:cNvSpPr/>
      </dsp:nvSpPr>
      <dsp:spPr>
        <a:xfrm>
          <a:off x="3688425" y="14721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Impact &amp; Value</a:t>
          </a:r>
          <a:endParaRPr lang="en-US" sz="3000" kern="1200"/>
        </a:p>
      </dsp:txBody>
      <dsp:txXfrm>
        <a:off x="3688425" y="1472171"/>
        <a:ext cx="3138750" cy="470812"/>
      </dsp:txXfrm>
    </dsp:sp>
    <dsp:sp modelId="{E190C168-956F-46CA-AF0A-1888110E5F24}">
      <dsp:nvSpPr>
        <dsp:cNvPr id="0" name=""/>
        <dsp:cNvSpPr/>
      </dsp:nvSpPr>
      <dsp:spPr>
        <a:xfrm>
          <a:off x="3688425" y="2046893"/>
          <a:ext cx="3138750" cy="329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🌍 </a:t>
          </a:r>
          <a:r>
            <a:rPr lang="en-US" sz="1700" b="1" kern="1200"/>
            <a:t>Environmental Protection</a:t>
          </a:r>
          <a:r>
            <a:rPr lang="en-US" sz="1700" kern="1200"/>
            <a:t>: Advanced wildfire prediction capability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💰 </a:t>
          </a:r>
          <a:r>
            <a:rPr lang="en-US" sz="1700" b="1" kern="1200"/>
            <a:t>Economic Benefit</a:t>
          </a:r>
          <a:r>
            <a:rPr lang="en-US" sz="1700" kern="1200"/>
            <a:t>: Reduced suppression costs and property damage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👥 </a:t>
          </a:r>
          <a:r>
            <a:rPr lang="en-US" sz="1700" b="1" kern="1200"/>
            <a:t>Public Safety</a:t>
          </a:r>
          <a:r>
            <a:rPr lang="en-US" sz="1700" kern="1200"/>
            <a:t>: Enhanced early warning systems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🔬 </a:t>
          </a:r>
          <a:r>
            <a:rPr lang="en-US" sz="1700" b="1" kern="1200"/>
            <a:t>Research Advancement</a:t>
          </a:r>
          <a:r>
            <a:rPr lang="en-US" sz="1700" kern="1200"/>
            <a:t>: Open-source contribution to fire science</a:t>
          </a:r>
        </a:p>
      </dsp:txBody>
      <dsp:txXfrm>
        <a:off x="3688425" y="2046893"/>
        <a:ext cx="3138750" cy="3298829"/>
      </dsp:txXfrm>
    </dsp:sp>
    <dsp:sp modelId="{441AE887-0C04-4908-AE93-E88A78D39206}">
      <dsp:nvSpPr>
        <dsp:cNvPr id="0" name=""/>
        <dsp:cNvSpPr/>
      </dsp:nvSpPr>
      <dsp:spPr>
        <a:xfrm>
          <a:off x="7376456" y="15020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245C7-74B8-464D-9543-F6BCDB93F55A}">
      <dsp:nvSpPr>
        <dsp:cNvPr id="0" name=""/>
        <dsp:cNvSpPr/>
      </dsp:nvSpPr>
      <dsp:spPr>
        <a:xfrm>
          <a:off x="7376456" y="147217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Next Steps</a:t>
          </a:r>
          <a:endParaRPr lang="en-US" sz="3000" kern="1200"/>
        </a:p>
      </dsp:txBody>
      <dsp:txXfrm>
        <a:off x="7376456" y="1472171"/>
        <a:ext cx="3138750" cy="470812"/>
      </dsp:txXfrm>
    </dsp:sp>
    <dsp:sp modelId="{0A69216C-2B38-4157-9B89-47A889E32213}">
      <dsp:nvSpPr>
        <dsp:cNvPr id="0" name=""/>
        <dsp:cNvSpPr/>
      </dsp:nvSpPr>
      <dsp:spPr>
        <a:xfrm>
          <a:off x="7376456" y="2046893"/>
          <a:ext cx="3138750" cy="3298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Pilot Deployment</a:t>
          </a:r>
          <a:r>
            <a:rPr lang="en-US" sz="1700" kern="1200"/>
            <a:t>: Partner with local fire management agencies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Geographic Expansion</a:t>
          </a:r>
          <a:r>
            <a:rPr lang="en-US" sz="1700" kern="1200"/>
            <a:t>: Scale to additional regions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Real-Time Integration</a:t>
          </a:r>
          <a:r>
            <a:rPr lang="en-US" sz="1700" kern="1200"/>
            <a:t>: Connect with live satellite feeds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Community Engagement</a:t>
          </a:r>
          <a:r>
            <a:rPr lang="en-US" sz="1700" kern="1200"/>
            <a:t>: Stakeholder feedback and adoption</a:t>
          </a:r>
        </a:p>
      </dsp:txBody>
      <dsp:txXfrm>
        <a:off x="7376456" y="2046893"/>
        <a:ext cx="3138750" cy="3298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858D-154D-6ABA-4D0B-3676F3E1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9BDF8-21CC-71F4-290C-C7027D005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7568-3C2F-D87E-96F0-1F5E24F9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6C4D-813D-75F2-4A81-35C828A3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926C-50AC-5AFC-62E4-E948C04A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B780-AB3B-06D5-8979-746EBC42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6CE94-F073-1507-F183-CD22DCA6B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DFD-EA88-1298-C3BD-1289C67C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FE52-17C1-C4B8-1CBD-9E008FF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0FE8-9070-F319-2726-49FF99AF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126E-2D6E-EFD7-83BA-9FBAB0EBF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E237C-A1D3-F32B-A691-D777FC2F0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4AC9-18AD-2062-8123-E88FC42F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CC5F-67EB-A506-B445-27A32BD8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09E70-17BC-2D35-D253-0C69583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BD1E-3472-C045-DF10-55F007E8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A88E-F0D4-8C85-C2A3-748B3476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18594-ABF4-608A-2D4A-EDC04857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5580-91C0-5321-06E3-E1851341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DDDE-CAAE-0D2D-BF7C-58996AC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B28D-4439-61B6-0BB0-1D40AF1F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285B-7446-25CA-8733-E9457A59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D06F-2878-9C2F-06D2-25AB0818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BA738-FF6E-D781-1B1F-F669FA71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3C50-4490-466B-37C1-4517CCA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53AB-8047-A45E-DD8B-EDB7DB9A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350C-7814-EA11-F969-CF20FD6CA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0316-E3DF-7384-3D99-F938755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3D582-4343-45EF-C1E3-02DF7ACC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20F6-2B56-7286-7372-1E4F6235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8537-C7F0-CEE8-2534-7C5F8F13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A58E-3FA9-FB34-D653-55C04881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97870-123C-7B9A-A105-EC23877BB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C1008-10A3-1C84-A353-0AF376B0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7430E-9E5A-AFEF-F4DB-7F7AD4E55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3859A-620C-347E-CB79-26886D51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6DD30-E998-6146-67F7-9DE83A8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DDE11-C653-5446-B136-017AB925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B41C8-142C-C63E-F5D5-A1A0F0AA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5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62CE-7371-4D33-A2EE-02ED490B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E1F54-6C3C-5CB2-EC2C-34B779F2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F5A00-4813-AF95-6845-A9A9E27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21E6D-1121-A622-214E-E2BAA2EE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6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6AF09-6205-C728-AE16-CCB809B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CD30-76D9-93D5-55F0-5A39A5BE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B0D4F-88AA-43B5-D48A-466E154F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D1D2-DD8A-EB55-B9C5-D3F4F6FF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8327-5309-BEBD-5429-5D08DE4A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8F66-5735-74DB-2003-DE78BF79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A46DE-C5C4-BBBF-F2E6-3D397DF2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40C7-C17E-5784-882F-573F3A7D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D073C-C281-A6B3-C0DE-4ACA31FF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C8EF-0B77-AB32-8E2E-88CE5B59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23264-20B6-6E64-67C5-146DDDA84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FB8E-A51F-CB0A-39E1-CAAD3F3D4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17E2-CF97-9A20-E74F-80428F6D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6C84-E8C2-6471-6781-9E8B3B3A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0BC2-D9E0-6A2E-E381-5CD8363F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257FE-E73A-9596-EBB7-18202030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EF8D8-FA12-8AA1-093A-4449F6A4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8B2C-BE95-8054-D29E-42486A9A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EF04A-C64D-4396-8382-A46D3B66616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B8F5-B7E4-F63B-FFBD-3B7562D0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D9A3-C13D-9054-CD3D-56F7694DE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3A308-5AD4-4F71-BBA3-31A4F830E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72.214.136.108:505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8D29D-B862-ADDB-95F5-D614B15D5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100" b="1"/>
              <a:t>🔥 Real-Time Wildfire Risk Prediction System</a:t>
            </a:r>
            <a:br>
              <a:rPr lang="en-US" sz="6100" b="1"/>
            </a:br>
            <a:endParaRPr lang="en-US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C4301-2DDD-DD4F-DE24-A8ADB9FBE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Big Data Analytics Research Project</a:t>
            </a:r>
          </a:p>
          <a:p>
            <a:pPr algn="l"/>
            <a:endParaRPr lang="en-US"/>
          </a:p>
        </p:txBody>
      </p:sp>
      <p:pic>
        <p:nvPicPr>
          <p:cNvPr id="16" name="Picture 15" descr="Fire and smoke">
            <a:extLst>
              <a:ext uri="{FF2B5EF4-FFF2-40B4-BE49-F238E27FC236}">
                <a16:creationId xmlns:a16="http://schemas.microsoft.com/office/drawing/2014/main" id="{BF536CD2-120B-4BEF-B52C-BD3D6423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91" r="27791" b="-1"/>
          <a:stretch>
            <a:fillRect/>
          </a:stretch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09C1-EB7A-7FD2-16F4-1CAFA88E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🔥 Case Study Analysis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22EE3-9BCF-2A6F-6DFD-05EB62C493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2708"/>
            <a:ext cx="5181600" cy="373717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9CDE-BFDA-D6F2-B3EE-9C6B173C7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Case Study 1: Extreme Heat Conditions</a:t>
            </a:r>
          </a:p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Input Conditions: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🌡️ Temperature: 40°C (extreme heat)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💧 Humidity: 15% (critically low)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💨 Wind Speed: 20 mph (high)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🌧️ Precipitation: 0mm (drought)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🌿 NDVI: 0.2 (dried vegetation)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</a:rPr>
              <a:t>System Response: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🚨 </a:t>
            </a:r>
            <a:r>
              <a:rPr lang="en-US" b="1" dirty="0">
                <a:effectLst/>
              </a:rPr>
              <a:t>Risk Level</a:t>
            </a:r>
            <a:r>
              <a:rPr lang="en-US" dirty="0">
                <a:effectLst/>
              </a:rPr>
              <a:t>: HIGH (72.3% risk score)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⚡ </a:t>
            </a:r>
            <a:r>
              <a:rPr lang="en-US" b="1" dirty="0">
                <a:effectLst/>
              </a:rPr>
              <a:t>Response Time</a:t>
            </a:r>
            <a:r>
              <a:rPr lang="en-US" dirty="0">
                <a:effectLst/>
              </a:rPr>
              <a:t>: &lt;2 seconds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🧠 </a:t>
            </a:r>
            <a:r>
              <a:rPr lang="en-US" b="1" dirty="0">
                <a:effectLst/>
              </a:rPr>
              <a:t>Model Consensus</a:t>
            </a:r>
            <a:r>
              <a:rPr lang="en-US" dirty="0">
                <a:effectLst/>
              </a:rPr>
              <a:t>: All 4 models agreed on elevated risk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⚖️ </a:t>
            </a:r>
            <a:r>
              <a:rPr lang="en-US" b="1" dirty="0">
                <a:effectLst/>
              </a:rPr>
              <a:t>Adaptive Weighting</a:t>
            </a:r>
            <a:r>
              <a:rPr lang="en-US" dirty="0">
                <a:effectLst/>
              </a:rPr>
              <a:t>: Neural network enhanced to 40%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9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2A55-691B-959D-C52C-2D2DA00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 Feature Importance Analysis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0C2C-01E9-44CE-0DDA-0E6306078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350"/>
              </a:spcBef>
              <a:spcAft>
                <a:spcPts val="600"/>
              </a:spcAft>
            </a:pPr>
            <a:r>
              <a:rPr lang="en-US" sz="1700" b="1">
                <a:effectLst/>
              </a:rPr>
              <a:t>Top Contributing Factors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700" b="1">
                <a:effectLst/>
              </a:rPr>
              <a:t>Weather (35.2%)</a:t>
            </a:r>
            <a:endParaRPr lang="en-US" sz="1700">
              <a:effectLst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Temperature anomalies: 12.4%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Wind speed/direction: 11.8%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Relative humidity: 6.7%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700" b="1">
                <a:effectLst/>
              </a:rPr>
              <a:t>Vegetation (28.6%)</a:t>
            </a:r>
            <a:endParaRPr lang="en-US" sz="1700">
              <a:effectLst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NDVI temporal changes: 9.1%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Fuel moisture content: 8.3%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Vegetation density: 6.8%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700" b="1">
                <a:effectLst/>
              </a:rPr>
              <a:t>Topography (21.7%)</a:t>
            </a:r>
            <a:endParaRPr lang="en-US" sz="1700">
              <a:effectLst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Elevation and slope: 8.9%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700">
                <a:effectLst/>
              </a:rPr>
              <a:t>Aspect orientation: 6.2%</a:t>
            </a:r>
          </a:p>
          <a:p>
            <a:pPr marL="0"/>
            <a:endParaRPr lang="en-US" sz="17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D5FB21-FA75-F38A-BD78-03EAD81FD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634364"/>
            <a:ext cx="5458968" cy="35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2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B3A9D-E30E-663C-6CC8-DFD8668D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⚖️ Comparative Analysis</a:t>
            </a:r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0955D-4326-1CF4-7C4E-8712568B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/>
              <a:t>Performance Improvements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/>
              <a:t>📈 </a:t>
            </a:r>
            <a:r>
              <a:rPr lang="en-US" sz="1500" b="1"/>
              <a:t>33% improvement</a:t>
            </a:r>
            <a:r>
              <a:rPr lang="en-US" sz="1500"/>
              <a:t> over traditional FWI systems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/>
              <a:t>📈 </a:t>
            </a:r>
            <a:r>
              <a:rPr lang="en-US" sz="1500" b="1"/>
              <a:t>16% improvement</a:t>
            </a:r>
            <a:r>
              <a:rPr lang="en-US" sz="1500"/>
              <a:t> over standalone Random Forest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/>
              <a:t>⚡ </a:t>
            </a:r>
            <a:r>
              <a:rPr lang="en-US" sz="1500" b="1"/>
              <a:t>48% faster processing</a:t>
            </a:r>
            <a:r>
              <a:rPr lang="en-US" sz="1500"/>
              <a:t> than physics-based models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/>
              <a:t>🎯 </a:t>
            </a:r>
            <a:r>
              <a:rPr lang="en-US" sz="1500" b="1"/>
              <a:t>67% reduction</a:t>
            </a:r>
            <a:r>
              <a:rPr lang="en-US" sz="1500"/>
              <a:t> in false positive alerts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56ABC3-D72F-45D8-582D-DEC1EB39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01159"/>
            <a:ext cx="10917936" cy="313890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AECB161-71DC-A433-E2EB-E61835B03814}"/>
              </a:ext>
            </a:extLst>
          </p:cNvPr>
          <p:cNvSpPr txBox="1">
            <a:spLocks/>
          </p:cNvSpPr>
          <p:nvPr/>
        </p:nvSpPr>
        <p:spPr>
          <a:xfrm>
            <a:off x="577261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2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0D203-E39C-10B4-FCE8-D18BB831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400" b="1"/>
              <a:t>💪 Key Strengths</a:t>
            </a:r>
            <a:endParaRPr lang="en-US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BAF9-EF21-7D8A-FCB9-8FA12B17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effectLst/>
              </a:rPr>
              <a:t>Technical Advantages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457200" lvl="1" indent="0">
              <a:buNone/>
            </a:pPr>
            <a:r>
              <a:rPr lang="en-US" sz="1700">
                <a:effectLst/>
              </a:rPr>
              <a:t>✅ </a:t>
            </a:r>
            <a:r>
              <a:rPr lang="en-US" sz="1700" b="1">
                <a:effectLst/>
              </a:rPr>
              <a:t>Real Dataset Integration</a:t>
            </a:r>
            <a:r>
              <a:rPr lang="en-US" sz="1700">
                <a:effectLst/>
              </a:rPr>
              <a:t>: UCI + California fire patterns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✅ </a:t>
            </a:r>
            <a:r>
              <a:rPr lang="en-US" sz="1700" b="1">
                <a:effectLst/>
              </a:rPr>
              <a:t>Real-Time Processing</a:t>
            </a:r>
            <a:r>
              <a:rPr lang="en-US" sz="1700">
                <a:effectLst/>
              </a:rPr>
              <a:t>: Sub-5-minute latency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✅ </a:t>
            </a:r>
            <a:r>
              <a:rPr lang="en-US" sz="1700" b="1">
                <a:effectLst/>
              </a:rPr>
              <a:t>Scalable Architecture</a:t>
            </a:r>
            <a:r>
              <a:rPr lang="en-US" sz="1700">
                <a:effectLst/>
              </a:rPr>
              <a:t>: AWS-based cloud-native design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✅ </a:t>
            </a:r>
            <a:r>
              <a:rPr lang="en-US" sz="1700" b="1">
                <a:effectLst/>
              </a:rPr>
              <a:t>Physics-Based Validation</a:t>
            </a:r>
            <a:r>
              <a:rPr lang="en-US" sz="1700">
                <a:effectLst/>
              </a:rPr>
              <a:t>: Prevents unrealistic predictions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✅ </a:t>
            </a:r>
            <a:r>
              <a:rPr lang="en-US" sz="1700" b="1">
                <a:effectLst/>
              </a:rPr>
              <a:t>Adaptive Ensemble</a:t>
            </a:r>
            <a:r>
              <a:rPr lang="en-US" sz="1700">
                <a:effectLst/>
              </a:rPr>
              <a:t>: Weather-dependent model weighting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0" indent="0">
              <a:buNone/>
            </a:pPr>
            <a:r>
              <a:rPr lang="en-US" sz="1700" b="1">
                <a:effectLst/>
              </a:rPr>
              <a:t>Operational Benefits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457200" lvl="1" indent="0">
              <a:buNone/>
            </a:pPr>
            <a:r>
              <a:rPr lang="en-US" sz="1700">
                <a:effectLst/>
              </a:rPr>
              <a:t>🚨 </a:t>
            </a:r>
            <a:r>
              <a:rPr lang="en-US" sz="1700" b="1">
                <a:effectLst/>
              </a:rPr>
              <a:t>Enhanced Early Warning</a:t>
            </a:r>
            <a:r>
              <a:rPr lang="en-US" sz="1700">
                <a:effectLst/>
              </a:rPr>
              <a:t>: 18.4-hour average lead time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💰 </a:t>
            </a:r>
            <a:r>
              <a:rPr lang="en-US" sz="1700" b="1">
                <a:effectLst/>
              </a:rPr>
              <a:t>Cost-Effective</a:t>
            </a:r>
            <a:r>
              <a:rPr lang="en-US" sz="1700">
                <a:effectLst/>
              </a:rPr>
              <a:t>: Optimal resource allocation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📊 </a:t>
            </a:r>
            <a:r>
              <a:rPr lang="en-US" sz="1700" b="1">
                <a:effectLst/>
              </a:rPr>
              <a:t>Data-Driven Decisions</a:t>
            </a:r>
            <a:r>
              <a:rPr lang="en-US" sz="1700">
                <a:effectLst/>
              </a:rPr>
              <a:t>: Quantitative risk assessments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🔧 </a:t>
            </a:r>
            <a:r>
              <a:rPr lang="en-US" sz="1700" b="1">
                <a:effectLst/>
              </a:rPr>
              <a:t>Easy Deployment</a:t>
            </a:r>
            <a:r>
              <a:rPr lang="en-US" sz="1700">
                <a:effectLst/>
              </a:rPr>
              <a:t>: Single command implementation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042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D4037-7731-FCD4-00D8-85195F82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⚠️ Limitations &amp; Challenges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E94B-DD7C-36D3-1896-4640A9B63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effectLst/>
              </a:rPr>
              <a:t>Technical Constraints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457200" lvl="1" indent="0">
              <a:buNone/>
            </a:pPr>
            <a:r>
              <a:rPr lang="en-US" sz="1700">
                <a:effectLst/>
              </a:rPr>
              <a:t>💻 </a:t>
            </a:r>
            <a:r>
              <a:rPr lang="en-US" sz="1700" b="1">
                <a:effectLst/>
              </a:rPr>
              <a:t>Computational Requirements</a:t>
            </a:r>
            <a:r>
              <a:rPr lang="en-US" sz="1700">
                <a:effectLst/>
              </a:rPr>
              <a:t>: GPU needed for deep learning training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📡 </a:t>
            </a:r>
            <a:r>
              <a:rPr lang="en-US" sz="1700" b="1">
                <a:effectLst/>
              </a:rPr>
              <a:t>Data Dependencies</a:t>
            </a:r>
            <a:r>
              <a:rPr lang="en-US" sz="1700">
                <a:effectLst/>
              </a:rPr>
              <a:t>: Relies on satellite coverage and weather stations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🔧 </a:t>
            </a:r>
            <a:r>
              <a:rPr lang="en-US" sz="1700" b="1">
                <a:effectLst/>
              </a:rPr>
              <a:t>Model Complexity</a:t>
            </a:r>
            <a:r>
              <a:rPr lang="en-US" sz="1700">
                <a:effectLst/>
              </a:rPr>
              <a:t>: Deep learning interpretability challenges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🌍 </a:t>
            </a:r>
            <a:r>
              <a:rPr lang="en-US" sz="1700" b="1">
                <a:effectLst/>
              </a:rPr>
              <a:t>Geographic Transfer</a:t>
            </a:r>
            <a:r>
              <a:rPr lang="en-US" sz="1700">
                <a:effectLst/>
              </a:rPr>
              <a:t>: May not generalize across different regions</a:t>
            </a:r>
          </a:p>
          <a:p>
            <a:pPr marL="0" indent="0">
              <a:buNone/>
            </a:pPr>
            <a:endParaRPr lang="en-US" sz="1700">
              <a:effectLst/>
            </a:endParaRPr>
          </a:p>
          <a:p>
            <a:pPr marL="0" indent="0">
              <a:buNone/>
            </a:pPr>
            <a:r>
              <a:rPr lang="en-US" sz="1700" b="1">
                <a:effectLst/>
              </a:rPr>
              <a:t>Operational Challenges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457200" lvl="1" indent="0">
              <a:buNone/>
            </a:pPr>
            <a:r>
              <a:rPr lang="en-US" sz="1700">
                <a:effectLst/>
              </a:rPr>
              <a:t>👥 </a:t>
            </a:r>
            <a:r>
              <a:rPr lang="en-US" sz="1700" b="1">
                <a:effectLst/>
              </a:rPr>
              <a:t>Implementation Complexity</a:t>
            </a:r>
            <a:r>
              <a:rPr lang="en-US" sz="1700">
                <a:effectLst/>
              </a:rPr>
              <a:t>: Requires specialized expertise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🔄 </a:t>
            </a:r>
            <a:r>
              <a:rPr lang="en-US" sz="1700" b="1">
                <a:effectLst/>
              </a:rPr>
              <a:t>Maintenance Requirements</a:t>
            </a:r>
            <a:r>
              <a:rPr lang="en-US" sz="1700">
                <a:effectLst/>
              </a:rPr>
              <a:t>: Continuous monitoring and retraining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🏢 </a:t>
            </a:r>
            <a:r>
              <a:rPr lang="en-US" sz="1700" b="1">
                <a:effectLst/>
              </a:rPr>
              <a:t>Organizational Change</a:t>
            </a:r>
            <a:r>
              <a:rPr lang="en-US" sz="1700">
                <a:effectLst/>
              </a:rPr>
              <a:t>: Integration with existing emergency systems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📚 </a:t>
            </a:r>
            <a:r>
              <a:rPr lang="en-US" sz="1700" b="1">
                <a:effectLst/>
              </a:rPr>
              <a:t>Training Needs</a:t>
            </a:r>
            <a:r>
              <a:rPr lang="en-US" sz="1700">
                <a:effectLst/>
              </a:rPr>
              <a:t>: Staff education for operational use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6544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9FE8-27FA-6C3A-C328-C6D25909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🔮 Future Enhancements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8C05-3C86-598A-8F58-8B63B458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effectLst/>
              </a:rPr>
              <a:t>Technical Improvements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457200" lvl="1" indent="0">
              <a:buNone/>
            </a:pPr>
            <a:r>
              <a:rPr lang="en-US" sz="1700">
                <a:effectLst/>
              </a:rPr>
              <a:t>🎯 </a:t>
            </a:r>
            <a:r>
              <a:rPr lang="en-US" sz="1700" b="1">
                <a:effectLst/>
              </a:rPr>
              <a:t>Uncertainty Quantification</a:t>
            </a:r>
            <a:r>
              <a:rPr lang="en-US" sz="1700">
                <a:effectLst/>
              </a:rPr>
              <a:t>: Probabilistic forecasting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🔍 </a:t>
            </a:r>
            <a:r>
              <a:rPr lang="en-US" sz="1700" b="1">
                <a:effectLst/>
              </a:rPr>
              <a:t>Explainable AI</a:t>
            </a:r>
            <a:r>
              <a:rPr lang="en-US" sz="1700">
                <a:effectLst/>
              </a:rPr>
              <a:t>: Improved model interpretability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⚗️ </a:t>
            </a:r>
            <a:r>
              <a:rPr lang="en-US" sz="1700" b="1">
                <a:effectLst/>
              </a:rPr>
              <a:t>Physics-Informed Networks</a:t>
            </a:r>
            <a:r>
              <a:rPr lang="en-US" sz="1700">
                <a:effectLst/>
              </a:rPr>
              <a:t>: Domain knowledge integration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🤝 </a:t>
            </a:r>
            <a:r>
              <a:rPr lang="en-US" sz="1700" b="1">
                <a:effectLst/>
              </a:rPr>
              <a:t>Federated Learning</a:t>
            </a:r>
            <a:r>
              <a:rPr lang="en-US" sz="1700">
                <a:effectLst/>
              </a:rPr>
              <a:t>: Multi-agency collaborative training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0" indent="0">
              <a:buNone/>
            </a:pPr>
            <a:r>
              <a:rPr lang="en-US" sz="1700" b="1">
                <a:effectLst/>
              </a:rPr>
              <a:t>Operational Evolution</a:t>
            </a:r>
          </a:p>
          <a:p>
            <a:pPr marL="0" indent="0">
              <a:buNone/>
            </a:pPr>
            <a:endParaRPr lang="en-US" sz="1700" b="1">
              <a:effectLst/>
            </a:endParaRPr>
          </a:p>
          <a:p>
            <a:pPr marL="457200" lvl="1" indent="0">
              <a:buNone/>
            </a:pPr>
            <a:r>
              <a:rPr lang="en-US" sz="1700">
                <a:effectLst/>
              </a:rPr>
              <a:t>🤖 </a:t>
            </a:r>
            <a:r>
              <a:rPr lang="en-US" sz="1700" b="1">
                <a:effectLst/>
              </a:rPr>
              <a:t>Automated Resource Dispatch</a:t>
            </a:r>
            <a:r>
              <a:rPr lang="en-US" sz="1700">
                <a:effectLst/>
              </a:rPr>
              <a:t>: AI-driven response recommendations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🗺️ </a:t>
            </a:r>
            <a:r>
              <a:rPr lang="en-US" sz="1700" b="1">
                <a:effectLst/>
              </a:rPr>
              <a:t>Evacuation Route Optimization</a:t>
            </a:r>
            <a:r>
              <a:rPr lang="en-US" sz="1700">
                <a:effectLst/>
              </a:rPr>
              <a:t>: Real-time traffic integration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🔥 </a:t>
            </a:r>
            <a:r>
              <a:rPr lang="en-US" sz="1700" b="1">
                <a:effectLst/>
              </a:rPr>
              <a:t>Prescribed Burn Planning</a:t>
            </a:r>
            <a:r>
              <a:rPr lang="en-US" sz="1700">
                <a:effectLst/>
              </a:rPr>
              <a:t>: Proactive fuel management</a:t>
            </a:r>
          </a:p>
          <a:p>
            <a:pPr marL="457200" lvl="1" indent="0">
              <a:buNone/>
            </a:pPr>
            <a:r>
              <a:rPr lang="en-US" sz="1700">
                <a:effectLst/>
              </a:rPr>
              <a:t>🌡️ </a:t>
            </a:r>
            <a:r>
              <a:rPr lang="en-US" sz="1700" b="1">
                <a:effectLst/>
              </a:rPr>
              <a:t>Climate Adaptation</a:t>
            </a:r>
            <a:r>
              <a:rPr lang="en-US" sz="1700">
                <a:effectLst/>
              </a:rPr>
              <a:t>: Long-term strategic planning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1049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C9440-79C9-9DA6-1C3C-FB0108C9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2600" b="1"/>
              <a:t>🏆 Key Achievements Summary</a:t>
            </a:r>
            <a:endParaRPr lang="en-US" sz="26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B5922-69CE-4545-5F56-B99F4CE5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 b="1">
                <a:effectLst/>
              </a:rPr>
              <a:t>🎯 Technical Excellence</a:t>
            </a:r>
          </a:p>
          <a:p>
            <a:pPr marL="0" indent="0">
              <a:buNone/>
            </a:pPr>
            <a:endParaRPr lang="en-US" sz="1200" b="1">
              <a:effectLst/>
            </a:endParaRPr>
          </a:p>
          <a:p>
            <a:pPr lvl="1"/>
            <a:r>
              <a:rPr lang="en-US" sz="1200" b="1">
                <a:effectLst/>
              </a:rPr>
              <a:t>99.46% ROC-AUC</a:t>
            </a:r>
            <a:r>
              <a:rPr lang="en-US" sz="1200">
                <a:effectLst/>
              </a:rPr>
              <a:t> with Gradient Boosting (enterprise-grade)</a:t>
            </a:r>
          </a:p>
          <a:p>
            <a:pPr lvl="1"/>
            <a:r>
              <a:rPr lang="en-US" sz="1200" b="1">
                <a:effectLst/>
              </a:rPr>
              <a:t>4-Model Ensemble</a:t>
            </a:r>
            <a:r>
              <a:rPr lang="en-US" sz="1200">
                <a:effectLst/>
              </a:rPr>
              <a:t> with adaptive weighting</a:t>
            </a:r>
          </a:p>
          <a:p>
            <a:pPr lvl="1"/>
            <a:r>
              <a:rPr lang="en-US" sz="1200" b="1">
                <a:effectLst/>
              </a:rPr>
              <a:t>Real Dataset Integration</a:t>
            </a:r>
            <a:r>
              <a:rPr lang="en-US" sz="1200">
                <a:effectLst/>
              </a:rPr>
              <a:t> using UCI + California patterns</a:t>
            </a:r>
          </a:p>
          <a:p>
            <a:pPr lvl="1"/>
            <a:r>
              <a:rPr lang="en-US" sz="1200" b="1">
                <a:effectLst/>
              </a:rPr>
              <a:t>3-5 minute training</a:t>
            </a:r>
            <a:r>
              <a:rPr lang="en-US" sz="1200">
                <a:effectLst/>
              </a:rPr>
              <a:t> on standard hardware</a:t>
            </a:r>
          </a:p>
          <a:p>
            <a:endParaRPr lang="en-US" sz="1200">
              <a:effectLst/>
            </a:endParaRPr>
          </a:p>
          <a:p>
            <a:pPr marL="0" indent="0">
              <a:buNone/>
            </a:pPr>
            <a:r>
              <a:rPr lang="en-US" sz="1200" b="1">
                <a:effectLst/>
              </a:rPr>
              <a:t>🚀 Operational Impact</a:t>
            </a:r>
          </a:p>
          <a:p>
            <a:pPr marL="0" indent="0">
              <a:buNone/>
            </a:pPr>
            <a:endParaRPr lang="en-US" sz="1200" b="1">
              <a:effectLst/>
            </a:endParaRPr>
          </a:p>
          <a:p>
            <a:pPr lvl="1"/>
            <a:r>
              <a:rPr lang="en-US" sz="1200" b="1">
                <a:effectLst/>
              </a:rPr>
              <a:t>Single command deployment</a:t>
            </a:r>
            <a:r>
              <a:rPr lang="en-US" sz="1200">
                <a:effectLst/>
              </a:rPr>
              <a:t> (</a:t>
            </a:r>
            <a:r>
              <a:rPr lang="en-US" sz="1200"/>
              <a:t>docker compose up --build</a:t>
            </a:r>
            <a:r>
              <a:rPr lang="en-US" sz="1200">
                <a:effectLst/>
              </a:rPr>
              <a:t>)</a:t>
            </a:r>
          </a:p>
          <a:p>
            <a:pPr lvl="1"/>
            <a:r>
              <a:rPr lang="en-US" sz="1200" b="1">
                <a:effectLst/>
              </a:rPr>
              <a:t>Physics-based validation</a:t>
            </a:r>
            <a:r>
              <a:rPr lang="en-US" sz="1200">
                <a:effectLst/>
              </a:rPr>
              <a:t> prevents unrealistic predictions</a:t>
            </a:r>
          </a:p>
          <a:p>
            <a:pPr lvl="1"/>
            <a:r>
              <a:rPr lang="en-US" sz="1200" b="1">
                <a:effectLst/>
              </a:rPr>
              <a:t>Zero-cost implementation</a:t>
            </a:r>
            <a:r>
              <a:rPr lang="en-US" sz="1200">
                <a:effectLst/>
              </a:rPr>
              <a:t> with enterprise results</a:t>
            </a:r>
          </a:p>
          <a:p>
            <a:pPr lvl="1"/>
            <a:r>
              <a:rPr lang="en-US" sz="1200" b="1">
                <a:effectLst/>
              </a:rPr>
              <a:t>Real-time processing</a:t>
            </a:r>
            <a:r>
              <a:rPr lang="en-US" sz="1200">
                <a:effectLst/>
              </a:rPr>
              <a:t> with &lt;2 second response times</a:t>
            </a:r>
          </a:p>
          <a:p>
            <a:pPr marL="0" indent="0">
              <a:buNone/>
            </a:pPr>
            <a:endParaRPr lang="en-US" sz="1200">
              <a:effectLst/>
            </a:endParaRPr>
          </a:p>
          <a:p>
            <a:pPr marL="0" indent="0">
              <a:buNone/>
            </a:pPr>
            <a:r>
              <a:rPr lang="en-US" sz="1200" b="1">
                <a:effectLst/>
              </a:rPr>
              <a:t>🔬 Research Contribution</a:t>
            </a:r>
          </a:p>
          <a:p>
            <a:pPr marL="0" indent="0">
              <a:buNone/>
            </a:pPr>
            <a:endParaRPr lang="en-US" sz="1200" b="1">
              <a:effectLst/>
            </a:endParaRPr>
          </a:p>
          <a:p>
            <a:pPr lvl="1"/>
            <a:r>
              <a:rPr lang="en-US" sz="1200" b="1">
                <a:effectLst/>
              </a:rPr>
              <a:t>8,760+ realistic training records</a:t>
            </a:r>
            <a:r>
              <a:rPr lang="en-US" sz="1200">
                <a:effectLst/>
              </a:rPr>
              <a:t> with proven fire-weather relationships</a:t>
            </a:r>
          </a:p>
          <a:p>
            <a:pPr lvl="1"/>
            <a:r>
              <a:rPr lang="en-US" sz="1200" b="1">
                <a:effectLst/>
              </a:rPr>
              <a:t>30 engineered features</a:t>
            </a:r>
            <a:r>
              <a:rPr lang="en-US" sz="1200">
                <a:effectLst/>
              </a:rPr>
              <a:t> including physics-based calculations</a:t>
            </a:r>
          </a:p>
          <a:p>
            <a:pPr lvl="1"/>
            <a:r>
              <a:rPr lang="en-US" sz="1200" b="1">
                <a:effectLst/>
              </a:rPr>
              <a:t>Open-source implementation</a:t>
            </a:r>
            <a:r>
              <a:rPr lang="en-US" sz="1200">
                <a:effectLst/>
              </a:rPr>
              <a:t> for wildfire research community</a:t>
            </a:r>
          </a:p>
          <a:p>
            <a:pPr lvl="1"/>
            <a:r>
              <a:rPr lang="en-US" sz="1200" b="1">
                <a:effectLst/>
              </a:rPr>
              <a:t>Comprehensive evaluation</a:t>
            </a:r>
            <a:r>
              <a:rPr lang="en-US" sz="1200">
                <a:effectLst/>
              </a:rPr>
              <a:t> against traditional and ML baselines</a:t>
            </a: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496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2E21-8673-8535-B28C-7A7B8275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>
            <a:normAutofit fontScale="90000"/>
          </a:bodyPr>
          <a:lstStyle/>
          <a:p>
            <a:r>
              <a:rPr lang="en-US" b="1"/>
              <a:t>🎯 Conclusions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AB7165-3977-B51B-9E93-6E1BD9BC0E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96950"/>
          <a:ext cx="10515600" cy="549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02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B2EAC-42EE-62D4-3DAE-52CA930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200" b="1" dirty="0"/>
              <a:t>🙏 Thank You</a:t>
            </a: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D4D2-18B0-27AC-4549-37DB7E7D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</a:rPr>
              <a:t>Questions &amp; Discussion</a:t>
            </a:r>
          </a:p>
          <a:p>
            <a:pPr marL="0" indent="0">
              <a:buNone/>
            </a:pPr>
            <a:endParaRPr lang="en-US" sz="2000" b="1" dirty="0">
              <a:effectLst/>
            </a:endParaRPr>
          </a:p>
          <a:p>
            <a:pPr marL="0" indent="0">
              <a:buNone/>
            </a:pPr>
            <a:r>
              <a:rPr lang="en-US" sz="2000" b="1" dirty="0">
                <a:effectLst/>
              </a:rPr>
              <a:t>Project Repository</a:t>
            </a:r>
            <a:r>
              <a:rPr lang="en-US" sz="2000" dirty="0">
                <a:effectLst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Available for collaboration and further development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b="1" dirty="0">
                <a:effectLst/>
              </a:rPr>
              <a:t>Demo Available</a:t>
            </a:r>
            <a:r>
              <a:rPr lang="en-US" sz="2000" dirty="0">
                <a:effectLst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Live system demonstration at  </a:t>
            </a:r>
            <a:r>
              <a:rPr lang="en-US" sz="2000" dirty="0">
                <a:effectLst/>
                <a:hlinkClick r:id="rId2"/>
              </a:rPr>
              <a:t>http://172.214.136.108:5050/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b="1" dirty="0">
                <a:effectLst/>
              </a:rPr>
              <a:t>Research Impact</a:t>
            </a:r>
            <a:r>
              <a:rPr lang="en-US" sz="2000" dirty="0">
                <a:effectLst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Potential for peer-reviewed publication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"Transforming wildfire prediction through big data analytics and machine learning"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3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FB5F-C167-39F9-2590-64581F53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600" b="1"/>
              <a:t>📋 Presentation Outline</a:t>
            </a:r>
            <a:br>
              <a:rPr lang="en-US" sz="4600" b="1"/>
            </a:br>
            <a:endParaRPr lang="en-US" sz="4600"/>
          </a:p>
        </p:txBody>
      </p:sp>
      <p:pic>
        <p:nvPicPr>
          <p:cNvPr id="5" name="Picture 4" descr="Sunset silhouette of scaffolding in construction site">
            <a:extLst>
              <a:ext uri="{FF2B5EF4-FFF2-40B4-BE49-F238E27FC236}">
                <a16:creationId xmlns:a16="http://schemas.microsoft.com/office/drawing/2014/main" id="{0AE0959C-8116-E88A-1BC7-5D2DCD5C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62" r="25406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142F-D1E3-4C1F-FBFD-75AF28D3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Project Overview &amp; Problem Statement</a:t>
            </a:r>
          </a:p>
          <a:p>
            <a:r>
              <a:rPr lang="en-US" sz="2200"/>
              <a:t>Research Methodology &amp; Data Sources</a:t>
            </a:r>
          </a:p>
          <a:p>
            <a:r>
              <a:rPr lang="en-US" sz="2200"/>
              <a:t>System Architecture &amp; Technology Stack</a:t>
            </a:r>
          </a:p>
          <a:p>
            <a:r>
              <a:rPr lang="en-US" sz="2200"/>
              <a:t>Machine Learning Pipeline</a:t>
            </a:r>
          </a:p>
          <a:p>
            <a:r>
              <a:rPr lang="en-US" sz="2200"/>
              <a:t>Results &amp; Performance Analysis</a:t>
            </a:r>
          </a:p>
          <a:p>
            <a:r>
              <a:rPr lang="en-US" sz="2200"/>
              <a:t>Case Studies &amp; Evaluation</a:t>
            </a:r>
          </a:p>
          <a:p>
            <a:r>
              <a:rPr lang="en-US" sz="2200"/>
              <a:t>Conclusion &amp; Future Work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699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FBF59-36A5-67B7-66BB-BAE302B4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/>
              <a:t>🎯 Problem Statement</a:t>
            </a:r>
            <a:br>
              <a:rPr lang="en-US" sz="4200" b="1"/>
            </a:b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D7B2-E86F-02CA-D77B-5386DEAD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effectLst/>
              </a:rPr>
              <a:t>The Challenge</a:t>
            </a:r>
          </a:p>
          <a:p>
            <a:pPr marL="0" indent="0">
              <a:buNone/>
            </a:pPr>
            <a:r>
              <a:rPr lang="en-US" sz="1700">
                <a:effectLst/>
              </a:rPr>
              <a:t>Wildfires cause devastating ecological, economic, and social damage globally. Traditional fire danger rating systems struggle with:</a:t>
            </a:r>
          </a:p>
          <a:p>
            <a:pPr marL="0" indent="0">
              <a:buNone/>
            </a:pPr>
            <a:endParaRPr lang="en-US" sz="170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700"/>
              <a:t>  </a:t>
            </a:r>
            <a:r>
              <a:rPr lang="en-US" sz="1700" b="1">
                <a:effectLst/>
              </a:rPr>
              <a:t>Limited spatial resolution</a:t>
            </a:r>
            <a:r>
              <a:rPr lang="en-US" sz="1700">
                <a:effectLst/>
              </a:rPr>
              <a:t> - Aggregated data fails to capture local variations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>
                <a:effectLst/>
              </a:rPr>
              <a:t>  </a:t>
            </a:r>
            <a:r>
              <a:rPr lang="en-US" sz="1700" b="1">
                <a:effectLst/>
              </a:rPr>
              <a:t>Temporal constraints</a:t>
            </a:r>
            <a:r>
              <a:rPr lang="en-US" sz="1700">
                <a:effectLst/>
              </a:rPr>
              <a:t> - Unable to provide real-time dynamic assessments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>
                <a:effectLst/>
              </a:rPr>
              <a:t>  </a:t>
            </a:r>
            <a:r>
              <a:rPr lang="en-US" sz="1700" b="1">
                <a:effectLst/>
              </a:rPr>
              <a:t>Data integration challenges</a:t>
            </a:r>
            <a:r>
              <a:rPr lang="en-US" sz="1700">
                <a:effectLst/>
              </a:rPr>
              <a:t> - Difficulty incorporating diverse data 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>
                <a:effectLst/>
              </a:rPr>
              <a:t>  </a:t>
            </a:r>
            <a:r>
              <a:rPr lang="en-US" sz="1700" b="1">
                <a:effectLst/>
              </a:rPr>
              <a:t>Scalability issues</a:t>
            </a:r>
            <a:r>
              <a:rPr lang="en-US" sz="1700">
                <a:effectLst/>
              </a:rPr>
              <a:t> - Computational limitations for large-scale processing</a:t>
            </a:r>
          </a:p>
          <a:p>
            <a:pPr marL="0" indent="0">
              <a:buNone/>
            </a:pPr>
            <a:endParaRPr lang="en-US" sz="1700">
              <a:effectLst/>
            </a:endParaRPr>
          </a:p>
          <a:p>
            <a:pPr marL="0" indent="0">
              <a:buNone/>
            </a:pPr>
            <a:r>
              <a:rPr lang="en-US" sz="1700" b="1">
                <a:effectLst/>
              </a:rPr>
              <a:t>Research Objective</a:t>
            </a:r>
          </a:p>
          <a:p>
            <a:pPr marL="0" indent="0">
              <a:buNone/>
            </a:pPr>
            <a:r>
              <a:rPr lang="en-US" sz="1700">
                <a:effectLst/>
              </a:rPr>
              <a:t>Develop a scalable, real-time wildfire risk prediction system that integrates multi-source big data for accurate, actionable early warnings.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2415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87E58-6BE1-3013-79E2-CDC02B2F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📊 Data Sources &amp; Integration</a:t>
            </a:r>
            <a:b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37C95-878B-7482-64B6-AC130F2EAE62}"/>
              </a:ext>
            </a:extLst>
          </p:cNvPr>
          <p:cNvSpPr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FF"/>
                </a:solidFill>
              </a:rPr>
              <a:t>Dataset Characteristics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1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FF"/>
                </a:solidFill>
              </a:rPr>
              <a:t>Training Records</a:t>
            </a:r>
            <a:r>
              <a:rPr lang="en-US" sz="1000" dirty="0">
                <a:solidFill>
                  <a:srgbClr val="FFFFFF"/>
                </a:solidFill>
              </a:rPr>
              <a:t>: 8,760 comprehensive daily records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FF"/>
                </a:solidFill>
              </a:rPr>
              <a:t>Fire Events</a:t>
            </a:r>
            <a:r>
              <a:rPr lang="en-US" sz="1000" dirty="0">
                <a:solidFill>
                  <a:srgbClr val="FFFFFF"/>
                </a:solidFill>
              </a:rPr>
              <a:t>: 186 fire occurrences (enhanced from 62 via intelligent </a:t>
            </a:r>
            <a:r>
              <a:rPr lang="en-US" sz="1000" dirty="0" err="1">
                <a:solidFill>
                  <a:srgbClr val="FFFFFF"/>
                </a:solidFill>
              </a:rPr>
              <a:t>upsampling</a:t>
            </a:r>
            <a:r>
              <a:rPr lang="en-US" sz="1000" dirty="0">
                <a:solidFill>
                  <a:srgbClr val="FFFFFF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FF"/>
                </a:solidFill>
              </a:rPr>
              <a:t>Features</a:t>
            </a:r>
            <a:r>
              <a:rPr lang="en-US" sz="1000" dirty="0">
                <a:solidFill>
                  <a:srgbClr val="FFFFFF"/>
                </a:solidFill>
              </a:rPr>
              <a:t>: 30 engineered features including temporal encoding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FFFFFF"/>
                </a:solidFill>
              </a:rPr>
              <a:t>Coverage</a:t>
            </a:r>
            <a:r>
              <a:rPr lang="en-US" sz="1000" dirty="0">
                <a:solidFill>
                  <a:srgbClr val="FFFFFF"/>
                </a:solidFill>
              </a:rPr>
              <a:t>: California-wide with diverse climate zones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75C3A-ABE0-733F-8C69-A2B4D39E6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3259949"/>
            <a:ext cx="10917936" cy="27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7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2005D-080E-DDF5-BD60-0D232019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🏗️ System Architecture</a:t>
            </a:r>
            <a:br>
              <a:rPr lang="en-US" sz="2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6ACA2-0769-7250-9A0A-8A56900AE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883" y="640080"/>
            <a:ext cx="431544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53A-5A81-3D12-7342-39B8F239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en-US" b="1"/>
              <a:t>🤖 Machine Learning Pipeline</a:t>
            </a:r>
            <a:br>
              <a:rPr lang="en-US" b="1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3B89B-CF58-0D14-E854-00061A433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5147"/>
            <a:ext cx="10827124" cy="30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8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0365D-C892-8E8E-DB41-989E786E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 (30 Features)</a:t>
            </a:r>
            <a:b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B6FC-9C5D-728C-58A0-A2840039D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b="1"/>
              <a:t>Key Engineered Features</a:t>
            </a:r>
          </a:p>
          <a:p>
            <a:pPr lvl="1"/>
            <a:r>
              <a:rPr lang="en-US" sz="2000" b="1"/>
              <a:t>Fire Weather Index</a:t>
            </a:r>
            <a:r>
              <a:rPr lang="en-US" sz="2000"/>
              <a:t>: (temperature × wind_speed) / (humidity + 1)</a:t>
            </a:r>
          </a:p>
          <a:p>
            <a:pPr lvl="1"/>
            <a:r>
              <a:rPr lang="en-US" sz="2000" b="1"/>
              <a:t>Drought Stress</a:t>
            </a:r>
            <a:r>
              <a:rPr lang="en-US" sz="2000"/>
              <a:t>: max(0, 30 - precipitation × 2)</a:t>
            </a:r>
          </a:p>
          <a:p>
            <a:pPr lvl="1"/>
            <a:r>
              <a:rPr lang="en-US" sz="2000" b="1"/>
              <a:t>Fuel Dryness</a:t>
            </a:r>
            <a:r>
              <a:rPr lang="en-US" sz="2000"/>
              <a:t>: max(0, (100 - humidity) / 100)</a:t>
            </a:r>
          </a:p>
          <a:p>
            <a:pPr lvl="1"/>
            <a:r>
              <a:rPr lang="en-US" sz="2000" b="1"/>
              <a:t>Temporal Encoding</a:t>
            </a:r>
            <a:r>
              <a:rPr lang="en-US" sz="2000"/>
              <a:t>: Sine/cosine transformations for seasonality</a:t>
            </a:r>
          </a:p>
          <a:p>
            <a:pPr marL="0"/>
            <a:endParaRPr lang="en-US" sz="20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F76EC7-F91E-E437-76FF-DD3D23C393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9048" y="1443300"/>
            <a:ext cx="5458968" cy="39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2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D3EE7-5EE7-6F4B-5636-636D337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📈 Performance Results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5FA35-28FE-ED8A-9B40-A819915FD55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3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Training Performance on Budget Hardware</a:t>
            </a:r>
          </a:p>
          <a:p>
            <a:pPr indent="-22860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⚡ </a:t>
            </a:r>
            <a:r>
              <a:rPr lang="en-US" sz="2000" b="1" i="0">
                <a:effectLst/>
              </a:rPr>
              <a:t>Training Time</a:t>
            </a:r>
            <a:r>
              <a:rPr lang="en-US" sz="2000" b="0" i="0">
                <a:effectLst/>
              </a:rPr>
              <a:t>: 3-5 minutes for complete 4-model ensemble</a:t>
            </a:r>
          </a:p>
          <a:p>
            <a:pPr indent="-22860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💾 </a:t>
            </a:r>
            <a:r>
              <a:rPr lang="en-US" sz="2000" b="1" i="0">
                <a:effectLst/>
              </a:rPr>
              <a:t>Memory Usage</a:t>
            </a:r>
            <a:r>
              <a:rPr lang="en-US" sz="2000" b="0" i="0">
                <a:effectLst/>
              </a:rPr>
              <a:t>: Peak 2GB RAM</a:t>
            </a:r>
          </a:p>
          <a:p>
            <a:pPr indent="-22860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💽 </a:t>
            </a:r>
            <a:r>
              <a:rPr lang="en-US" sz="2000" b="1" i="0">
                <a:effectLst/>
              </a:rPr>
              <a:t>Storage</a:t>
            </a:r>
            <a:r>
              <a:rPr lang="en-US" sz="2000" b="0" i="0">
                <a:effectLst/>
              </a:rPr>
              <a:t>: &lt;1GB for complete system</a:t>
            </a:r>
          </a:p>
          <a:p>
            <a:pPr indent="-22860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🖥️ </a:t>
            </a:r>
            <a:r>
              <a:rPr lang="en-US" sz="2000" b="1" i="0">
                <a:effectLst/>
              </a:rPr>
              <a:t>Hardware</a:t>
            </a:r>
            <a:r>
              <a:rPr lang="en-US" sz="2000" b="0" i="0">
                <a:effectLst/>
              </a:rPr>
              <a:t>: Standard laptop (no GPU required)</a:t>
            </a:r>
          </a:p>
          <a:p>
            <a:pPr indent="-22860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💰 </a:t>
            </a:r>
            <a:r>
              <a:rPr lang="en-US" sz="2000" b="1" i="0">
                <a:effectLst/>
              </a:rPr>
              <a:t>Cost</a:t>
            </a:r>
            <a:r>
              <a:rPr lang="en-US" sz="2000" b="0" i="0">
                <a:effectLst/>
              </a:rPr>
              <a:t>: $0 (open-source implementation)</a:t>
            </a:r>
          </a:p>
        </p:txBody>
      </p:sp>
      <p:pic>
        <p:nvPicPr>
          <p:cNvPr id="8" name="Content Placeholder 7" descr="A graph of different colored lines">
            <a:extLst>
              <a:ext uri="{FF2B5EF4-FFF2-40B4-BE49-F238E27FC236}">
                <a16:creationId xmlns:a16="http://schemas.microsoft.com/office/drawing/2014/main" id="{F1FAE942-EF44-7A1A-3DFC-3372C86A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87"/>
          <a:stretch>
            <a:fillRect/>
          </a:stretch>
        </p:blipFill>
        <p:spPr bwMode="auto">
          <a:xfrm>
            <a:off x="6099048" y="1501811"/>
            <a:ext cx="5458968" cy="385437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16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ABCFF-8824-A49B-57D0-92D45C67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 b="1"/>
              <a:t>🎯 System Performance Metrics</a:t>
            </a:r>
            <a:endParaRPr lang="en-US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F1CF-C4A0-1B78-105E-9FF45F36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b="1">
                <a:effectLst/>
              </a:rPr>
              <a:t>Spatial Accuracy Assessment</a:t>
            </a:r>
          </a:p>
          <a:p>
            <a:r>
              <a:rPr lang="en-US" sz="1700" b="1">
                <a:effectLst/>
              </a:rPr>
              <a:t>High-Risk Zones IoU</a:t>
            </a:r>
            <a:r>
              <a:rPr lang="en-US" sz="1700">
                <a:effectLst/>
              </a:rPr>
              <a:t>: 84.7% (vs. actual burned areas)</a:t>
            </a:r>
          </a:p>
          <a:p>
            <a:r>
              <a:rPr lang="en-US" sz="1700" b="1">
                <a:effectLst/>
              </a:rPr>
              <a:t>Fire Spread Direction</a:t>
            </a:r>
            <a:r>
              <a:rPr lang="en-US" sz="1700">
                <a:effectLst/>
              </a:rPr>
              <a:t>: 89.3% accuracy</a:t>
            </a:r>
          </a:p>
          <a:p>
            <a:r>
              <a:rPr lang="en-US" sz="1700" b="1">
                <a:effectLst/>
              </a:rPr>
              <a:t>Size Estimation Error</a:t>
            </a:r>
            <a:r>
              <a:rPr lang="en-US" sz="1700">
                <a:effectLst/>
              </a:rPr>
              <a:t>: 234 hectares (for fires &gt;1000 hectares)</a:t>
            </a:r>
          </a:p>
          <a:p>
            <a:r>
              <a:rPr lang="en-US" sz="1700" b="1">
                <a:effectLst/>
              </a:rPr>
              <a:t>Error Rates</a:t>
            </a:r>
          </a:p>
          <a:p>
            <a:r>
              <a:rPr lang="en-US" sz="1700" b="1">
                <a:effectLst/>
              </a:rPr>
              <a:t>False Positive Rate</a:t>
            </a:r>
            <a:r>
              <a:rPr lang="en-US" sz="1700">
                <a:effectLst/>
              </a:rPr>
              <a:t>: 7.8% (industry acceptable: &lt;10%)</a:t>
            </a:r>
          </a:p>
          <a:p>
            <a:r>
              <a:rPr lang="en-US" sz="1700" b="1">
                <a:effectLst/>
              </a:rPr>
              <a:t>False Negative Rate</a:t>
            </a:r>
            <a:r>
              <a:rPr lang="en-US" sz="1700">
                <a:effectLst/>
              </a:rPr>
              <a:t>: 4.2% (critical for safety)</a:t>
            </a:r>
          </a:p>
          <a:p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A7075-4CF7-8A6E-C989-109C1AEB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25185"/>
            <a:ext cx="5458968" cy="3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7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1036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🔥 Real-Time Wildfire Risk Prediction System </vt:lpstr>
      <vt:lpstr>📋 Presentation Outline </vt:lpstr>
      <vt:lpstr>🎯 Problem Statement </vt:lpstr>
      <vt:lpstr>📊 Data Sources &amp; Integration </vt:lpstr>
      <vt:lpstr> 🏗️ System Architecture  </vt:lpstr>
      <vt:lpstr>🤖 Machine Learning Pipeline </vt:lpstr>
      <vt:lpstr>Feature Engineering (30 Features) </vt:lpstr>
      <vt:lpstr>📈 Performance Results </vt:lpstr>
      <vt:lpstr>🎯 System Performance Metrics</vt:lpstr>
      <vt:lpstr>🔥 Case Study Analysis</vt:lpstr>
      <vt:lpstr>📊 Feature Importance Analysis</vt:lpstr>
      <vt:lpstr>⚖️ Comparative Analysis</vt:lpstr>
      <vt:lpstr>💪 Key Strengths</vt:lpstr>
      <vt:lpstr>⚠️ Limitations &amp; Challenges</vt:lpstr>
      <vt:lpstr>🔮 Future Enhancements</vt:lpstr>
      <vt:lpstr>🏆 Key Achievements Summary</vt:lpstr>
      <vt:lpstr>🎯 Conclusions</vt:lpstr>
      <vt:lpstr>🙏 Thank 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Sajeewa Garusinghe</dc:creator>
  <cp:lastModifiedBy>Sajeewa Garusinghe</cp:lastModifiedBy>
  <cp:revision>2</cp:revision>
  <dcterms:created xsi:type="dcterms:W3CDTF">2025-08-13T20:58:06Z</dcterms:created>
  <dcterms:modified xsi:type="dcterms:W3CDTF">2025-08-13T21:50:44Z</dcterms:modified>
</cp:coreProperties>
</file>