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84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62" r:id="rId9"/>
    <p:sldId id="263" r:id="rId10"/>
    <p:sldId id="278" r:id="rId11"/>
    <p:sldId id="279" r:id="rId12"/>
    <p:sldId id="280" r:id="rId13"/>
    <p:sldId id="268" r:id="rId14"/>
    <p:sldId id="269" r:id="rId15"/>
    <p:sldId id="271" r:id="rId16"/>
    <p:sldId id="282" r:id="rId17"/>
    <p:sldId id="281" r:id="rId18"/>
    <p:sldId id="272" r:id="rId19"/>
    <p:sldId id="274" r:id="rId20"/>
    <p:sldId id="275" r:id="rId21"/>
    <p:sldId id="276" r:id="rId22"/>
  </p:sldIdLst>
  <p:sldSz cx="12192000" cy="6858000"/>
  <p:notesSz cx="6858000" cy="9144000"/>
  <p:embeddedFontLst>
    <p:embeddedFont>
      <p:font typeface="Wingdings 3" pitchFamily="18" charset="2"/>
      <p:regular r:id="rId24"/>
    </p:embeddedFont>
    <p:embeddedFont>
      <p:font typeface="Calibri" pitchFamily="34" charset="0"/>
      <p:regular r:id="rId25"/>
      <p:bold r:id="rId26"/>
      <p:italic r:id="rId27"/>
      <p:boldItalic r:id="rId28"/>
    </p:embeddedFont>
    <p:embeddedFont>
      <p:font typeface="Century Gothic" pitchFamily="34" charset="0"/>
      <p:regular r:id="rId29"/>
      <p:bold r:id="rId30"/>
      <p:italic r:id="rId31"/>
      <p:boldItalic r:id="rId32"/>
    </p:embeddedFont>
    <p:embeddedFont>
      <p:font typeface="Lucida Sans Unicode" pitchFamily="34" charset="0"/>
      <p:regular r:id="rId33"/>
    </p:embeddedFont>
    <p:embeddedFont>
      <p:font typeface="Wingdings 2" pitchFamily="18" charset="2"/>
      <p:regular r:id="rId34"/>
    </p:embeddedFont>
    <p:embeddedFont>
      <p:font typeface="Verdana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7118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" name="Google Shape;1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>
            <a:spLocks noGrp="1"/>
          </p:cNvSpPr>
          <p:nvPr>
            <p:ph type="title"/>
          </p:nvPr>
        </p:nvSpPr>
        <p:spPr>
          <a:xfrm>
            <a:off x="3572639" y="407133"/>
            <a:ext cx="8087551" cy="1368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 panose="02020603050405020304"/>
              <a:buNone/>
              <a:defRPr sz="4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dt" idx="10"/>
          </p:nvPr>
        </p:nvSpPr>
        <p:spPr>
          <a:xfrm>
            <a:off x="10361613" y="6130437"/>
            <a:ext cx="1298577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ftr" idx="11"/>
          </p:nvPr>
        </p:nvSpPr>
        <p:spPr>
          <a:xfrm>
            <a:off x="2589214" y="6135810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sldNum" idx="12"/>
          </p:nvPr>
        </p:nvSpPr>
        <p:spPr>
          <a:xfrm>
            <a:off x="531814" y="787784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1"/>
          </p:nvPr>
        </p:nvSpPr>
        <p:spPr>
          <a:xfrm>
            <a:off x="2589213" y="2220688"/>
            <a:ext cx="9070977" cy="3821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1000"/>
              </a:spcBef>
              <a:spcAft>
                <a:spcPts val="0"/>
              </a:spcAft>
              <a:buSzPts val="2800"/>
              <a:buChar char=""/>
              <a:defRPr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914400" lvl="1" indent="-381000" algn="l">
              <a:spcBef>
                <a:spcPts val="1000"/>
              </a:spcBef>
              <a:spcAft>
                <a:spcPts val="0"/>
              </a:spcAft>
              <a:buSzPts val="2400"/>
              <a:buChar char=""/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1371600" lvl="2" indent="-355600" algn="l">
              <a:spcBef>
                <a:spcPts val="1000"/>
              </a:spcBef>
              <a:spcAft>
                <a:spcPts val="0"/>
              </a:spcAft>
              <a:buSzPts val="2000"/>
              <a:buChar char=""/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>
            <a:spLocks noGrp="1"/>
          </p:cNvSpPr>
          <p:nvPr>
            <p:ph type="title"/>
          </p:nvPr>
        </p:nvSpPr>
        <p:spPr>
          <a:xfrm>
            <a:off x="2589214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body" idx="1"/>
          </p:nvPr>
        </p:nvSpPr>
        <p:spPr>
          <a:xfrm>
            <a:off x="2589214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dt" idx="10"/>
          </p:nvPr>
        </p:nvSpPr>
        <p:spPr>
          <a:xfrm>
            <a:off x="10361613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ftr" idx="11"/>
          </p:nvPr>
        </p:nvSpPr>
        <p:spPr>
          <a:xfrm>
            <a:off x="2589214" y="6135810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sldNum" idx="12"/>
          </p:nvPr>
        </p:nvSpPr>
        <p:spPr>
          <a:xfrm>
            <a:off x="531814" y="3244141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ndiancrime.s3.amazonaws.com/INDIAN+CRIMES/INDIAN+CRIMES/index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l58YtVoCDk&amp;feature=share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kaggle.com/" TargetMode="External"/><Relationship Id="rId5" Type="http://schemas.openxmlformats.org/officeDocument/2006/relationships/hyperlink" Target="https://www.youtube.com/watch?v=BpFKnPae1oY&amp;feature=share" TargetMode="External"/><Relationship Id="rId4" Type="http://schemas.openxmlformats.org/officeDocument/2006/relationships/hyperlink" Target="https://www.youtube.com/watch?v=WmGgxTpGs_8&amp;feature=shar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"/>
          <p:cNvSpPr txBox="1">
            <a:spLocks noGrp="1"/>
          </p:cNvSpPr>
          <p:nvPr>
            <p:ph type="ctrTitle"/>
          </p:nvPr>
        </p:nvSpPr>
        <p:spPr>
          <a:xfrm>
            <a:off x="2203450" y="1268760"/>
            <a:ext cx="610552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entury Gothic" panose="020B0502020202020204"/>
              <a:buNone/>
            </a:pPr>
            <a:r>
              <a:rPr lang="en-IN" sz="5200" b="1" dirty="0">
                <a:solidFill>
                  <a:schemeClr val="dk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INDIAN CRIMES</a:t>
            </a:r>
            <a:endParaRPr sz="5200" b="1" dirty="0">
              <a:solidFill>
                <a:schemeClr val="dk2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72" name="Google Shape;172;p1"/>
          <p:cNvSpPr txBox="1">
            <a:spLocks noGrp="1"/>
          </p:cNvSpPr>
          <p:nvPr>
            <p:ph type="subTitle" idx="1"/>
          </p:nvPr>
        </p:nvSpPr>
        <p:spPr>
          <a:xfrm>
            <a:off x="2200575" y="3284984"/>
            <a:ext cx="6104891" cy="68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b="1" dirty="0">
                <a:solidFill>
                  <a:schemeClr val="dk2"/>
                </a:solidFill>
              </a:rPr>
              <a:t>DATA ANALYSIS</a:t>
            </a:r>
          </a:p>
        </p:txBody>
      </p:sp>
      <p:pic>
        <p:nvPicPr>
          <p:cNvPr id="173" name="Google Shape;173;p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57046" y="384175"/>
            <a:ext cx="8678545" cy="122936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"/>
          <p:cNvSpPr txBox="1"/>
          <p:nvPr/>
        </p:nvSpPr>
        <p:spPr>
          <a:xfrm>
            <a:off x="2063553" y="4009848"/>
            <a:ext cx="6257188" cy="16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 panose="020B0502020202020204"/>
              <a:buNone/>
            </a:pPr>
            <a:r>
              <a:rPr lang="en-IN" sz="1800" b="1" i="0" u="none" strike="noStrike" cap="none" dirty="0">
                <a:solidFill>
                  <a:schemeClr val="dk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Guided by: </a:t>
            </a:r>
            <a:r>
              <a:rPr lang="en-IN" sz="1800" b="1" i="0" u="none" strike="noStrike" cap="none" dirty="0" err="1">
                <a:solidFill>
                  <a:schemeClr val="tx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Dr.</a:t>
            </a:r>
            <a:r>
              <a:rPr lang="en-IN" sz="1800" b="1" i="0" u="none" strike="noStrike" cap="none" dirty="0">
                <a:solidFill>
                  <a:schemeClr val="tx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</a:t>
            </a:r>
            <a:r>
              <a:rPr lang="en-IN" sz="1800" b="1" i="0" u="none" strike="noStrike" cap="none" dirty="0" err="1">
                <a:solidFill>
                  <a:schemeClr val="tx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Senthil.J</a:t>
            </a:r>
            <a:endParaRPr sz="1800" b="1" i="0" u="none" strike="noStrike" cap="none" dirty="0">
              <a:solidFill>
                <a:schemeClr val="tx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 panose="020B0502020202020204"/>
              <a:buNone/>
            </a:pPr>
            <a:r>
              <a:rPr lang="en-IN" sz="1800" b="1" i="0" u="none" strike="noStrike" cap="none" dirty="0">
                <a:solidFill>
                  <a:schemeClr val="dk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Faculty Mentor : </a:t>
            </a:r>
            <a:r>
              <a:rPr lang="en-IN" sz="1800" b="1" i="0" u="none" strike="noStrike" cap="none" dirty="0">
                <a:solidFill>
                  <a:schemeClr val="tx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Prof. </a:t>
            </a:r>
            <a:r>
              <a:rPr lang="en-IN" sz="1800" b="1" i="0" u="none" strike="noStrike" cap="none" dirty="0" err="1">
                <a:solidFill>
                  <a:schemeClr val="tx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Prabu</a:t>
            </a:r>
            <a:r>
              <a:rPr lang="en-IN" sz="1800" b="1" i="0" u="none" strike="noStrike" cap="none" dirty="0">
                <a:solidFill>
                  <a:schemeClr val="tx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</a:t>
            </a:r>
            <a:r>
              <a:rPr lang="en-IN" sz="1800" b="1" i="0" u="none" strike="noStrike" cap="none" dirty="0" err="1" smtClean="0">
                <a:solidFill>
                  <a:schemeClr val="tx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Kavin</a:t>
            </a:r>
            <a:endParaRPr lang="en-IN" sz="1800" b="1" i="0" u="none" strike="noStrike" cap="none" dirty="0" smtClean="0">
              <a:solidFill>
                <a:schemeClr val="tx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lvl="0">
              <a:spcBef>
                <a:spcPts val="1000"/>
              </a:spcBef>
              <a:buClr>
                <a:schemeClr val="dk2"/>
              </a:buClr>
              <a:buSzPts val="1800"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Nirmala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Balasundaram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1800" b="1" i="0" u="none" strike="noStrike" cap="none" dirty="0">
              <a:solidFill>
                <a:schemeClr val="tx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 panose="020B0502020202020204"/>
              <a:buNone/>
            </a:pPr>
            <a:r>
              <a:rPr lang="en-IN" sz="1800" b="1" i="0" u="none" strike="noStrike" cap="none" dirty="0">
                <a:solidFill>
                  <a:schemeClr val="dk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	                       </a:t>
            </a:r>
            <a:endParaRPr sz="1800" b="1" i="0" u="none" strike="noStrike" cap="none" dirty="0">
              <a:solidFill>
                <a:schemeClr val="dk2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entury Gothic" panose="020B0502020202020204"/>
              <a:buNone/>
            </a:pPr>
            <a:endParaRPr sz="1800" b="1" i="0" u="none" strike="noStrike" cap="none" dirty="0">
              <a:solidFill>
                <a:schemeClr val="dk2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75" name="Google Shape;175;p1"/>
          <p:cNvSpPr txBox="1"/>
          <p:nvPr/>
        </p:nvSpPr>
        <p:spPr>
          <a:xfrm>
            <a:off x="8320740" y="2708920"/>
            <a:ext cx="3111760" cy="17543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IN" sz="1800" b="1" i="0" strike="noStrike" cap="none" dirty="0">
                <a:solidFill>
                  <a:schemeClr val="dk1"/>
                </a:solidFill>
                <a:latin typeface="Century Gothic" charset="0"/>
                <a:ea typeface="Century Gothic" charset="0"/>
                <a:cs typeface="Century Gothic" charset="0"/>
              </a:rPr>
              <a:t>DONE BY:</a:t>
            </a:r>
            <a:endParaRPr lang="ko-KR" altLang="en-US" sz="1800" b="1" i="0" strike="noStrike" cap="none" dirty="0">
              <a:solidFill>
                <a:schemeClr val="dk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i="0" strike="noStrike" cap="none" dirty="0">
              <a:solidFill>
                <a:schemeClr val="dk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IN" sz="1800" b="1" i="0" strike="noStrike" cap="none" dirty="0" smtClean="0">
                <a:solidFill>
                  <a:schemeClr val="dk1"/>
                </a:solidFill>
                <a:latin typeface="Century Gothic" charset="0"/>
                <a:ea typeface="Century Gothic" charset="0"/>
                <a:cs typeface="Century Gothic" charset="0"/>
              </a:rPr>
              <a:t>SANTOSHPRASAD D-E0119050</a:t>
            </a:r>
            <a:endParaRPr lang="ko-KR" altLang="en-US" sz="1800" b="1" i="0" strike="noStrike" cap="none" dirty="0">
              <a:solidFill>
                <a:schemeClr val="dk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IN" sz="1800" b="1" i="0" strike="noStrike" cap="none" dirty="0">
                <a:solidFill>
                  <a:schemeClr val="dk1"/>
                </a:solidFill>
                <a:latin typeface="Century Gothic" charset="0"/>
                <a:ea typeface="Century Gothic" charset="0"/>
                <a:cs typeface="Century Gothic" charset="0"/>
              </a:rPr>
              <a:t>SAJETH </a:t>
            </a:r>
            <a:r>
              <a:rPr lang="en-IN" sz="1800" b="1" i="0" strike="noStrike" cap="none" dirty="0" smtClean="0">
                <a:solidFill>
                  <a:schemeClr val="dk1"/>
                </a:solidFill>
                <a:latin typeface="Century Gothic" charset="0"/>
                <a:ea typeface="Century Gothic" charset="0"/>
                <a:cs typeface="Century Gothic" charset="0"/>
              </a:rPr>
              <a:t>SA-E0119027</a:t>
            </a:r>
            <a:endParaRPr lang="ko-KR" altLang="en-US" sz="1800" b="1" i="0" strike="noStrike" cap="none" dirty="0">
              <a:solidFill>
                <a:schemeClr val="dk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IN" sz="1800" b="1" i="0" strike="noStrike" cap="none" dirty="0">
                <a:solidFill>
                  <a:schemeClr val="dk1"/>
                </a:solidFill>
                <a:latin typeface="Century Gothic" charset="0"/>
                <a:ea typeface="Century Gothic" charset="0"/>
                <a:cs typeface="Century Gothic" charset="0"/>
              </a:rPr>
              <a:t>KANNAN T-E0219032</a:t>
            </a:r>
            <a:endParaRPr lang="ko-KR" altLang="en-US" sz="1800" b="1" i="0" strike="noStrike" cap="none" dirty="0">
              <a:solidFill>
                <a:schemeClr val="dk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 txBox="1">
            <a:spLocks noGrp="1"/>
          </p:cNvSpPr>
          <p:nvPr>
            <p:ph type="title"/>
          </p:nvPr>
        </p:nvSpPr>
        <p:spPr>
          <a:xfrm>
            <a:off x="2245265" y="548680"/>
            <a:ext cx="8087551" cy="1368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effectLst/>
              </a:rPr>
              <a:t/>
            </a:r>
            <a:br>
              <a:rPr lang="en-US" sz="2800" dirty="0" smtClean="0">
                <a:solidFill>
                  <a:schemeClr val="tx1"/>
                </a:solidFill>
                <a:effectLst/>
              </a:rPr>
            </a:br>
            <a:r>
              <a:rPr lang="en-US" sz="2800" dirty="0" smtClean="0">
                <a:solidFill>
                  <a:schemeClr val="tx1"/>
                </a:solidFill>
                <a:effectLst/>
              </a:rPr>
              <a:t>3.What </a:t>
            </a:r>
            <a:r>
              <a:rPr lang="en-US" sz="2800" dirty="0">
                <a:solidFill>
                  <a:schemeClr val="tx1"/>
                </a:solidFill>
                <a:effectLst/>
              </a:rPr>
              <a:t>is the trend of all crimes of the </a:t>
            </a:r>
            <a:r>
              <a:rPr lang="en-US" sz="2800" smtClean="0">
                <a:solidFill>
                  <a:schemeClr val="tx1"/>
                </a:solidFill>
                <a:effectLst/>
              </a:rPr>
              <a:t>Union Territory Delhi </a:t>
            </a:r>
            <a:r>
              <a:rPr lang="en-US" sz="2800" dirty="0">
                <a:solidFill>
                  <a:schemeClr val="tx1"/>
                </a:solidFill>
                <a:effectLst/>
              </a:rPr>
              <a:t>within the years 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2011-2013?</a:t>
            </a:r>
            <a:r>
              <a:rPr lang="en-US" sz="2800" dirty="0">
                <a:solidFill>
                  <a:schemeClr val="tx1"/>
                </a:solidFill>
                <a:effectLst/>
              </a:rPr>
              <a:t/>
            </a:r>
            <a:br>
              <a:rPr lang="en-US" sz="2800" dirty="0">
                <a:solidFill>
                  <a:schemeClr val="tx1"/>
                </a:solidFill>
                <a:effectLst/>
              </a:rPr>
            </a:br>
            <a:r>
              <a:rPr lang="en-US" sz="2800" b="0" dirty="0">
                <a:solidFill>
                  <a:schemeClr val="tx1"/>
                </a:solidFill>
                <a:effectLst/>
              </a:rPr>
              <a:t/>
            </a:r>
            <a:br>
              <a:rPr lang="en-US" sz="2800" b="0" dirty="0">
                <a:solidFill>
                  <a:schemeClr val="tx1"/>
                </a:solidFill>
                <a:effectLst/>
              </a:rPr>
            </a:b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229" name="Google Shape;229;p10"/>
          <p:cNvSpPr txBox="1">
            <a:spLocks noGrp="1"/>
          </p:cNvSpPr>
          <p:nvPr>
            <p:ph type="ftr" idx="11"/>
          </p:nvPr>
        </p:nvSpPr>
        <p:spPr>
          <a:xfrm>
            <a:off x="3935760" y="6482781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/>
              <a:t>Sri </a:t>
            </a:r>
            <a:r>
              <a:rPr lang="en-IN" sz="1400" b="1" dirty="0" err="1"/>
              <a:t>Ramachandra</a:t>
            </a:r>
            <a:r>
              <a:rPr lang="en-IN" sz="1400" b="1" dirty="0"/>
              <a:t> Engineering and Technology,Chennai,600116</a:t>
            </a:r>
          </a:p>
        </p:txBody>
      </p:sp>
      <p:sp>
        <p:nvSpPr>
          <p:cNvPr id="230" name="Google Shape;230;p10"/>
          <p:cNvSpPr txBox="1">
            <a:spLocks noGrp="1"/>
          </p:cNvSpPr>
          <p:nvPr>
            <p:ph type="sldNum" idx="12"/>
          </p:nvPr>
        </p:nvSpPr>
        <p:spPr>
          <a:xfrm>
            <a:off x="479376" y="623731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10</a:t>
            </a:fld>
            <a:endParaRPr lang="en-IN" dirty="0"/>
          </a:p>
        </p:txBody>
      </p:sp>
      <p:pic>
        <p:nvPicPr>
          <p:cNvPr id="3074" name="Picture 2" descr="C:\Users\DELL\OneDrive\Desktop\INDIAN CRIMES(1)\images\GRAPH\q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1568453"/>
            <a:ext cx="7755012" cy="428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6FFC4409-07A5-4ABE-9EB6-7DC649C56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96" y="637455"/>
            <a:ext cx="1547420" cy="129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3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 txBox="1">
            <a:spLocks noGrp="1"/>
          </p:cNvSpPr>
          <p:nvPr>
            <p:ph type="title"/>
          </p:nvPr>
        </p:nvSpPr>
        <p:spPr>
          <a:xfrm>
            <a:off x="2245265" y="548680"/>
            <a:ext cx="8087551" cy="1368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800" dirty="0" smtClean="0">
                <a:solidFill>
                  <a:schemeClr val="tx1"/>
                </a:solidFill>
                <a:effectLst/>
              </a:rPr>
              <a:t>4.Among </a:t>
            </a:r>
            <a:r>
              <a:rPr lang="en-US" sz="2800" dirty="0">
                <a:solidFill>
                  <a:schemeClr val="tx1"/>
                </a:solidFill>
                <a:effectLst/>
              </a:rPr>
              <a:t>13 metropolitan cities of India, which city has highest assaults on women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229" name="Google Shape;229;p10"/>
          <p:cNvSpPr txBox="1">
            <a:spLocks noGrp="1"/>
          </p:cNvSpPr>
          <p:nvPr>
            <p:ph type="ftr" idx="11"/>
          </p:nvPr>
        </p:nvSpPr>
        <p:spPr>
          <a:xfrm>
            <a:off x="3935760" y="6482781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/>
              <a:t>Sri </a:t>
            </a:r>
            <a:r>
              <a:rPr lang="en-IN" sz="1400" b="1" dirty="0" err="1"/>
              <a:t>Ramachandra</a:t>
            </a:r>
            <a:r>
              <a:rPr lang="en-IN" sz="1400" b="1" dirty="0"/>
              <a:t> Engineering and Technology,Chennai,600116</a:t>
            </a:r>
          </a:p>
        </p:txBody>
      </p:sp>
      <p:sp>
        <p:nvSpPr>
          <p:cNvPr id="230" name="Google Shape;230;p10"/>
          <p:cNvSpPr txBox="1">
            <a:spLocks noGrp="1"/>
          </p:cNvSpPr>
          <p:nvPr>
            <p:ph type="sldNum" idx="12"/>
          </p:nvPr>
        </p:nvSpPr>
        <p:spPr>
          <a:xfrm>
            <a:off x="479376" y="623731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11</a:t>
            </a:fld>
            <a:endParaRPr lang="en-IN" dirty="0"/>
          </a:p>
        </p:txBody>
      </p:sp>
      <p:pic>
        <p:nvPicPr>
          <p:cNvPr id="4098" name="Picture 2" descr="C:\Users\DELL\OneDrive\Desktop\INDIAN CRIMES(1)\images\GRAPH\q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045" y="1916832"/>
            <a:ext cx="7632847" cy="428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6FFC4409-07A5-4ABE-9EB6-7DC649C56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96" y="637455"/>
            <a:ext cx="1547420" cy="129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2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 txBox="1">
            <a:spLocks noGrp="1"/>
          </p:cNvSpPr>
          <p:nvPr>
            <p:ph type="title"/>
          </p:nvPr>
        </p:nvSpPr>
        <p:spPr>
          <a:xfrm>
            <a:off x="1991544" y="548680"/>
            <a:ext cx="8087551" cy="1368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800" dirty="0" smtClean="0">
                <a:solidFill>
                  <a:schemeClr val="tx1"/>
                </a:solidFill>
                <a:effectLst/>
              </a:rPr>
              <a:t>5.In </a:t>
            </a:r>
            <a:r>
              <a:rPr lang="en-US" sz="2800" dirty="0">
                <a:solidFill>
                  <a:schemeClr val="tx1"/>
                </a:solidFill>
                <a:effectLst/>
              </a:rPr>
              <a:t>which year(2001-2012), and state did the highest number of robberies occur in India ?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229" name="Google Shape;229;p10"/>
          <p:cNvSpPr txBox="1">
            <a:spLocks noGrp="1"/>
          </p:cNvSpPr>
          <p:nvPr>
            <p:ph type="ftr" idx="11"/>
          </p:nvPr>
        </p:nvSpPr>
        <p:spPr>
          <a:xfrm>
            <a:off x="3935760" y="6482781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/>
              <a:t>Sri </a:t>
            </a:r>
            <a:r>
              <a:rPr lang="en-IN" sz="1400" b="1" dirty="0" err="1"/>
              <a:t>Ramachandra</a:t>
            </a:r>
            <a:r>
              <a:rPr lang="en-IN" sz="1400" b="1" dirty="0"/>
              <a:t> Engineering and Technology,Chennai,600116</a:t>
            </a:r>
          </a:p>
        </p:txBody>
      </p:sp>
      <p:sp>
        <p:nvSpPr>
          <p:cNvPr id="230" name="Google Shape;230;p10"/>
          <p:cNvSpPr txBox="1">
            <a:spLocks noGrp="1"/>
          </p:cNvSpPr>
          <p:nvPr>
            <p:ph type="sldNum" idx="12"/>
          </p:nvPr>
        </p:nvSpPr>
        <p:spPr>
          <a:xfrm>
            <a:off x="479376" y="623731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12</a:t>
            </a:fld>
            <a:endParaRPr lang="en-IN" dirty="0"/>
          </a:p>
        </p:txBody>
      </p:sp>
      <p:pic>
        <p:nvPicPr>
          <p:cNvPr id="6" name="Picture 0" descr="q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544" y="2322829"/>
            <a:ext cx="7587818" cy="32645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6FFC4409-07A5-4ABE-9EB6-7DC649C56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96" y="637455"/>
            <a:ext cx="1547420" cy="129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78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95600" y="332656"/>
            <a:ext cx="8087551" cy="1368073"/>
          </a:xfrm>
        </p:spPr>
        <p:txBody>
          <a:bodyPr/>
          <a:lstStyle/>
          <a:p>
            <a:pPr algn="ctr"/>
            <a:r>
              <a:rPr lang="en-IN" altLang="en-US" dirty="0" smtClean="0">
                <a:solidFill>
                  <a:schemeClr val="tx1"/>
                </a:solidFill>
              </a:rPr>
              <a:t>WEBSITE - HOMEPAGE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269" name="Google Shape;269;p15"/>
          <p:cNvSpPr txBox="1">
            <a:spLocks noGrp="1"/>
          </p:cNvSpPr>
          <p:nvPr>
            <p:ph type="ftr" idx="11"/>
          </p:nvPr>
        </p:nvSpPr>
        <p:spPr>
          <a:xfrm>
            <a:off x="3935760" y="6476551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/>
              <a:t>Sri </a:t>
            </a:r>
            <a:r>
              <a:rPr lang="en-IN" sz="1400" b="1" dirty="0" err="1"/>
              <a:t>Ramachandra</a:t>
            </a:r>
            <a:r>
              <a:rPr lang="en-IN" sz="1400" b="1" dirty="0"/>
              <a:t> Engineering and Technology,Chennai,600116</a:t>
            </a:r>
          </a:p>
        </p:txBody>
      </p:sp>
      <p:sp>
        <p:nvSpPr>
          <p:cNvPr id="270" name="Google Shape;270;p15"/>
          <p:cNvSpPr txBox="1">
            <a:spLocks noGrp="1"/>
          </p:cNvSpPr>
          <p:nvPr>
            <p:ph type="sldNum" idx="12"/>
          </p:nvPr>
        </p:nvSpPr>
        <p:spPr>
          <a:xfrm>
            <a:off x="767408" y="630932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13</a:t>
            </a:fld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556793"/>
            <a:ext cx="8280920" cy="4588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6FFC4409-07A5-4ABE-9EB6-7DC649C56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96" y="637455"/>
            <a:ext cx="1547420" cy="12932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 txBox="1">
            <a:spLocks noGrp="1"/>
          </p:cNvSpPr>
          <p:nvPr>
            <p:ph type="title"/>
          </p:nvPr>
        </p:nvSpPr>
        <p:spPr>
          <a:xfrm>
            <a:off x="2160236" y="214387"/>
            <a:ext cx="8087551" cy="1368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 panose="02020603050405020304"/>
              <a:buNone/>
            </a:pPr>
            <a:r>
              <a:rPr lang="en-IN" dirty="0" smtClean="0">
                <a:solidFill>
                  <a:schemeClr val="tx1"/>
                </a:solidFill>
              </a:rPr>
              <a:t>PROJECTS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77" name="Google Shape;277;p16"/>
          <p:cNvSpPr txBox="1">
            <a:spLocks noGrp="1"/>
          </p:cNvSpPr>
          <p:nvPr>
            <p:ph type="ftr" idx="11"/>
          </p:nvPr>
        </p:nvSpPr>
        <p:spPr>
          <a:xfrm>
            <a:off x="4007768" y="638132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/>
              <a:t>Sri </a:t>
            </a:r>
            <a:r>
              <a:rPr lang="en-IN" sz="1400" b="1" dirty="0" err="1"/>
              <a:t>Ramachandra</a:t>
            </a:r>
            <a:r>
              <a:rPr lang="en-IN" sz="1400" b="1" dirty="0"/>
              <a:t> Engineering and Technology,Chennai,600116</a:t>
            </a:r>
          </a:p>
        </p:txBody>
      </p:sp>
      <p:sp>
        <p:nvSpPr>
          <p:cNvPr id="278" name="Google Shape;278;p16"/>
          <p:cNvSpPr txBox="1">
            <a:spLocks noGrp="1"/>
          </p:cNvSpPr>
          <p:nvPr>
            <p:ph type="sldNum" idx="12"/>
          </p:nvPr>
        </p:nvSpPr>
        <p:spPr>
          <a:xfrm>
            <a:off x="695400" y="623731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14</a:t>
            </a:fld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556792"/>
            <a:ext cx="7560840" cy="4293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"/>
          <p:cNvSpPr txBox="1">
            <a:spLocks noGrp="1"/>
          </p:cNvSpPr>
          <p:nvPr>
            <p:ph type="title"/>
          </p:nvPr>
        </p:nvSpPr>
        <p:spPr>
          <a:xfrm>
            <a:off x="2063552" y="188640"/>
            <a:ext cx="8087551" cy="1368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 panose="02020603050405020304"/>
              <a:buNone/>
            </a:pPr>
            <a:r>
              <a:rPr lang="en-IN" dirty="0" smtClean="0"/>
              <a:t>FACTS</a:t>
            </a:r>
            <a:endParaRPr lang="en-IN" dirty="0"/>
          </a:p>
        </p:txBody>
      </p:sp>
      <p:sp>
        <p:nvSpPr>
          <p:cNvPr id="293" name="Google Shape;293;p18"/>
          <p:cNvSpPr txBox="1">
            <a:spLocks noGrp="1"/>
          </p:cNvSpPr>
          <p:nvPr>
            <p:ph type="ftr" idx="11"/>
          </p:nvPr>
        </p:nvSpPr>
        <p:spPr>
          <a:xfrm>
            <a:off x="3754756" y="6492875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/>
              <a:t>Sri Ramachandra Engineering and Technology,Chennai,600116</a:t>
            </a:r>
          </a:p>
        </p:txBody>
      </p:sp>
      <p:sp>
        <p:nvSpPr>
          <p:cNvPr id="294" name="Google Shape;294;p18"/>
          <p:cNvSpPr txBox="1">
            <a:spLocks noGrp="1"/>
          </p:cNvSpPr>
          <p:nvPr>
            <p:ph type="sldNum" idx="12"/>
          </p:nvPr>
        </p:nvSpPr>
        <p:spPr>
          <a:xfrm>
            <a:off x="623392" y="623731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15</a:t>
            </a:fld>
            <a:endParaRPr lang="en-IN" dirty="0"/>
          </a:p>
        </p:txBody>
      </p:sp>
      <p:pic>
        <p:nvPicPr>
          <p:cNvPr id="3" name="Picture 2" descr="w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664" y="1772816"/>
            <a:ext cx="6840760" cy="43416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6FFC4409-07A5-4ABE-9EB6-7DC649C56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96" y="637455"/>
            <a:ext cx="1547420" cy="12932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"/>
          <p:cNvSpPr txBox="1">
            <a:spLocks noGrp="1"/>
          </p:cNvSpPr>
          <p:nvPr>
            <p:ph type="title"/>
          </p:nvPr>
        </p:nvSpPr>
        <p:spPr>
          <a:xfrm>
            <a:off x="2709059" y="0"/>
            <a:ext cx="8087551" cy="1368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 panose="02020603050405020304"/>
              <a:buNone/>
            </a:pPr>
            <a:r>
              <a:rPr lang="en-IN" dirty="0" smtClean="0"/>
              <a:t>FACTS PAGE</a:t>
            </a:r>
            <a:endParaRPr lang="en-IN" dirty="0"/>
          </a:p>
        </p:txBody>
      </p:sp>
      <p:sp>
        <p:nvSpPr>
          <p:cNvPr id="285" name="Google Shape;285;p17"/>
          <p:cNvSpPr txBox="1">
            <a:spLocks noGrp="1"/>
          </p:cNvSpPr>
          <p:nvPr>
            <p:ph type="ftr" idx="11"/>
          </p:nvPr>
        </p:nvSpPr>
        <p:spPr>
          <a:xfrm>
            <a:off x="3143672" y="6492875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/>
              <a:t>Sri </a:t>
            </a:r>
            <a:r>
              <a:rPr lang="en-IN" sz="1200" b="1" dirty="0" err="1"/>
              <a:t>Ramachandra</a:t>
            </a:r>
            <a:r>
              <a:rPr lang="en-IN" sz="1200" b="1" dirty="0"/>
              <a:t> Engineering and Technology,Chennai,600116</a:t>
            </a:r>
          </a:p>
        </p:txBody>
      </p:sp>
      <p:sp>
        <p:nvSpPr>
          <p:cNvPr id="286" name="Google Shape;286;p17"/>
          <p:cNvSpPr txBox="1">
            <a:spLocks noGrp="1"/>
          </p:cNvSpPr>
          <p:nvPr>
            <p:ph type="sldNum" idx="12"/>
          </p:nvPr>
        </p:nvSpPr>
        <p:spPr>
          <a:xfrm>
            <a:off x="641540" y="624615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16</a:t>
            </a:fld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844824"/>
            <a:ext cx="9363422" cy="3927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6FFC4409-07A5-4ABE-9EB6-7DC649C56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96" y="637455"/>
            <a:ext cx="1547420" cy="129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9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"/>
          <p:cNvSpPr txBox="1">
            <a:spLocks noGrp="1"/>
          </p:cNvSpPr>
          <p:nvPr>
            <p:ph type="title"/>
          </p:nvPr>
        </p:nvSpPr>
        <p:spPr>
          <a:xfrm>
            <a:off x="1703513" y="0"/>
            <a:ext cx="9093098" cy="1368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 panose="02020603050405020304"/>
              <a:buNone/>
            </a:pPr>
            <a:r>
              <a:rPr lang="en-IN" dirty="0" smtClean="0">
                <a:solidFill>
                  <a:schemeClr val="tx1"/>
                </a:solidFill>
              </a:rPr>
              <a:t>ABOUT</a:t>
            </a:r>
            <a:r>
              <a:rPr lang="en-IN" dirty="0" smtClean="0"/>
              <a:t> US</a:t>
            </a:r>
            <a:endParaRPr lang="en-IN" dirty="0"/>
          </a:p>
        </p:txBody>
      </p:sp>
      <p:sp>
        <p:nvSpPr>
          <p:cNvPr id="285" name="Google Shape;285;p17"/>
          <p:cNvSpPr txBox="1">
            <a:spLocks noGrp="1"/>
          </p:cNvSpPr>
          <p:nvPr>
            <p:ph type="ftr" idx="11"/>
          </p:nvPr>
        </p:nvSpPr>
        <p:spPr>
          <a:xfrm>
            <a:off x="3143672" y="6492875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/>
              <a:t>Sri </a:t>
            </a:r>
            <a:r>
              <a:rPr lang="en-IN" sz="1200" b="1" dirty="0" err="1"/>
              <a:t>Ramachandra</a:t>
            </a:r>
            <a:r>
              <a:rPr lang="en-IN" sz="1200" b="1" dirty="0"/>
              <a:t> Engineering and Technology,Chennai,600116</a:t>
            </a:r>
          </a:p>
        </p:txBody>
      </p:sp>
      <p:sp>
        <p:nvSpPr>
          <p:cNvPr id="286" name="Google Shape;286;p17"/>
          <p:cNvSpPr txBox="1">
            <a:spLocks noGrp="1"/>
          </p:cNvSpPr>
          <p:nvPr>
            <p:ph type="sldNum" idx="12"/>
          </p:nvPr>
        </p:nvSpPr>
        <p:spPr>
          <a:xfrm>
            <a:off x="641540" y="624615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17</a:t>
            </a:fld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1462043"/>
            <a:ext cx="7920879" cy="4704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6FFC4409-07A5-4ABE-9EB6-7DC649C56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96" y="637455"/>
            <a:ext cx="1547420" cy="129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1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9"/>
          <p:cNvSpPr txBox="1">
            <a:spLocks noGrp="1"/>
          </p:cNvSpPr>
          <p:nvPr>
            <p:ph type="title"/>
          </p:nvPr>
        </p:nvSpPr>
        <p:spPr>
          <a:xfrm>
            <a:off x="2279576" y="476672"/>
            <a:ext cx="8447591" cy="1368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 panose="02020603050405020304"/>
              <a:buNone/>
            </a:pPr>
            <a:r>
              <a:rPr lang="en-IN" dirty="0"/>
              <a:t>WEBSITE HOSTING-AWS</a:t>
            </a:r>
          </a:p>
        </p:txBody>
      </p:sp>
      <p:sp>
        <p:nvSpPr>
          <p:cNvPr id="301" name="Google Shape;301;p19"/>
          <p:cNvSpPr txBox="1">
            <a:spLocks noGrp="1"/>
          </p:cNvSpPr>
          <p:nvPr>
            <p:ph type="ftr" idx="11"/>
          </p:nvPr>
        </p:nvSpPr>
        <p:spPr>
          <a:xfrm>
            <a:off x="3935760" y="6485996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/>
              <a:t>Sri </a:t>
            </a:r>
            <a:r>
              <a:rPr lang="en-IN" sz="1400" b="1" dirty="0" err="1"/>
              <a:t>Ramachandra</a:t>
            </a:r>
            <a:r>
              <a:rPr lang="en-IN" sz="1400" b="1" dirty="0"/>
              <a:t> Engineering and Technology,Chennai,600116</a:t>
            </a:r>
          </a:p>
        </p:txBody>
      </p:sp>
      <p:sp>
        <p:nvSpPr>
          <p:cNvPr id="302" name="Google Shape;302;p19"/>
          <p:cNvSpPr txBox="1">
            <a:spLocks noGrp="1"/>
          </p:cNvSpPr>
          <p:nvPr>
            <p:ph type="sldNum" idx="12"/>
          </p:nvPr>
        </p:nvSpPr>
        <p:spPr>
          <a:xfrm>
            <a:off x="623392" y="630932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18</a:t>
            </a:fld>
            <a:endParaRPr lang="en-IN" dirty="0"/>
          </a:p>
        </p:txBody>
      </p:sp>
      <p:sp>
        <p:nvSpPr>
          <p:cNvPr id="303" name="Google Shape;303;p19"/>
          <p:cNvSpPr txBox="1">
            <a:spLocks noGrp="1"/>
          </p:cNvSpPr>
          <p:nvPr>
            <p:ph type="body" idx="1"/>
          </p:nvPr>
        </p:nvSpPr>
        <p:spPr>
          <a:xfrm>
            <a:off x="2207568" y="2204864"/>
            <a:ext cx="9070977" cy="3821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"/>
            </a:pPr>
            <a:r>
              <a:rPr lang="en-IN" dirty="0"/>
              <a:t> Steps</a:t>
            </a: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400"/>
              <a:buChar char=""/>
            </a:pPr>
            <a:r>
              <a:rPr lang="en-IN" dirty="0"/>
              <a:t>Creating a bucket for static website hosting</a:t>
            </a: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400"/>
              <a:buChar char=""/>
            </a:pPr>
            <a:r>
              <a:rPr lang="en-IN" dirty="0"/>
              <a:t>Editing s3 block public access setting</a:t>
            </a: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400"/>
              <a:buChar char=""/>
            </a:pPr>
            <a:r>
              <a:rPr lang="en-IN" dirty="0"/>
              <a:t>Adding a bucket policy </a:t>
            </a: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400"/>
              <a:buChar char=""/>
            </a:pPr>
            <a:r>
              <a:rPr lang="en-IN" dirty="0"/>
              <a:t>Testing the website </a:t>
            </a:r>
            <a:r>
              <a:rPr lang="en-IN" dirty="0" smtClean="0"/>
              <a:t>endpoint</a:t>
            </a:r>
          </a:p>
          <a:p>
            <a:pPr marL="742950" lvl="1" indent="-285750"/>
            <a:r>
              <a:rPr lang="en-IN" dirty="0">
                <a:hlinkClick r:id="rId3"/>
              </a:rPr>
              <a:t>https://indiancrime.s3.amazonaws.com/INDIAN+CRIMES/INDIAN+CRIMES/index.html</a:t>
            </a:r>
            <a:endParaRPr lang="en-IN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6FFC4409-07A5-4ABE-9EB6-7DC649C56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96" y="637455"/>
            <a:ext cx="1547420" cy="12932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 txBox="1">
            <a:spLocks noGrp="1"/>
          </p:cNvSpPr>
          <p:nvPr>
            <p:ph type="title"/>
          </p:nvPr>
        </p:nvSpPr>
        <p:spPr>
          <a:xfrm>
            <a:off x="1559496" y="407133"/>
            <a:ext cx="10100695" cy="1368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 panose="02020603050405020304"/>
              <a:buNone/>
            </a:pPr>
            <a:r>
              <a:rPr lang="en-IN" dirty="0"/>
              <a:t>FUTURE SCOPE</a:t>
            </a:r>
          </a:p>
        </p:txBody>
      </p:sp>
      <p:sp>
        <p:nvSpPr>
          <p:cNvPr id="317" name="Google Shape;317;p22"/>
          <p:cNvSpPr txBox="1">
            <a:spLocks noGrp="1"/>
          </p:cNvSpPr>
          <p:nvPr>
            <p:ph type="ftr" idx="11"/>
          </p:nvPr>
        </p:nvSpPr>
        <p:spPr>
          <a:xfrm>
            <a:off x="3935760" y="6492225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/>
              <a:t>Sri </a:t>
            </a:r>
            <a:r>
              <a:rPr lang="en-IN" sz="1400" b="1" dirty="0" err="1"/>
              <a:t>Ramachandra</a:t>
            </a:r>
            <a:r>
              <a:rPr lang="en-IN" sz="1400" b="1" dirty="0"/>
              <a:t> Engineering and Technology,Chennai,600116</a:t>
            </a:r>
          </a:p>
        </p:txBody>
      </p:sp>
      <p:sp>
        <p:nvSpPr>
          <p:cNvPr id="318" name="Google Shape;318;p22"/>
          <p:cNvSpPr txBox="1">
            <a:spLocks noGrp="1"/>
          </p:cNvSpPr>
          <p:nvPr>
            <p:ph type="sldNum" idx="12"/>
          </p:nvPr>
        </p:nvSpPr>
        <p:spPr>
          <a:xfrm>
            <a:off x="839416" y="623731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19</a:t>
            </a:fld>
            <a:endParaRPr lang="en-IN" dirty="0"/>
          </a:p>
        </p:txBody>
      </p:sp>
      <p:sp>
        <p:nvSpPr>
          <p:cNvPr id="319" name="Google Shape;319;p22"/>
          <p:cNvSpPr txBox="1">
            <a:spLocks noGrp="1"/>
          </p:cNvSpPr>
          <p:nvPr>
            <p:ph type="body" idx="1"/>
          </p:nvPr>
        </p:nvSpPr>
        <p:spPr>
          <a:xfrm>
            <a:off x="1919536" y="2204864"/>
            <a:ext cx="9070977" cy="3821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Char char=""/>
            </a:pPr>
            <a:r>
              <a:rPr lang="en-IN" dirty="0" smtClean="0"/>
              <a:t>Age </a:t>
            </a:r>
            <a:r>
              <a:rPr lang="en-IN" dirty="0"/>
              <a:t>of diagrams and graphs dependent on client input</a:t>
            </a:r>
            <a:r>
              <a:rPr lang="en-IN" dirty="0" smtClean="0"/>
              <a:t>.</a:t>
            </a:r>
            <a:endParaRPr lang="en-IN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Char char=""/>
            </a:pPr>
            <a:r>
              <a:rPr lang="en-IN" dirty="0"/>
              <a:t>Upgrade the site further outwardly</a:t>
            </a:r>
            <a:r>
              <a:rPr lang="en-IN" dirty="0" smtClean="0"/>
              <a:t>.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Char char=""/>
            </a:pPr>
            <a:r>
              <a:rPr lang="en-IN" dirty="0" smtClean="0"/>
              <a:t>Live DataStream</a:t>
            </a:r>
            <a:endParaRPr lang="en-IN" dirty="0"/>
          </a:p>
          <a:p>
            <a:pPr marL="342900" lvl="0" indent="-165100" algn="l" rtl="0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lang="en-IN" dirty="0"/>
          </a:p>
          <a:p>
            <a:pPr marL="342900" lvl="0" indent="-165100" algn="l" rtl="0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6FFC4409-07A5-4ABE-9EB6-7DC649C56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96" y="637455"/>
            <a:ext cx="1547420" cy="12932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"/>
          <p:cNvSpPr txBox="1">
            <a:spLocks noGrp="1"/>
          </p:cNvSpPr>
          <p:nvPr>
            <p:ph type="title"/>
          </p:nvPr>
        </p:nvSpPr>
        <p:spPr>
          <a:xfrm>
            <a:off x="1847528" y="836712"/>
            <a:ext cx="8087551" cy="1368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 panose="02020603050405020304"/>
              <a:buNone/>
            </a:pPr>
            <a:r>
              <a:rPr lang="en-IN" sz="48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STATEMENT</a:t>
            </a:r>
          </a:p>
        </p:txBody>
      </p:sp>
      <p:sp>
        <p:nvSpPr>
          <p:cNvPr id="181" name="Google Shape;181;p2"/>
          <p:cNvSpPr txBox="1">
            <a:spLocks noGrp="1"/>
          </p:cNvSpPr>
          <p:nvPr>
            <p:ph type="ftr" idx="11"/>
          </p:nvPr>
        </p:nvSpPr>
        <p:spPr>
          <a:xfrm>
            <a:off x="5015880" y="6472768"/>
            <a:ext cx="76206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/>
              <a:t>Sri </a:t>
            </a:r>
            <a:r>
              <a:rPr lang="en-IN" sz="1400" b="1" dirty="0" err="1"/>
              <a:t>Ramachandra</a:t>
            </a:r>
            <a:r>
              <a:rPr lang="en-IN" sz="1400" b="1" dirty="0"/>
              <a:t> Engineering and Technology,Chennai,600116</a:t>
            </a:r>
          </a:p>
        </p:txBody>
      </p:sp>
      <p:sp>
        <p:nvSpPr>
          <p:cNvPr id="182" name="Google Shape;182;p2"/>
          <p:cNvSpPr txBox="1">
            <a:spLocks noGrp="1"/>
          </p:cNvSpPr>
          <p:nvPr>
            <p:ph type="sldNum" idx="12"/>
          </p:nvPr>
        </p:nvSpPr>
        <p:spPr>
          <a:xfrm>
            <a:off x="551384" y="6165304"/>
            <a:ext cx="78041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 lang="en-IN" dirty="0"/>
          </a:p>
        </p:txBody>
      </p:sp>
      <p:sp>
        <p:nvSpPr>
          <p:cNvPr id="183" name="Google Shape;183;p2"/>
          <p:cNvSpPr txBox="1">
            <a:spLocks noGrp="1"/>
          </p:cNvSpPr>
          <p:nvPr>
            <p:ph type="body" idx="1"/>
          </p:nvPr>
        </p:nvSpPr>
        <p:spPr>
          <a:xfrm>
            <a:off x="1919536" y="1988840"/>
            <a:ext cx="9072245" cy="38227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normAutofit/>
          </a:bodyPr>
          <a:lstStyle/>
          <a:p>
            <a:pPr marL="342900" indent="-34290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i="0" strike="noStrike" cap="none" dirty="0">
              <a:solidFill>
                <a:srgbClr val="3F3F3F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indent="-457200" algn="just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IN" sz="2800" b="0" i="0" strike="noStrike" cap="none" dirty="0">
                <a:solidFill>
                  <a:srgbClr val="3F3F3F"/>
                </a:solidFill>
                <a:latin typeface="Times New Roman" charset="0"/>
                <a:ea typeface="Times New Roman" charset="0"/>
                <a:cs typeface="Times New Roman" charset="0"/>
              </a:rPr>
              <a:t>To plot graphs using the </a:t>
            </a:r>
            <a:r>
              <a:rPr lang="en-IN" sz="2800" b="0" i="0" strike="noStrike" cap="none" dirty="0" smtClean="0">
                <a:solidFill>
                  <a:srgbClr val="3F3F3F"/>
                </a:solidFill>
                <a:latin typeface="Times New Roman" charset="0"/>
                <a:ea typeface="Times New Roman" charset="0"/>
                <a:cs typeface="Times New Roman" charset="0"/>
              </a:rPr>
              <a:t>Indian-crime </a:t>
            </a:r>
            <a:r>
              <a:rPr lang="en-IN" sz="2800" b="0" i="0" strike="noStrike" cap="none" dirty="0">
                <a:solidFill>
                  <a:srgbClr val="3F3F3F"/>
                </a:solidFill>
                <a:latin typeface="Times New Roman" charset="0"/>
                <a:ea typeface="Times New Roman" charset="0"/>
                <a:cs typeface="Times New Roman" charset="0"/>
              </a:rPr>
              <a:t>dataset for </a:t>
            </a:r>
            <a:r>
              <a:rPr lang="en-IN" sz="2800" b="0" i="0" strike="noStrike" cap="none" dirty="0" smtClean="0">
                <a:solidFill>
                  <a:srgbClr val="3F3F3F"/>
                </a:solidFill>
                <a:latin typeface="Times New Roman" charset="0"/>
                <a:ea typeface="Times New Roman" charset="0"/>
                <a:cs typeface="Times New Roman" charset="0"/>
              </a:rPr>
              <a:t>the years </a:t>
            </a:r>
            <a:r>
              <a:rPr lang="en-IN" dirty="0" smtClean="0">
                <a:solidFill>
                  <a:srgbClr val="3F3F3F"/>
                </a:solidFill>
                <a:latin typeface="Times New Roman" charset="0"/>
                <a:ea typeface="Times New Roman" charset="0"/>
                <a:cs typeface="Times New Roman" charset="0"/>
              </a:rPr>
              <a:t>1998</a:t>
            </a:r>
            <a:r>
              <a:rPr lang="en-IN" sz="2800" b="0" i="0" strike="noStrike" cap="none" dirty="0" smtClean="0">
                <a:solidFill>
                  <a:srgbClr val="3F3F3F"/>
                </a:solidFill>
                <a:latin typeface="Times New Roman" charset="0"/>
                <a:ea typeface="Times New Roman" charset="0"/>
                <a:cs typeface="Times New Roman" charset="0"/>
              </a:rPr>
              <a:t>-2013 </a:t>
            </a:r>
            <a:r>
              <a:rPr lang="en-IN" sz="2800" b="0" i="0" strike="noStrike" cap="none" dirty="0">
                <a:solidFill>
                  <a:srgbClr val="3F3F3F"/>
                </a:solidFill>
                <a:latin typeface="Times New Roman" charset="0"/>
                <a:ea typeface="Times New Roman" charset="0"/>
                <a:cs typeface="Times New Roman" charset="0"/>
              </a:rPr>
              <a:t>in Tableau. </a:t>
            </a:r>
            <a:endParaRPr lang="en-IN" sz="2800" b="0" i="0" strike="noStrike" cap="none" dirty="0" smtClean="0">
              <a:solidFill>
                <a:srgbClr val="3F3F3F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indent="-457200" algn="just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IN" sz="2800" b="0" i="0" strike="noStrike" cap="none" dirty="0" smtClean="0">
              <a:solidFill>
                <a:srgbClr val="3F3F3F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indent="-457200" algn="just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IN" dirty="0" smtClean="0">
                <a:solidFill>
                  <a:srgbClr val="3F3F3F"/>
                </a:solidFill>
                <a:latin typeface="Times New Roman" charset="0"/>
                <a:ea typeface="Times New Roman" charset="0"/>
                <a:cs typeface="Times New Roman" charset="0"/>
              </a:rPr>
              <a:t>To analyse the crime rates of different regions in </a:t>
            </a:r>
            <a:r>
              <a:rPr lang="en-IN" dirty="0">
                <a:solidFill>
                  <a:srgbClr val="3F3F3F"/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IN" dirty="0" smtClean="0">
                <a:solidFill>
                  <a:srgbClr val="3F3F3F"/>
                </a:solidFill>
                <a:latin typeface="Times New Roman" charset="0"/>
                <a:ea typeface="Times New Roman" charset="0"/>
                <a:cs typeface="Times New Roman" charset="0"/>
              </a:rPr>
              <a:t>ndia</a:t>
            </a:r>
            <a:endParaRPr lang="en-IN" dirty="0">
              <a:solidFill>
                <a:srgbClr val="3F3F3F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indent="-457200" algn="just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IN" sz="2800" b="0" i="0" strike="noStrike" cap="none" dirty="0" smtClean="0">
              <a:solidFill>
                <a:srgbClr val="3F3F3F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indent="-457200" algn="just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ko-KR" altLang="en-US" sz="2800" b="0" i="0" strike="noStrike" cap="none" dirty="0">
              <a:solidFill>
                <a:srgbClr val="3F3F3F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635000" indent="-457200" algn="just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ko-KR" altLang="en-US" sz="2800" b="0" i="0" strike="noStrike" cap="none" dirty="0">
              <a:solidFill>
                <a:srgbClr val="3F3F3F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6FFC4409-07A5-4ABE-9EB6-7DC649C56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692696"/>
            <a:ext cx="1835452" cy="15339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 panose="02020603050405020304"/>
              <a:buNone/>
            </a:pPr>
            <a:r>
              <a:rPr lang="en-IN"/>
              <a:t>REFERENCES</a:t>
            </a:r>
          </a:p>
        </p:txBody>
      </p:sp>
      <p:sp>
        <p:nvSpPr>
          <p:cNvPr id="325" name="Google Shape;325;p23"/>
          <p:cNvSpPr txBox="1">
            <a:spLocks noGrp="1"/>
          </p:cNvSpPr>
          <p:nvPr>
            <p:ph type="ftr" idx="11"/>
          </p:nvPr>
        </p:nvSpPr>
        <p:spPr>
          <a:xfrm>
            <a:off x="4079776" y="6470255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/>
              <a:t>Sri </a:t>
            </a:r>
            <a:r>
              <a:rPr lang="en-IN" sz="1400" b="1" dirty="0" err="1"/>
              <a:t>Ramachandra</a:t>
            </a:r>
            <a:r>
              <a:rPr lang="en-IN" sz="1400" b="1" dirty="0"/>
              <a:t> Engineering and Technology,Chennai,600116</a:t>
            </a:r>
          </a:p>
        </p:txBody>
      </p:sp>
      <p:sp>
        <p:nvSpPr>
          <p:cNvPr id="326" name="Google Shape;326;p23"/>
          <p:cNvSpPr txBox="1">
            <a:spLocks noGrp="1"/>
          </p:cNvSpPr>
          <p:nvPr>
            <p:ph type="sldNum" idx="12"/>
          </p:nvPr>
        </p:nvSpPr>
        <p:spPr>
          <a:xfrm>
            <a:off x="911424" y="623731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20</a:t>
            </a:fld>
            <a:endParaRPr lang="en-IN" dirty="0"/>
          </a:p>
        </p:txBody>
      </p:sp>
      <p:sp>
        <p:nvSpPr>
          <p:cNvPr id="327" name="Google Shape;327;p23"/>
          <p:cNvSpPr txBox="1">
            <a:spLocks noGrp="1"/>
          </p:cNvSpPr>
          <p:nvPr>
            <p:ph type="body" idx="1"/>
          </p:nvPr>
        </p:nvSpPr>
        <p:spPr>
          <a:xfrm>
            <a:off x="1991544" y="2204864"/>
            <a:ext cx="9070977" cy="3821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"/>
            </a:pPr>
            <a:r>
              <a:rPr lang="en-IN" sz="1800" dirty="0" smtClean="0"/>
              <a:t>Links </a:t>
            </a:r>
            <a:r>
              <a:rPr lang="en-IN" sz="1800" dirty="0"/>
              <a:t>referred to for Tableau and MySQL</a:t>
            </a:r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"/>
            </a:pPr>
            <a:r>
              <a:rPr lang="en-IN" sz="1400" u="sng" dirty="0">
                <a:solidFill>
                  <a:schemeClr val="hlink"/>
                </a:solidFill>
                <a:hlinkClick r:id="rId3"/>
              </a:rPr>
              <a:t>https://www.youtube.com/watch?v=Bl58YtVoCDk&amp;feature=share</a:t>
            </a:r>
            <a:endParaRPr sz="1400" dirty="0"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"/>
            </a:pPr>
            <a:r>
              <a:rPr lang="en-IN" sz="1400" u="sng" dirty="0">
                <a:solidFill>
                  <a:schemeClr val="hlink"/>
                </a:solidFill>
                <a:hlinkClick r:id="rId4"/>
              </a:rPr>
              <a:t>https://www.youtube.com/watch?v=WmGgxTpGs_8&amp;feature=share</a:t>
            </a:r>
            <a:endParaRPr sz="1400"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"/>
            </a:pPr>
            <a:r>
              <a:rPr lang="en-IN" sz="1800" dirty="0"/>
              <a:t>Links referred to for hosting</a:t>
            </a:r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"/>
            </a:pPr>
            <a:r>
              <a:rPr lang="en-IN" sz="1400" u="sng" dirty="0">
                <a:solidFill>
                  <a:schemeClr val="hlink"/>
                </a:solidFill>
                <a:hlinkClick r:id="rId5"/>
              </a:rPr>
              <a:t>https://www.youtube.com/watch?v=BpFKnPae1oY&amp;feature=share</a:t>
            </a:r>
            <a:r>
              <a:rPr lang="en-IN" sz="1400" dirty="0"/>
              <a:t> (AWS hosting)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"/>
            </a:pPr>
            <a:r>
              <a:rPr lang="en-IN" sz="1800" dirty="0" smtClean="0"/>
              <a:t>Sources </a:t>
            </a:r>
            <a:r>
              <a:rPr lang="en-IN" sz="1800" dirty="0"/>
              <a:t>of the Datasets</a:t>
            </a:r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"/>
            </a:pPr>
            <a:r>
              <a:rPr lang="en-IN" sz="1400" u="sng" dirty="0">
                <a:solidFill>
                  <a:schemeClr val="hlink"/>
                </a:solidFill>
                <a:hlinkClick r:id="rId6"/>
              </a:rPr>
              <a:t>https://www.kaggle.com/</a:t>
            </a:r>
            <a:r>
              <a:rPr lang="en-IN" sz="1400" dirty="0"/>
              <a:t> </a:t>
            </a:r>
            <a:r>
              <a:rPr lang="en-IN" sz="1400" dirty="0" smtClean="0"/>
              <a:t>(</a:t>
            </a:r>
            <a:r>
              <a:rPr lang="en-IN" sz="1400" dirty="0"/>
              <a:t>I</a:t>
            </a:r>
            <a:r>
              <a:rPr lang="en-IN" sz="1400" dirty="0" smtClean="0"/>
              <a:t>ndian-crime </a:t>
            </a:r>
            <a:r>
              <a:rPr lang="en-IN" sz="1400" dirty="0"/>
              <a:t>dataset)</a:t>
            </a:r>
          </a:p>
          <a:p>
            <a:pPr marL="342900" lvl="0" indent="-241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1600" dirty="0"/>
          </a:p>
          <a:p>
            <a:pPr marL="342900" lvl="0" indent="-241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1600" dirty="0"/>
          </a:p>
          <a:p>
            <a:pPr marL="342900" lvl="0" indent="-241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1600" dirty="0"/>
          </a:p>
          <a:p>
            <a:pPr marL="45720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1600" dirty="0"/>
          </a:p>
          <a:p>
            <a:pPr marL="742950" lvl="1" indent="-184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16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6FFC4409-07A5-4ABE-9EB6-7DC649C56B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696" y="637455"/>
            <a:ext cx="1547420" cy="12932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4"/>
          <p:cNvSpPr txBox="1">
            <a:spLocks noGrp="1"/>
          </p:cNvSpPr>
          <p:nvPr>
            <p:ph type="title"/>
          </p:nvPr>
        </p:nvSpPr>
        <p:spPr>
          <a:xfrm>
            <a:off x="2178397" y="187048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500"/>
              <a:buFont typeface="Times New Roman" panose="02020603050405020304"/>
              <a:buNone/>
            </a:pPr>
            <a:r>
              <a:rPr lang="en-IN" sz="8800" dirty="0" smtClean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</a:t>
            </a:r>
            <a:endParaRPr lang="en-IN" sz="8800" dirty="0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33" name="Google Shape;333;p24"/>
          <p:cNvSpPr txBox="1">
            <a:spLocks noGrp="1"/>
          </p:cNvSpPr>
          <p:nvPr>
            <p:ph type="ftr" idx="11"/>
          </p:nvPr>
        </p:nvSpPr>
        <p:spPr>
          <a:xfrm>
            <a:off x="3719736" y="638132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/>
              <a:t>Sri </a:t>
            </a:r>
            <a:r>
              <a:rPr lang="en-IN" sz="1400" b="1" dirty="0" err="1"/>
              <a:t>Ramachandra</a:t>
            </a:r>
            <a:r>
              <a:rPr lang="en-IN" sz="1400" b="1" dirty="0"/>
              <a:t> Engineering and Technology,Chennai,600116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6FFC4409-07A5-4ABE-9EB6-7DC649C56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96" y="637455"/>
            <a:ext cx="1547420" cy="12932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"/>
          <p:cNvSpPr txBox="1">
            <a:spLocks noGrp="1"/>
          </p:cNvSpPr>
          <p:nvPr>
            <p:ph type="title"/>
          </p:nvPr>
        </p:nvSpPr>
        <p:spPr>
          <a:xfrm>
            <a:off x="1631504" y="764704"/>
            <a:ext cx="8087551" cy="1368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 panose="02020603050405020304"/>
              <a:buNone/>
            </a:pPr>
            <a:r>
              <a:rPr lang="en-IN" dirty="0">
                <a:solidFill>
                  <a:schemeClr val="tx1"/>
                </a:solidFill>
              </a:rPr>
              <a:t>DATA </a:t>
            </a:r>
            <a:r>
              <a:rPr lang="en-IN" dirty="0" smtClean="0">
                <a:solidFill>
                  <a:schemeClr val="tx1"/>
                </a:solidFill>
              </a:rPr>
              <a:t>SET-Indian Crime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9" name="Google Shape;189;p3"/>
          <p:cNvSpPr txBox="1">
            <a:spLocks noGrp="1"/>
          </p:cNvSpPr>
          <p:nvPr>
            <p:ph type="ftr" idx="11"/>
          </p:nvPr>
        </p:nvSpPr>
        <p:spPr>
          <a:xfrm>
            <a:off x="5159896" y="6516576"/>
            <a:ext cx="76206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/>
              <a:t>Sri </a:t>
            </a:r>
            <a:r>
              <a:rPr lang="en-IN" sz="1400" b="1" dirty="0" err="1"/>
              <a:t>Ramachandra</a:t>
            </a:r>
            <a:r>
              <a:rPr lang="en-IN" sz="1400" b="1" dirty="0"/>
              <a:t> Engineering and Technology,Chennai,600116</a:t>
            </a:r>
          </a:p>
        </p:txBody>
      </p:sp>
      <p:sp>
        <p:nvSpPr>
          <p:cNvPr id="190" name="Google Shape;190;p3"/>
          <p:cNvSpPr txBox="1">
            <a:spLocks noGrp="1"/>
          </p:cNvSpPr>
          <p:nvPr>
            <p:ph type="sldNum" idx="12"/>
          </p:nvPr>
        </p:nvSpPr>
        <p:spPr>
          <a:xfrm>
            <a:off x="479376" y="6093296"/>
            <a:ext cx="78041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 lang="en-IN" dirty="0"/>
          </a:p>
        </p:txBody>
      </p:sp>
      <p:sp>
        <p:nvSpPr>
          <p:cNvPr id="191" name="Google Shape;191;p3"/>
          <p:cNvSpPr txBox="1">
            <a:spLocks noGrp="1"/>
          </p:cNvSpPr>
          <p:nvPr>
            <p:ph type="body" idx="1"/>
          </p:nvPr>
        </p:nvSpPr>
        <p:spPr>
          <a:xfrm>
            <a:off x="2063552" y="2204864"/>
            <a:ext cx="9070977" cy="3821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r>
              <a:rPr lang="en-IN" dirty="0"/>
              <a:t>Dataset Details	</a:t>
            </a:r>
          </a:p>
          <a:p>
            <a:pPr lvl="1"/>
            <a:r>
              <a:rPr lang="en-IN" dirty="0"/>
              <a:t>Dataset: </a:t>
            </a:r>
            <a:r>
              <a:rPr lang="en-IN" dirty="0" smtClean="0"/>
              <a:t>Indian-crime</a:t>
            </a:r>
            <a:endParaRPr lang="en-IN" dirty="0"/>
          </a:p>
          <a:p>
            <a:pPr lvl="1"/>
            <a:r>
              <a:rPr lang="en-IN" dirty="0"/>
              <a:t>Source: </a:t>
            </a:r>
            <a:r>
              <a:rPr lang="en-IN" dirty="0" err="1"/>
              <a:t>Kaggle</a:t>
            </a:r>
            <a:endParaRPr lang="en-IN" dirty="0"/>
          </a:p>
          <a:p>
            <a:pPr lvl="1"/>
            <a:r>
              <a:rPr lang="en-IN" dirty="0"/>
              <a:t>Year: 1988-2013</a:t>
            </a:r>
          </a:p>
          <a:p>
            <a:r>
              <a:rPr lang="en-IN" dirty="0"/>
              <a:t>Main Contents</a:t>
            </a:r>
          </a:p>
          <a:p>
            <a:pPr lvl="1"/>
            <a:r>
              <a:rPr lang="en-IN" dirty="0"/>
              <a:t>Assault_on_women    , Dacoity     , Hurt     , Kidnapping_and_abduction , Murder , Other_crimes_against_SC , Prevention_of_atrocities,Protection_of_civil rights, Robberies , Arson, District, State/</a:t>
            </a:r>
            <a:r>
              <a:rPr lang="en-IN" dirty="0" err="1"/>
              <a:t>Ut</a:t>
            </a:r>
            <a:r>
              <a:rPr lang="en-IN" dirty="0"/>
              <a:t> , Year.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6FFC4409-07A5-4ABE-9EB6-7DC649C56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692696"/>
            <a:ext cx="1835452" cy="15339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>
            <a:spLocks noGrp="1"/>
          </p:cNvSpPr>
          <p:nvPr>
            <p:ph type="title"/>
          </p:nvPr>
        </p:nvSpPr>
        <p:spPr>
          <a:xfrm>
            <a:off x="2063552" y="692696"/>
            <a:ext cx="8087551" cy="1368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 panose="02020603050405020304"/>
              <a:buNone/>
            </a:pPr>
            <a:r>
              <a:rPr lang="en-IN" dirty="0">
                <a:solidFill>
                  <a:schemeClr val="tx1"/>
                </a:solidFill>
              </a:rPr>
              <a:t>TOOLS INCORPORATED</a:t>
            </a:r>
          </a:p>
        </p:txBody>
      </p:sp>
      <p:sp>
        <p:nvSpPr>
          <p:cNvPr id="197" name="Google Shape;197;p5"/>
          <p:cNvSpPr txBox="1">
            <a:spLocks noGrp="1"/>
          </p:cNvSpPr>
          <p:nvPr>
            <p:ph type="ftr" idx="11"/>
          </p:nvPr>
        </p:nvSpPr>
        <p:spPr>
          <a:xfrm>
            <a:off x="4367808" y="6492875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/>
              <a:t>Sri </a:t>
            </a:r>
            <a:r>
              <a:rPr lang="en-IN" sz="1400" b="1" dirty="0" err="1"/>
              <a:t>Ramachandra</a:t>
            </a:r>
            <a:r>
              <a:rPr lang="en-IN" sz="1400" b="1" dirty="0"/>
              <a:t> Engineering and Technology,Chennai,600116</a:t>
            </a:r>
          </a:p>
        </p:txBody>
      </p:sp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407368" y="6165304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4</a:t>
            </a:fld>
            <a:endParaRPr lang="en-IN"/>
          </a:p>
        </p:txBody>
      </p:sp>
      <p:sp>
        <p:nvSpPr>
          <p:cNvPr id="199" name="Google Shape;199;p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Char char=""/>
            </a:pPr>
            <a:r>
              <a:rPr lang="en-IN" dirty="0"/>
              <a:t>Tableau for Data Visualization.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Char char=""/>
            </a:pPr>
            <a:r>
              <a:rPr lang="en-IN" dirty="0"/>
              <a:t>Amazon cloud - hosting a website.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Char char=""/>
            </a:pPr>
            <a:r>
              <a:rPr lang="en-IN" dirty="0"/>
              <a:t>My SQL for storing and retrieving of data.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Char char=""/>
            </a:pPr>
            <a:r>
              <a:rPr lang="en-IN" dirty="0"/>
              <a:t>HTML5,CSS3 and JavaScript for the website.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6FFC4409-07A5-4ABE-9EB6-7DC649C56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692696"/>
            <a:ext cx="1835452" cy="15339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>
            <a:spLocks noGrp="1"/>
          </p:cNvSpPr>
          <p:nvPr>
            <p:ph type="title"/>
          </p:nvPr>
        </p:nvSpPr>
        <p:spPr>
          <a:xfrm>
            <a:off x="1919536" y="692696"/>
            <a:ext cx="8087551" cy="1368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 panose="02020603050405020304"/>
              <a:buNone/>
            </a:pPr>
            <a:r>
              <a:rPr lang="en-IN" dirty="0">
                <a:solidFill>
                  <a:schemeClr val="tx1"/>
                </a:solidFill>
              </a:rPr>
              <a:t>INDIAN CRIME WEBSITE</a:t>
            </a:r>
          </a:p>
        </p:txBody>
      </p:sp>
      <p:sp>
        <p:nvSpPr>
          <p:cNvPr id="205" name="Google Shape;205;p6"/>
          <p:cNvSpPr txBox="1">
            <a:spLocks noGrp="1"/>
          </p:cNvSpPr>
          <p:nvPr>
            <p:ph type="ftr" idx="11"/>
          </p:nvPr>
        </p:nvSpPr>
        <p:spPr>
          <a:xfrm>
            <a:off x="3935760" y="6473470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/>
              <a:t>Sri </a:t>
            </a:r>
            <a:r>
              <a:rPr lang="en-IN" sz="1400" b="1" dirty="0" err="1"/>
              <a:t>Ramachandra</a:t>
            </a:r>
            <a:r>
              <a:rPr lang="en-IN" sz="1400" b="1" dirty="0"/>
              <a:t> Engineering and Technology,Chennai,600116</a:t>
            </a:r>
          </a:p>
        </p:txBody>
      </p:sp>
      <p:sp>
        <p:nvSpPr>
          <p:cNvPr id="206" name="Google Shape;206;p6"/>
          <p:cNvSpPr txBox="1">
            <a:spLocks noGrp="1"/>
          </p:cNvSpPr>
          <p:nvPr>
            <p:ph type="sldNum" idx="12"/>
          </p:nvPr>
        </p:nvSpPr>
        <p:spPr>
          <a:xfrm>
            <a:off x="407368" y="623731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5</a:t>
            </a:fld>
            <a:endParaRPr lang="en-IN" dirty="0"/>
          </a:p>
        </p:txBody>
      </p:sp>
      <p:sp>
        <p:nvSpPr>
          <p:cNvPr id="207" name="Google Shape;207;p6"/>
          <p:cNvSpPr txBox="1">
            <a:spLocks noGrp="1"/>
          </p:cNvSpPr>
          <p:nvPr>
            <p:ph type="body" idx="1"/>
          </p:nvPr>
        </p:nvSpPr>
        <p:spPr>
          <a:xfrm>
            <a:off x="2063552" y="2276872"/>
            <a:ext cx="9070977" cy="3821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"/>
            </a:pPr>
            <a:r>
              <a:rPr lang="en-IN" b="1" dirty="0" smtClean="0"/>
              <a:t>HOME PAGE:</a:t>
            </a:r>
            <a:endParaRPr lang="en-IN" b="1" dirty="0"/>
          </a:p>
          <a:p>
            <a:pPr marL="800100" lvl="1" indent="-342900" algn="l" rtl="0">
              <a:spcBef>
                <a:spcPts val="1000"/>
              </a:spcBef>
              <a:spcAft>
                <a:spcPts val="0"/>
              </a:spcAft>
              <a:buSzPts val="2400"/>
              <a:buFont typeface="Arial" pitchFamily="34" charset="0"/>
              <a:buChar char="•"/>
            </a:pPr>
            <a:r>
              <a:rPr lang="en-IN" dirty="0" smtClean="0"/>
              <a:t>Graphs on queries</a:t>
            </a:r>
          </a:p>
          <a:p>
            <a:pPr marL="800100" lvl="1" indent="-342900" algn="l" rtl="0">
              <a:spcBef>
                <a:spcPts val="1000"/>
              </a:spcBef>
              <a:spcAft>
                <a:spcPts val="0"/>
              </a:spcAft>
              <a:buSzPts val="2400"/>
              <a:buFont typeface="Arial" pitchFamily="34" charset="0"/>
              <a:buChar char="•"/>
            </a:pPr>
            <a:r>
              <a:rPr lang="en-IN" dirty="0" smtClean="0"/>
              <a:t>Quick maps</a:t>
            </a:r>
          </a:p>
          <a:p>
            <a:pPr marL="800100" lvl="1" indent="-342900" algn="l" rtl="0">
              <a:spcBef>
                <a:spcPts val="1000"/>
              </a:spcBef>
              <a:spcAft>
                <a:spcPts val="0"/>
              </a:spcAft>
              <a:buSzPts val="2400"/>
              <a:buFont typeface="Arial" pitchFamily="34" charset="0"/>
              <a:buChar char="•"/>
            </a:pPr>
            <a:r>
              <a:rPr lang="en-IN" b="1" dirty="0" smtClean="0"/>
              <a:t>Navigation </a:t>
            </a:r>
            <a:r>
              <a:rPr lang="en-IN" b="1" dirty="0"/>
              <a:t>Bar</a:t>
            </a:r>
          </a:p>
          <a:p>
            <a:pPr marL="1257300" lvl="2" indent="-342900" algn="l" rtl="0">
              <a:spcBef>
                <a:spcPts val="1000"/>
              </a:spcBef>
              <a:spcAft>
                <a:spcPts val="0"/>
              </a:spcAft>
              <a:buSzPts val="2000"/>
              <a:buFont typeface="Arial" pitchFamily="34" charset="0"/>
              <a:buChar char="•"/>
            </a:pPr>
            <a:r>
              <a:rPr lang="en-IN" sz="2400" dirty="0"/>
              <a:t>Projects</a:t>
            </a:r>
          </a:p>
          <a:p>
            <a:pPr marL="1257300" lvl="2" indent="-342900" algn="l" rtl="0">
              <a:spcBef>
                <a:spcPts val="1000"/>
              </a:spcBef>
              <a:spcAft>
                <a:spcPts val="0"/>
              </a:spcAft>
              <a:buSzPts val="2000"/>
              <a:buFont typeface="Arial" pitchFamily="34" charset="0"/>
              <a:buChar char="•"/>
            </a:pPr>
            <a:r>
              <a:rPr lang="en-IN" sz="2400" dirty="0" smtClean="0"/>
              <a:t>Quick maps</a:t>
            </a:r>
            <a:endParaRPr lang="en-IN" sz="2400" dirty="0"/>
          </a:p>
          <a:p>
            <a:pPr marL="1257300" lvl="2" indent="-342900" algn="l" rtl="0">
              <a:spcBef>
                <a:spcPts val="1000"/>
              </a:spcBef>
              <a:spcAft>
                <a:spcPts val="0"/>
              </a:spcAft>
              <a:buSzPts val="2000"/>
              <a:buFont typeface="Arial" pitchFamily="34" charset="0"/>
              <a:buChar char="•"/>
            </a:pPr>
            <a:r>
              <a:rPr lang="en-IN" sz="2400" dirty="0" smtClean="0"/>
              <a:t>Facts</a:t>
            </a:r>
            <a:endParaRPr lang="en-IN" sz="2400" dirty="0"/>
          </a:p>
          <a:p>
            <a:pPr marL="914400" lvl="2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lang="en-IN" dirty="0"/>
          </a:p>
          <a:p>
            <a:pPr marL="914400" lvl="2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6FFC4409-07A5-4ABE-9EB6-7DC649C56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692696"/>
            <a:ext cx="1835452" cy="15339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"/>
          <p:cNvSpPr txBox="1">
            <a:spLocks noGrp="1"/>
          </p:cNvSpPr>
          <p:nvPr>
            <p:ph type="title"/>
          </p:nvPr>
        </p:nvSpPr>
        <p:spPr>
          <a:xfrm>
            <a:off x="2135560" y="620688"/>
            <a:ext cx="8087551" cy="1368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 panose="02020603050405020304"/>
              <a:buNone/>
            </a:pPr>
            <a:r>
              <a:rPr lang="en-IN" dirty="0" smtClean="0">
                <a:solidFill>
                  <a:schemeClr val="tx1"/>
                </a:solidFill>
              </a:rPr>
              <a:t>INDIAN CRIME WEBSITE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3" name="Google Shape;213;p7"/>
          <p:cNvSpPr txBox="1">
            <a:spLocks noGrp="1"/>
          </p:cNvSpPr>
          <p:nvPr>
            <p:ph type="ftr" idx="11"/>
          </p:nvPr>
        </p:nvSpPr>
        <p:spPr>
          <a:xfrm>
            <a:off x="4151784" y="6492875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/>
              <a:t>Sri </a:t>
            </a:r>
            <a:r>
              <a:rPr lang="en-IN" sz="1400" b="1" dirty="0" err="1"/>
              <a:t>Ramachandra</a:t>
            </a:r>
            <a:r>
              <a:rPr lang="en-IN" sz="1400" b="1" dirty="0"/>
              <a:t> Engineering and Technology,Chennai,600116</a:t>
            </a:r>
          </a:p>
        </p:txBody>
      </p:sp>
      <p:sp>
        <p:nvSpPr>
          <p:cNvPr id="214" name="Google Shape;214;p7"/>
          <p:cNvSpPr txBox="1">
            <a:spLocks noGrp="1"/>
          </p:cNvSpPr>
          <p:nvPr>
            <p:ph type="sldNum" idx="12"/>
          </p:nvPr>
        </p:nvSpPr>
        <p:spPr>
          <a:xfrm>
            <a:off x="551384" y="630932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6</a:t>
            </a:fld>
            <a:endParaRPr lang="en-IN"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2207568" y="2348880"/>
            <a:ext cx="9070977" cy="3821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"/>
            </a:pPr>
            <a:r>
              <a:rPr lang="en-IN" dirty="0"/>
              <a:t>Contents of the Facts </a:t>
            </a:r>
            <a:r>
              <a:rPr lang="en-IN" dirty="0" smtClean="0"/>
              <a:t>page</a:t>
            </a:r>
            <a:endParaRPr lang="en-IN"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400"/>
              <a:buChar char=""/>
            </a:pPr>
            <a:r>
              <a:rPr lang="en-IN" dirty="0"/>
              <a:t>POA</a:t>
            </a: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400"/>
              <a:buChar char=""/>
            </a:pPr>
            <a:r>
              <a:rPr lang="en-IN" dirty="0"/>
              <a:t>ARSON CRIME</a:t>
            </a: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400"/>
              <a:buChar char=""/>
            </a:pPr>
            <a:r>
              <a:rPr lang="en-IN" dirty="0"/>
              <a:t>HARASSMENT </a:t>
            </a: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400"/>
              <a:buChar char=""/>
            </a:pPr>
            <a:r>
              <a:rPr lang="en-IN" dirty="0"/>
              <a:t>DACOITY</a:t>
            </a: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400"/>
              <a:buChar char=""/>
            </a:pPr>
            <a:r>
              <a:rPr lang="en-IN" dirty="0"/>
              <a:t>PCR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6FFC4409-07A5-4ABE-9EB6-7DC649C56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692696"/>
            <a:ext cx="1835452" cy="15339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576" y="2780928"/>
            <a:ext cx="8087551" cy="1368073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QUERIES AND GRAPHS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551384" y="6309320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7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6FFC4409-07A5-4ABE-9EB6-7DC649C56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692696"/>
            <a:ext cx="1835452" cy="153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 txBox="1">
            <a:spLocks noGrp="1"/>
          </p:cNvSpPr>
          <p:nvPr>
            <p:ph type="title"/>
          </p:nvPr>
        </p:nvSpPr>
        <p:spPr>
          <a:xfrm>
            <a:off x="1991544" y="377829"/>
            <a:ext cx="8447591" cy="1368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800" dirty="0" smtClean="0">
                <a:solidFill>
                  <a:schemeClr val="tx1"/>
                </a:solidFill>
                <a:effectLst/>
              </a:rPr>
              <a:t>1. Compare </a:t>
            </a:r>
            <a:r>
              <a:rPr lang="en-US" sz="2800" dirty="0">
                <a:solidFill>
                  <a:schemeClr val="tx1"/>
                </a:solidFill>
                <a:effectLst/>
              </a:rPr>
              <a:t>the average number of assault on women 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         in </a:t>
            </a:r>
            <a:r>
              <a:rPr lang="en-US" sz="2800" dirty="0">
                <a:solidFill>
                  <a:schemeClr val="tx1"/>
                </a:solidFill>
                <a:effectLst/>
              </a:rPr>
              <a:t>the states MP and UP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221" name="Google Shape;221;p9"/>
          <p:cNvSpPr txBox="1">
            <a:spLocks noGrp="1"/>
          </p:cNvSpPr>
          <p:nvPr>
            <p:ph type="ftr" idx="11"/>
          </p:nvPr>
        </p:nvSpPr>
        <p:spPr>
          <a:xfrm>
            <a:off x="4007768" y="649852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/>
              <a:t>Sri </a:t>
            </a:r>
            <a:r>
              <a:rPr lang="en-IN" sz="1400" b="1" dirty="0" err="1"/>
              <a:t>Ramachandra</a:t>
            </a:r>
            <a:r>
              <a:rPr lang="en-IN" sz="1400" b="1" dirty="0"/>
              <a:t> Engineering and Technology,Chennai,600116</a:t>
            </a:r>
          </a:p>
        </p:txBody>
      </p:sp>
      <p:sp>
        <p:nvSpPr>
          <p:cNvPr id="222" name="Google Shape;222;p9"/>
          <p:cNvSpPr txBox="1">
            <a:spLocks noGrp="1"/>
          </p:cNvSpPr>
          <p:nvPr>
            <p:ph type="sldNum" idx="12"/>
          </p:nvPr>
        </p:nvSpPr>
        <p:spPr>
          <a:xfrm>
            <a:off x="263352" y="6381328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8</a:t>
            </a:fld>
            <a:endParaRPr lang="en-IN" dirty="0"/>
          </a:p>
        </p:txBody>
      </p:sp>
      <p:sp>
        <p:nvSpPr>
          <p:cNvPr id="2" name="Text Placeholder 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1026" name="Picture 2" descr="C:\Users\DELL\OneDrive\Desktop\INDIAN CRIMES(1)\images\GRAPH\q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930696"/>
            <a:ext cx="7920880" cy="421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6FFC4409-07A5-4ABE-9EB6-7DC649C56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96" y="637455"/>
            <a:ext cx="1547420" cy="12932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 txBox="1">
            <a:spLocks noGrp="1"/>
          </p:cNvSpPr>
          <p:nvPr>
            <p:ph type="title"/>
          </p:nvPr>
        </p:nvSpPr>
        <p:spPr>
          <a:xfrm>
            <a:off x="2245265" y="548680"/>
            <a:ext cx="8087551" cy="1368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IN" sz="2400" dirty="0" smtClean="0">
                <a:effectLst/>
              </a:rPr>
              <a:t>2.Which </a:t>
            </a:r>
            <a:r>
              <a:rPr lang="en-IN" sz="2400" dirty="0">
                <a:effectLst/>
              </a:rPr>
              <a:t>of the </a:t>
            </a:r>
            <a:r>
              <a:rPr lang="en-IN" sz="2400" dirty="0" smtClean="0">
                <a:effectLst/>
              </a:rPr>
              <a:t>states and union territories </a:t>
            </a:r>
            <a:r>
              <a:rPr lang="en-IN" sz="2400" dirty="0">
                <a:effectLst/>
              </a:rPr>
              <a:t>have the highest number of murder cases throughout the years </a:t>
            </a:r>
            <a:r>
              <a:rPr lang="en-IN" sz="2400" dirty="0" smtClean="0">
                <a:effectLst/>
              </a:rPr>
              <a:t>1998-2013?</a:t>
            </a:r>
            <a:endParaRPr lang="en-IN" sz="2400" dirty="0">
              <a:effectLst/>
            </a:endParaRPr>
          </a:p>
        </p:txBody>
      </p:sp>
      <p:sp>
        <p:nvSpPr>
          <p:cNvPr id="229" name="Google Shape;229;p10"/>
          <p:cNvSpPr txBox="1">
            <a:spLocks noGrp="1"/>
          </p:cNvSpPr>
          <p:nvPr>
            <p:ph type="ftr" idx="11"/>
          </p:nvPr>
        </p:nvSpPr>
        <p:spPr>
          <a:xfrm>
            <a:off x="3935760" y="6482781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/>
              <a:t>Sri </a:t>
            </a:r>
            <a:r>
              <a:rPr lang="en-IN" sz="1400" b="1" dirty="0" err="1"/>
              <a:t>Ramachandra</a:t>
            </a:r>
            <a:r>
              <a:rPr lang="en-IN" sz="1400" b="1" dirty="0"/>
              <a:t> Engineering and Technology,Chennai,600116</a:t>
            </a:r>
          </a:p>
        </p:txBody>
      </p:sp>
      <p:sp>
        <p:nvSpPr>
          <p:cNvPr id="230" name="Google Shape;230;p10"/>
          <p:cNvSpPr txBox="1">
            <a:spLocks noGrp="1"/>
          </p:cNvSpPr>
          <p:nvPr>
            <p:ph type="sldNum" idx="12"/>
          </p:nvPr>
        </p:nvSpPr>
        <p:spPr>
          <a:xfrm>
            <a:off x="479376" y="623731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9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6FFC4409-07A5-4ABE-9EB6-7DC649C56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96" y="637455"/>
            <a:ext cx="1547420" cy="129324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700808"/>
            <a:ext cx="7416824" cy="4419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tf00001197</Template>
  <TotalTime>391</TotalTime>
  <Pages>21</Pages>
  <Words>402</Words>
  <Characters>0</Characters>
  <Application>Microsoft Office PowerPoint</Application>
  <DocSecurity>0</DocSecurity>
  <PresentationFormat>Custom</PresentationFormat>
  <Lines>0</Lines>
  <Paragraphs>117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Wingdings 3</vt:lpstr>
      <vt:lpstr>Calibri</vt:lpstr>
      <vt:lpstr>Century Gothic</vt:lpstr>
      <vt:lpstr>Lucida Sans Unicode</vt:lpstr>
      <vt:lpstr>Times New Roman</vt:lpstr>
      <vt:lpstr>Wingdings 2</vt:lpstr>
      <vt:lpstr>Verdana</vt:lpstr>
      <vt:lpstr>Concourse</vt:lpstr>
      <vt:lpstr>INDIAN CRIMES</vt:lpstr>
      <vt:lpstr>PROBLEM STATEMENT</vt:lpstr>
      <vt:lpstr>DATA SET-Indian Crime</vt:lpstr>
      <vt:lpstr>TOOLS INCORPORATED</vt:lpstr>
      <vt:lpstr>INDIAN CRIME WEBSITE</vt:lpstr>
      <vt:lpstr>INDIAN CRIME WEBSITE</vt:lpstr>
      <vt:lpstr>QUERIES AND GRAPHS</vt:lpstr>
      <vt:lpstr>1. Compare the average number of assault on women          in the states MP and UP</vt:lpstr>
      <vt:lpstr>2.Which of the states and union territories have the highest number of murder cases throughout the years 1998-2013?</vt:lpstr>
      <vt:lpstr> 3.What is the trend of all crimes of the Union Territory Delhi within the years 2011-2013?  </vt:lpstr>
      <vt:lpstr>4.Among 13 metropolitan cities of India, which city has highest assaults on women</vt:lpstr>
      <vt:lpstr>5.In which year(2001-2012), and state did the highest number of robberies occur in India ?</vt:lpstr>
      <vt:lpstr>WEBSITE - HOMEPAGE</vt:lpstr>
      <vt:lpstr>PROJECTS</vt:lpstr>
      <vt:lpstr>FACTS</vt:lpstr>
      <vt:lpstr>FACTS PAGE</vt:lpstr>
      <vt:lpstr>ABOUT US</vt:lpstr>
      <vt:lpstr>WEBSITE HOSTING-AWS</vt:lpstr>
      <vt:lpstr>FUTURE SCOPE</vt:lpstr>
      <vt:lpstr>REFERENCES</vt:lpstr>
      <vt:lpstr>THANK YOU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CRIMES</dc:title>
  <dc:creator>Swetha T</dc:creator>
  <cp:lastModifiedBy>DELL</cp:lastModifiedBy>
  <cp:revision>25</cp:revision>
  <dcterms:modified xsi:type="dcterms:W3CDTF">2020-11-21T14:37:30Z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