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98" r:id="rId3"/>
    <p:sldId id="300" r:id="rId4"/>
    <p:sldId id="259" r:id="rId5"/>
    <p:sldId id="260" r:id="rId6"/>
    <p:sldId id="266" r:id="rId7"/>
    <p:sldId id="274" r:id="rId8"/>
    <p:sldId id="275" r:id="rId9"/>
    <p:sldId id="299" r:id="rId10"/>
    <p:sldId id="276" r:id="rId11"/>
    <p:sldId id="278"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725"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t>‹#›</a:t>
            </a:fld>
            <a:endParaRPr lang="en-IN"/>
          </a:p>
        </p:txBody>
      </p:sp>
    </p:spTree>
    <p:extLst>
      <p:ext uri="{BB962C8B-B14F-4D97-AF65-F5344CB8AC3E}">
        <p14:creationId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t>9</a:t>
            </a:fld>
            <a:endParaRPr lang="en-IN"/>
          </a:p>
        </p:txBody>
      </p:sp>
    </p:spTree>
    <p:extLst>
      <p:ext uri="{BB962C8B-B14F-4D97-AF65-F5344CB8AC3E}">
        <p14:creationId xmlns:p14="http://schemas.microsoft.com/office/powerpoint/2010/main"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	      M.SAJETHA</a:t>
            </a: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1308050"/>
          </a:xfrm>
        </p:spPr>
        <p:txBody>
          <a:bodyPr/>
          <a:lstStyle/>
          <a:p>
            <a:pPr algn="l" rtl="0"/>
            <a:b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br>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
        <p:nvSpPr>
          <p:cNvPr id="4" name="TextBox 3"/>
          <p:cNvSpPr txBox="1"/>
          <p:nvPr/>
        </p:nvSpPr>
        <p:spPr>
          <a:xfrm>
            <a:off x="1295400" y="5486400"/>
            <a:ext cx="7162800" cy="923330"/>
          </a:xfrm>
          <a:prstGeom prst="rect">
            <a:avLst/>
          </a:prstGeom>
          <a:noFill/>
        </p:spPr>
        <p:txBody>
          <a:bodyPr wrap="square" rtlCol="0">
            <a:spAutoFit/>
          </a:bodyPr>
          <a:lstStyle/>
          <a:p>
            <a:r>
              <a:rPr lang="en-US" b="1" dirty="0"/>
              <a:t>DRIVE LINK:</a:t>
            </a:r>
          </a:p>
          <a:p>
            <a:r>
              <a:rPr lang="en-IN" dirty="0"/>
              <a:t>https://colab.research.google.com/drive/1-syetRpdyZrh_qf8y2Y1y2m4tXmgYCFo#scrollTo=58We7TVeiTbu</a:t>
            </a:r>
          </a:p>
        </p:txBody>
      </p:sp>
      <p:pic>
        <p:nvPicPr>
          <p:cNvPr id="7" name="Picture 6">
            <a:extLst>
              <a:ext uri="{FF2B5EF4-FFF2-40B4-BE49-F238E27FC236}">
                <a16:creationId xmlns:a16="http://schemas.microsoft.com/office/drawing/2014/main" id="{BA45F213-0E61-BE39-F14F-D2EFC1E85B30}"/>
              </a:ext>
            </a:extLst>
          </p:cNvPr>
          <p:cNvPicPr>
            <a:picLocks noChangeAspect="1"/>
          </p:cNvPicPr>
          <p:nvPr/>
        </p:nvPicPr>
        <p:blipFill>
          <a:blip r:embed="rId2"/>
          <a:stretch>
            <a:fillRect/>
          </a:stretch>
        </p:blipFill>
        <p:spPr>
          <a:xfrm>
            <a:off x="304800" y="1576903"/>
            <a:ext cx="4648199" cy="3704194"/>
          </a:xfrm>
          <a:prstGeom prst="rect">
            <a:avLst/>
          </a:prstGeom>
        </p:spPr>
      </p:pic>
      <p:pic>
        <p:nvPicPr>
          <p:cNvPr id="9" name="Picture 8">
            <a:extLst>
              <a:ext uri="{FF2B5EF4-FFF2-40B4-BE49-F238E27FC236}">
                <a16:creationId xmlns:a16="http://schemas.microsoft.com/office/drawing/2014/main" id="{6CAC92B3-38AC-6332-FE11-0512973F95C1}"/>
              </a:ext>
            </a:extLst>
          </p:cNvPr>
          <p:cNvPicPr>
            <a:picLocks noChangeAspect="1"/>
          </p:cNvPicPr>
          <p:nvPr/>
        </p:nvPicPr>
        <p:blipFill>
          <a:blip r:embed="rId3"/>
          <a:stretch>
            <a:fillRect/>
          </a:stretch>
        </p:blipFill>
        <p:spPr>
          <a:xfrm>
            <a:off x="4495801" y="1733766"/>
            <a:ext cx="5216963" cy="29144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 of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DEA7F0D-8D6D-D590-19A9-6D440F6422F7}"/>
              </a:ext>
            </a:extLst>
          </p:cNvPr>
          <p:cNvPicPr>
            <a:picLocks noChangeAspect="1"/>
          </p:cNvPicPr>
          <p:nvPr/>
        </p:nvPicPr>
        <p:blipFill>
          <a:blip r:embed="rId2"/>
          <a:stretch>
            <a:fillRect/>
          </a:stretch>
        </p:blipFill>
        <p:spPr>
          <a:xfrm>
            <a:off x="152400" y="3886200"/>
            <a:ext cx="9296399" cy="2324424"/>
          </a:xfrm>
          <a:prstGeom prst="rect">
            <a:avLst/>
          </a:prstGeom>
        </p:spPr>
      </p:pic>
      <p:pic>
        <p:nvPicPr>
          <p:cNvPr id="8" name="Picture 7">
            <a:extLst>
              <a:ext uri="{FF2B5EF4-FFF2-40B4-BE49-F238E27FC236}">
                <a16:creationId xmlns:a16="http://schemas.microsoft.com/office/drawing/2014/main" id="{D8FDF8C7-65AF-9982-4148-956C18073A65}"/>
              </a:ext>
            </a:extLst>
          </p:cNvPr>
          <p:cNvPicPr>
            <a:picLocks noChangeAspect="1"/>
          </p:cNvPicPr>
          <p:nvPr/>
        </p:nvPicPr>
        <p:blipFill>
          <a:blip r:embed="rId3"/>
          <a:stretch>
            <a:fillRect/>
          </a:stretch>
        </p:blipFill>
        <p:spPr>
          <a:xfrm>
            <a:off x="0" y="1511342"/>
            <a:ext cx="9408382" cy="23244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2651125"/>
            <a:ext cx="8534400" cy="1107996"/>
          </a:xfrm>
        </p:spPr>
        <p:txBody>
          <a:bodyPr/>
          <a:lstStyle/>
          <a:p>
            <a:r>
              <a:rPr lang="en-US" sz="3600" b="1" i="0" dirty="0">
                <a:solidFill>
                  <a:srgbClr val="000000"/>
                </a:solidFill>
                <a:effectLst/>
                <a:highlight>
                  <a:srgbClr val="FFFFFF"/>
                </a:highlight>
                <a:latin typeface="Times New Roman" panose="02020603050405020304" pitchFamily="18" charset="0"/>
                <a:cs typeface="Times New Roman" panose="02020603050405020304" pitchFamily="18" charset="0"/>
              </a:rPr>
              <a:t>Weather Prediction using CNN</a:t>
            </a:r>
          </a:p>
          <a:p>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2438400"/>
            <a:ext cx="8382000"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aim of a weather prediction project using Convolutional Neural Networks (CNNs) is to enhance forecasting accuracy by analyzing vast amounts of meteorological data and patterns. Its agenda includes leveraging CNNs to recognize complex spatial and temporal relationships in weather data, thereby improving predictive capabilities for various atmospheric phenomena. Ultimately, the goal is to provide more reliable and timely forecasts to mitigate risks associated with severe weather events.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381000" y="1372035"/>
            <a:ext cx="8305800" cy="411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	The problem statement for a weather prediction project using Convolutional Neural Networks (CNNs) involves developing a model capable of accurately forecasting various meteorological parameters, such as temperature, precipitation, and wind patterns, based on historical and real-time weather data.</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	The challenge lies in leveraging CNN architectures to effectively capture spatial and temporal dependencies within the data, addressing issues like data heterogeneity, non-linear relationships, and dynamic atmospheric conditions to enhance the precision and reliability of weather predictions.</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p:cNvSpPr txBox="1"/>
          <p:nvPr/>
        </p:nvSpPr>
        <p:spPr>
          <a:xfrm>
            <a:off x="304800" y="1572474"/>
            <a:ext cx="8153400"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weather prediction project utilizing Convolutional Neural Networks (CNNs) aims to revolutionize forecasting accuracy by harnessing the power of deep learning techniques. Leveraging vast datasets of historical and real-time meteorological information, the project seeks to develop a robust CNN model capable of accurately predicting various weather parameters, including temperature, precipitation, humidity, and wind patterns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 representation: </a:t>
            </a:r>
          </a:p>
          <a:p>
            <a:pPr algn="just"/>
            <a:r>
              <a:rPr lang="en-US" sz="2000" b="1"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The weather prediction project utilizing Convolutional Neural Networks (CNNs) is structured around several key phases. Initially, historical and real-time meteorological data are gathered from diverse sources, including weather stations, satellites, and sensors. Following this, the data undergoes rigorous preprocessing to handle missing values, normalize features, and partition into training, validation, and testing subsets.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482249" y="1259895"/>
            <a:ext cx="8787581" cy="405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Develop a Convolutional Neural Network (CNN) model tailored for weather prediction tasks.</a:t>
            </a:r>
          </a:p>
          <a:p>
            <a:pPr algn="just"/>
            <a:r>
              <a:rPr lang="en-US" sz="2000" dirty="0">
                <a:latin typeface="Times New Roman" panose="02020603050405020304" pitchFamily="18" charset="0"/>
                <a:cs typeface="Times New Roman" panose="02020603050405020304" pitchFamily="18" charset="0"/>
              </a:rPr>
              <a:t>Improve forecasting accuracy for meteorological parameters such as temperature, precipitation, humidity, and wind patterns.</a:t>
            </a:r>
          </a:p>
          <a:p>
            <a:pPr algn="just"/>
            <a:r>
              <a:rPr lang="en-US" sz="2000" dirty="0">
                <a:latin typeface="Times New Roman" panose="02020603050405020304" pitchFamily="18" charset="0"/>
                <a:cs typeface="Times New Roman" panose="02020603050405020304" pitchFamily="18" charset="0"/>
              </a:rPr>
              <a:t>Capture complex spatial and temporal relationships within weather data through efficient CNN architecture.</a:t>
            </a:r>
          </a:p>
          <a:p>
            <a:pPr algn="just"/>
            <a:r>
              <a:rPr lang="en-US" sz="2000" dirty="0">
                <a:latin typeface="Times New Roman" panose="02020603050405020304" pitchFamily="18" charset="0"/>
                <a:cs typeface="Times New Roman" panose="02020603050405020304" pitchFamily="18" charset="0"/>
              </a:rPr>
              <a:t>Enhance reliability and timeliness of weather forecasts to facilitate better preparedness and resilience.</a:t>
            </a:r>
          </a:p>
          <a:p>
            <a:pPr algn="just"/>
            <a:r>
              <a:rPr lang="en-US" sz="2000" dirty="0">
                <a:latin typeface="Times New Roman" panose="02020603050405020304" pitchFamily="18" charset="0"/>
                <a:cs typeface="Times New Roman" panose="02020603050405020304" pitchFamily="18" charset="0"/>
              </a:rPr>
              <a:t>Leverage deep learning techniques to optimize model performance and address challenges in weather prediction.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280218" y="1390061"/>
            <a:ext cx="8863781" cy="44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b="1" dirty="0"/>
              <a:t>Enhanced Accuracy:</a:t>
            </a:r>
            <a:r>
              <a:rPr lang="en-US" dirty="0"/>
              <a:t> By utilizing CNNs and advanced deep learning techniques, the solution offers improved accuracy in weather forecasting compared to traditional methods. This accuracy enables better decision-making and planning for individuals, businesses, and governments.</a:t>
            </a:r>
          </a:p>
          <a:p>
            <a:pPr algn="just"/>
            <a:endParaRPr lang="en-US" dirty="0"/>
          </a:p>
          <a:p>
            <a:pPr algn="just"/>
            <a:r>
              <a:rPr lang="en-US" b="1" dirty="0"/>
              <a:t>Timely Predictions: </a:t>
            </a:r>
            <a:r>
              <a:rPr lang="en-US" dirty="0"/>
              <a:t>The real-time capabilities of the solution ensure timely delivery of weather forecasts, allowing users to stay informed about changing weather conditions and take appropriate actions in advance.</a:t>
            </a:r>
          </a:p>
          <a:p>
            <a:pPr algn="just"/>
            <a:endParaRPr lang="en-US" b="1" dirty="0"/>
          </a:p>
          <a:p>
            <a:pPr algn="just"/>
            <a:r>
              <a:rPr lang="en-US" b="1" dirty="0"/>
              <a:t>Customized Forecasting: </a:t>
            </a:r>
            <a:r>
              <a:rPr lang="en-US" dirty="0"/>
              <a:t>The flexibility of CNN architectures allows for customization according to specific meteorological parameters and geographical regions, providing tailored forecasts that meet the unique needs of users.</a:t>
            </a:r>
          </a:p>
          <a:p>
            <a:pPr algn="just"/>
            <a:endParaRPr lang="en-US" dirty="0"/>
          </a:p>
          <a:p>
            <a:pPr algn="just"/>
            <a:r>
              <a:rPr lang="en-US" b="1" dirty="0"/>
              <a:t>Scalability and Integration: </a:t>
            </a:r>
            <a:r>
              <a:rPr lang="en-US" dirty="0"/>
              <a:t>The solution is designed to scale efficiently and integrate seamlessly with existing weather prediction systems and applications, enhancing their capabilities without significant infrastructure changes.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304800" y="835223"/>
            <a:ext cx="9296400" cy="497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sz="2000" b="1" dirty="0">
                <a:latin typeface="Times New Roman" panose="02020603050405020304" pitchFamily="18" charset="0"/>
                <a:cs typeface="Times New Roman" panose="02020603050405020304" pitchFamily="18" charset="0"/>
              </a:rPr>
              <a:t>Deep Learning Innovation: </a:t>
            </a:r>
            <a:r>
              <a:rPr lang="en-US" sz="2000" dirty="0">
                <a:latin typeface="Times New Roman" panose="02020603050405020304" pitchFamily="18" charset="0"/>
                <a:cs typeface="Times New Roman" panose="02020603050405020304" pitchFamily="18" charset="0"/>
              </a:rPr>
              <a:t>By integrating advanced deep learning techniques, particularly CNNs, we're pushing the boundaries of traditional weather prediction methods. Our solution harnesses the complex patterns and dependencies within meteorological data, allowing for more accurate and reliable forecasts.</a:t>
            </a:r>
          </a:p>
          <a:p>
            <a:pPr algn="just"/>
            <a:r>
              <a:rPr lang="en-US" sz="2000" b="1" dirty="0">
                <a:latin typeface="Times New Roman" panose="02020603050405020304" pitchFamily="18" charset="0"/>
                <a:cs typeface="Times New Roman" panose="02020603050405020304" pitchFamily="18" charset="0"/>
              </a:rPr>
              <a:t>Real-Time Precision: </a:t>
            </a:r>
            <a:r>
              <a:rPr lang="en-US" sz="2000" dirty="0">
                <a:latin typeface="Times New Roman" panose="02020603050405020304" pitchFamily="18" charset="0"/>
                <a:cs typeface="Times New Roman" panose="02020603050405020304" pitchFamily="18" charset="0"/>
              </a:rPr>
              <a:t>We offer real-time weather forecasts with unprecedented precision. Through our CNN-based approach, we can analyze vast amounts of data quickly and efficiently, providing users with up-to-the-minute insights into changing weather conditions.</a:t>
            </a:r>
          </a:p>
          <a:p>
            <a:pPr algn="just"/>
            <a:r>
              <a:rPr lang="en-US" sz="2000" b="1" dirty="0">
                <a:latin typeface="Times New Roman" panose="02020603050405020304" pitchFamily="18" charset="0"/>
                <a:cs typeface="Times New Roman" panose="02020603050405020304" pitchFamily="18" charset="0"/>
              </a:rPr>
              <a:t>Tailored Forecasting: </a:t>
            </a:r>
            <a:r>
              <a:rPr lang="en-US" sz="2000" dirty="0">
                <a:latin typeface="Times New Roman" panose="02020603050405020304" pitchFamily="18" charset="0"/>
                <a:cs typeface="Times New Roman" panose="02020603050405020304" pitchFamily="18" charset="0"/>
              </a:rPr>
              <a:t>Our solution doesn't just provide generic weather predictions; it offers customized forecasts tailored to specific parameters and geographical regions. This level of customization ensures that users receive highly relevant and actionable insights, whether they're planning a picnic or managing a large-scale agricultural operation.</a:t>
            </a:r>
          </a:p>
          <a:p>
            <a:pPr algn="just"/>
            <a:r>
              <a:rPr lang="en-US" sz="2000" b="1" dirty="0">
                <a:latin typeface="Times New Roman" panose="02020603050405020304" pitchFamily="18" charset="0"/>
                <a:cs typeface="Times New Roman" panose="02020603050405020304" pitchFamily="18" charset="0"/>
              </a:rPr>
              <a:t>Seamless Integration: </a:t>
            </a:r>
            <a:r>
              <a:rPr lang="en-US" sz="2000" dirty="0">
                <a:latin typeface="Times New Roman" panose="02020603050405020304" pitchFamily="18" charset="0"/>
                <a:cs typeface="Times New Roman" panose="02020603050405020304" pitchFamily="18" charset="0"/>
              </a:rPr>
              <a:t>We've designed our solution to seamlessly integrate with existing weather prediction systems and applications. This means that users can leverage our advanced forecasting capabilities without the need for extensive infrastructure changes or disruptions to their current workflows.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sp>
        <p:nvSpPr>
          <p:cNvPr id="6" name="TextBox 5"/>
          <p:cNvSpPr txBox="1"/>
          <p:nvPr/>
        </p:nvSpPr>
        <p:spPr>
          <a:xfrm>
            <a:off x="2426135" y="1134036"/>
            <a:ext cx="5257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WEATHER PREDICTION</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6788434-D1B7-567C-6AA8-4D0E19710A05}"/>
              </a:ext>
            </a:extLst>
          </p:cNvPr>
          <p:cNvPicPr>
            <a:picLocks noChangeAspect="1"/>
          </p:cNvPicPr>
          <p:nvPr/>
        </p:nvPicPr>
        <p:blipFill>
          <a:blip r:embed="rId3"/>
          <a:stretch>
            <a:fillRect/>
          </a:stretch>
        </p:blipFill>
        <p:spPr>
          <a:xfrm>
            <a:off x="2057400" y="1597935"/>
            <a:ext cx="6007916" cy="5116116"/>
          </a:xfrm>
          <a:prstGeom prst="rect">
            <a:avLst/>
          </a:prstGeom>
        </p:spPr>
      </p:pic>
    </p:spTree>
    <p:extLst>
      <p:ext uri="{BB962C8B-B14F-4D97-AF65-F5344CB8AC3E}">
        <p14:creationId xmlns:p14="http://schemas.microsoft.com/office/powerpoint/2010/main" val="105036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752</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 Narrow</vt:lpstr>
      <vt:lpstr>Arial</vt:lpstr>
      <vt:lpstr>Calibri</vt:lpstr>
      <vt:lpstr>Segoe UI Light</vt:lpstr>
      <vt:lpstr>Times New Roman</vt:lpstr>
      <vt:lpstr>Trebuchet MS</vt:lpstr>
      <vt:lpstr>Office Theme</vt:lpstr>
      <vt:lpstr>PowerPoint Presentation</vt:lpstr>
      <vt:lpstr>PROJECT TITLE</vt:lpstr>
      <vt:lpstr>AGENDA</vt:lpstr>
      <vt:lpstr>PROBLEM STATEMENT</vt:lpstr>
      <vt:lpstr>PROJECT OVERVIEW</vt:lpstr>
      <vt:lpstr>OBJECTIVE: </vt:lpstr>
      <vt:lpstr> YOUR SOLUTION AND ITS VALUE PROPOSITION</vt:lpstr>
      <vt:lpstr>The Wow Factor in Your Solution</vt:lpstr>
      <vt:lpstr>RESULTS</vt:lpstr>
      <vt:lpstr> Results</vt:lpstr>
      <vt:lpstr>Accuracy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SAJETHA M</cp:lastModifiedBy>
  <cp:revision>36</cp:revision>
  <dcterms:created xsi:type="dcterms:W3CDTF">2024-04-01T07:07:00Z</dcterms:created>
  <dcterms:modified xsi:type="dcterms:W3CDTF">2024-04-04T12:27:56Z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