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5" r:id="rId2"/>
    <p:sldId id="310" r:id="rId3"/>
    <p:sldId id="317" r:id="rId4"/>
    <p:sldId id="322" r:id="rId5"/>
    <p:sldId id="318" r:id="rId6"/>
    <p:sldId id="319" r:id="rId7"/>
    <p:sldId id="320" r:id="rId8"/>
    <p:sldId id="321" r:id="rId9"/>
  </p:sldIdLst>
  <p:sldSz cx="12188825"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9" d="100"/>
          <a:sy n="79" d="100"/>
        </p:scale>
        <p:origin x="850"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9/27/2021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9/27/2021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9/27/2021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9/27/2021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9/27/2021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9/27/2021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9/27/2021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9/27/2021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9/27/2021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9/27/2021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9/27/2021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9/27/2021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9/27/2021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8E06E72D-C7F0-4C0F-8285-E757F5113F83}"/>
              </a:ext>
            </a:extLst>
          </p:cNvPr>
          <p:cNvSpPr>
            <a:spLocks noGrp="1"/>
          </p:cNvSpPr>
          <p:nvPr>
            <p:ph type="subTitle" idx="1"/>
          </p:nvPr>
        </p:nvSpPr>
        <p:spPr>
          <a:xfrm>
            <a:off x="3732212" y="2514600"/>
            <a:ext cx="4343399" cy="914400"/>
          </a:xfrm>
        </p:spPr>
        <p:txBody>
          <a:bodyPr>
            <a:normAutofit/>
          </a:bodyPr>
          <a:lstStyle/>
          <a:p>
            <a:r>
              <a:rPr lang="en-US" sz="4000" b="1" u="sng" dirty="0">
                <a:solidFill>
                  <a:srgbClr val="00B050"/>
                </a:solidFill>
                <a:highlight>
                  <a:srgbClr val="000000"/>
                </a:highlight>
              </a:rPr>
              <a:t>presentation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112FB5-8DDC-4608-935D-7FC1FD126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812" y="304800"/>
            <a:ext cx="1786081" cy="1524000"/>
          </a:xfrm>
          <a:prstGeom prst="rect">
            <a:avLst/>
          </a:prstGeom>
        </p:spPr>
      </p:pic>
      <p:sp>
        <p:nvSpPr>
          <p:cNvPr id="9" name="Title 3">
            <a:extLst>
              <a:ext uri="{FF2B5EF4-FFF2-40B4-BE49-F238E27FC236}">
                <a16:creationId xmlns:a16="http://schemas.microsoft.com/office/drawing/2014/main" id="{05EBBFE4-74B7-434B-91EA-3121DC8935E2}"/>
              </a:ext>
            </a:extLst>
          </p:cNvPr>
          <p:cNvSpPr txBox="1">
            <a:spLocks/>
          </p:cNvSpPr>
          <p:nvPr/>
        </p:nvSpPr>
        <p:spPr>
          <a:xfrm>
            <a:off x="3427412" y="2971800"/>
            <a:ext cx="6400800" cy="1524000"/>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900" dirty="0">
                <a:solidFill>
                  <a:schemeClr val="accent2"/>
                </a:solidFill>
                <a:latin typeface="Arial" panose="020B0604020202020204" pitchFamily="34" charset="0"/>
                <a:cs typeface="Arial" panose="020B0604020202020204" pitchFamily="34" charset="0"/>
              </a:rPr>
              <a:t>Course Title : Algorithm</a:t>
            </a:r>
            <a:r>
              <a:rPr lang="en-US" sz="2700" dirty="0">
                <a:solidFill>
                  <a:schemeClr val="accent2"/>
                </a:solidFill>
                <a:latin typeface="Arial" panose="020B0604020202020204" pitchFamily="34" charset="0"/>
                <a:cs typeface="Arial" panose="020B0604020202020204" pitchFamily="34" charset="0"/>
              </a:rPr>
              <a:t>.</a:t>
            </a:r>
            <a:br>
              <a:rPr lang="en-US" sz="2900" dirty="0">
                <a:solidFill>
                  <a:schemeClr val="accent6">
                    <a:lumMod val="75000"/>
                  </a:schemeClr>
                </a:solidFill>
                <a:latin typeface="Arial" panose="020B0604020202020204" pitchFamily="34" charset="0"/>
                <a:cs typeface="Arial" panose="020B0604020202020204" pitchFamily="34" charset="0"/>
              </a:rPr>
            </a:br>
            <a:r>
              <a:rPr lang="en-US" sz="2900" dirty="0">
                <a:solidFill>
                  <a:schemeClr val="accent3"/>
                </a:solidFill>
                <a:latin typeface="Arial" panose="020B0604020202020204" pitchFamily="34" charset="0"/>
                <a:cs typeface="Arial" panose="020B0604020202020204" pitchFamily="34" charset="0"/>
              </a:rPr>
              <a:t>Course Code : CSE-2201.</a:t>
            </a:r>
          </a:p>
        </p:txBody>
      </p:sp>
      <p:sp>
        <p:nvSpPr>
          <p:cNvPr id="10" name="TextBox 9">
            <a:extLst>
              <a:ext uri="{FF2B5EF4-FFF2-40B4-BE49-F238E27FC236}">
                <a16:creationId xmlns:a16="http://schemas.microsoft.com/office/drawing/2014/main" id="{57ACBD1C-FAC7-4EE3-81AC-D32DC0011BC9}"/>
              </a:ext>
            </a:extLst>
          </p:cNvPr>
          <p:cNvSpPr txBox="1"/>
          <p:nvPr/>
        </p:nvSpPr>
        <p:spPr>
          <a:xfrm>
            <a:off x="2632625" y="2173069"/>
            <a:ext cx="6923573" cy="646331"/>
          </a:xfrm>
          <a:prstGeom prst="rect">
            <a:avLst/>
          </a:prstGeom>
          <a:noFill/>
        </p:spPr>
        <p:txBody>
          <a:bodyPr wrap="square" rtlCol="0">
            <a:spAutoFit/>
          </a:bodyPr>
          <a:lstStyle/>
          <a:p>
            <a:r>
              <a:rPr lang="en-US" sz="3600" dirty="0">
                <a:solidFill>
                  <a:schemeClr val="accent1"/>
                </a:solidFill>
                <a:latin typeface="Algerian" panose="04020705040A02060702" pitchFamily="82" charset="0"/>
              </a:rPr>
              <a:t>NORTH WESTERN UNIVERSITY</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9889F6A5-0F50-4219-BD54-672DF9BB0F2E}"/>
              </a:ext>
            </a:extLst>
          </p:cNvPr>
          <p:cNvSpPr txBox="1">
            <a:spLocks/>
          </p:cNvSpPr>
          <p:nvPr/>
        </p:nvSpPr>
        <p:spPr>
          <a:xfrm>
            <a:off x="912812" y="2133600"/>
            <a:ext cx="4343400" cy="26670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b="1" dirty="0">
                <a:solidFill>
                  <a:schemeClr val="accent2"/>
                </a:solidFill>
                <a:highlight>
                  <a:srgbClr val="000000"/>
                </a:highlight>
                <a:latin typeface="Arial" panose="020B0604020202020204" pitchFamily="34" charset="0"/>
                <a:cs typeface="Arial" panose="020B0604020202020204" pitchFamily="34" charset="0"/>
              </a:rPr>
              <a:t>Submitted By :</a:t>
            </a:r>
          </a:p>
          <a:p>
            <a:r>
              <a:rPr lang="en-US" dirty="0">
                <a:solidFill>
                  <a:srgbClr val="FFFF00"/>
                </a:solidFill>
                <a:latin typeface="Arial" panose="020B0604020202020204" pitchFamily="34" charset="0"/>
                <a:cs typeface="Arial" panose="020B0604020202020204" pitchFamily="34" charset="0"/>
              </a:rPr>
              <a:t>Sajib Bhattacharjee</a:t>
            </a:r>
          </a:p>
          <a:p>
            <a:r>
              <a:rPr lang="en-US" dirty="0">
                <a:solidFill>
                  <a:srgbClr val="FFFF00"/>
                </a:solidFill>
                <a:latin typeface="Arial" panose="020B0604020202020204" pitchFamily="34" charset="0"/>
                <a:cs typeface="Arial" panose="020B0604020202020204" pitchFamily="34" charset="0"/>
              </a:rPr>
              <a:t>ID:</a:t>
            </a:r>
            <a:r>
              <a:rPr lang="bn-BD" dirty="0">
                <a:solidFill>
                  <a:srgbClr val="FFFF00"/>
                </a:solidFill>
                <a:latin typeface="Arial" panose="020B0604020202020204" pitchFamily="34" charset="0"/>
              </a:rPr>
              <a:t>202010</a:t>
            </a:r>
            <a:r>
              <a:rPr lang="en-US" dirty="0">
                <a:solidFill>
                  <a:srgbClr val="FFFF00"/>
                </a:solidFill>
                <a:latin typeface="Arial" panose="020B0604020202020204" pitchFamily="34" charset="0"/>
              </a:rPr>
              <a:t>70</a:t>
            </a:r>
            <a:r>
              <a:rPr lang="bn-BD" dirty="0">
                <a:solidFill>
                  <a:srgbClr val="FFFF00"/>
                </a:solidFill>
                <a:latin typeface="Arial" panose="020B0604020202020204" pitchFamily="34" charset="0"/>
              </a:rPr>
              <a:t>010</a:t>
            </a:r>
            <a:endParaRPr lang="en-US" dirty="0">
              <a:solidFill>
                <a:srgbClr val="FFFF00"/>
              </a:solidFill>
              <a:latin typeface="Arial" panose="020B0604020202020204" pitchFamily="34" charset="0"/>
              <a:cs typeface="Arial" panose="020B0604020202020204" pitchFamily="34" charset="0"/>
            </a:endParaRPr>
          </a:p>
          <a:p>
            <a:r>
              <a:rPr lang="en-US" dirty="0">
                <a:solidFill>
                  <a:srgbClr val="FFFF00"/>
                </a:solidFill>
                <a:latin typeface="Arial" panose="020B0604020202020204" pitchFamily="34" charset="0"/>
                <a:cs typeface="Arial" panose="020B0604020202020204" pitchFamily="34" charset="0"/>
              </a:rPr>
              <a:t>Section: </a:t>
            </a:r>
            <a:r>
              <a:rPr lang="bn-BD" dirty="0">
                <a:solidFill>
                  <a:srgbClr val="FFFF00"/>
                </a:solidFill>
                <a:latin typeface="Arial" panose="020B0604020202020204" pitchFamily="34" charset="0"/>
              </a:rPr>
              <a:t>B</a:t>
            </a:r>
            <a:endParaRPr lang="en-US" dirty="0">
              <a:solidFill>
                <a:srgbClr val="FFFF00"/>
              </a:solidFill>
              <a:latin typeface="Arial" panose="020B0604020202020204" pitchFamily="34" charset="0"/>
              <a:cs typeface="Arial" panose="020B0604020202020204" pitchFamily="34" charset="0"/>
            </a:endParaRPr>
          </a:p>
          <a:p>
            <a:r>
              <a:rPr lang="en-US" dirty="0">
                <a:solidFill>
                  <a:srgbClr val="FFFF00"/>
                </a:solidFill>
                <a:latin typeface="Arial" panose="020B0604020202020204" pitchFamily="34" charset="0"/>
                <a:cs typeface="Arial" panose="020B0604020202020204" pitchFamily="34" charset="0"/>
              </a:rPr>
              <a:t>Department of CSE</a:t>
            </a:r>
          </a:p>
          <a:p>
            <a:r>
              <a:rPr lang="en-US" dirty="0">
                <a:solidFill>
                  <a:srgbClr val="FFFF00"/>
                </a:solidFill>
                <a:latin typeface="Arial" panose="020B0604020202020204" pitchFamily="34" charset="0"/>
                <a:cs typeface="Arial" panose="020B0604020202020204" pitchFamily="34" charset="0"/>
              </a:rPr>
              <a:t>North Western University</a:t>
            </a:r>
          </a:p>
          <a:p>
            <a:endParaRPr lang="en-US" dirty="0"/>
          </a:p>
          <a:p>
            <a:endParaRPr lang="en-US" dirty="0"/>
          </a:p>
        </p:txBody>
      </p:sp>
      <p:sp>
        <p:nvSpPr>
          <p:cNvPr id="3" name="Content Placeholder 5">
            <a:extLst>
              <a:ext uri="{FF2B5EF4-FFF2-40B4-BE49-F238E27FC236}">
                <a16:creationId xmlns:a16="http://schemas.microsoft.com/office/drawing/2014/main" id="{6ED25046-3EB4-407E-A047-5C2E40B8CFC9}"/>
              </a:ext>
            </a:extLst>
          </p:cNvPr>
          <p:cNvSpPr txBox="1">
            <a:spLocks/>
          </p:cNvSpPr>
          <p:nvPr/>
        </p:nvSpPr>
        <p:spPr>
          <a:xfrm>
            <a:off x="6246812" y="2209800"/>
            <a:ext cx="5257800" cy="24384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b="1" u="sng" dirty="0">
                <a:solidFill>
                  <a:srgbClr val="FFC000"/>
                </a:solidFill>
                <a:latin typeface="Arial" panose="020B0604020202020204" pitchFamily="34" charset="0"/>
                <a:cs typeface="Arial" panose="020B0604020202020204" pitchFamily="34" charset="0"/>
              </a:rPr>
              <a:t>Submitted To:</a:t>
            </a:r>
          </a:p>
          <a:p>
            <a:pPr marL="0" indent="0">
              <a:buFont typeface="Wingdings 3" charset="2"/>
              <a:buNone/>
            </a:pPr>
            <a:r>
              <a:rPr lang="en-US" sz="2000" dirty="0" err="1">
                <a:solidFill>
                  <a:schemeClr val="accent4">
                    <a:lumMod val="40000"/>
                    <a:lumOff val="60000"/>
                  </a:schemeClr>
                </a:solidFill>
                <a:latin typeface="Arial" panose="020B0604020202020204" pitchFamily="34" charset="0"/>
                <a:cs typeface="Arial" panose="020B0604020202020204" pitchFamily="34" charset="0"/>
              </a:rPr>
              <a:t>Sajib</a:t>
            </a:r>
            <a:r>
              <a:rPr lang="en-US" sz="2000" dirty="0">
                <a:solidFill>
                  <a:schemeClr val="accent4">
                    <a:lumMod val="40000"/>
                    <a:lumOff val="60000"/>
                  </a:schemeClr>
                </a:solidFill>
                <a:latin typeface="Arial" panose="020B0604020202020204" pitchFamily="34" charset="0"/>
                <a:cs typeface="Arial" panose="020B0604020202020204" pitchFamily="34" charset="0"/>
              </a:rPr>
              <a:t> Chatterjee</a:t>
            </a:r>
          </a:p>
          <a:p>
            <a:pPr marL="0" indent="0">
              <a:buFont typeface="Wingdings 3" charset="2"/>
              <a:buNone/>
            </a:pPr>
            <a:r>
              <a:rPr lang="en-US" sz="2000" dirty="0">
                <a:solidFill>
                  <a:schemeClr val="accent4">
                    <a:lumMod val="40000"/>
                    <a:lumOff val="60000"/>
                  </a:schemeClr>
                </a:solidFill>
                <a:latin typeface="Arial" panose="020B0604020202020204" pitchFamily="34" charset="0"/>
                <a:cs typeface="Arial" panose="020B0604020202020204" pitchFamily="34" charset="0"/>
              </a:rPr>
              <a:t>Lecturer,</a:t>
            </a:r>
          </a:p>
          <a:p>
            <a:pPr marL="0" indent="0">
              <a:buFont typeface="Wingdings 3" charset="2"/>
              <a:buNone/>
            </a:pPr>
            <a:r>
              <a:rPr lang="en-US" sz="2000" dirty="0">
                <a:solidFill>
                  <a:schemeClr val="accent4">
                    <a:lumMod val="40000"/>
                    <a:lumOff val="60000"/>
                  </a:schemeClr>
                </a:solidFill>
                <a:latin typeface="Arial" panose="020B0604020202020204" pitchFamily="34" charset="0"/>
                <a:cs typeface="Arial" panose="020B0604020202020204" pitchFamily="34" charset="0"/>
              </a:rPr>
              <a:t>Department of CSE</a:t>
            </a:r>
          </a:p>
          <a:p>
            <a:pPr marL="0" indent="0">
              <a:buFont typeface="Wingdings 3" charset="2"/>
              <a:buNone/>
            </a:pPr>
            <a:r>
              <a:rPr lang="en-US" sz="2000" dirty="0">
                <a:solidFill>
                  <a:schemeClr val="accent4">
                    <a:lumMod val="40000"/>
                    <a:lumOff val="60000"/>
                  </a:schemeClr>
                </a:solidFill>
                <a:latin typeface="Arial" panose="020B0604020202020204" pitchFamily="34" charset="0"/>
                <a:cs typeface="Arial" panose="020B0604020202020204" pitchFamily="34" charset="0"/>
              </a:rPr>
              <a:t>North Western University</a:t>
            </a:r>
          </a:p>
        </p:txBody>
      </p:sp>
      <p:sp>
        <p:nvSpPr>
          <p:cNvPr id="5" name="TextBox 4">
            <a:extLst>
              <a:ext uri="{FF2B5EF4-FFF2-40B4-BE49-F238E27FC236}">
                <a16:creationId xmlns:a16="http://schemas.microsoft.com/office/drawing/2014/main" id="{FA650FE7-6E43-4F70-9720-2B07CDC33AAA}"/>
              </a:ext>
            </a:extLst>
          </p:cNvPr>
          <p:cNvSpPr txBox="1"/>
          <p:nvPr/>
        </p:nvSpPr>
        <p:spPr>
          <a:xfrm>
            <a:off x="2360612" y="533400"/>
            <a:ext cx="6094378" cy="461665"/>
          </a:xfrm>
          <a:prstGeom prst="rect">
            <a:avLst/>
          </a:prstGeom>
          <a:noFill/>
        </p:spPr>
        <p:txBody>
          <a:bodyPr wrap="square">
            <a:spAutoFit/>
          </a:bodyPr>
          <a:lstStyle/>
          <a:p>
            <a:r>
              <a:rPr lang="en-US" sz="2400" b="1" dirty="0">
                <a:solidFill>
                  <a:srgbClr val="FFFF00"/>
                </a:solidFill>
                <a:highlight>
                  <a:srgbClr val="000000"/>
                </a:highlight>
                <a:latin typeface="Arial" panose="020B0604020202020204" pitchFamily="34" charset="0"/>
                <a:cs typeface="Arial" panose="020B0604020202020204" pitchFamily="34" charset="0"/>
              </a:rPr>
              <a:t>Presentation Topic : Binary Search</a:t>
            </a:r>
            <a:endParaRPr lang="en-US" sz="2400" b="1" dirty="0">
              <a:highlight>
                <a:srgbClr val="000000"/>
              </a:highlight>
            </a:endParaRPr>
          </a:p>
        </p:txBody>
      </p:sp>
      <p:sp>
        <p:nvSpPr>
          <p:cNvPr id="6" name="Rectangle 5">
            <a:extLst>
              <a:ext uri="{FF2B5EF4-FFF2-40B4-BE49-F238E27FC236}">
                <a16:creationId xmlns:a16="http://schemas.microsoft.com/office/drawing/2014/main" id="{D250F5A8-AC8B-4D13-8075-51F962A36260}"/>
              </a:ext>
            </a:extLst>
          </p:cNvPr>
          <p:cNvSpPr/>
          <p:nvPr/>
        </p:nvSpPr>
        <p:spPr>
          <a:xfrm>
            <a:off x="917709" y="5181600"/>
            <a:ext cx="6335264" cy="369332"/>
          </a:xfrm>
          <a:prstGeom prst="rect">
            <a:avLst/>
          </a:prstGeom>
        </p:spPr>
        <p:txBody>
          <a:bodyPr wrap="square">
            <a:spAutoFit/>
          </a:bodyPr>
          <a:lstStyle/>
          <a:p>
            <a:r>
              <a:rPr lang="en-US" b="1" i="1" dirty="0">
                <a:solidFill>
                  <a:schemeClr val="accent5">
                    <a:lumMod val="40000"/>
                    <a:lumOff val="60000"/>
                  </a:schemeClr>
                </a:solidFill>
              </a:rPr>
              <a:t>North Western University </a:t>
            </a:r>
            <a:r>
              <a:rPr lang="en-US" b="1" i="1">
                <a:solidFill>
                  <a:schemeClr val="accent5">
                    <a:lumMod val="40000"/>
                    <a:lumOff val="60000"/>
                  </a:schemeClr>
                </a:solidFill>
              </a:rPr>
              <a:t>, Khulna.</a:t>
            </a:r>
            <a:endParaRPr lang="en-US" b="1" i="1" dirty="0">
              <a:solidFill>
                <a:schemeClr val="accent5">
                  <a:lumMod val="40000"/>
                  <a:lumOff val="60000"/>
                </a:schemeClr>
              </a:solidFill>
            </a:endParaRP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79FD4-B7C9-4024-9C5E-69FD97C8E7C2}"/>
              </a:ext>
            </a:extLst>
          </p:cNvPr>
          <p:cNvSpPr>
            <a:spLocks noGrp="1"/>
          </p:cNvSpPr>
          <p:nvPr>
            <p:ph idx="1"/>
          </p:nvPr>
        </p:nvSpPr>
        <p:spPr>
          <a:xfrm>
            <a:off x="455612" y="1447801"/>
            <a:ext cx="11048999" cy="4925942"/>
          </a:xfrm>
        </p:spPr>
        <p:txBody>
          <a:bodyPr/>
          <a:lstStyle/>
          <a:p>
            <a:r>
              <a:rPr lang="en-US" b="1" i="0" u="sng" dirty="0">
                <a:solidFill>
                  <a:schemeClr val="accent2"/>
                </a:solidFill>
                <a:effectLst/>
                <a:latin typeface="urw-din"/>
              </a:rPr>
              <a:t>Binary Search:  </a:t>
            </a:r>
          </a:p>
          <a:p>
            <a:endParaRPr lang="en-US" dirty="0">
              <a:solidFill>
                <a:srgbClr val="FFFFFF"/>
              </a:solidFill>
              <a:latin typeface="urw-din"/>
            </a:endParaRPr>
          </a:p>
          <a:p>
            <a:r>
              <a:rPr lang="en-US" b="0" i="0" dirty="0">
                <a:solidFill>
                  <a:schemeClr val="accent2"/>
                </a:solidFill>
                <a:effectLst/>
                <a:latin typeface="urw-din"/>
              </a:rPr>
              <a:t>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endParaRPr lang="en-US" dirty="0">
              <a:solidFill>
                <a:schemeClr val="accent2"/>
              </a:solidFill>
            </a:endParaRPr>
          </a:p>
        </p:txBody>
      </p:sp>
      <p:sp>
        <p:nvSpPr>
          <p:cNvPr id="5" name="TextBox 4">
            <a:extLst>
              <a:ext uri="{FF2B5EF4-FFF2-40B4-BE49-F238E27FC236}">
                <a16:creationId xmlns:a16="http://schemas.microsoft.com/office/drawing/2014/main" id="{CF49BDF3-B605-4486-896D-F5BE47E786B5}"/>
              </a:ext>
            </a:extLst>
          </p:cNvPr>
          <p:cNvSpPr txBox="1"/>
          <p:nvPr/>
        </p:nvSpPr>
        <p:spPr>
          <a:xfrm>
            <a:off x="3579812" y="484257"/>
            <a:ext cx="6096000" cy="707886"/>
          </a:xfrm>
          <a:prstGeom prst="rect">
            <a:avLst/>
          </a:prstGeom>
          <a:noFill/>
        </p:spPr>
        <p:txBody>
          <a:bodyPr wrap="square">
            <a:spAutoFit/>
          </a:bodyPr>
          <a:lstStyle/>
          <a:p>
            <a:r>
              <a:rPr lang="en-US" sz="4000" b="1" dirty="0">
                <a:solidFill>
                  <a:srgbClr val="FFFF00"/>
                </a:solidFill>
                <a:highlight>
                  <a:srgbClr val="000000"/>
                </a:highlight>
                <a:latin typeface="Arial" panose="020B0604020202020204" pitchFamily="34" charset="0"/>
                <a:cs typeface="Arial" panose="020B0604020202020204" pitchFamily="34" charset="0"/>
              </a:rPr>
              <a:t>Binary Search</a:t>
            </a:r>
            <a:endParaRPr lang="en-US" sz="4000" dirty="0"/>
          </a:p>
        </p:txBody>
      </p:sp>
    </p:spTree>
    <p:extLst>
      <p:ext uri="{BB962C8B-B14F-4D97-AF65-F5344CB8AC3E}">
        <p14:creationId xmlns:p14="http://schemas.microsoft.com/office/powerpoint/2010/main" val="65407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3C99-6A5D-4682-BF8A-ADCD0D5B6458}"/>
              </a:ext>
            </a:extLst>
          </p:cNvPr>
          <p:cNvSpPr>
            <a:spLocks noGrp="1"/>
          </p:cNvSpPr>
          <p:nvPr>
            <p:ph type="title"/>
          </p:nvPr>
        </p:nvSpPr>
        <p:spPr>
          <a:xfrm>
            <a:off x="320356" y="152400"/>
            <a:ext cx="6194108" cy="457200"/>
          </a:xfrm>
        </p:spPr>
        <p:txBody>
          <a:bodyPr>
            <a:normAutofit fontScale="90000"/>
          </a:bodyPr>
          <a:lstStyle/>
          <a:p>
            <a:r>
              <a:rPr lang="en-US" dirty="0">
                <a:solidFill>
                  <a:schemeClr val="accent1"/>
                </a:solidFill>
                <a:highlight>
                  <a:srgbClr val="000000"/>
                </a:highlight>
              </a:rPr>
              <a:t>Algorithm: Binary Search</a:t>
            </a:r>
          </a:p>
        </p:txBody>
      </p:sp>
      <p:sp>
        <p:nvSpPr>
          <p:cNvPr id="3" name="Content Placeholder 2">
            <a:extLst>
              <a:ext uri="{FF2B5EF4-FFF2-40B4-BE49-F238E27FC236}">
                <a16:creationId xmlns:a16="http://schemas.microsoft.com/office/drawing/2014/main" id="{3D7A6CB6-E331-4206-B0D2-61B936F5D01A}"/>
              </a:ext>
            </a:extLst>
          </p:cNvPr>
          <p:cNvSpPr>
            <a:spLocks noGrp="1"/>
          </p:cNvSpPr>
          <p:nvPr>
            <p:ph idx="1"/>
          </p:nvPr>
        </p:nvSpPr>
        <p:spPr>
          <a:xfrm>
            <a:off x="320356" y="1066800"/>
            <a:ext cx="11612406" cy="5410200"/>
          </a:xfrm>
        </p:spPr>
        <p:txBody>
          <a:bodyPr>
            <a:normAutofit fontScale="55000" lnSpcReduction="20000"/>
          </a:bodyPr>
          <a:lstStyle/>
          <a:p>
            <a:endParaRPr lang="en-US" dirty="0"/>
          </a:p>
          <a:p>
            <a:r>
              <a:rPr lang="en-US" sz="3200" dirty="0" err="1">
                <a:solidFill>
                  <a:srgbClr val="FFFF00"/>
                </a:solidFill>
              </a:rPr>
              <a:t>BinSrch</a:t>
            </a:r>
            <a:r>
              <a:rPr lang="en-US" sz="3200" dirty="0">
                <a:solidFill>
                  <a:srgbClr val="FFFF00"/>
                </a:solidFill>
              </a:rPr>
              <a:t>(</a:t>
            </a:r>
            <a:r>
              <a:rPr lang="en-US" sz="3200" dirty="0" err="1">
                <a:solidFill>
                  <a:srgbClr val="FFFF00"/>
                </a:solidFill>
              </a:rPr>
              <a:t>a,i,l,x</a:t>
            </a:r>
            <a:r>
              <a:rPr lang="en-US" sz="3200" dirty="0">
                <a:solidFill>
                  <a:srgbClr val="FFFF00"/>
                </a:solidFill>
              </a:rPr>
              <a:t>) </a:t>
            </a:r>
          </a:p>
          <a:p>
            <a:r>
              <a:rPr lang="en-US" sz="3200" dirty="0">
                <a:solidFill>
                  <a:srgbClr val="FFFF00"/>
                </a:solidFill>
              </a:rPr>
              <a:t>//Given an array a[</a:t>
            </a:r>
            <a:r>
              <a:rPr lang="en-US" sz="3200" dirty="0" err="1">
                <a:solidFill>
                  <a:srgbClr val="FFFF00"/>
                </a:solidFill>
              </a:rPr>
              <a:t>i:l</a:t>
            </a:r>
            <a:r>
              <a:rPr lang="en-US" sz="3200" dirty="0">
                <a:solidFill>
                  <a:srgbClr val="FFFF00"/>
                </a:solidFill>
              </a:rPr>
              <a:t>] of elements in nondecreasing </a:t>
            </a:r>
          </a:p>
          <a:p>
            <a:r>
              <a:rPr lang="en-US" sz="3200" dirty="0">
                <a:solidFill>
                  <a:srgbClr val="FFFF00"/>
                </a:solidFill>
              </a:rPr>
              <a:t>//order, 1&lt;=I &lt;=l, determine whether x is present , and </a:t>
            </a:r>
          </a:p>
          <a:p>
            <a:r>
              <a:rPr lang="en-US" sz="3200" dirty="0">
                <a:solidFill>
                  <a:srgbClr val="FFFF00"/>
                </a:solidFill>
              </a:rPr>
              <a:t>//if so, return j such that x = a[j]; else return 0. </a:t>
            </a:r>
          </a:p>
          <a:p>
            <a:r>
              <a:rPr lang="en-US" sz="3200" dirty="0">
                <a:solidFill>
                  <a:srgbClr val="FFFF00"/>
                </a:solidFill>
              </a:rPr>
              <a:t>   {</a:t>
            </a:r>
          </a:p>
          <a:p>
            <a:r>
              <a:rPr lang="en-US" sz="3200" dirty="0">
                <a:solidFill>
                  <a:srgbClr val="FFFF00"/>
                </a:solidFill>
              </a:rPr>
              <a:t>            if(l=</a:t>
            </a:r>
            <a:r>
              <a:rPr lang="en-US" sz="3200" dirty="0" err="1">
                <a:solidFill>
                  <a:srgbClr val="FFFF00"/>
                </a:solidFill>
              </a:rPr>
              <a:t>i</a:t>
            </a:r>
            <a:r>
              <a:rPr lang="en-US" sz="3200" dirty="0">
                <a:solidFill>
                  <a:srgbClr val="FFFF00"/>
                </a:solidFill>
              </a:rPr>
              <a:t>) then // If Small(P) </a:t>
            </a:r>
          </a:p>
          <a:p>
            <a:r>
              <a:rPr lang="en-US" sz="3200" dirty="0">
                <a:solidFill>
                  <a:srgbClr val="FFFF00"/>
                </a:solidFill>
              </a:rPr>
              <a:t>                  { </a:t>
            </a:r>
          </a:p>
          <a:p>
            <a:r>
              <a:rPr lang="en-US" sz="3200" dirty="0">
                <a:solidFill>
                  <a:srgbClr val="FFFF00"/>
                </a:solidFill>
              </a:rPr>
              <a:t>                     if(x = a[</a:t>
            </a:r>
            <a:r>
              <a:rPr lang="en-US" sz="3200" dirty="0" err="1">
                <a:solidFill>
                  <a:srgbClr val="FFFF00"/>
                </a:solidFill>
              </a:rPr>
              <a:t>i</a:t>
            </a:r>
            <a:r>
              <a:rPr lang="en-US" sz="3200" dirty="0">
                <a:solidFill>
                  <a:srgbClr val="FFFF00"/>
                </a:solidFill>
              </a:rPr>
              <a:t>]) then return I;</a:t>
            </a:r>
          </a:p>
          <a:p>
            <a:r>
              <a:rPr lang="en-US" sz="3200" dirty="0">
                <a:solidFill>
                  <a:srgbClr val="FFFF00"/>
                </a:solidFill>
              </a:rPr>
              <a:t>                         else return 0;</a:t>
            </a:r>
          </a:p>
          <a:p>
            <a:r>
              <a:rPr lang="en-US" sz="3200" dirty="0">
                <a:solidFill>
                  <a:srgbClr val="FFFF00"/>
                </a:solidFill>
              </a:rPr>
              <a:t>                   } </a:t>
            </a:r>
          </a:p>
          <a:p>
            <a:r>
              <a:rPr lang="en-US" sz="3200" dirty="0">
                <a:solidFill>
                  <a:srgbClr val="FFFF00"/>
                </a:solidFill>
              </a:rPr>
              <a:t> else { </a:t>
            </a:r>
          </a:p>
          <a:p>
            <a:r>
              <a:rPr lang="en-US" dirty="0"/>
              <a:t>      </a:t>
            </a:r>
          </a:p>
        </p:txBody>
      </p:sp>
    </p:spTree>
    <p:extLst>
      <p:ext uri="{BB962C8B-B14F-4D97-AF65-F5344CB8AC3E}">
        <p14:creationId xmlns:p14="http://schemas.microsoft.com/office/powerpoint/2010/main" val="344810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B3F229-1171-4B34-AFBA-6EE67FA5EAAF}"/>
              </a:ext>
            </a:extLst>
          </p:cNvPr>
          <p:cNvSpPr>
            <a:spLocks noGrp="1"/>
          </p:cNvSpPr>
          <p:nvPr>
            <p:ph idx="1"/>
          </p:nvPr>
        </p:nvSpPr>
        <p:spPr>
          <a:xfrm>
            <a:off x="684212" y="838200"/>
            <a:ext cx="10048791" cy="4953001"/>
          </a:xfrm>
        </p:spPr>
        <p:txBody>
          <a:bodyPr>
            <a:normAutofit/>
          </a:bodyPr>
          <a:lstStyle/>
          <a:p>
            <a:r>
              <a:rPr lang="en-US" dirty="0"/>
              <a:t> </a:t>
            </a:r>
            <a:r>
              <a:rPr lang="en-US" dirty="0">
                <a:solidFill>
                  <a:srgbClr val="FFFF00"/>
                </a:solidFill>
              </a:rPr>
              <a:t>// Reduce P into a smaller subproblem. </a:t>
            </a:r>
          </a:p>
          <a:p>
            <a:endParaRPr lang="en-US" dirty="0">
              <a:solidFill>
                <a:srgbClr val="FFFF00"/>
              </a:solidFill>
            </a:endParaRPr>
          </a:p>
          <a:p>
            <a:r>
              <a:rPr lang="en-US" dirty="0">
                <a:solidFill>
                  <a:srgbClr val="FFFF00"/>
                </a:solidFill>
              </a:rPr>
              <a:t>  mid := [(</a:t>
            </a:r>
            <a:r>
              <a:rPr lang="en-US" dirty="0" err="1">
                <a:solidFill>
                  <a:srgbClr val="FFFF00"/>
                </a:solidFill>
              </a:rPr>
              <a:t>i+l</a:t>
            </a:r>
            <a:r>
              <a:rPr lang="en-US" dirty="0">
                <a:solidFill>
                  <a:srgbClr val="FFFF00"/>
                </a:solidFill>
              </a:rPr>
              <a:t>) / 2 ]; </a:t>
            </a:r>
          </a:p>
          <a:p>
            <a:r>
              <a:rPr lang="en-US" dirty="0">
                <a:solidFill>
                  <a:srgbClr val="FFFF00"/>
                </a:solidFill>
              </a:rPr>
              <a:t>           If(x = a[mid] ) then return mid; </a:t>
            </a:r>
          </a:p>
          <a:p>
            <a:r>
              <a:rPr lang="en-US" dirty="0">
                <a:solidFill>
                  <a:srgbClr val="FFFF00"/>
                </a:solidFill>
              </a:rPr>
              <a:t>           else if ( x&lt; a[mid] ) then </a:t>
            </a:r>
          </a:p>
          <a:p>
            <a:r>
              <a:rPr lang="en-US" dirty="0">
                <a:solidFill>
                  <a:srgbClr val="FFFF00"/>
                </a:solidFill>
              </a:rPr>
              <a:t>           return </a:t>
            </a:r>
            <a:r>
              <a:rPr lang="en-US" dirty="0" err="1">
                <a:solidFill>
                  <a:srgbClr val="FFFF00"/>
                </a:solidFill>
              </a:rPr>
              <a:t>BinSrch</a:t>
            </a:r>
            <a:r>
              <a:rPr lang="en-US" dirty="0">
                <a:solidFill>
                  <a:srgbClr val="FFFF00"/>
                </a:solidFill>
              </a:rPr>
              <a:t>(a,I,mid-1, x); </a:t>
            </a:r>
          </a:p>
          <a:p>
            <a:r>
              <a:rPr lang="en-US" dirty="0">
                <a:solidFill>
                  <a:srgbClr val="FFFF00"/>
                </a:solidFill>
              </a:rPr>
              <a:t>       else return </a:t>
            </a:r>
            <a:r>
              <a:rPr lang="en-US" dirty="0" err="1">
                <a:solidFill>
                  <a:srgbClr val="FFFF00"/>
                </a:solidFill>
              </a:rPr>
              <a:t>BinSech</a:t>
            </a:r>
            <a:r>
              <a:rPr lang="en-US" dirty="0">
                <a:solidFill>
                  <a:srgbClr val="FFFF00"/>
                </a:solidFill>
              </a:rPr>
              <a:t>(a,mid+1,l,x);</a:t>
            </a:r>
          </a:p>
          <a:p>
            <a:r>
              <a:rPr lang="en-US" dirty="0">
                <a:solidFill>
                  <a:srgbClr val="FFFF00"/>
                </a:solidFill>
              </a:rPr>
              <a:t>          } </a:t>
            </a:r>
          </a:p>
          <a:p>
            <a:r>
              <a:rPr lang="en-US" dirty="0">
                <a:solidFill>
                  <a:srgbClr val="FFFF00"/>
                </a:solidFill>
              </a:rPr>
              <a:t> }</a:t>
            </a:r>
          </a:p>
        </p:txBody>
      </p:sp>
    </p:spTree>
    <p:extLst>
      <p:ext uri="{BB962C8B-B14F-4D97-AF65-F5344CB8AC3E}">
        <p14:creationId xmlns:p14="http://schemas.microsoft.com/office/powerpoint/2010/main" val="223562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016E5-9171-435B-81E9-0514696631E0}"/>
              </a:ext>
            </a:extLst>
          </p:cNvPr>
          <p:cNvSpPr>
            <a:spLocks noGrp="1"/>
          </p:cNvSpPr>
          <p:nvPr>
            <p:ph idx="1"/>
          </p:nvPr>
        </p:nvSpPr>
        <p:spPr>
          <a:xfrm>
            <a:off x="227012" y="370704"/>
            <a:ext cx="10429793" cy="5649097"/>
          </a:xfrm>
        </p:spPr>
        <p:txBody>
          <a:bodyPr>
            <a:normAutofit/>
          </a:bodyPr>
          <a:lstStyle/>
          <a:p>
            <a:r>
              <a:rPr lang="en-US" sz="2800" b="1" dirty="0">
                <a:solidFill>
                  <a:schemeClr val="bg2"/>
                </a:solidFill>
                <a:highlight>
                  <a:srgbClr val="C0C0C0"/>
                </a:highlight>
              </a:rPr>
              <a:t>Example: </a:t>
            </a:r>
          </a:p>
          <a:p>
            <a:r>
              <a:rPr lang="en-US" sz="2800" b="1" dirty="0">
                <a:solidFill>
                  <a:schemeClr val="bg2"/>
                </a:solidFill>
                <a:highlight>
                  <a:srgbClr val="C0C0C0"/>
                </a:highlight>
              </a:rPr>
              <a:t> </a:t>
            </a:r>
          </a:p>
        </p:txBody>
      </p:sp>
      <p:pic>
        <p:nvPicPr>
          <p:cNvPr id="5" name="Picture 4">
            <a:extLst>
              <a:ext uri="{FF2B5EF4-FFF2-40B4-BE49-F238E27FC236}">
                <a16:creationId xmlns:a16="http://schemas.microsoft.com/office/drawing/2014/main" id="{44254597-715D-4409-B565-1F15315F3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212" y="370704"/>
            <a:ext cx="9601200" cy="6227804"/>
          </a:xfrm>
          <a:prstGeom prst="rect">
            <a:avLst/>
          </a:prstGeom>
        </p:spPr>
      </p:pic>
    </p:spTree>
    <p:extLst>
      <p:ext uri="{BB962C8B-B14F-4D97-AF65-F5344CB8AC3E}">
        <p14:creationId xmlns:p14="http://schemas.microsoft.com/office/powerpoint/2010/main" val="228687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56A04A-5A38-4E0A-83B3-B2AF30E42F9B}"/>
              </a:ext>
            </a:extLst>
          </p:cNvPr>
          <p:cNvSpPr txBox="1"/>
          <p:nvPr/>
        </p:nvSpPr>
        <p:spPr>
          <a:xfrm>
            <a:off x="3732212" y="2921168"/>
            <a:ext cx="3505200" cy="1015663"/>
          </a:xfrm>
          <a:prstGeom prst="rect">
            <a:avLst/>
          </a:prstGeom>
          <a:noFill/>
        </p:spPr>
        <p:txBody>
          <a:bodyPr wrap="square">
            <a:spAutoFit/>
          </a:bodyPr>
          <a:lstStyle/>
          <a:p>
            <a:r>
              <a:rPr lang="en-US" sz="6000" dirty="0">
                <a:solidFill>
                  <a:srgbClr val="FFFF00"/>
                </a:solidFill>
                <a:highlight>
                  <a:srgbClr val="808000"/>
                </a:highlight>
              </a:rPr>
              <a:t>Thank You</a:t>
            </a:r>
          </a:p>
        </p:txBody>
      </p:sp>
    </p:spTree>
    <p:extLst>
      <p:ext uri="{BB962C8B-B14F-4D97-AF65-F5344CB8AC3E}">
        <p14:creationId xmlns:p14="http://schemas.microsoft.com/office/powerpoint/2010/main" val="161860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35</TotalTime>
  <Words>320</Words>
  <Application>Microsoft Office PowerPoint</Application>
  <PresentationFormat>Custom</PresentationFormat>
  <Paragraphs>46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Corbel</vt:lpstr>
      <vt:lpstr>urw-din</vt:lpstr>
      <vt:lpstr>Wingdings 3</vt:lpstr>
      <vt:lpstr>Digital Blue Tunnel 16x9</vt:lpstr>
      <vt:lpstr>PowerPoint Presentation</vt:lpstr>
      <vt:lpstr>PowerPoint Presentation</vt:lpstr>
      <vt:lpstr>PowerPoint Presentation</vt:lpstr>
      <vt:lpstr>PowerPoint Presentation</vt:lpstr>
      <vt:lpstr>Algorithm: Binary Search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Sajib Bhattacharjee</dc:creator>
  <cp:lastModifiedBy>Sajib Bhattacharjee</cp:lastModifiedBy>
  <cp:revision>4</cp:revision>
  <dcterms:created xsi:type="dcterms:W3CDTF">2021-09-27T11:02:52Z</dcterms:created>
  <dcterms:modified xsi:type="dcterms:W3CDTF">2021-09-27T15:01:58Z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