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8/23/2020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6865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520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47433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340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5370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8/23/2020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679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8/23/2020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5077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6906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790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014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589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247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45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578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096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628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223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8/23/2020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280784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optris.global/calibration"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A6C627-859B-4C80-8B1D-7EC7D18FE8F0}"/>
              </a:ext>
            </a:extLst>
          </p:cNvPr>
          <p:cNvSpPr>
            <a:spLocks noGrp="1"/>
          </p:cNvSpPr>
          <p:nvPr>
            <p:ph type="subTitle" idx="1"/>
          </p:nvPr>
        </p:nvSpPr>
        <p:spPr>
          <a:xfrm>
            <a:off x="862149" y="714102"/>
            <a:ext cx="10424160" cy="4920344"/>
          </a:xfrm>
        </p:spPr>
        <p:txBody>
          <a:bodyPr>
            <a:normAutofit lnSpcReduction="10000"/>
          </a:bodyPr>
          <a:lstStyle/>
          <a:p>
            <a:pPr algn="ctr"/>
            <a:r>
              <a:rPr lang="en-US" sz="4400" dirty="0">
                <a:solidFill>
                  <a:srgbClr val="00B050"/>
                </a:solidFill>
                <a:latin typeface="Bodoni MT" panose="02070603080606020203" pitchFamily="18" charset="0"/>
              </a:rPr>
              <a:t>Presentation</a:t>
            </a:r>
          </a:p>
          <a:p>
            <a:pPr algn="ctr"/>
            <a:endParaRPr lang="en-US" dirty="0"/>
          </a:p>
          <a:p>
            <a:pPr algn="ctr"/>
            <a:endParaRPr lang="en-US" dirty="0"/>
          </a:p>
          <a:p>
            <a:pPr algn="ctr"/>
            <a:r>
              <a:rPr lang="en-US" sz="3600" dirty="0">
                <a:solidFill>
                  <a:schemeClr val="accent5"/>
                </a:solidFill>
              </a:rPr>
              <a:t>North Western University</a:t>
            </a:r>
          </a:p>
          <a:p>
            <a:pPr algn="ctr"/>
            <a:endParaRPr lang="en-US" sz="3600" dirty="0"/>
          </a:p>
          <a:p>
            <a:pPr algn="ctr"/>
            <a:r>
              <a:rPr lang="en-US" dirty="0">
                <a:solidFill>
                  <a:srgbClr val="00B0F0"/>
                </a:solidFill>
              </a:rPr>
              <a:t>Name: Sajib Bhattacharjee</a:t>
            </a:r>
          </a:p>
          <a:p>
            <a:pPr algn="ctr"/>
            <a:r>
              <a:rPr lang="en-US" dirty="0">
                <a:solidFill>
                  <a:srgbClr val="00B0F0"/>
                </a:solidFill>
              </a:rPr>
              <a:t>Id:20201070010</a:t>
            </a:r>
          </a:p>
          <a:p>
            <a:pPr algn="ctr"/>
            <a:r>
              <a:rPr lang="en-US" dirty="0">
                <a:solidFill>
                  <a:srgbClr val="00B0F0"/>
                </a:solidFill>
              </a:rPr>
              <a:t>Presentation Name : </a:t>
            </a:r>
            <a:r>
              <a:rPr lang="en-US" dirty="0" err="1">
                <a:solidFill>
                  <a:srgbClr val="00B0F0"/>
                </a:solidFill>
              </a:rPr>
              <a:t>BlaCk</a:t>
            </a:r>
            <a:r>
              <a:rPr lang="en-US" dirty="0">
                <a:solidFill>
                  <a:srgbClr val="00B0F0"/>
                </a:solidFill>
              </a:rPr>
              <a:t> body and black hole.</a:t>
            </a:r>
          </a:p>
          <a:p>
            <a:pPr algn="ctr"/>
            <a:r>
              <a:rPr lang="en-US" dirty="0">
                <a:solidFill>
                  <a:srgbClr val="00B0F0"/>
                </a:solidFill>
              </a:rPr>
              <a:t>Department: CSE</a:t>
            </a:r>
          </a:p>
          <a:p>
            <a:pPr algn="ctr"/>
            <a:r>
              <a:rPr lang="en-US" dirty="0">
                <a:solidFill>
                  <a:srgbClr val="00B0F0"/>
                </a:solidFill>
              </a:rPr>
              <a:t>Section- B</a:t>
            </a:r>
          </a:p>
          <a:p>
            <a:pPr algn="ctr"/>
            <a:endParaRPr lang="en-US" dirty="0"/>
          </a:p>
        </p:txBody>
      </p:sp>
    </p:spTree>
    <p:extLst>
      <p:ext uri="{BB962C8B-B14F-4D97-AF65-F5344CB8AC3E}">
        <p14:creationId xmlns:p14="http://schemas.microsoft.com/office/powerpoint/2010/main" val="196061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521CA5-AB68-4A44-A9D6-51B4BA94D4C2}"/>
              </a:ext>
            </a:extLst>
          </p:cNvPr>
          <p:cNvSpPr>
            <a:spLocks noGrp="1"/>
          </p:cNvSpPr>
          <p:nvPr>
            <p:ph type="subTitle" idx="1"/>
          </p:nvPr>
        </p:nvSpPr>
        <p:spPr>
          <a:xfrm>
            <a:off x="566058" y="661850"/>
            <a:ext cx="11134711" cy="5712317"/>
          </a:xfrm>
        </p:spPr>
        <p:txBody>
          <a:bodyPr>
            <a:normAutofit/>
          </a:bodyPr>
          <a:lstStyle/>
          <a:p>
            <a:r>
              <a:rPr lang="en-US" sz="2800" cap="none" dirty="0">
                <a:solidFill>
                  <a:srgbClr val="00B0F0"/>
                </a:solidFill>
                <a:latin typeface="Times New Roman" panose="02020603050405020304" pitchFamily="18" charset="0"/>
                <a:cs typeface="Times New Roman" panose="02020603050405020304" pitchFamily="18" charset="0"/>
              </a:rPr>
              <a:t>Black Hole</a:t>
            </a:r>
            <a:r>
              <a:rPr lang="en-US" sz="2400" cap="none" dirty="0">
                <a:solidFill>
                  <a:srgbClr val="00B0F0"/>
                </a:solidFill>
                <a:latin typeface="Times New Roman" panose="02020603050405020304" pitchFamily="18" charset="0"/>
                <a:cs typeface="Times New Roman" panose="02020603050405020304" pitchFamily="18" charset="0"/>
              </a:rPr>
              <a:t>.</a:t>
            </a:r>
          </a:p>
          <a:p>
            <a:endParaRPr lang="en-US" sz="2400" cap="none" dirty="0">
              <a:solidFill>
                <a:srgbClr val="00B0F0"/>
              </a:solidFill>
              <a:latin typeface="Times New Roman" panose="02020603050405020304" pitchFamily="18" charset="0"/>
              <a:cs typeface="Times New Roman" panose="02020603050405020304" pitchFamily="18" charset="0"/>
            </a:endParaRPr>
          </a:p>
          <a:p>
            <a:r>
              <a:rPr lang="en-US" dirty="0">
                <a:solidFill>
                  <a:srgbClr val="00B0F0"/>
                </a:solidFill>
              </a:rPr>
              <a:t>A black hole is a place in space where </a:t>
            </a:r>
          </a:p>
          <a:p>
            <a:r>
              <a:rPr lang="en-US" dirty="0">
                <a:solidFill>
                  <a:srgbClr val="00B0F0"/>
                </a:solidFill>
              </a:rPr>
              <a:t>gravity pulls so much that even light </a:t>
            </a:r>
          </a:p>
          <a:p>
            <a:r>
              <a:rPr lang="en-US" dirty="0">
                <a:solidFill>
                  <a:srgbClr val="00B0F0"/>
                </a:solidFill>
              </a:rPr>
              <a:t>can not get out. The gravity is so strong</a:t>
            </a:r>
          </a:p>
          <a:p>
            <a:r>
              <a:rPr lang="en-US" dirty="0">
                <a:solidFill>
                  <a:srgbClr val="00B0F0"/>
                </a:solidFill>
              </a:rPr>
              <a:t> because matter has been squeezed into </a:t>
            </a:r>
          </a:p>
          <a:p>
            <a:r>
              <a:rPr lang="en-US" dirty="0">
                <a:solidFill>
                  <a:srgbClr val="00B0F0"/>
                </a:solidFill>
              </a:rPr>
              <a:t>a tiny space. This can happen when a star</a:t>
            </a:r>
          </a:p>
          <a:p>
            <a:r>
              <a:rPr lang="en-US" dirty="0">
                <a:solidFill>
                  <a:srgbClr val="00B0F0"/>
                </a:solidFill>
              </a:rPr>
              <a:t> is dying.</a:t>
            </a:r>
          </a:p>
          <a:p>
            <a:endParaRPr lang="en-US" dirty="0">
              <a:solidFill>
                <a:srgbClr val="00B0F0"/>
              </a:solidFill>
            </a:endParaRPr>
          </a:p>
          <a:p>
            <a:r>
              <a:rPr lang="en-US" dirty="0">
                <a:solidFill>
                  <a:srgbClr val="00B0F0"/>
                </a:solidFill>
              </a:rPr>
              <a:t>Because no light can get out, people can’t </a:t>
            </a:r>
          </a:p>
          <a:p>
            <a:r>
              <a:rPr lang="en-US" dirty="0">
                <a:solidFill>
                  <a:srgbClr val="00B0F0"/>
                </a:solidFill>
              </a:rPr>
              <a:t>see black holes. They are invisible. Space telescopes with special tools can help find black holes. The special tools can see how stars that are very close to black holes act differently than other stars.</a:t>
            </a:r>
          </a:p>
          <a:p>
            <a:endParaRPr lang="en-US" sz="2400" cap="none" dirty="0">
              <a:solidFill>
                <a:srgbClr val="00B0F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EB156F-9704-48F4-88E5-54B630920268}"/>
              </a:ext>
            </a:extLst>
          </p:cNvPr>
          <p:cNvPicPr>
            <a:picLocks noChangeAspect="1"/>
          </p:cNvPicPr>
          <p:nvPr/>
        </p:nvPicPr>
        <p:blipFill>
          <a:blip r:embed="rId2"/>
          <a:stretch>
            <a:fillRect/>
          </a:stretch>
        </p:blipFill>
        <p:spPr>
          <a:xfrm>
            <a:off x="6211410" y="1074747"/>
            <a:ext cx="5140171" cy="3640954"/>
          </a:xfrm>
          <a:prstGeom prst="rect">
            <a:avLst/>
          </a:prstGeom>
        </p:spPr>
      </p:pic>
    </p:spTree>
    <p:extLst>
      <p:ext uri="{BB962C8B-B14F-4D97-AF65-F5344CB8AC3E}">
        <p14:creationId xmlns:p14="http://schemas.microsoft.com/office/powerpoint/2010/main" val="27783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17ECC9-F334-48CE-8289-FA2004008D9D}"/>
              </a:ext>
            </a:extLst>
          </p:cNvPr>
          <p:cNvSpPr>
            <a:spLocks noGrp="1"/>
          </p:cNvSpPr>
          <p:nvPr>
            <p:ph type="subTitle" idx="1"/>
          </p:nvPr>
        </p:nvSpPr>
        <p:spPr>
          <a:xfrm>
            <a:off x="479395" y="408373"/>
            <a:ext cx="11239130" cy="5992427"/>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br>
              <a:rPr lang="en-US" dirty="0"/>
            </a:b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DB07017-B3F0-434A-A5B3-D1A514D7087E}"/>
              </a:ext>
            </a:extLst>
          </p:cNvPr>
          <p:cNvSpPr/>
          <p:nvPr/>
        </p:nvSpPr>
        <p:spPr>
          <a:xfrm>
            <a:off x="476435" y="337351"/>
            <a:ext cx="11236170" cy="8433078"/>
          </a:xfrm>
          <a:prstGeom prst="rect">
            <a:avLst/>
          </a:prstGeom>
        </p:spPr>
        <p:txBody>
          <a:bodyPr wrap="square">
            <a:spAutoFit/>
          </a:bodyPr>
          <a:lstStyle/>
          <a:p>
            <a:endParaRPr lang="en-US" dirty="0">
              <a:solidFill>
                <a:srgbClr val="00B0F0"/>
              </a:solidFill>
              <a:latin typeface="Helvetica Neue"/>
            </a:endParaRPr>
          </a:p>
          <a:p>
            <a:r>
              <a:rPr lang="en-US" b="1" dirty="0">
                <a:solidFill>
                  <a:srgbClr val="00B0F0"/>
                </a:solidFill>
              </a:rPr>
              <a:t>How Big Are Black Holes?</a:t>
            </a:r>
          </a:p>
          <a:p>
            <a:br>
              <a:rPr lang="en-US" dirty="0">
                <a:solidFill>
                  <a:srgbClr val="00B0F0"/>
                </a:solidFill>
              </a:rPr>
            </a:br>
            <a:r>
              <a:rPr lang="en-US" dirty="0">
                <a:solidFill>
                  <a:srgbClr val="00B0F0"/>
                </a:solidFill>
              </a:rPr>
              <a:t>Black holes can be big or small. Scientists think the smallest black holes are as small as just one atom. These black holes are very tiny but have the mass of a large mountain. Mass is the amount of matter, or "stuff," in an object . Another kind of black hole is called "stellar." Its mass can be up to 20 times more than the mass of the sun. There may be many, many stellar mass black holes in Earth's galaxy. Earth's galaxy is called the Milky Way . The largest black holes are called "supermassive." These black holes have masses that are more than 1 million suns together. Scientists have found proof that every large galaxy contains a supermassive black hole at its center. The supermassive black hole at the center of the Milky Way galaxy is called Sagittarius A. It has a mass equal to about 4 million suns and would fit inside a very large ball that could hold a few million Earths.</a:t>
            </a:r>
          </a:p>
          <a:p>
            <a:br>
              <a:rPr lang="en-US" sz="2800" dirty="0"/>
            </a:br>
            <a:r>
              <a:rPr lang="en-US" sz="2800" dirty="0">
                <a:solidFill>
                  <a:srgbClr val="00B0F0"/>
                </a:solidFill>
              </a:rPr>
              <a:t>Formation Of Black Hole.</a:t>
            </a:r>
          </a:p>
          <a:p>
            <a:br>
              <a:rPr lang="en-US" dirty="0">
                <a:solidFill>
                  <a:srgbClr val="00B0F0"/>
                </a:solidFill>
              </a:rPr>
            </a:br>
            <a:r>
              <a:rPr lang="en-US" dirty="0">
                <a:solidFill>
                  <a:srgbClr val="00B0F0"/>
                </a:solidFill>
              </a:rPr>
              <a:t>Scientists think the smallest black holes formed when the universe began.</a:t>
            </a:r>
          </a:p>
          <a:p>
            <a:r>
              <a:rPr lang="en-US" dirty="0">
                <a:solidFill>
                  <a:srgbClr val="00B0F0"/>
                </a:solidFill>
              </a:rPr>
              <a:t>Stellar black holes are made when the center of a very big star falls in upon itself, or collapses. When this happens, it causes a supernova. A supernova is an exploding star that blasts part of the star into space.</a:t>
            </a:r>
          </a:p>
          <a:p>
            <a:r>
              <a:rPr lang="en-US" dirty="0">
                <a:solidFill>
                  <a:srgbClr val="00B0F0"/>
                </a:solidFill>
              </a:rPr>
              <a:t>Scientists think supermassive black holes were made at the same time as the galaxy they are in.</a:t>
            </a:r>
          </a:p>
          <a:p>
            <a:br>
              <a:rPr lang="en-US" dirty="0"/>
            </a:br>
            <a:endParaRPr lang="en-US" dirty="0">
              <a:solidFill>
                <a:srgbClr val="00B0F0"/>
              </a:solidFill>
            </a:endParaRPr>
          </a:p>
          <a:p>
            <a:endParaRPr lang="en-US" dirty="0">
              <a:solidFill>
                <a:srgbClr val="00B0F0"/>
              </a:solidFill>
              <a:latin typeface="Helvetica Neue"/>
            </a:endParaRPr>
          </a:p>
          <a:p>
            <a:endParaRPr lang="en-US" dirty="0">
              <a:solidFill>
                <a:srgbClr val="00B0F0"/>
              </a:solidFill>
              <a:latin typeface="Helvetica Neue"/>
            </a:endParaRPr>
          </a:p>
          <a:p>
            <a:endParaRPr lang="en-US" dirty="0">
              <a:solidFill>
                <a:srgbClr val="00B0F0"/>
              </a:solidFill>
              <a:latin typeface="Helvetica Neue"/>
            </a:endParaRPr>
          </a:p>
          <a:p>
            <a:endParaRPr lang="en-US" dirty="0">
              <a:solidFill>
                <a:srgbClr val="00B0F0"/>
              </a:solidFill>
              <a:latin typeface="Helvetica Neue"/>
            </a:endParaRPr>
          </a:p>
          <a:p>
            <a:br>
              <a:rPr lang="en-US" dirty="0"/>
            </a:br>
            <a:endParaRPr lang="en-US" dirty="0"/>
          </a:p>
        </p:txBody>
      </p:sp>
    </p:spTree>
    <p:extLst>
      <p:ext uri="{BB962C8B-B14F-4D97-AF65-F5344CB8AC3E}">
        <p14:creationId xmlns:p14="http://schemas.microsoft.com/office/powerpoint/2010/main" val="415243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3FF7ED-7845-47E8-8944-A7E2A278F3C9}"/>
              </a:ext>
            </a:extLst>
          </p:cNvPr>
          <p:cNvSpPr>
            <a:spLocks noGrp="1"/>
          </p:cNvSpPr>
          <p:nvPr>
            <p:ph type="subTitle" idx="1"/>
          </p:nvPr>
        </p:nvSpPr>
        <p:spPr>
          <a:xfrm>
            <a:off x="470517" y="417250"/>
            <a:ext cx="11553907" cy="6140474"/>
          </a:xfrm>
        </p:spPr>
        <p:txBody>
          <a:bodyPr/>
          <a:lstStyle/>
          <a:p>
            <a:r>
              <a:rPr lang="en-US" dirty="0"/>
              <a:t> </a:t>
            </a:r>
          </a:p>
        </p:txBody>
      </p:sp>
      <p:sp>
        <p:nvSpPr>
          <p:cNvPr id="8" name="Rectangle 7">
            <a:extLst>
              <a:ext uri="{FF2B5EF4-FFF2-40B4-BE49-F238E27FC236}">
                <a16:creationId xmlns:a16="http://schemas.microsoft.com/office/drawing/2014/main" id="{C6C94DA9-F9FE-47B1-B616-5584DB7EF1C1}"/>
              </a:ext>
            </a:extLst>
          </p:cNvPr>
          <p:cNvSpPr/>
          <p:nvPr/>
        </p:nvSpPr>
        <p:spPr>
          <a:xfrm>
            <a:off x="470517" y="514905"/>
            <a:ext cx="11150353" cy="8039573"/>
          </a:xfrm>
          <a:prstGeom prst="rect">
            <a:avLst/>
          </a:prstGeom>
        </p:spPr>
        <p:txBody>
          <a:bodyPr wrap="square">
            <a:spAutoFit/>
          </a:bodyPr>
          <a:lstStyle/>
          <a:p>
            <a:pPr>
              <a:lnSpc>
                <a:spcPct val="107000"/>
              </a:lnSpc>
              <a:spcAft>
                <a:spcPts val="1200"/>
              </a:spcAft>
            </a:pPr>
            <a:r>
              <a:rPr lang="en-US" sz="2800"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t>Black Body</a:t>
            </a:r>
            <a:endParaRPr lang="en-US" dirty="0">
              <a:solidFill>
                <a:srgbClr val="00B0F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1200"/>
              </a:spcAft>
            </a:pPr>
            <a:r>
              <a:rPr lang="en-US"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t>A black body is an idealized body that fully absorbs impinging electromagnetic radiation of any wavelength. Neither reflection nor transmission  occur on it.</a:t>
            </a:r>
            <a:br>
              <a:rPr lang="en-US"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br>
            <a:br>
              <a:rPr lang="en-US"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B0F0"/>
                </a:solidFill>
                <a:latin typeface="Arial" panose="020B0604020202020204" pitchFamily="34" charset="0"/>
                <a:ea typeface="Times New Roman" panose="02020603050405020304" pitchFamily="18" charset="0"/>
                <a:cs typeface="Times New Roman" panose="02020603050405020304" pitchFamily="18" charset="0"/>
              </a:rPr>
              <a:t>A black body radiates at every wavelength the maximum possible energy for all possible emitters. The radiation density is independent of angles here. The black body forms the basis for understanding the physical principles of no  contact temperature measurement technology and for calibrating infrared measuring devices.</a:t>
            </a:r>
          </a:p>
          <a:p>
            <a:r>
              <a:rPr lang="en-US" sz="2800" b="1" dirty="0">
                <a:solidFill>
                  <a:srgbClr val="00B0F0"/>
                </a:solidFill>
              </a:rPr>
              <a:t>Structure of the black body</a:t>
            </a:r>
          </a:p>
          <a:p>
            <a:endParaRPr lang="en-US" b="1" dirty="0">
              <a:solidFill>
                <a:srgbClr val="00B0F0"/>
              </a:solidFill>
            </a:endParaRPr>
          </a:p>
          <a:p>
            <a:r>
              <a:rPr lang="en-US" dirty="0">
                <a:solidFill>
                  <a:srgbClr val="00B0F0"/>
                </a:solidFill>
              </a:rPr>
              <a:t>The</a:t>
            </a:r>
            <a:r>
              <a:rPr lang="en-US" dirty="0"/>
              <a:t> </a:t>
            </a:r>
            <a:r>
              <a:rPr lang="en-US" dirty="0">
                <a:solidFill>
                  <a:srgbClr val="00B0F0"/>
                </a:solidFill>
              </a:rPr>
              <a:t>construction of a black body is in principle very simple. A </a:t>
            </a:r>
            <a:r>
              <a:rPr lang="en-US" dirty="0" err="1">
                <a:solidFill>
                  <a:srgbClr val="00B0F0"/>
                </a:solidFill>
              </a:rPr>
              <a:t>heatable</a:t>
            </a:r>
            <a:r>
              <a:rPr lang="en-US" dirty="0">
                <a:solidFill>
                  <a:srgbClr val="00B0F0"/>
                </a:solidFill>
              </a:rPr>
              <a:t> hollow body has a small hole at one end. If this body is brought to a certain temperature, this cavity is in temperature equilibrium. The ideal black radiation of the set temperature now emerges from the hole. Depending on the temperature range and intended use, the structure of such black bodies depends both on the material and on the geometric structure. For example, if the hole in the wall is very small compared to the entire surface, the disturbance of the ideal state may be considered as low. If one only looks at this hole with a sensor, the exiting temperature radiation can be regarded as a black body and the measuring device can be </a:t>
            </a:r>
            <a:r>
              <a:rPr lang="en-US" u="sng" dirty="0">
                <a:solidFill>
                  <a:srgbClr val="00B0F0"/>
                </a:solidFill>
                <a:hlinkClick r:id="rId2">
                  <a:extLst>
                    <a:ext uri="{A12FA001-AC4F-418D-AE19-62706E023703}">
                      <ahyp:hlinkClr xmlns:ahyp="http://schemas.microsoft.com/office/drawing/2018/hyperlinkcolor" val="tx"/>
                    </a:ext>
                  </a:extLst>
                </a:hlinkClick>
              </a:rPr>
              <a:t>calibrated</a:t>
            </a:r>
            <a:r>
              <a:rPr lang="en-US" dirty="0"/>
              <a:t> </a:t>
            </a:r>
            <a:r>
              <a:rPr lang="en-US" dirty="0">
                <a:solidFill>
                  <a:srgbClr val="00B0F0"/>
                </a:solidFill>
              </a:rPr>
              <a:t>with it.</a:t>
            </a:r>
          </a:p>
          <a:p>
            <a:pPr>
              <a:lnSpc>
                <a:spcPct val="107000"/>
              </a:lnSpc>
              <a:spcAft>
                <a:spcPts val="1200"/>
              </a:spcAft>
            </a:pPr>
            <a:endParaRPr lang="en-US" dirty="0">
              <a:solidFill>
                <a:srgbClr val="00B0F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1200"/>
              </a:spcAft>
            </a:pPr>
            <a:endParaRPr lang="en-US" dirty="0">
              <a:solidFill>
                <a:srgbClr val="00B0F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1200"/>
              </a:spcAft>
            </a:pPr>
            <a:endParaRPr lang="en-US" dirty="0">
              <a:solidFill>
                <a:srgbClr val="00B0F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1200"/>
              </a:spcAft>
            </a:pPr>
            <a:endParaRPr lang="en-US" dirty="0">
              <a:solidFill>
                <a:srgbClr val="00B0F0"/>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1200"/>
              </a:spcAft>
            </a:pPr>
            <a:endParaRPr lang="en-US" sz="28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407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1D9590-5505-4DD0-9CE0-53867C11B8C3}"/>
              </a:ext>
            </a:extLst>
          </p:cNvPr>
          <p:cNvSpPr>
            <a:spLocks noGrp="1"/>
          </p:cNvSpPr>
          <p:nvPr>
            <p:ph type="subTitle" idx="1"/>
          </p:nvPr>
        </p:nvSpPr>
        <p:spPr>
          <a:xfrm>
            <a:off x="531223" y="574767"/>
            <a:ext cx="11138262" cy="5895702"/>
          </a:xfrm>
        </p:spPr>
        <p:txBody>
          <a:bodyPr>
            <a:normAutofit fontScale="92500" lnSpcReduction="10000"/>
          </a:bodyPr>
          <a:lstStyle/>
          <a:p>
            <a:r>
              <a:rPr lang="en-US" sz="3000" b="1" dirty="0">
                <a:solidFill>
                  <a:srgbClr val="00B0F0"/>
                </a:solidFill>
              </a:rPr>
              <a:t>Radiation laws of the black body</a:t>
            </a:r>
          </a:p>
          <a:p>
            <a:endParaRPr lang="en-US" b="1" dirty="0">
              <a:solidFill>
                <a:srgbClr val="00B0F0"/>
              </a:solidFill>
            </a:endParaRPr>
          </a:p>
          <a:p>
            <a:r>
              <a:rPr lang="en-US" dirty="0">
                <a:solidFill>
                  <a:srgbClr val="00B0F0"/>
                </a:solidFill>
              </a:rPr>
              <a:t>→ Planck's Law of Radiation describes the spectral specific radiation </a:t>
            </a:r>
            <a:r>
              <a:rPr lang="en-US" dirty="0" err="1">
                <a:solidFill>
                  <a:srgbClr val="00B0F0"/>
                </a:solidFill>
              </a:rPr>
              <a:t>Mλs</a:t>
            </a:r>
            <a:r>
              <a:rPr lang="en-US" dirty="0">
                <a:solidFill>
                  <a:srgbClr val="00B0F0"/>
                </a:solidFill>
              </a:rPr>
              <a:t> of the black body into the half-space as a function of its temperature T and the observed wavelength λ. It thus represents the most basic relationship for non-contact temperature measurement.</a:t>
            </a:r>
          </a:p>
          <a:p>
            <a:r>
              <a:rPr lang="en-US" dirty="0">
                <a:solidFill>
                  <a:srgbClr val="00B0F0"/>
                </a:solidFill>
              </a:rPr>
              <a:t>The maximum of the spectral specific radiation shifts with increasing temperature to shorter wavelengths. A variety of other relationships can be derived, two of which are briefly named below.</a:t>
            </a:r>
            <a:br>
              <a:rPr lang="en-US" dirty="0">
                <a:solidFill>
                  <a:srgbClr val="00B0F0"/>
                </a:solidFill>
              </a:rPr>
            </a:br>
            <a:r>
              <a:rPr lang="en-US" dirty="0">
                <a:solidFill>
                  <a:srgbClr val="00B0F0"/>
                </a:solidFill>
              </a:rPr>
              <a:t>By integrating the spectral radiation intensity over all wavelengths from zero to infinity, one obtains the value for the total radiation emitted by the body. This relationship is referred to as the → Stefan Boltzmann Law.</a:t>
            </a:r>
            <a:br>
              <a:rPr lang="en-US" dirty="0">
                <a:solidFill>
                  <a:srgbClr val="00B0F0"/>
                </a:solidFill>
              </a:rPr>
            </a:br>
            <a:br>
              <a:rPr lang="en-US" dirty="0">
                <a:solidFill>
                  <a:srgbClr val="00B0F0"/>
                </a:solidFill>
              </a:rPr>
            </a:br>
            <a:r>
              <a:rPr lang="en-US" dirty="0" err="1">
                <a:solidFill>
                  <a:srgbClr val="00B0F0"/>
                </a:solidFill>
              </a:rPr>
              <a:t>MλS</a:t>
            </a:r>
            <a:r>
              <a:rPr lang="en-US" dirty="0">
                <a:solidFill>
                  <a:srgbClr val="00B0F0"/>
                </a:solidFill>
              </a:rPr>
              <a:t> = σ · T4 [W · m-2] </a:t>
            </a:r>
            <a:r>
              <a:rPr lang="en-US" dirty="0" err="1">
                <a:solidFill>
                  <a:srgbClr val="00B0F0"/>
                </a:solidFill>
              </a:rPr>
              <a:t>mit</a:t>
            </a:r>
            <a:r>
              <a:rPr lang="en-US" dirty="0">
                <a:solidFill>
                  <a:srgbClr val="00B0F0"/>
                </a:solidFill>
              </a:rPr>
              <a:t> σ = 5,67 · 10-8 [Wm-2T-4]</a:t>
            </a:r>
            <a:br>
              <a:rPr lang="en-US" dirty="0">
                <a:solidFill>
                  <a:srgbClr val="00B0F0"/>
                </a:solidFill>
              </a:rPr>
            </a:br>
            <a:br>
              <a:rPr lang="en-US" dirty="0">
                <a:solidFill>
                  <a:srgbClr val="00B0F0"/>
                </a:solidFill>
              </a:rPr>
            </a:br>
            <a:r>
              <a:rPr lang="en-US" dirty="0">
                <a:solidFill>
                  <a:srgbClr val="00B0F0"/>
                </a:solidFill>
              </a:rPr>
              <a:t>The total emitted radiation of a black body in the entire wavelength range increases in proportion to the fourth power of its absolute temperature.</a:t>
            </a:r>
            <a:br>
              <a:rPr lang="en-US" dirty="0">
                <a:solidFill>
                  <a:srgbClr val="00B0F0"/>
                </a:solidFill>
              </a:rPr>
            </a:br>
            <a:r>
              <a:rPr lang="en-US" dirty="0">
                <a:solidFill>
                  <a:srgbClr val="00B0F0"/>
                </a:solidFill>
              </a:rPr>
              <a:t>It can be seen from the graphical representation of Planck's Law of Radiation that the wavelength at which the emitted radiation of a black body emits the maximum shifts as the temperature changes. → Wien’s Displacement Law describes this connection and can be derived by differentiation from Planck's equation. The wavelength at which the maximum of the radiation is located shifts with increasing temperature to the short-wave range.</a:t>
            </a:r>
          </a:p>
          <a:p>
            <a:endParaRPr lang="en-US" sz="2400" cap="none"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170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107</TotalTime>
  <Words>223</Words>
  <Application>Microsoft Office PowerPoint</Application>
  <PresentationFormat>Widescreen</PresentationFormat>
  <Paragraphs>58</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Bodoni MT</vt:lpstr>
      <vt:lpstr>Calibri</vt:lpstr>
      <vt:lpstr>Century Gothic</vt:lpstr>
      <vt:lpstr>Helvetica Neue</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Hirak Mondal</dc:creator>
  <cp:lastModifiedBy>Sajib Bhattacharjee</cp:lastModifiedBy>
  <cp:revision>12</cp:revision>
  <dcterms:created xsi:type="dcterms:W3CDTF">2020-08-20T08:48:20Z</dcterms:created>
  <dcterms:modified xsi:type="dcterms:W3CDTF">2020-08-23T15:17:45Z</dcterms:modified>
</cp:coreProperties>
</file>