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1" r:id="rId6"/>
    <p:sldId id="262"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11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890F30-28B8-4589-B9C9-6E55550E3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326" y="927368"/>
            <a:ext cx="1535269" cy="1309991"/>
          </a:xfrm>
          <a:prstGeom prst="rect">
            <a:avLst/>
          </a:prstGeom>
        </p:spPr>
      </p:pic>
      <p:sp>
        <p:nvSpPr>
          <p:cNvPr id="5" name="TextBox 4">
            <a:extLst>
              <a:ext uri="{FF2B5EF4-FFF2-40B4-BE49-F238E27FC236}">
                <a16:creationId xmlns:a16="http://schemas.microsoft.com/office/drawing/2014/main" id="{98896F54-60BE-46E4-B824-9D97089CDE1B}"/>
              </a:ext>
            </a:extLst>
          </p:cNvPr>
          <p:cNvSpPr txBox="1"/>
          <p:nvPr/>
        </p:nvSpPr>
        <p:spPr>
          <a:xfrm>
            <a:off x="3887493" y="1259199"/>
            <a:ext cx="6923573" cy="646331"/>
          </a:xfrm>
          <a:prstGeom prst="rect">
            <a:avLst/>
          </a:prstGeom>
          <a:noFill/>
        </p:spPr>
        <p:txBody>
          <a:bodyPr wrap="square" rtlCol="0">
            <a:spAutoFit/>
          </a:bodyPr>
          <a:lstStyle/>
          <a:p>
            <a:r>
              <a:rPr lang="en-US" sz="3600" dirty="0">
                <a:solidFill>
                  <a:srgbClr val="92D050"/>
                </a:solidFill>
                <a:highlight>
                  <a:srgbClr val="000000"/>
                </a:highlight>
                <a:latin typeface="Algerian" panose="04020705040A02060702" pitchFamily="82" charset="0"/>
              </a:rPr>
              <a:t>NORTH WESTERN UNIVERSITY</a:t>
            </a:r>
          </a:p>
        </p:txBody>
      </p:sp>
      <p:sp>
        <p:nvSpPr>
          <p:cNvPr id="6" name="Title 3">
            <a:extLst>
              <a:ext uri="{FF2B5EF4-FFF2-40B4-BE49-F238E27FC236}">
                <a16:creationId xmlns:a16="http://schemas.microsoft.com/office/drawing/2014/main" id="{1CE99CD2-CFC5-4538-983F-270418BFCA6F}"/>
              </a:ext>
            </a:extLst>
          </p:cNvPr>
          <p:cNvSpPr txBox="1">
            <a:spLocks/>
          </p:cNvSpPr>
          <p:nvPr/>
        </p:nvSpPr>
        <p:spPr>
          <a:xfrm>
            <a:off x="3590595" y="3008531"/>
            <a:ext cx="6462442" cy="1066800"/>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dirty="0">
                <a:solidFill>
                  <a:srgbClr val="FFFF00"/>
                </a:solidFill>
                <a:highlight>
                  <a:srgbClr val="000000"/>
                </a:highlight>
                <a:latin typeface="Arial" panose="020B0604020202020204" pitchFamily="34" charset="0"/>
                <a:cs typeface="Arial" panose="020B0604020202020204" pitchFamily="34" charset="0"/>
              </a:rPr>
              <a:t>Course Title : Algorithm</a:t>
            </a:r>
            <a:r>
              <a:rPr lang="en-US" sz="2700" dirty="0">
                <a:solidFill>
                  <a:srgbClr val="FFFF00"/>
                </a:solidFill>
                <a:highlight>
                  <a:srgbClr val="000000"/>
                </a:highlight>
                <a:latin typeface="Arial" panose="020B0604020202020204" pitchFamily="34" charset="0"/>
                <a:cs typeface="Arial" panose="020B0604020202020204" pitchFamily="34" charset="0"/>
              </a:rPr>
              <a:t>.</a:t>
            </a:r>
            <a:br>
              <a:rPr lang="en-US" sz="2900" dirty="0">
                <a:solidFill>
                  <a:schemeClr val="accent6">
                    <a:lumMod val="75000"/>
                  </a:schemeClr>
                </a:solidFill>
                <a:latin typeface="Arial" panose="020B0604020202020204" pitchFamily="34" charset="0"/>
                <a:cs typeface="Arial" panose="020B0604020202020204" pitchFamily="34" charset="0"/>
              </a:rPr>
            </a:br>
            <a:r>
              <a:rPr lang="en-US" sz="2900" dirty="0">
                <a:solidFill>
                  <a:schemeClr val="bg2"/>
                </a:solidFill>
                <a:highlight>
                  <a:srgbClr val="000080"/>
                </a:highlight>
                <a:latin typeface="Arial" panose="020B0604020202020204" pitchFamily="34" charset="0"/>
                <a:cs typeface="Arial" panose="020B0604020202020204" pitchFamily="34" charset="0"/>
              </a:rPr>
              <a:t>Course Code : CSE-2201.</a:t>
            </a:r>
          </a:p>
          <a:p>
            <a:endParaRPr lang="en-US" sz="2900" dirty="0">
              <a:solidFill>
                <a:schemeClr val="bg2"/>
              </a:solidFill>
              <a:highlight>
                <a:srgbClr val="000080"/>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1EF6A98-DB1B-4597-BD5A-7E4AA687A3B2}"/>
              </a:ext>
            </a:extLst>
          </p:cNvPr>
          <p:cNvSpPr txBox="1"/>
          <p:nvPr/>
        </p:nvSpPr>
        <p:spPr>
          <a:xfrm>
            <a:off x="3445246" y="4431004"/>
            <a:ext cx="6094378" cy="830997"/>
          </a:xfrm>
          <a:prstGeom prst="rect">
            <a:avLst/>
          </a:prstGeom>
          <a:noFill/>
        </p:spPr>
        <p:txBody>
          <a:bodyPr wrap="square">
            <a:spAutoFit/>
          </a:bodyPr>
          <a:lstStyle/>
          <a:p>
            <a:r>
              <a:rPr lang="en-US" sz="2400" b="1" dirty="0">
                <a:solidFill>
                  <a:srgbClr val="00B050"/>
                </a:solidFill>
                <a:highlight>
                  <a:srgbClr val="000000"/>
                </a:highlight>
                <a:latin typeface="Arial" panose="020B0604020202020204" pitchFamily="34" charset="0"/>
                <a:cs typeface="Arial" panose="020B0604020202020204" pitchFamily="34" charset="0"/>
              </a:rPr>
              <a:t>Presentation Topic : </a:t>
            </a:r>
            <a:r>
              <a:rPr lang="en-US" sz="2400" b="1" i="0" dirty="0">
                <a:solidFill>
                  <a:srgbClr val="92D050"/>
                </a:solidFill>
                <a:effectLst/>
                <a:highlight>
                  <a:srgbClr val="000000"/>
                </a:highlight>
                <a:latin typeface="Arial" panose="020B0604020202020204" pitchFamily="34" charset="0"/>
              </a:rPr>
              <a:t>Bubble Sort</a:t>
            </a:r>
          </a:p>
          <a:p>
            <a:endParaRPr lang="en-US" sz="2400" b="1" dirty="0">
              <a:solidFill>
                <a:srgbClr val="00B050"/>
              </a:solidFill>
              <a:highlight>
                <a:srgbClr val="000000"/>
              </a:highlight>
            </a:endParaRPr>
          </a:p>
        </p:txBody>
      </p:sp>
    </p:spTree>
    <p:extLst>
      <p:ext uri="{BB962C8B-B14F-4D97-AF65-F5344CB8AC3E}">
        <p14:creationId xmlns:p14="http://schemas.microsoft.com/office/powerpoint/2010/main" val="62170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413FBE5A-23CF-4F7A-8222-2EE5B4536065}"/>
              </a:ext>
            </a:extLst>
          </p:cNvPr>
          <p:cNvSpPr txBox="1">
            <a:spLocks/>
          </p:cNvSpPr>
          <p:nvPr/>
        </p:nvSpPr>
        <p:spPr>
          <a:xfrm>
            <a:off x="1005389" y="1780972"/>
            <a:ext cx="4343400" cy="26670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a:solidFill>
                  <a:schemeClr val="accent2"/>
                </a:solidFill>
                <a:highlight>
                  <a:srgbClr val="000000"/>
                </a:highlight>
                <a:latin typeface="Arial" panose="020B0604020202020204" pitchFamily="34" charset="0"/>
                <a:cs typeface="Arial" panose="020B0604020202020204" pitchFamily="34" charset="0"/>
              </a:rPr>
              <a:t>Submitted By :</a:t>
            </a:r>
          </a:p>
          <a:p>
            <a:r>
              <a:rPr lang="en-US" dirty="0">
                <a:solidFill>
                  <a:srgbClr val="92D050"/>
                </a:solidFill>
                <a:latin typeface="Arial" panose="020B0604020202020204" pitchFamily="34" charset="0"/>
                <a:cs typeface="Arial" panose="020B0604020202020204" pitchFamily="34" charset="0"/>
              </a:rPr>
              <a:t>Sajib Bhattacharjee</a:t>
            </a:r>
          </a:p>
          <a:p>
            <a:r>
              <a:rPr lang="en-US" dirty="0">
                <a:solidFill>
                  <a:srgbClr val="92D050"/>
                </a:solidFill>
                <a:latin typeface="Arial" panose="020B0604020202020204" pitchFamily="34" charset="0"/>
                <a:cs typeface="Arial" panose="020B0604020202020204" pitchFamily="34" charset="0"/>
              </a:rPr>
              <a:t>ID:</a:t>
            </a:r>
            <a:r>
              <a:rPr lang="bn-BD" dirty="0">
                <a:solidFill>
                  <a:srgbClr val="92D050"/>
                </a:solidFill>
                <a:latin typeface="Arial" panose="020B0604020202020204" pitchFamily="34" charset="0"/>
              </a:rPr>
              <a:t>202010</a:t>
            </a:r>
            <a:r>
              <a:rPr lang="en-US">
                <a:solidFill>
                  <a:srgbClr val="92D050"/>
                </a:solidFill>
                <a:latin typeface="Arial" panose="020B0604020202020204" pitchFamily="34" charset="0"/>
              </a:rPr>
              <a:t>70</a:t>
            </a:r>
            <a:r>
              <a:rPr lang="bn-BD">
                <a:solidFill>
                  <a:srgbClr val="92D050"/>
                </a:solidFill>
                <a:latin typeface="Arial" panose="020B0604020202020204" pitchFamily="34" charset="0"/>
              </a:rPr>
              <a:t>010</a:t>
            </a:r>
            <a:endParaRPr lang="en-US" dirty="0">
              <a:solidFill>
                <a:srgbClr val="92D050"/>
              </a:solidFill>
              <a:latin typeface="Arial" panose="020B0604020202020204" pitchFamily="34" charset="0"/>
              <a:cs typeface="Arial" panose="020B0604020202020204" pitchFamily="34" charset="0"/>
            </a:endParaRPr>
          </a:p>
          <a:p>
            <a:r>
              <a:rPr lang="en-US" dirty="0">
                <a:solidFill>
                  <a:srgbClr val="92D050"/>
                </a:solidFill>
                <a:latin typeface="Arial" panose="020B0604020202020204" pitchFamily="34" charset="0"/>
                <a:cs typeface="Arial" panose="020B0604020202020204" pitchFamily="34" charset="0"/>
              </a:rPr>
              <a:t>Section: </a:t>
            </a:r>
            <a:r>
              <a:rPr lang="bn-BD" dirty="0">
                <a:solidFill>
                  <a:srgbClr val="92D050"/>
                </a:solidFill>
                <a:latin typeface="Arial" panose="020B0604020202020204" pitchFamily="34" charset="0"/>
              </a:rPr>
              <a:t>B</a:t>
            </a:r>
            <a:endParaRPr lang="en-US" dirty="0">
              <a:solidFill>
                <a:srgbClr val="92D050"/>
              </a:solidFill>
              <a:latin typeface="Arial" panose="020B0604020202020204" pitchFamily="34" charset="0"/>
              <a:cs typeface="Arial" panose="020B0604020202020204" pitchFamily="34" charset="0"/>
            </a:endParaRPr>
          </a:p>
          <a:p>
            <a:r>
              <a:rPr lang="en-US" dirty="0">
                <a:solidFill>
                  <a:srgbClr val="92D050"/>
                </a:solidFill>
                <a:latin typeface="Arial" panose="020B0604020202020204" pitchFamily="34" charset="0"/>
                <a:cs typeface="Arial" panose="020B0604020202020204" pitchFamily="34" charset="0"/>
              </a:rPr>
              <a:t>Department of CSE</a:t>
            </a:r>
          </a:p>
          <a:p>
            <a:r>
              <a:rPr lang="en-US" dirty="0">
                <a:solidFill>
                  <a:srgbClr val="92D050"/>
                </a:solidFill>
                <a:latin typeface="Arial" panose="020B0604020202020204" pitchFamily="34" charset="0"/>
                <a:cs typeface="Arial" panose="020B0604020202020204" pitchFamily="34" charset="0"/>
              </a:rPr>
              <a:t>North Western University</a:t>
            </a:r>
          </a:p>
          <a:p>
            <a:endParaRPr lang="en-US" dirty="0"/>
          </a:p>
          <a:p>
            <a:endParaRPr lang="en-US" dirty="0"/>
          </a:p>
        </p:txBody>
      </p:sp>
      <p:sp>
        <p:nvSpPr>
          <p:cNvPr id="9" name="Content Placeholder 5">
            <a:extLst>
              <a:ext uri="{FF2B5EF4-FFF2-40B4-BE49-F238E27FC236}">
                <a16:creationId xmlns:a16="http://schemas.microsoft.com/office/drawing/2014/main" id="{3E70B498-D3BE-4BFC-9E35-FE83ABACF55F}"/>
              </a:ext>
            </a:extLst>
          </p:cNvPr>
          <p:cNvSpPr txBox="1">
            <a:spLocks/>
          </p:cNvSpPr>
          <p:nvPr/>
        </p:nvSpPr>
        <p:spPr>
          <a:xfrm>
            <a:off x="6225702" y="1871444"/>
            <a:ext cx="4756826" cy="268807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u="sng" dirty="0">
                <a:solidFill>
                  <a:srgbClr val="00B0F0"/>
                </a:solidFill>
                <a:highlight>
                  <a:srgbClr val="000000"/>
                </a:highlight>
                <a:latin typeface="Arial" panose="020B0604020202020204" pitchFamily="34" charset="0"/>
                <a:cs typeface="Arial" panose="020B0604020202020204" pitchFamily="34" charset="0"/>
              </a:rPr>
              <a:t>Submitted To:</a:t>
            </a:r>
          </a:p>
          <a:p>
            <a:pPr marL="0" indent="0">
              <a:buFont typeface="Wingdings 3" charset="2"/>
              <a:buNone/>
            </a:pPr>
            <a:r>
              <a:rPr lang="en-US" sz="2000" dirty="0" err="1">
                <a:solidFill>
                  <a:schemeClr val="accent4">
                    <a:lumMod val="40000"/>
                    <a:lumOff val="60000"/>
                  </a:schemeClr>
                </a:solidFill>
                <a:latin typeface="Arial" panose="020B0604020202020204" pitchFamily="34" charset="0"/>
                <a:cs typeface="Arial" panose="020B0604020202020204" pitchFamily="34" charset="0"/>
              </a:rPr>
              <a:t>Sajib</a:t>
            </a:r>
            <a:r>
              <a:rPr lang="en-US" sz="2000" dirty="0">
                <a:solidFill>
                  <a:schemeClr val="accent4">
                    <a:lumMod val="40000"/>
                    <a:lumOff val="60000"/>
                  </a:schemeClr>
                </a:solidFill>
                <a:latin typeface="Arial" panose="020B0604020202020204" pitchFamily="34" charset="0"/>
                <a:cs typeface="Arial" panose="020B0604020202020204" pitchFamily="34" charset="0"/>
              </a:rPr>
              <a:t> Chatterjee</a:t>
            </a:r>
          </a:p>
          <a:p>
            <a:pPr marL="0" indent="0">
              <a:buFont typeface="Wingdings 3" charset="2"/>
              <a:buNone/>
            </a:pPr>
            <a:r>
              <a:rPr lang="en-US" sz="2000" dirty="0">
                <a:solidFill>
                  <a:schemeClr val="accent4">
                    <a:lumMod val="40000"/>
                    <a:lumOff val="60000"/>
                  </a:schemeClr>
                </a:solidFill>
                <a:latin typeface="Arial" panose="020B0604020202020204" pitchFamily="34" charset="0"/>
                <a:cs typeface="Arial" panose="020B0604020202020204" pitchFamily="34" charset="0"/>
              </a:rPr>
              <a:t>Lecturer,</a:t>
            </a:r>
          </a:p>
          <a:p>
            <a:pPr marL="0" indent="0">
              <a:buFont typeface="Wingdings 3" charset="2"/>
              <a:buNone/>
            </a:pPr>
            <a:r>
              <a:rPr lang="en-US" sz="2000" dirty="0">
                <a:solidFill>
                  <a:schemeClr val="accent4">
                    <a:lumMod val="40000"/>
                    <a:lumOff val="60000"/>
                  </a:schemeClr>
                </a:solidFill>
                <a:latin typeface="Arial" panose="020B0604020202020204" pitchFamily="34" charset="0"/>
                <a:cs typeface="Arial" panose="020B0604020202020204" pitchFamily="34" charset="0"/>
              </a:rPr>
              <a:t>Department of CSE</a:t>
            </a:r>
          </a:p>
          <a:p>
            <a:pPr marL="0" indent="0">
              <a:buFont typeface="Wingdings 3" charset="2"/>
              <a:buNone/>
            </a:pPr>
            <a:r>
              <a:rPr lang="en-US" sz="2000" dirty="0">
                <a:solidFill>
                  <a:schemeClr val="accent4">
                    <a:lumMod val="40000"/>
                    <a:lumOff val="60000"/>
                  </a:schemeClr>
                </a:solidFill>
                <a:latin typeface="Arial" panose="020B0604020202020204" pitchFamily="34" charset="0"/>
                <a:cs typeface="Arial" panose="020B0604020202020204" pitchFamily="34" charset="0"/>
              </a:rPr>
              <a:t>North Western University</a:t>
            </a:r>
          </a:p>
        </p:txBody>
      </p:sp>
      <p:sp>
        <p:nvSpPr>
          <p:cNvPr id="10" name="Rectangle 9">
            <a:extLst>
              <a:ext uri="{FF2B5EF4-FFF2-40B4-BE49-F238E27FC236}">
                <a16:creationId xmlns:a16="http://schemas.microsoft.com/office/drawing/2014/main" id="{5733A984-BFB1-4EB5-ABD4-9DE608C20418}"/>
              </a:ext>
            </a:extLst>
          </p:cNvPr>
          <p:cNvSpPr/>
          <p:nvPr/>
        </p:nvSpPr>
        <p:spPr>
          <a:xfrm>
            <a:off x="1032852" y="4929000"/>
            <a:ext cx="6335264" cy="369332"/>
          </a:xfrm>
          <a:prstGeom prst="rect">
            <a:avLst/>
          </a:prstGeom>
        </p:spPr>
        <p:txBody>
          <a:bodyPr wrap="square">
            <a:spAutoFit/>
          </a:bodyPr>
          <a:lstStyle/>
          <a:p>
            <a:r>
              <a:rPr lang="en-US" b="1" i="1" dirty="0">
                <a:solidFill>
                  <a:schemeClr val="accent5">
                    <a:lumMod val="40000"/>
                    <a:lumOff val="60000"/>
                  </a:schemeClr>
                </a:solidFill>
              </a:rPr>
              <a:t>North Western University , Khulna.</a:t>
            </a:r>
          </a:p>
        </p:txBody>
      </p:sp>
      <p:sp>
        <p:nvSpPr>
          <p:cNvPr id="6" name="TextBox 5">
            <a:extLst>
              <a:ext uri="{FF2B5EF4-FFF2-40B4-BE49-F238E27FC236}">
                <a16:creationId xmlns:a16="http://schemas.microsoft.com/office/drawing/2014/main" id="{7872F442-34BD-4875-8B51-82942FD38117}"/>
              </a:ext>
            </a:extLst>
          </p:cNvPr>
          <p:cNvSpPr txBox="1"/>
          <p:nvPr/>
        </p:nvSpPr>
        <p:spPr>
          <a:xfrm>
            <a:off x="4260118" y="884445"/>
            <a:ext cx="2177341" cy="830997"/>
          </a:xfrm>
          <a:prstGeom prst="rect">
            <a:avLst/>
          </a:prstGeom>
          <a:noFill/>
        </p:spPr>
        <p:txBody>
          <a:bodyPr wrap="square">
            <a:spAutoFit/>
          </a:bodyPr>
          <a:lstStyle/>
          <a:p>
            <a:r>
              <a:rPr lang="en-US" sz="2400" b="1" dirty="0">
                <a:solidFill>
                  <a:srgbClr val="00B050"/>
                </a:solidFill>
                <a:highlight>
                  <a:srgbClr val="000000"/>
                </a:highlight>
                <a:latin typeface="Arial" panose="020B0604020202020204" pitchFamily="34" charset="0"/>
                <a:cs typeface="Arial" panose="020B0604020202020204" pitchFamily="34" charset="0"/>
              </a:rPr>
              <a:t>Presentation</a:t>
            </a:r>
            <a:endParaRPr lang="en-US" sz="2400" b="1" i="0" dirty="0">
              <a:solidFill>
                <a:srgbClr val="92D050"/>
              </a:solidFill>
              <a:effectLst/>
              <a:highlight>
                <a:srgbClr val="000000"/>
              </a:highlight>
              <a:latin typeface="Arial" panose="020B0604020202020204" pitchFamily="34" charset="0"/>
            </a:endParaRPr>
          </a:p>
          <a:p>
            <a:endParaRPr lang="en-US" sz="2400" b="1" dirty="0">
              <a:solidFill>
                <a:srgbClr val="00B050"/>
              </a:solidFill>
              <a:highlight>
                <a:srgbClr val="000000"/>
              </a:highlight>
            </a:endParaRPr>
          </a:p>
        </p:txBody>
      </p:sp>
    </p:spTree>
    <p:extLst>
      <p:ext uri="{BB962C8B-B14F-4D97-AF65-F5344CB8AC3E}">
        <p14:creationId xmlns:p14="http://schemas.microsoft.com/office/powerpoint/2010/main" val="124261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B7079-0696-4262-84D9-2C2F7843E55B}"/>
              </a:ext>
            </a:extLst>
          </p:cNvPr>
          <p:cNvSpPr txBox="1"/>
          <p:nvPr/>
        </p:nvSpPr>
        <p:spPr>
          <a:xfrm>
            <a:off x="4291551" y="823922"/>
            <a:ext cx="2799913" cy="954107"/>
          </a:xfrm>
          <a:prstGeom prst="rect">
            <a:avLst/>
          </a:prstGeom>
          <a:noFill/>
        </p:spPr>
        <p:txBody>
          <a:bodyPr wrap="square">
            <a:spAutoFit/>
          </a:bodyPr>
          <a:lstStyle/>
          <a:p>
            <a:r>
              <a:rPr lang="en-US" sz="3200" b="1" i="0" dirty="0">
                <a:solidFill>
                  <a:srgbClr val="92D050"/>
                </a:solidFill>
                <a:effectLst/>
                <a:highlight>
                  <a:srgbClr val="000000"/>
                </a:highlight>
                <a:latin typeface="Arial" panose="020B0604020202020204" pitchFamily="34" charset="0"/>
              </a:rPr>
              <a:t>Bubble Sort</a:t>
            </a:r>
          </a:p>
          <a:p>
            <a:endParaRPr lang="en-US" sz="2400" b="1" dirty="0">
              <a:solidFill>
                <a:srgbClr val="00B050"/>
              </a:solidFill>
              <a:highlight>
                <a:srgbClr val="000000"/>
              </a:highlight>
            </a:endParaRPr>
          </a:p>
        </p:txBody>
      </p:sp>
      <p:sp>
        <p:nvSpPr>
          <p:cNvPr id="4" name="TextBox 3">
            <a:extLst>
              <a:ext uri="{FF2B5EF4-FFF2-40B4-BE49-F238E27FC236}">
                <a16:creationId xmlns:a16="http://schemas.microsoft.com/office/drawing/2014/main" id="{F8301BBA-BF31-4DAD-ACC7-84E1DC293E7C}"/>
              </a:ext>
            </a:extLst>
          </p:cNvPr>
          <p:cNvSpPr txBox="1"/>
          <p:nvPr/>
        </p:nvSpPr>
        <p:spPr>
          <a:xfrm>
            <a:off x="1087909" y="2908570"/>
            <a:ext cx="9816797" cy="1938992"/>
          </a:xfrm>
          <a:prstGeom prst="rect">
            <a:avLst/>
          </a:prstGeom>
          <a:noFill/>
        </p:spPr>
        <p:txBody>
          <a:bodyPr wrap="square">
            <a:spAutoFit/>
          </a:bodyPr>
          <a:lstStyle/>
          <a:p>
            <a:r>
              <a:rPr lang="en-US" sz="2400" b="0" i="0" dirty="0">
                <a:solidFill>
                  <a:srgbClr val="00B0F0"/>
                </a:solidFill>
                <a:effectLst/>
                <a:latin typeface="Arial" panose="020B0604020202020204" pitchFamily="34" charset="0"/>
              </a:rPr>
              <a:t>Bubble sort is a simple sorting algorithm. This sorting algorithm is comparison-based algorithm in which each pair of adjacent elements is compared and the elements are swapped if they are not in order. This algorithm is not suitable for large data sets as its average and worst case complexity are of Ο(n</a:t>
            </a:r>
            <a:r>
              <a:rPr lang="en-US" sz="2400" b="0" i="0" baseline="30000" dirty="0">
                <a:solidFill>
                  <a:srgbClr val="00B0F0"/>
                </a:solidFill>
                <a:effectLst/>
                <a:latin typeface="Arial" panose="020B0604020202020204" pitchFamily="34" charset="0"/>
              </a:rPr>
              <a:t>2</a:t>
            </a:r>
            <a:r>
              <a:rPr lang="en-US" sz="2400" b="0" i="0" dirty="0">
                <a:solidFill>
                  <a:srgbClr val="00B0F0"/>
                </a:solidFill>
                <a:effectLst/>
                <a:latin typeface="Arial" panose="020B0604020202020204" pitchFamily="34" charset="0"/>
              </a:rPr>
              <a:t>) where </a:t>
            </a:r>
            <a:r>
              <a:rPr lang="en-US" sz="2400" b="1" i="0" dirty="0">
                <a:solidFill>
                  <a:srgbClr val="00B0F0"/>
                </a:solidFill>
                <a:effectLst/>
                <a:latin typeface="Arial" panose="020B0604020202020204" pitchFamily="34" charset="0"/>
              </a:rPr>
              <a:t>n</a:t>
            </a:r>
            <a:r>
              <a:rPr lang="en-US" sz="2400" b="0" i="0" dirty="0">
                <a:solidFill>
                  <a:srgbClr val="00B0F0"/>
                </a:solidFill>
                <a:effectLst/>
                <a:latin typeface="Arial" panose="020B0604020202020204" pitchFamily="34" charset="0"/>
              </a:rPr>
              <a:t> is the number of items.</a:t>
            </a:r>
            <a:endParaRPr lang="en-US" sz="2400" dirty="0">
              <a:solidFill>
                <a:srgbClr val="00B0F0"/>
              </a:solidFill>
            </a:endParaRPr>
          </a:p>
        </p:txBody>
      </p:sp>
      <p:sp>
        <p:nvSpPr>
          <p:cNvPr id="5" name="TextBox 4">
            <a:extLst>
              <a:ext uri="{FF2B5EF4-FFF2-40B4-BE49-F238E27FC236}">
                <a16:creationId xmlns:a16="http://schemas.microsoft.com/office/drawing/2014/main" id="{178F1366-1CC6-42BE-AC02-6FE592D24B01}"/>
              </a:ext>
            </a:extLst>
          </p:cNvPr>
          <p:cNvSpPr txBox="1"/>
          <p:nvPr/>
        </p:nvSpPr>
        <p:spPr>
          <a:xfrm>
            <a:off x="1087909" y="2026909"/>
            <a:ext cx="2832338" cy="954107"/>
          </a:xfrm>
          <a:prstGeom prst="rect">
            <a:avLst/>
          </a:prstGeom>
          <a:noFill/>
        </p:spPr>
        <p:txBody>
          <a:bodyPr wrap="square">
            <a:spAutoFit/>
          </a:bodyPr>
          <a:lstStyle/>
          <a:p>
            <a:r>
              <a:rPr lang="en-US" sz="3200" b="1" dirty="0">
                <a:solidFill>
                  <a:schemeClr val="accent5"/>
                </a:solidFill>
                <a:highlight>
                  <a:srgbClr val="000000"/>
                </a:highlight>
                <a:latin typeface="Arial" panose="020B0604020202020204" pitchFamily="34" charset="0"/>
              </a:rPr>
              <a:t>Introduction: </a:t>
            </a:r>
            <a:endParaRPr lang="en-US" sz="3200" b="1" i="0" dirty="0">
              <a:solidFill>
                <a:schemeClr val="accent5"/>
              </a:solidFill>
              <a:effectLst/>
              <a:highlight>
                <a:srgbClr val="000000"/>
              </a:highlight>
              <a:latin typeface="Arial" panose="020B0604020202020204" pitchFamily="34" charset="0"/>
            </a:endParaRPr>
          </a:p>
          <a:p>
            <a:endParaRPr lang="en-US" sz="2400" b="1" dirty="0">
              <a:solidFill>
                <a:srgbClr val="00B050"/>
              </a:solidFill>
              <a:highlight>
                <a:srgbClr val="000000"/>
              </a:highlight>
            </a:endParaRPr>
          </a:p>
        </p:txBody>
      </p:sp>
    </p:spTree>
    <p:extLst>
      <p:ext uri="{BB962C8B-B14F-4D97-AF65-F5344CB8AC3E}">
        <p14:creationId xmlns:p14="http://schemas.microsoft.com/office/powerpoint/2010/main" val="377272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5ECBE-2C65-4055-8EB4-2622950AD813}"/>
              </a:ext>
            </a:extLst>
          </p:cNvPr>
          <p:cNvSpPr txBox="1"/>
          <p:nvPr/>
        </p:nvSpPr>
        <p:spPr>
          <a:xfrm>
            <a:off x="3392537" y="853104"/>
            <a:ext cx="5406926" cy="954107"/>
          </a:xfrm>
          <a:prstGeom prst="rect">
            <a:avLst/>
          </a:prstGeom>
          <a:noFill/>
        </p:spPr>
        <p:txBody>
          <a:bodyPr wrap="square">
            <a:spAutoFit/>
          </a:bodyPr>
          <a:lstStyle/>
          <a:p>
            <a:r>
              <a:rPr lang="en-US" sz="3200" b="1" i="0" dirty="0">
                <a:solidFill>
                  <a:srgbClr val="92D050"/>
                </a:solidFill>
                <a:effectLst/>
                <a:highlight>
                  <a:srgbClr val="000000"/>
                </a:highlight>
                <a:latin typeface="Arial" panose="020B0604020202020204" pitchFamily="34" charset="0"/>
              </a:rPr>
              <a:t>Bubble Sort Algorithm</a:t>
            </a:r>
          </a:p>
          <a:p>
            <a:endParaRPr lang="en-US" sz="2400" b="1" dirty="0">
              <a:solidFill>
                <a:srgbClr val="00B050"/>
              </a:solidFill>
              <a:highlight>
                <a:srgbClr val="000000"/>
              </a:highlight>
            </a:endParaRPr>
          </a:p>
        </p:txBody>
      </p:sp>
      <p:sp>
        <p:nvSpPr>
          <p:cNvPr id="3" name="Rectangle 1">
            <a:extLst>
              <a:ext uri="{FF2B5EF4-FFF2-40B4-BE49-F238E27FC236}">
                <a16:creationId xmlns:a16="http://schemas.microsoft.com/office/drawing/2014/main" id="{6F2C3B32-DC2B-4D05-AB43-E44B0F798D82}"/>
              </a:ext>
            </a:extLst>
          </p:cNvPr>
          <p:cNvSpPr>
            <a:spLocks noChangeArrowheads="1"/>
          </p:cNvSpPr>
          <p:nvPr/>
        </p:nvSpPr>
        <p:spPr bwMode="auto">
          <a:xfrm>
            <a:off x="875490" y="1911144"/>
            <a:ext cx="9844392" cy="370743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begin </a:t>
            </a:r>
            <a:r>
              <a:rPr kumimoji="0" lang="en-US" altLang="en-US" sz="2400" b="1" i="0" u="none" strike="noStrike" cap="none" normalizeH="0" baseline="0" dirty="0" err="1">
                <a:ln>
                  <a:noFill/>
                </a:ln>
                <a:effectLst/>
                <a:latin typeface="Courier New" panose="02070309020205020404" pitchFamily="49" charset="0"/>
              </a:rPr>
              <a:t>BubbleSort</a:t>
            </a:r>
            <a:r>
              <a:rPr kumimoji="0" lang="en-US" altLang="en-US" sz="2400" b="1" i="0" u="none" strike="noStrike" cap="none" normalizeH="0" baseline="0" dirty="0">
                <a:ln>
                  <a:noFill/>
                </a:ln>
                <a:effectLst/>
                <a:latin typeface="Courier New" panose="02070309020205020404" pitchFamily="49" charset="0"/>
              </a:rPr>
              <a:t>(list)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for all elements of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   if list[</a:t>
            </a:r>
            <a:r>
              <a:rPr kumimoji="0" lang="en-US" altLang="en-US" sz="2400" b="1" i="0" u="none" strike="noStrike" cap="none" normalizeH="0" baseline="0" dirty="0" err="1">
                <a:ln>
                  <a:noFill/>
                </a:ln>
                <a:effectLst/>
                <a:latin typeface="Courier New" panose="02070309020205020404" pitchFamily="49" charset="0"/>
              </a:rPr>
              <a:t>i</a:t>
            </a:r>
            <a:r>
              <a:rPr kumimoji="0" lang="en-US" altLang="en-US" sz="2400" b="1" i="0" u="none" strike="noStrike" cap="none" normalizeH="0" baseline="0" dirty="0">
                <a:ln>
                  <a:noFill/>
                </a:ln>
                <a:effectLst/>
                <a:latin typeface="Courier New" panose="02070309020205020404" pitchFamily="49" charset="0"/>
              </a:rPr>
              <a:t>] &gt; list[i+1]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    swap(list[</a:t>
            </a:r>
            <a:r>
              <a:rPr kumimoji="0" lang="en-US" altLang="en-US" sz="2400" b="1" i="0" u="none" strike="noStrike" cap="none" normalizeH="0" baseline="0" dirty="0" err="1">
                <a:ln>
                  <a:noFill/>
                </a:ln>
                <a:effectLst/>
                <a:latin typeface="Courier New" panose="02070309020205020404" pitchFamily="49" charset="0"/>
              </a:rPr>
              <a:t>i</a:t>
            </a:r>
            <a:r>
              <a:rPr kumimoji="0" lang="en-US" altLang="en-US" sz="2400" b="1" i="0" u="none" strike="noStrike" cap="none" normalizeH="0" baseline="0" dirty="0">
                <a:ln>
                  <a:noFill/>
                </a:ln>
                <a:effectLst/>
                <a:latin typeface="Courier New" panose="02070309020205020404" pitchFamily="49" charset="0"/>
              </a:rPr>
              <a:t>], list[i+1])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  end if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  end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     return list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urier New" panose="02070309020205020404" pitchFamily="49" charset="0"/>
              </a:rPr>
              <a:t>end </a:t>
            </a:r>
            <a:r>
              <a:rPr kumimoji="0" lang="en-US" altLang="en-US" sz="2400" b="1" i="0" u="none" strike="noStrike" cap="none" normalizeH="0" baseline="0" dirty="0" err="1">
                <a:ln>
                  <a:noFill/>
                </a:ln>
                <a:effectLst/>
                <a:latin typeface="Courier New" panose="02070309020205020404" pitchFamily="49" charset="0"/>
              </a:rPr>
              <a:t>BubbleSort</a:t>
            </a:r>
            <a:r>
              <a:rPr kumimoji="0" lang="en-US" altLang="en-US" sz="2400" b="1" i="0" u="none" strike="noStrike" cap="none" normalizeH="0" baseline="0" dirty="0">
                <a:ln>
                  <a:noFill/>
                </a:ln>
                <a:effectLst/>
              </a:rPr>
              <a:t> </a:t>
            </a:r>
            <a:endParaRPr kumimoji="0" lang="en-US" altLang="en-US" sz="24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9408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328694-6770-4839-BA97-F582B462CFF6}"/>
              </a:ext>
            </a:extLst>
          </p:cNvPr>
          <p:cNvSpPr>
            <a:spLocks noChangeArrowheads="1"/>
          </p:cNvSpPr>
          <p:nvPr/>
        </p:nvSpPr>
        <p:spPr bwMode="auto">
          <a:xfrm>
            <a:off x="749030" y="1284775"/>
            <a:ext cx="10457233" cy="4446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procedure </a:t>
            </a:r>
            <a:r>
              <a:rPr kumimoji="0" lang="en-US" altLang="en-US" sz="2400" b="1" i="0" u="none" strike="noStrike" cap="none" normalizeH="0" baseline="0" dirty="0" err="1">
                <a:ln>
                  <a:noFill/>
                </a:ln>
                <a:solidFill>
                  <a:srgbClr val="000000"/>
                </a:solidFill>
                <a:effectLst/>
                <a:latin typeface="Courier New" panose="02070309020205020404" pitchFamily="49" charset="0"/>
              </a:rPr>
              <a:t>bubbleSort</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list </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array </a:t>
            </a:r>
            <a:r>
              <a:rPr kumimoji="0" lang="en-US" altLang="en-US" sz="2400" b="1" i="0" u="none" strike="noStrike" cap="none" normalizeH="0" baseline="0" dirty="0">
                <a:ln>
                  <a:noFill/>
                </a:ln>
                <a:solidFill>
                  <a:srgbClr val="000088"/>
                </a:solidFill>
                <a:effectLst/>
                <a:latin typeface="Courier New" panose="02070309020205020404" pitchFamily="49" charset="0"/>
              </a:rPr>
              <a:t>of</a:t>
            </a:r>
            <a:r>
              <a:rPr kumimoji="0" lang="en-US" altLang="en-US" sz="2400" b="1" i="0" u="none" strike="noStrike" cap="none" normalizeH="0" baseline="0" dirty="0">
                <a:ln>
                  <a:noFill/>
                </a:ln>
                <a:solidFill>
                  <a:srgbClr val="000000"/>
                </a:solidFill>
                <a:effectLst/>
                <a:latin typeface="Courier New" panose="02070309020205020404" pitchFamily="49" charset="0"/>
              </a:rPr>
              <a:t> items </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loop </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err="1">
                <a:ln>
                  <a:noFill/>
                </a:ln>
                <a:solidFill>
                  <a:srgbClr val="000000"/>
                </a:solidFill>
                <a:effectLst/>
                <a:latin typeface="Courier New" panose="02070309020205020404" pitchFamily="49" charset="0"/>
              </a:rPr>
              <a:t>list</a:t>
            </a:r>
            <a:r>
              <a:rPr kumimoji="0" lang="en-US" altLang="en-US" sz="2400" b="1" i="0" u="none" strike="noStrike" cap="none" normalizeH="0" baseline="0" dirty="0" err="1">
                <a:ln>
                  <a:noFill/>
                </a:ln>
                <a:solidFill>
                  <a:srgbClr val="666600"/>
                </a:solidFill>
                <a:effectLst/>
                <a:latin typeface="Courier New" panose="02070309020205020404" pitchFamily="49" charset="0"/>
              </a:rPr>
              <a:t>.</a:t>
            </a:r>
            <a:r>
              <a:rPr kumimoji="0" lang="en-US" altLang="en-US" sz="2400" b="1" i="0" u="none" strike="noStrike" cap="none" normalizeH="0" baseline="0" dirty="0" err="1">
                <a:ln>
                  <a:noFill/>
                </a:ln>
                <a:solidFill>
                  <a:srgbClr val="000000"/>
                </a:solidFill>
                <a:effectLst/>
                <a:latin typeface="Courier New" panose="02070309020205020404" pitchFamily="49" charset="0"/>
              </a:rPr>
              <a:t>count</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8"/>
                </a:solidFill>
                <a:effectLst/>
                <a:latin typeface="Courier New" panose="02070309020205020404" pitchFamily="49" charset="0"/>
              </a:rPr>
              <a:t>for</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err="1">
                <a:ln>
                  <a:noFill/>
                </a:ln>
                <a:solidFill>
                  <a:srgbClr val="000000"/>
                </a:solidFill>
                <a:effectLst/>
                <a:latin typeface="Courier New" panose="02070309020205020404" pitchFamily="49" charset="0"/>
              </a:rPr>
              <a:t>i</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6666"/>
                </a:solidFill>
                <a:effectLst/>
                <a:latin typeface="Courier New" panose="02070309020205020404" pitchFamily="49" charset="0"/>
              </a:rPr>
              <a:t>0</a:t>
            </a:r>
            <a:r>
              <a:rPr kumimoji="0" lang="en-US" altLang="en-US" sz="2400" b="1" i="0" u="none" strike="noStrike" cap="none" normalizeH="0" baseline="0" dirty="0">
                <a:ln>
                  <a:noFill/>
                </a:ln>
                <a:solidFill>
                  <a:srgbClr val="000000"/>
                </a:solidFill>
                <a:effectLst/>
                <a:latin typeface="Courier New" panose="02070309020205020404" pitchFamily="49" charset="0"/>
              </a:rPr>
              <a:t> to loop</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6666"/>
                </a:solidFill>
                <a:effectLst/>
                <a:latin typeface="Courier New" panose="02070309020205020404" pitchFamily="49" charset="0"/>
              </a:rPr>
              <a:t>1</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do</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swapped </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false</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8"/>
                </a:solidFill>
                <a:effectLst/>
                <a:latin typeface="Courier New" panose="02070309020205020404" pitchFamily="49" charset="0"/>
              </a:rPr>
              <a:t>for</a:t>
            </a:r>
            <a:r>
              <a:rPr kumimoji="0" lang="en-US" altLang="en-US" sz="2400" b="1" i="0" u="none" strike="noStrike" cap="none" normalizeH="0" baseline="0" dirty="0">
                <a:ln>
                  <a:noFill/>
                </a:ln>
                <a:solidFill>
                  <a:srgbClr val="000000"/>
                </a:solidFill>
                <a:effectLst/>
                <a:latin typeface="Courier New" panose="02070309020205020404" pitchFamily="49" charset="0"/>
              </a:rPr>
              <a:t> j </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6666"/>
                </a:solidFill>
                <a:effectLst/>
                <a:latin typeface="Courier New" panose="02070309020205020404" pitchFamily="49" charset="0"/>
              </a:rPr>
              <a:t>0</a:t>
            </a:r>
            <a:r>
              <a:rPr kumimoji="0" lang="en-US" altLang="en-US" sz="2400" b="1" i="0" u="none" strike="noStrike" cap="none" normalizeH="0" baseline="0" dirty="0">
                <a:ln>
                  <a:noFill/>
                </a:ln>
                <a:solidFill>
                  <a:srgbClr val="000000"/>
                </a:solidFill>
                <a:effectLst/>
                <a:latin typeface="Courier New" panose="02070309020205020404" pitchFamily="49" charset="0"/>
              </a:rPr>
              <a:t> to loop</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6666"/>
                </a:solidFill>
                <a:effectLst/>
                <a:latin typeface="Courier New" panose="02070309020205020404" pitchFamily="49" charset="0"/>
              </a:rPr>
              <a:t>1</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do</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80000"/>
                </a:solidFill>
                <a:effectLst/>
                <a:latin typeface="Courier New" panose="02070309020205020404" pitchFamily="49" charset="0"/>
              </a:rPr>
              <a:t>/* compare the adjacent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if</a:t>
            </a:r>
            <a:r>
              <a:rPr kumimoji="0" lang="en-US" altLang="en-US" sz="2400" b="1" i="0" u="none" strike="noStrike" cap="none" normalizeH="0" baseline="0" dirty="0">
                <a:ln>
                  <a:noFill/>
                </a:ln>
                <a:solidFill>
                  <a:srgbClr val="000000"/>
                </a:solidFill>
                <a:effectLst/>
                <a:latin typeface="Courier New" panose="02070309020205020404" pitchFamily="49" charset="0"/>
              </a:rPr>
              <a:t> list</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j</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666600"/>
                </a:solidFill>
                <a:effectLst/>
                <a:latin typeface="Courier New" panose="02070309020205020404" pitchFamily="49" charset="0"/>
              </a:rPr>
              <a:t>&gt;</a:t>
            </a:r>
            <a:r>
              <a:rPr kumimoji="0" lang="en-US" altLang="en-US" sz="2400" b="1" i="0" u="none" strike="noStrike" cap="none" normalizeH="0" baseline="0" dirty="0">
                <a:ln>
                  <a:noFill/>
                </a:ln>
                <a:solidFill>
                  <a:srgbClr val="000000"/>
                </a:solidFill>
                <a:effectLst/>
                <a:latin typeface="Courier New" panose="02070309020205020404" pitchFamily="49" charset="0"/>
              </a:rPr>
              <a:t> list</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j</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6666"/>
                </a:solidFill>
                <a:effectLst/>
                <a:latin typeface="Courier New" panose="02070309020205020404" pitchFamily="49" charset="0"/>
              </a:rPr>
              <a:t>1</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880000"/>
                </a:solidFill>
                <a:effectLst/>
                <a:latin typeface="Courier New" panose="02070309020205020404" pitchFamily="49" charset="0"/>
              </a:rPr>
              <a:t>/* swap them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swap</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list</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j</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list</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j</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6666"/>
                </a:solidFill>
                <a:effectLst/>
                <a:latin typeface="Courier New" panose="02070309020205020404" pitchFamily="49" charset="0"/>
              </a:rPr>
              <a:t>1</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swapped </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true</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8"/>
                </a:solidFill>
                <a:effectLst/>
                <a:latin typeface="Courier New" panose="02070309020205020404" pitchFamily="49" charset="0"/>
              </a:rPr>
              <a:t>end</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if</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14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BBB1F0-8572-48AA-AFCB-3B24EDD93672}"/>
              </a:ext>
            </a:extLst>
          </p:cNvPr>
          <p:cNvSpPr>
            <a:spLocks noChangeArrowheads="1"/>
          </p:cNvSpPr>
          <p:nvPr/>
        </p:nvSpPr>
        <p:spPr bwMode="auto">
          <a:xfrm>
            <a:off x="1352144" y="1270515"/>
            <a:ext cx="9017541" cy="370743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8"/>
                </a:solidFill>
                <a:effectLst/>
                <a:latin typeface="Courier New" panose="02070309020205020404" pitchFamily="49" charset="0"/>
              </a:rPr>
              <a:t>end</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for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880000"/>
                </a:solidFill>
                <a:effectLst/>
                <a:latin typeface="Courier New" panose="02070309020205020404" pitchFamily="49" charset="0"/>
              </a:rPr>
              <a:t>/*if no number was swapped that means array is  sorted now, break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if</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88"/>
                </a:solidFill>
                <a:effectLst/>
                <a:latin typeface="Courier New" panose="02070309020205020404" pitchFamily="49" charset="0"/>
              </a:rPr>
              <a:t>not</a:t>
            </a:r>
            <a:r>
              <a:rPr kumimoji="0" lang="en-US" altLang="en-US" sz="2400" b="1" i="0" u="none" strike="noStrike" cap="none" normalizeH="0" baseline="0" dirty="0">
                <a:ln>
                  <a:noFill/>
                </a:ln>
                <a:solidFill>
                  <a:srgbClr val="000000"/>
                </a:solidFill>
                <a:effectLst/>
                <a:latin typeface="Courier New" panose="02070309020205020404" pitchFamily="49" charset="0"/>
              </a:rPr>
              <a:t> swapped</a:t>
            </a:r>
            <a:r>
              <a:rPr kumimoji="0" lang="en-US" altLang="en-US" sz="2400" b="1" i="0" u="none" strike="noStrike" cap="none" normalizeH="0" baseline="0" dirty="0">
                <a:ln>
                  <a:noFill/>
                </a:ln>
                <a:solidFill>
                  <a:srgbClr val="666600"/>
                </a:solidFill>
                <a:effectLst/>
                <a:latin typeface="Courier New" panose="02070309020205020404" pitchFamily="49" charset="0"/>
              </a:rPr>
              <a:t>)</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break</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8"/>
                </a:solidFill>
                <a:effectLst/>
                <a:latin typeface="Courier New" panose="02070309020205020404" pitchFamily="49" charset="0"/>
              </a:rPr>
              <a:t> end</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if</a:t>
            </a:r>
            <a:r>
              <a:rPr kumimoji="0" lang="en-US" altLang="en-US" sz="24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8"/>
                </a:solidFill>
                <a:effectLst/>
                <a:latin typeface="Courier New" panose="02070309020205020404" pitchFamily="49" charset="0"/>
              </a:rPr>
              <a:t> end</a:t>
            </a:r>
            <a:r>
              <a:rPr kumimoji="0" lang="en-US" altLang="en-US" sz="2400" b="1" i="0" u="none" strike="noStrike" cap="none" normalizeH="0" baseline="0" dirty="0">
                <a:ln>
                  <a:noFill/>
                </a:ln>
                <a:solidFill>
                  <a:srgbClr val="000000"/>
                </a:solidFill>
                <a:effectLst/>
                <a:latin typeface="Courier New" panose="02070309020205020404" pitchFamily="49" charset="0"/>
              </a:rPr>
              <a:t> </a:t>
            </a:r>
            <a:r>
              <a:rPr kumimoji="0" lang="en-US" altLang="en-US" sz="2400" b="1" i="0" u="none" strike="noStrike" cap="none" normalizeH="0" baseline="0" dirty="0">
                <a:ln>
                  <a:noFill/>
                </a:ln>
                <a:solidFill>
                  <a:srgbClr val="000088"/>
                </a:solidFill>
                <a:effectLst/>
                <a:latin typeface="Courier New" panose="02070309020205020404" pitchFamily="49" charset="0"/>
              </a:rPr>
              <a:t>for</a:t>
            </a:r>
            <a:r>
              <a:rPr kumimoji="0" lang="en-US" altLang="en-US" sz="2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ndParaRPr>
          </a:p>
          <a:p>
            <a:pPr defTabSz="914400" eaLnBrk="0" fontAlgn="base" hangingPunct="0">
              <a:spcBef>
                <a:spcPct val="0"/>
              </a:spcBef>
              <a:spcAft>
                <a:spcPct val="0"/>
              </a:spcAft>
            </a:pPr>
            <a:r>
              <a:rPr kumimoji="0" lang="en-US" altLang="en-US" sz="2400" b="1" i="0" u="none" strike="noStrike" cap="none" normalizeH="0" baseline="0" dirty="0">
                <a:ln>
                  <a:noFill/>
                </a:ln>
                <a:solidFill>
                  <a:srgbClr val="000088"/>
                </a:solidFill>
                <a:effectLst/>
                <a:latin typeface="Courier New" panose="02070309020205020404" pitchFamily="49" charset="0"/>
              </a:rPr>
              <a:t>end</a:t>
            </a:r>
            <a:r>
              <a:rPr kumimoji="0" lang="en-US" altLang="en-US" sz="2400" b="1" i="0" u="none" strike="noStrike" cap="none" normalizeH="0" baseline="0" dirty="0">
                <a:ln>
                  <a:noFill/>
                </a:ln>
                <a:solidFill>
                  <a:srgbClr val="000000"/>
                </a:solidFill>
                <a:effectLst/>
                <a:latin typeface="Courier New" panose="02070309020205020404" pitchFamily="49" charset="0"/>
              </a:rPr>
              <a:t> procedure </a:t>
            </a:r>
            <a:r>
              <a:rPr kumimoji="0" lang="en-US" altLang="en-US" sz="2400" b="1" i="0" u="none" strike="noStrike" cap="none" normalizeH="0" baseline="0" dirty="0">
                <a:ln>
                  <a:noFill/>
                </a:ln>
                <a:solidFill>
                  <a:srgbClr val="000088"/>
                </a:solidFill>
                <a:effectLst/>
                <a:latin typeface="Courier New" panose="02070309020205020404" pitchFamily="49" charset="0"/>
              </a:rPr>
              <a:t>return</a:t>
            </a:r>
            <a:r>
              <a:rPr kumimoji="0" lang="en-US" altLang="en-US" sz="2400" b="1" i="0" u="none" strike="noStrike" cap="none" normalizeH="0" baseline="0" dirty="0">
                <a:ln>
                  <a:noFill/>
                </a:ln>
                <a:solidFill>
                  <a:srgbClr val="000000"/>
                </a:solidFill>
                <a:effectLst/>
                <a:latin typeface="Courier New" panose="02070309020205020404" pitchFamily="49" charset="0"/>
              </a:rPr>
              <a:t> list</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F014161-A3CA-4ECA-9884-440C54BB9917}"/>
              </a:ext>
            </a:extLst>
          </p:cNvPr>
          <p:cNvSpPr>
            <a:spLocks noChangeArrowheads="1"/>
          </p:cNvSpPr>
          <p:nvPr/>
        </p:nvSpPr>
        <p:spPr bwMode="auto">
          <a:xfrm>
            <a:off x="0" y="83042"/>
            <a:ext cx="184731"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95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BE2B-96CD-4761-9FD7-3C40D9D2D18C}"/>
              </a:ext>
            </a:extLst>
          </p:cNvPr>
          <p:cNvSpPr>
            <a:spLocks noGrp="1"/>
          </p:cNvSpPr>
          <p:nvPr>
            <p:ph type="ctrTitle"/>
          </p:nvPr>
        </p:nvSpPr>
        <p:spPr>
          <a:xfrm>
            <a:off x="700392" y="573933"/>
            <a:ext cx="2344365" cy="680935"/>
          </a:xfrm>
        </p:spPr>
        <p:txBody>
          <a:bodyPr/>
          <a:lstStyle/>
          <a:p>
            <a:r>
              <a:rPr lang="en-US" sz="3200" b="1" dirty="0">
                <a:solidFill>
                  <a:srgbClr val="92D050"/>
                </a:solidFill>
                <a:highlight>
                  <a:srgbClr val="000000"/>
                </a:highlight>
              </a:rPr>
              <a:t>Example:</a:t>
            </a:r>
          </a:p>
        </p:txBody>
      </p:sp>
      <p:pic>
        <p:nvPicPr>
          <p:cNvPr id="5" name="Picture 4">
            <a:extLst>
              <a:ext uri="{FF2B5EF4-FFF2-40B4-BE49-F238E27FC236}">
                <a16:creationId xmlns:a16="http://schemas.microsoft.com/office/drawing/2014/main" id="{8FBFFBA8-1157-4E8D-983E-F0EF1B7BFF14}"/>
              </a:ext>
            </a:extLst>
          </p:cNvPr>
          <p:cNvPicPr>
            <a:picLocks noChangeAspect="1"/>
          </p:cNvPicPr>
          <p:nvPr/>
        </p:nvPicPr>
        <p:blipFill>
          <a:blip r:embed="rId2"/>
          <a:stretch>
            <a:fillRect/>
          </a:stretch>
        </p:blipFill>
        <p:spPr>
          <a:xfrm>
            <a:off x="3450101" y="573933"/>
            <a:ext cx="5023797" cy="5632314"/>
          </a:xfrm>
          <a:prstGeom prst="rect">
            <a:avLst/>
          </a:prstGeom>
        </p:spPr>
      </p:pic>
    </p:spTree>
    <p:extLst>
      <p:ext uri="{BB962C8B-B14F-4D97-AF65-F5344CB8AC3E}">
        <p14:creationId xmlns:p14="http://schemas.microsoft.com/office/powerpoint/2010/main" val="313186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14B5-7B13-4374-8C94-F014049256AF}"/>
              </a:ext>
            </a:extLst>
          </p:cNvPr>
          <p:cNvSpPr>
            <a:spLocks noGrp="1"/>
          </p:cNvSpPr>
          <p:nvPr>
            <p:ph type="ctrTitle"/>
          </p:nvPr>
        </p:nvSpPr>
        <p:spPr>
          <a:xfrm>
            <a:off x="3745150" y="2981528"/>
            <a:ext cx="3657600" cy="890082"/>
          </a:xfrm>
        </p:spPr>
        <p:txBody>
          <a:bodyPr/>
          <a:lstStyle/>
          <a:p>
            <a:r>
              <a:rPr lang="en-US" b="1" u="sng" dirty="0">
                <a:solidFill>
                  <a:srgbClr val="92D050"/>
                </a:solidFill>
                <a:highlight>
                  <a:srgbClr val="000000"/>
                </a:highlight>
              </a:rPr>
              <a:t>Thank You</a:t>
            </a:r>
          </a:p>
        </p:txBody>
      </p:sp>
    </p:spTree>
    <p:extLst>
      <p:ext uri="{BB962C8B-B14F-4D97-AF65-F5344CB8AC3E}">
        <p14:creationId xmlns:p14="http://schemas.microsoft.com/office/powerpoint/2010/main" val="2488825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27</TotalTime>
  <Words>299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Century Gothic</vt:lpstr>
      <vt:lpstr>Courier New</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Sajib Bhattacharjee;A</dc:creator>
  <cp:lastModifiedBy>Sajib Bhattacharjee</cp:lastModifiedBy>
  <cp:revision>3</cp:revision>
  <dcterms:created xsi:type="dcterms:W3CDTF">2021-09-27T11:13:22Z</dcterms:created>
  <dcterms:modified xsi:type="dcterms:W3CDTF">2022-03-31T18:03:44Z</dcterms:modified>
</cp:coreProperties>
</file>