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05-Aug-20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613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424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05-Aug-20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5275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05-Aug-20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7008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05-Aug-20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3234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71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970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9385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05-Aug-20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524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119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05-Aug-20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039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676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66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8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10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323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05-Aug-20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05-Aug-20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3881797"/>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DCB72E-F448-4DC0-8E5A-705E6ECE756A}"/>
              </a:ext>
            </a:extLst>
          </p:cNvPr>
          <p:cNvSpPr>
            <a:spLocks noGrp="1"/>
          </p:cNvSpPr>
          <p:nvPr>
            <p:ph type="subTitle" idx="1"/>
          </p:nvPr>
        </p:nvSpPr>
        <p:spPr>
          <a:xfrm>
            <a:off x="348343" y="539932"/>
            <a:ext cx="11260183" cy="5277394"/>
          </a:xfrm>
        </p:spPr>
        <p:txBody>
          <a:bodyPr>
            <a:normAutofit/>
          </a:bodyPr>
          <a:lstStyle/>
          <a:p>
            <a:pPr algn="ctr"/>
            <a:r>
              <a:rPr lang="en-US" sz="4400" dirty="0">
                <a:solidFill>
                  <a:srgbClr val="FF0000"/>
                </a:solidFill>
                <a:latin typeface="Algerian" panose="04020705040A02060702" pitchFamily="82" charset="0"/>
              </a:rPr>
              <a:t>PRESENTATION</a:t>
            </a:r>
            <a:endParaRPr lang="en-US" sz="4400" dirty="0">
              <a:solidFill>
                <a:srgbClr val="FF0000"/>
              </a:solidFill>
              <a:latin typeface="Book Antiqua" panose="02040602050305030304" pitchFamily="18" charset="0"/>
            </a:endParaRPr>
          </a:p>
          <a:p>
            <a:pPr algn="ctr"/>
            <a:endParaRPr lang="en-US" dirty="0">
              <a:solidFill>
                <a:schemeClr val="accent6"/>
              </a:solidFill>
              <a:latin typeface="Book Antiqua" panose="02040602050305030304" pitchFamily="18" charset="0"/>
            </a:endParaRPr>
          </a:p>
          <a:p>
            <a:pPr algn="ctr"/>
            <a:r>
              <a:rPr lang="en-US" sz="2400" dirty="0">
                <a:solidFill>
                  <a:schemeClr val="bg2">
                    <a:lumMod val="60000"/>
                    <a:lumOff val="40000"/>
                  </a:schemeClr>
                </a:solidFill>
                <a:latin typeface="Book Antiqua" panose="02040602050305030304" pitchFamily="18" charset="0"/>
              </a:rPr>
              <a:t>North Western University</a:t>
            </a:r>
          </a:p>
          <a:p>
            <a:pPr algn="ctr"/>
            <a:endParaRPr lang="en-US" sz="2400" dirty="0">
              <a:solidFill>
                <a:schemeClr val="accent6"/>
              </a:solidFill>
              <a:latin typeface="Book Antiqua" panose="02040602050305030304" pitchFamily="18" charset="0"/>
            </a:endParaRPr>
          </a:p>
          <a:p>
            <a:pPr algn="ctr"/>
            <a:r>
              <a:rPr lang="en-US" sz="1600" dirty="0" err="1">
                <a:solidFill>
                  <a:srgbClr val="92D050"/>
                </a:solidFill>
                <a:latin typeface="Times New Roman" panose="02020603050405020304" pitchFamily="18" charset="0"/>
                <a:cs typeface="Times New Roman" panose="02020603050405020304" pitchFamily="18" charset="0"/>
              </a:rPr>
              <a:t>Name:Sajib</a:t>
            </a:r>
            <a:r>
              <a:rPr lang="en-US" sz="1600" dirty="0">
                <a:solidFill>
                  <a:srgbClr val="92D050"/>
                </a:solidFill>
                <a:latin typeface="Times New Roman" panose="02020603050405020304" pitchFamily="18" charset="0"/>
                <a:cs typeface="Times New Roman" panose="02020603050405020304" pitchFamily="18" charset="0"/>
              </a:rPr>
              <a:t> Bhattacharjee</a:t>
            </a:r>
          </a:p>
          <a:p>
            <a:pPr algn="ctr"/>
            <a:r>
              <a:rPr lang="en-US" sz="1600">
                <a:solidFill>
                  <a:srgbClr val="92D050"/>
                </a:solidFill>
                <a:latin typeface="Times New Roman" panose="02020603050405020304" pitchFamily="18" charset="0"/>
                <a:cs typeface="Times New Roman" panose="02020603050405020304" pitchFamily="18" charset="0"/>
              </a:rPr>
              <a:t>ID:20201070010</a:t>
            </a:r>
            <a:endParaRPr lang="en-US" sz="1600" dirty="0">
              <a:solidFill>
                <a:srgbClr val="92D050"/>
              </a:solidFill>
              <a:latin typeface="Times New Roman" panose="02020603050405020304" pitchFamily="18" charset="0"/>
              <a:cs typeface="Times New Roman" panose="02020603050405020304" pitchFamily="18" charset="0"/>
            </a:endParaRPr>
          </a:p>
          <a:p>
            <a:pPr algn="ctr"/>
            <a:r>
              <a:rPr lang="en-US" sz="1600" dirty="0">
                <a:solidFill>
                  <a:srgbClr val="92D050"/>
                </a:solidFill>
                <a:latin typeface="Times New Roman" panose="02020603050405020304" pitchFamily="18" charset="0"/>
                <a:cs typeface="Times New Roman" panose="02020603050405020304" pitchFamily="18" charset="0"/>
              </a:rPr>
              <a:t>Presentation Name: CSE</a:t>
            </a:r>
          </a:p>
          <a:p>
            <a:pPr algn="ctr"/>
            <a:r>
              <a:rPr lang="en-US" sz="1600" dirty="0" err="1">
                <a:solidFill>
                  <a:srgbClr val="92D050"/>
                </a:solidFill>
                <a:latin typeface="Times New Roman" panose="02020603050405020304" pitchFamily="18" charset="0"/>
                <a:cs typeface="Times New Roman" panose="02020603050405020304" pitchFamily="18" charset="0"/>
              </a:rPr>
              <a:t>Department:CSE</a:t>
            </a:r>
            <a:endParaRPr lang="en-US" sz="1600" dirty="0">
              <a:solidFill>
                <a:srgbClr val="92D050"/>
              </a:solidFill>
              <a:latin typeface="Times New Roman" panose="02020603050405020304" pitchFamily="18" charset="0"/>
              <a:cs typeface="Times New Roman" panose="02020603050405020304" pitchFamily="18" charset="0"/>
            </a:endParaRPr>
          </a:p>
          <a:p>
            <a:pPr algn="ctr"/>
            <a:r>
              <a:rPr lang="en-US" sz="1600" dirty="0">
                <a:solidFill>
                  <a:srgbClr val="92D050"/>
                </a:solidFill>
                <a:latin typeface="Times New Roman" panose="02020603050405020304" pitchFamily="18" charset="0"/>
                <a:cs typeface="Times New Roman" panose="02020603050405020304" pitchFamily="18" charset="0"/>
              </a:rPr>
              <a:t>Section: B</a:t>
            </a:r>
          </a:p>
          <a:p>
            <a:pPr algn="ctr"/>
            <a:endParaRPr lang="en-US" dirty="0">
              <a:solidFill>
                <a:schemeClr val="accent6"/>
              </a:solidFill>
              <a:latin typeface="Algerian" panose="04020705040A02060702" pitchFamily="82" charset="0"/>
            </a:endParaRPr>
          </a:p>
        </p:txBody>
      </p:sp>
    </p:spTree>
    <p:extLst>
      <p:ext uri="{BB962C8B-B14F-4D97-AF65-F5344CB8AC3E}">
        <p14:creationId xmlns:p14="http://schemas.microsoft.com/office/powerpoint/2010/main" val="372593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F96E5B-6063-493E-8554-A33324BAD2D2}"/>
              </a:ext>
            </a:extLst>
          </p:cNvPr>
          <p:cNvSpPr>
            <a:spLocks noGrp="1"/>
          </p:cNvSpPr>
          <p:nvPr>
            <p:ph type="subTitle" idx="1"/>
          </p:nvPr>
        </p:nvSpPr>
        <p:spPr>
          <a:xfrm>
            <a:off x="322217" y="296091"/>
            <a:ext cx="11312433" cy="6331132"/>
          </a:xfrm>
        </p:spPr>
        <p:txBody>
          <a:bodyPr>
            <a:normAutofit/>
          </a:bodyPr>
          <a:lstStyle/>
          <a:p>
            <a:r>
              <a:rPr lang="en-US" sz="1900" u="sng" cap="none" dirty="0">
                <a:solidFill>
                  <a:srgbClr val="FFFF00"/>
                </a:solidFill>
                <a:latin typeface="Times New Roman" panose="02020603050405020304" pitchFamily="18" charset="0"/>
                <a:cs typeface="Times New Roman" panose="02020603050405020304" pitchFamily="18" charset="0"/>
              </a:rPr>
              <a:t>Question 1</a:t>
            </a:r>
            <a:r>
              <a:rPr lang="en-US" sz="1900" b="1" cap="none" dirty="0">
                <a:solidFill>
                  <a:srgbClr val="FFFF00"/>
                </a:solidFill>
                <a:latin typeface="Times New Roman" panose="02020603050405020304" pitchFamily="18" charset="0"/>
                <a:cs typeface="Times New Roman" panose="02020603050405020304" pitchFamily="18" charset="0"/>
              </a:rPr>
              <a:t>: what is the difference between among variables, constant?   Give an example of each of them?</a:t>
            </a:r>
            <a:r>
              <a:rPr lang="en-US" sz="1900" cap="none" dirty="0">
                <a:solidFill>
                  <a:srgbClr val="FFFF00"/>
                </a:solidFill>
                <a:latin typeface="Times New Roman" panose="02020603050405020304" pitchFamily="18" charset="0"/>
                <a:cs typeface="Times New Roman" panose="02020603050405020304" pitchFamily="18" charset="0"/>
              </a:rPr>
              <a:t>                                              </a:t>
            </a:r>
          </a:p>
          <a:p>
            <a:r>
              <a:rPr lang="en-US" sz="1900" b="1" u="sng" cap="none" dirty="0">
                <a:solidFill>
                  <a:schemeClr val="accent6"/>
                </a:solidFill>
                <a:latin typeface="Times New Roman" panose="02020603050405020304" pitchFamily="18" charset="0"/>
                <a:cs typeface="Times New Roman" panose="02020603050405020304" pitchFamily="18" charset="0"/>
              </a:rPr>
              <a:t>Ans</a:t>
            </a:r>
            <a:r>
              <a:rPr lang="en-US" sz="1900" cap="none" dirty="0">
                <a:solidFill>
                  <a:schemeClr val="accent6"/>
                </a:solidFill>
                <a:latin typeface="Times New Roman" panose="02020603050405020304" pitchFamily="18" charset="0"/>
                <a:cs typeface="Times New Roman" panose="02020603050405020304" pitchFamily="18" charset="0"/>
              </a:rPr>
              <a:t>: </a:t>
            </a:r>
            <a:r>
              <a:rPr lang="en-US" sz="1900" cap="none" dirty="0">
                <a:latin typeface="Times New Roman" panose="02020603050405020304" pitchFamily="18" charset="0"/>
                <a:cs typeface="Times New Roman" panose="02020603050405020304" pitchFamily="18" charset="0"/>
              </a:rPr>
              <a:t>variable in general sense means variable. A variable is a value whose value changes during the execution of a program. The main purpose of wing variable in programs is to simplify the task of storing data. Variable name can be given desired. However, it is better to give dynamic name.</a:t>
            </a:r>
          </a:p>
          <a:p>
            <a:r>
              <a:rPr lang="en-US" sz="1900" b="1" u="sng" cap="none" dirty="0">
                <a:latin typeface="Times New Roman" panose="02020603050405020304" pitchFamily="18" charset="0"/>
                <a:cs typeface="Times New Roman" panose="02020603050405020304" pitchFamily="18" charset="0"/>
              </a:rPr>
              <a:t>For example</a:t>
            </a:r>
            <a:r>
              <a:rPr lang="en-US" sz="1900" cap="none" dirty="0">
                <a:latin typeface="Times New Roman" panose="02020603050405020304" pitchFamily="18" charset="0"/>
                <a:cs typeface="Times New Roman" panose="02020603050405020304" pitchFamily="18" charset="0"/>
              </a:rPr>
              <a:t>: a, b, x, number, total etc.</a:t>
            </a:r>
          </a:p>
          <a:p>
            <a:r>
              <a:rPr lang="en-US" sz="1900" cap="none" dirty="0">
                <a:latin typeface="Times New Roman" panose="02020603050405020304" pitchFamily="18" charset="0"/>
                <a:cs typeface="Times New Roman" panose="02020603050405020304" pitchFamily="18" charset="0"/>
              </a:rPr>
              <a:t>         </a:t>
            </a:r>
          </a:p>
          <a:p>
            <a:r>
              <a:rPr lang="en-US" sz="1900" cap="none" dirty="0">
                <a:latin typeface="Times New Roman" panose="02020603050405020304" pitchFamily="18" charset="0"/>
                <a:cs typeface="Times New Roman" panose="02020603050405020304" pitchFamily="18" charset="0"/>
              </a:rPr>
              <a:t>          Constant means constant, whose value does not change. C-programming has some values that do not change during the execution of the program is called constant </a:t>
            </a:r>
          </a:p>
          <a:p>
            <a:r>
              <a:rPr lang="en-US" sz="1900" cap="none" dirty="0">
                <a:latin typeface="Times New Roman" panose="02020603050405020304" pitchFamily="18" charset="0"/>
                <a:cs typeface="Times New Roman" panose="02020603050405020304" pitchFamily="18" charset="0"/>
              </a:rPr>
              <a:t>For types of constant are commonly used in c programs.</a:t>
            </a:r>
          </a:p>
          <a:p>
            <a:r>
              <a:rPr lang="en-US" sz="1900" cap="none" dirty="0">
                <a:latin typeface="Times New Roman" panose="02020603050405020304" pitchFamily="18" charset="0"/>
                <a:cs typeface="Times New Roman" panose="02020603050405020304" pitchFamily="18" charset="0"/>
              </a:rPr>
              <a:t> (I)  integer constant </a:t>
            </a:r>
          </a:p>
          <a:p>
            <a:r>
              <a:rPr lang="en-US" sz="1900" cap="none" dirty="0">
                <a:latin typeface="Times New Roman" panose="02020603050405020304" pitchFamily="18" charset="0"/>
                <a:cs typeface="Times New Roman" panose="02020603050405020304" pitchFamily="18" charset="0"/>
              </a:rPr>
              <a:t>(ii)  floating point constant</a:t>
            </a:r>
          </a:p>
          <a:p>
            <a:r>
              <a:rPr lang="en-US" sz="1900" cap="none" dirty="0">
                <a:latin typeface="Times New Roman" panose="02020603050405020304" pitchFamily="18" charset="0"/>
                <a:cs typeface="Times New Roman" panose="02020603050405020304" pitchFamily="18" charset="0"/>
              </a:rPr>
              <a:t>(Iii) character constant</a:t>
            </a:r>
          </a:p>
          <a:p>
            <a:r>
              <a:rPr lang="en-US" sz="1900" cap="none" dirty="0">
                <a:latin typeface="Times New Roman" panose="02020603050405020304" pitchFamily="18" charset="0"/>
                <a:cs typeface="Times New Roman" panose="02020603050405020304" pitchFamily="18" charset="0"/>
              </a:rPr>
              <a:t>(Iv) string constant     </a:t>
            </a:r>
          </a:p>
          <a:p>
            <a:r>
              <a:rPr lang="en-US" sz="1900" cap="none" dirty="0">
                <a:latin typeface="Times New Roman" panose="02020603050405020304" pitchFamily="18" charset="0"/>
                <a:cs typeface="Times New Roman" panose="02020603050405020304" pitchFamily="18" charset="0"/>
              </a:rPr>
              <a:t>Floating point constant, character constant and string constant are all called symbolic constant</a:t>
            </a:r>
          </a:p>
          <a:p>
            <a:r>
              <a:rPr lang="en-US" sz="1900" cap="none" dirty="0">
                <a:latin typeface="Times New Roman" panose="02020603050405020304" pitchFamily="18" charset="0"/>
                <a:cs typeface="Times New Roman" panose="02020603050405020304" pitchFamily="18" charset="0"/>
              </a:rPr>
              <a:t>(I) floating point constant: the decimal or fractional number formed by the digits from 0 to 9 is the floating point constant. </a:t>
            </a:r>
          </a:p>
          <a:p>
            <a:r>
              <a:rPr lang="en-US" sz="1900" cap="none" dirty="0">
                <a:latin typeface="Times New Roman" panose="02020603050405020304" pitchFamily="18" charset="0"/>
                <a:cs typeface="Times New Roman" panose="02020603050405020304" pitchFamily="18" charset="0"/>
              </a:rPr>
              <a:t>Such as: 0.142, 0.89, 0.545 etc.</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33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8925C-ED45-476E-B4B9-009FBDF0A534}"/>
              </a:ext>
            </a:extLst>
          </p:cNvPr>
          <p:cNvSpPr>
            <a:spLocks noGrp="1"/>
          </p:cNvSpPr>
          <p:nvPr>
            <p:ph type="subTitle" idx="1"/>
          </p:nvPr>
        </p:nvSpPr>
        <p:spPr>
          <a:xfrm>
            <a:off x="357051" y="539930"/>
            <a:ext cx="11390812" cy="5468983"/>
          </a:xfrm>
        </p:spPr>
        <p:txBody>
          <a:bodyPr>
            <a:normAutofit/>
          </a:bodyPr>
          <a:lstStyle/>
          <a:p>
            <a:r>
              <a:rPr lang="en-US" sz="1900" dirty="0">
                <a:latin typeface="Times New Roman" panose="02020603050405020304" pitchFamily="18" charset="0"/>
                <a:cs typeface="Times New Roman" panose="02020603050405020304" pitchFamily="18" charset="0"/>
              </a:rPr>
              <a:t>(</a:t>
            </a:r>
            <a:r>
              <a:rPr lang="en-US" sz="1700" cap="none" dirty="0">
                <a:latin typeface="Times New Roman" panose="02020603050405020304" pitchFamily="18" charset="0"/>
                <a:cs typeface="Times New Roman" panose="02020603050405020304" pitchFamily="18" charset="0"/>
              </a:rPr>
              <a:t>Ii) character constant: each alphabet such as 0-9, A-Z, a-z. Special symbol  # ,1,? (A) who says one is a character when expressed through a single quotation (‘ ’), it called a character constant.</a:t>
            </a:r>
          </a:p>
          <a:p>
            <a:r>
              <a:rPr lang="en-US" sz="1700" cap="none" dirty="0">
                <a:latin typeface="Times New Roman" panose="02020603050405020304" pitchFamily="18" charset="0"/>
                <a:cs typeface="Times New Roman" panose="02020603050405020304" pitchFamily="18" charset="0"/>
              </a:rPr>
              <a:t>Such as: ‘a’, ‘a’, ’z’ etc.</a:t>
            </a:r>
          </a:p>
          <a:p>
            <a:r>
              <a:rPr lang="en-US" sz="1700" cap="none" dirty="0">
                <a:latin typeface="Times New Roman" panose="02020603050405020304" pitchFamily="18" charset="0"/>
                <a:cs typeface="Times New Roman" panose="02020603050405020304" pitchFamily="18" charset="0"/>
              </a:rPr>
              <a:t>(Iii) string constant: a string constant force is when one or more characters are bound by a double quotation (“  ”) .</a:t>
            </a:r>
          </a:p>
          <a:p>
            <a:r>
              <a:rPr lang="en-US" sz="1700" cap="none" dirty="0">
                <a:latin typeface="Times New Roman" panose="02020603050405020304" pitchFamily="18" charset="0"/>
                <a:cs typeface="Times New Roman" panose="02020603050405020304" pitchFamily="18" charset="0"/>
              </a:rPr>
              <a:t>Such as: “count”, “name”, “column”  etc.</a:t>
            </a:r>
          </a:p>
          <a:p>
            <a:endParaRPr lang="en-US" sz="1700" cap="none" dirty="0">
              <a:latin typeface="Times New Roman" panose="02020603050405020304" pitchFamily="18" charset="0"/>
              <a:cs typeface="Times New Roman" panose="02020603050405020304" pitchFamily="18" charset="0"/>
            </a:endParaRPr>
          </a:p>
          <a:p>
            <a:r>
              <a:rPr lang="en-US" sz="1700" cap="none" dirty="0">
                <a:solidFill>
                  <a:srgbClr val="FFFF00"/>
                </a:solidFill>
                <a:latin typeface="Times New Roman" panose="02020603050405020304" pitchFamily="18" charset="0"/>
                <a:cs typeface="Times New Roman" panose="02020603050405020304" pitchFamily="18" charset="0"/>
              </a:rPr>
              <a:t>Question 2: discuss the fundamental data types in the c programming language.</a:t>
            </a:r>
          </a:p>
          <a:p>
            <a:r>
              <a:rPr lang="en-US" sz="1700" cap="none" dirty="0">
                <a:solidFill>
                  <a:schemeClr val="accent6"/>
                </a:solidFill>
                <a:latin typeface="Times New Roman" panose="02020603050405020304" pitchFamily="18" charset="0"/>
                <a:cs typeface="Times New Roman" panose="02020603050405020304" pitchFamily="18" charset="0"/>
              </a:rPr>
              <a:t>Ans: </a:t>
            </a:r>
            <a:r>
              <a:rPr lang="en-US" sz="1700" cap="none" dirty="0">
                <a:latin typeface="Times New Roman" panose="02020603050405020304" pitchFamily="18" charset="0"/>
                <a:cs typeface="Times New Roman" panose="02020603050405020304" pitchFamily="18" charset="0"/>
              </a:rPr>
              <a:t>c language supports 2 different types of data types.</a:t>
            </a:r>
          </a:p>
          <a:p>
            <a:r>
              <a:rPr lang="en-US" sz="1700" cap="none" dirty="0">
                <a:latin typeface="Times New Roman" panose="02020603050405020304" pitchFamily="18" charset="0"/>
                <a:cs typeface="Times New Roman" panose="02020603050405020304" pitchFamily="18" charset="0"/>
              </a:rPr>
              <a:t>(I) primary data type.</a:t>
            </a:r>
          </a:p>
          <a:p>
            <a:r>
              <a:rPr lang="en-US" sz="1700" cap="none" dirty="0">
                <a:latin typeface="Times New Roman" panose="02020603050405020304" pitchFamily="18" charset="0"/>
                <a:cs typeface="Times New Roman" panose="02020603050405020304" pitchFamily="18" charset="0"/>
              </a:rPr>
              <a:t>(Ii) derived data types.</a:t>
            </a:r>
          </a:p>
          <a:p>
            <a:r>
              <a:rPr lang="en-US" sz="1700" cap="none" dirty="0">
                <a:latin typeface="Times New Roman" panose="02020603050405020304" pitchFamily="18" charset="0"/>
                <a:cs typeface="Times New Roman" panose="02020603050405020304" pitchFamily="18" charset="0"/>
              </a:rPr>
              <a:t>(I)  primary data types: these are fundamental data types in c namely integer (int), floating point (float), character (char) and void.</a:t>
            </a:r>
          </a:p>
          <a:p>
            <a:r>
              <a:rPr lang="en-US" sz="1700" cap="none" dirty="0">
                <a:latin typeface="Times New Roman" panose="02020603050405020304" pitchFamily="18" charset="0"/>
                <a:cs typeface="Times New Roman" panose="02020603050405020304" pitchFamily="18" charset="0"/>
              </a:rPr>
              <a:t>(Ii) derived data types: derived data types are nothing but primary data types but a little twisted or ground together like an array, structure, union and pointer.</a:t>
            </a:r>
          </a:p>
          <a:p>
            <a:r>
              <a:rPr lang="en-US" sz="1700" cap="none" dirty="0">
                <a:latin typeface="Times New Roman" panose="02020603050405020304" pitchFamily="18" charset="0"/>
                <a:cs typeface="Times New Roman" panose="02020603050405020304" pitchFamily="18" charset="0"/>
              </a:rPr>
              <a:t>Data type determiners the types of data a variable x is declared at int means x can hold only integer values every variable which is used in the program must be declared as what data types it is.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81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2CAA5B-119A-4C2F-A034-1CE09085D419}"/>
              </a:ext>
            </a:extLst>
          </p:cNvPr>
          <p:cNvSpPr>
            <a:spLocks noGrp="1"/>
          </p:cNvSpPr>
          <p:nvPr>
            <p:ph type="subTitle" idx="1"/>
          </p:nvPr>
        </p:nvSpPr>
        <p:spPr>
          <a:xfrm>
            <a:off x="139337" y="269966"/>
            <a:ext cx="11608525" cy="6339840"/>
          </a:xfrm>
        </p:spPr>
        <p:txBody>
          <a:bodyPr>
            <a:normAutofit/>
          </a:bodyPr>
          <a:lstStyle/>
          <a:p>
            <a:r>
              <a:rPr lang="en-US" sz="1800" cap="none" dirty="0">
                <a:solidFill>
                  <a:srgbClr val="FFFF00"/>
                </a:solidFill>
                <a:latin typeface="Times New Roman" panose="02020603050405020304" pitchFamily="18" charset="0"/>
                <a:cs typeface="Times New Roman" panose="02020603050405020304" pitchFamily="18" charset="0"/>
              </a:rPr>
              <a:t>Question 3: what do you mean by the loop statement? Write down the features for loop statement.</a:t>
            </a:r>
          </a:p>
          <a:p>
            <a:r>
              <a:rPr lang="en-US" sz="1800" cap="none" dirty="0">
                <a:solidFill>
                  <a:schemeClr val="accent6"/>
                </a:solidFill>
                <a:latin typeface="Times New Roman" panose="02020603050405020304" pitchFamily="18" charset="0"/>
                <a:cs typeface="Times New Roman" panose="02020603050405020304" pitchFamily="18" charset="0"/>
              </a:rPr>
              <a:t>Ans: </a:t>
            </a:r>
            <a:r>
              <a:rPr lang="en-US" sz="1800" cap="none" dirty="0">
                <a:latin typeface="Times New Roman" panose="02020603050405020304" pitchFamily="18" charset="0"/>
                <a:cs typeface="Times New Roman" panose="02020603050405020304" pitchFamily="18" charset="0"/>
              </a:rPr>
              <a:t>the process of repeating the same task over and again in a loop statement program or repeating a certain number of times until you reach a certain condition is called a loop or cycle.</a:t>
            </a:r>
          </a:p>
          <a:p>
            <a:r>
              <a:rPr lang="en-US" sz="1800" cap="none" dirty="0">
                <a:latin typeface="Times New Roman" panose="02020603050405020304" pitchFamily="18" charset="0"/>
                <a:cs typeface="Times New Roman" panose="02020603050405020304" pitchFamily="18" charset="0"/>
              </a:rPr>
              <a:t>Loop statement are divided into two parts based on the position of the loop body and test condition of the loop statement.</a:t>
            </a:r>
          </a:p>
          <a:p>
            <a:endParaRPr lang="en-US" sz="1800" cap="none" dirty="0">
              <a:latin typeface="Times New Roman" panose="02020603050405020304" pitchFamily="18" charset="0"/>
              <a:cs typeface="Times New Roman" panose="02020603050405020304" pitchFamily="18" charset="0"/>
            </a:endParaRPr>
          </a:p>
          <a:p>
            <a:r>
              <a:rPr lang="en-US" sz="1800" cap="none" dirty="0">
                <a:latin typeface="Times New Roman" panose="02020603050405020304" pitchFamily="18" charset="0"/>
                <a:cs typeface="Times New Roman" panose="02020603050405020304" pitchFamily="18" charset="0"/>
              </a:rPr>
              <a:t>(1) entry control loop: the condition is checked  before the execution is checked before the execution of the loop body is not performed if the condition is not true . there are two main statement used to perform the entry control loop.</a:t>
            </a:r>
          </a:p>
          <a:p>
            <a:r>
              <a:rPr lang="en-US" sz="1800" cap="none" dirty="0">
                <a:latin typeface="Times New Roman" panose="02020603050405020304" pitchFamily="18" charset="0"/>
                <a:cs typeface="Times New Roman" panose="02020603050405020304" pitchFamily="18" charset="0"/>
              </a:rPr>
              <a:t>(I) for loop statement.</a:t>
            </a:r>
          </a:p>
          <a:p>
            <a:r>
              <a:rPr lang="en-US" sz="1800" cap="none" dirty="0">
                <a:latin typeface="Times New Roman" panose="02020603050405020304" pitchFamily="18" charset="0"/>
                <a:cs typeface="Times New Roman" panose="02020603050405020304" pitchFamily="18" charset="0"/>
              </a:rPr>
              <a:t>(Ii) while loop statement.</a:t>
            </a:r>
          </a:p>
          <a:p>
            <a:r>
              <a:rPr lang="en-US" sz="1800" cap="none" dirty="0">
                <a:latin typeface="Times New Roman" panose="02020603050405020304" pitchFamily="18" charset="0"/>
                <a:cs typeface="Times New Roman" panose="02020603050405020304" pitchFamily="18" charset="0"/>
              </a:rPr>
              <a:t>(2) exit control loop: exit loop first time continue one time after the condition is verified. Loop body is not executed if condition is not true. The statement used in exit control loop is</a:t>
            </a:r>
          </a:p>
          <a:p>
            <a:r>
              <a:rPr lang="en-US" sz="1800" cap="none" dirty="0">
                <a:latin typeface="Times New Roman" panose="02020603050405020304" pitchFamily="18" charset="0"/>
                <a:cs typeface="Times New Roman" panose="02020603050405020304" pitchFamily="18" charset="0"/>
              </a:rPr>
              <a:t>                                         Do…………….While  loop statement.</a:t>
            </a:r>
          </a:p>
          <a:p>
            <a:r>
              <a:rPr lang="en-US" sz="1800" cap="none" dirty="0">
                <a:latin typeface="Times New Roman" panose="02020603050405020304" pitchFamily="18" charset="0"/>
                <a:cs typeface="Times New Roman" panose="02020603050405020304" pitchFamily="18" charset="0"/>
              </a:rPr>
              <a:t>*For loop statement: in c program uses the for loop statement two or more times. The number of rotation of the for loop is calculated using variables in common angles. Such a variable is called a counter variable.</a:t>
            </a:r>
          </a:p>
          <a:p>
            <a:endParaRPr lang="en-US" sz="1800" cap="none" dirty="0">
              <a:latin typeface="Times New Roman" panose="02020603050405020304" pitchFamily="18" charset="0"/>
              <a:cs typeface="Times New Roman" panose="02020603050405020304" pitchFamily="18" charset="0"/>
            </a:endParaRPr>
          </a:p>
          <a:p>
            <a:r>
              <a:rPr lang="en-US" sz="1800" cap="none" dirty="0">
                <a:latin typeface="Times New Roman" panose="02020603050405020304" pitchFamily="18" charset="0"/>
                <a:cs typeface="Times New Roman" panose="02020603050405020304" pitchFamily="18" charset="0"/>
              </a:rPr>
              <a:t>Counter declaration;</a:t>
            </a:r>
          </a:p>
          <a:p>
            <a:r>
              <a:rPr lang="en-US" sz="1800" cap="none" dirty="0">
                <a:latin typeface="Times New Roman" panose="02020603050405020304" pitchFamily="18" charset="0"/>
                <a:cs typeface="Times New Roman" panose="02020603050405020304" pitchFamily="18" charset="0"/>
              </a:rPr>
              <a:t>             For(initialize; condition; decrement/increment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72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92CD11-5B6E-4F86-8E1B-E5FD6778413F}"/>
              </a:ext>
            </a:extLst>
          </p:cNvPr>
          <p:cNvSpPr>
            <a:spLocks noGrp="1"/>
          </p:cNvSpPr>
          <p:nvPr>
            <p:ph type="subTitle" idx="1"/>
          </p:nvPr>
        </p:nvSpPr>
        <p:spPr>
          <a:xfrm>
            <a:off x="940525" y="896983"/>
            <a:ext cx="10084525" cy="4641668"/>
          </a:xfrm>
        </p:spPr>
        <p:txBody>
          <a:bodyPr>
            <a:normAutofit fontScale="92500" lnSpcReduction="10000"/>
          </a:bodyPr>
          <a:lstStyle/>
          <a:p>
            <a:r>
              <a:rPr lang="en-US" sz="1900" cap="none" dirty="0">
                <a:solidFill>
                  <a:srgbClr val="FFFF00"/>
                </a:solidFill>
                <a:latin typeface="Times New Roman" panose="02020603050405020304" pitchFamily="18" charset="0"/>
                <a:cs typeface="Times New Roman" panose="02020603050405020304" pitchFamily="18" charset="0"/>
              </a:rPr>
              <a:t>Question 4: how many ways we can initialize an array? Give an example of each of them.</a:t>
            </a:r>
          </a:p>
          <a:p>
            <a:r>
              <a:rPr lang="en-US" sz="1900" cap="none" dirty="0">
                <a:solidFill>
                  <a:schemeClr val="accent6"/>
                </a:solidFill>
                <a:latin typeface="Times New Roman" panose="02020603050405020304" pitchFamily="18" charset="0"/>
                <a:cs typeface="Times New Roman" panose="02020603050405020304" pitchFamily="18" charset="0"/>
              </a:rPr>
              <a:t>Ans: </a:t>
            </a:r>
            <a:r>
              <a:rPr lang="en-US" sz="1900" cap="none" dirty="0">
                <a:latin typeface="Times New Roman" panose="02020603050405020304" pitchFamily="18" charset="0"/>
                <a:cs typeface="Times New Roman" panose="02020603050405020304" pitchFamily="18" charset="0"/>
              </a:rPr>
              <a:t>array is a set of data. An array only contains same kind of data. We can only initialize an array with using only one kind of data type. We must initialize the elements of an array. Otherwise they will contain “garbage”</a:t>
            </a:r>
          </a:p>
          <a:p>
            <a:endParaRPr lang="en-US" sz="1900" cap="none" dirty="0">
              <a:latin typeface="Times New Roman" panose="02020603050405020304" pitchFamily="18" charset="0"/>
              <a:cs typeface="Times New Roman" panose="02020603050405020304" pitchFamily="18" charset="0"/>
            </a:endParaRPr>
          </a:p>
          <a:p>
            <a:r>
              <a:rPr lang="en-US" sz="1900" cap="none" dirty="0">
                <a:latin typeface="Times New Roman" panose="02020603050405020304" pitchFamily="18" charset="0"/>
                <a:cs typeface="Times New Roman" panose="02020603050405020304" pitchFamily="18" charset="0"/>
              </a:rPr>
              <a:t>There are two ways to initialize an array:</a:t>
            </a:r>
          </a:p>
          <a:p>
            <a:r>
              <a:rPr lang="en-US" sz="1900" cap="none" dirty="0">
                <a:latin typeface="Times New Roman" panose="02020603050405020304" pitchFamily="18" charset="0"/>
                <a:cs typeface="Times New Roman" panose="02020603050405020304" pitchFamily="18" charset="0"/>
              </a:rPr>
              <a:t>(I). Compile time initialize</a:t>
            </a:r>
          </a:p>
          <a:p>
            <a:r>
              <a:rPr lang="en-US" sz="1900" cap="none" dirty="0">
                <a:latin typeface="Times New Roman" panose="02020603050405020304" pitchFamily="18" charset="0"/>
                <a:cs typeface="Times New Roman" panose="02020603050405020304" pitchFamily="18" charset="0"/>
              </a:rPr>
              <a:t>(Ii). Run time initialize </a:t>
            </a:r>
          </a:p>
          <a:p>
            <a:endParaRPr lang="en-US" sz="1900" cap="none" dirty="0">
              <a:latin typeface="Times New Roman" panose="02020603050405020304" pitchFamily="18" charset="0"/>
              <a:cs typeface="Times New Roman" panose="02020603050405020304" pitchFamily="18" charset="0"/>
            </a:endParaRPr>
          </a:p>
          <a:p>
            <a:r>
              <a:rPr lang="en-US" sz="1900" cap="none" dirty="0">
                <a:latin typeface="Times New Roman" panose="02020603050405020304" pitchFamily="18" charset="0"/>
                <a:cs typeface="Times New Roman" panose="02020603050405020304" pitchFamily="18" charset="0"/>
              </a:rPr>
              <a:t>(</a:t>
            </a:r>
            <a:r>
              <a:rPr lang="en-US" sz="1900" cap="none" dirty="0" err="1">
                <a:latin typeface="Times New Roman" panose="02020603050405020304" pitchFamily="18" charset="0"/>
                <a:cs typeface="Times New Roman" panose="02020603050405020304" pitchFamily="18" charset="0"/>
              </a:rPr>
              <a:t>i</a:t>
            </a:r>
            <a:r>
              <a:rPr lang="en-US" sz="1900" cap="none" dirty="0">
                <a:latin typeface="Times New Roman" panose="02020603050405020304" pitchFamily="18" charset="0"/>
                <a:cs typeface="Times New Roman" panose="02020603050405020304" pitchFamily="18" charset="0"/>
              </a:rPr>
              <a:t>) compile time initialization: the elements of an array can be initialize in the same way the ordinary variables when they are declared.</a:t>
            </a:r>
          </a:p>
          <a:p>
            <a:r>
              <a:rPr lang="en-US" sz="1900" cap="none" dirty="0">
                <a:latin typeface="Times New Roman" panose="02020603050405020304" pitchFamily="18" charset="0"/>
                <a:cs typeface="Times New Roman" panose="02020603050405020304" pitchFamily="18" charset="0"/>
              </a:rPr>
              <a:t>The general from of initialization of arrays is:</a:t>
            </a:r>
          </a:p>
          <a:p>
            <a:r>
              <a:rPr lang="en-US" sz="1900" cap="none" dirty="0">
                <a:latin typeface="Times New Roman" panose="02020603050405020304" pitchFamily="18" charset="0"/>
                <a:cs typeface="Times New Roman" panose="02020603050405020304" pitchFamily="18" charset="0"/>
              </a:rPr>
              <a:t>            Type arrays-name[array size] = {list of values};</a:t>
            </a:r>
          </a:p>
          <a:p>
            <a:r>
              <a:rPr lang="en-US" sz="1900" cap="none" dirty="0">
                <a:latin typeface="Times New Roman" panose="02020603050405020304" pitchFamily="18" charset="0"/>
                <a:cs typeface="Times New Roman" panose="02020603050405020304" pitchFamily="18" charset="0"/>
              </a:rPr>
              <a:t>                         Int number[3] = {0,0,0};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57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D3483D-8B13-4FF4-AAC5-093BFE928C4D}"/>
              </a:ext>
            </a:extLst>
          </p:cNvPr>
          <p:cNvSpPr>
            <a:spLocks noGrp="1"/>
          </p:cNvSpPr>
          <p:nvPr>
            <p:ph type="subTitle" idx="1"/>
          </p:nvPr>
        </p:nvSpPr>
        <p:spPr>
          <a:xfrm>
            <a:off x="609601" y="618309"/>
            <a:ext cx="10502536" cy="4885508"/>
          </a:xfrm>
        </p:spPr>
        <p:txBody>
          <a:bodyPr>
            <a:normAutofit/>
          </a:bodyPr>
          <a:lstStyle/>
          <a:p>
            <a:r>
              <a:rPr lang="en-US" sz="1800" cap="none" dirty="0">
                <a:latin typeface="Times New Roman" panose="02020603050405020304" pitchFamily="18" charset="0"/>
                <a:cs typeface="Times New Roman" panose="02020603050405020304" pitchFamily="18" charset="0"/>
              </a:rPr>
              <a:t>This will declare the variable  “number” as an array of size 2 and will assign zero to each element.</a:t>
            </a:r>
          </a:p>
          <a:p>
            <a:r>
              <a:rPr lang="en-US" sz="1800" cap="none" dirty="0">
                <a:latin typeface="Times New Roman" panose="02020603050405020304" pitchFamily="18" charset="0"/>
                <a:cs typeface="Times New Roman" panose="02020603050405020304" pitchFamily="18" charset="0"/>
              </a:rPr>
              <a:t>Float number[3] = {2.3,3.5};</a:t>
            </a:r>
          </a:p>
          <a:p>
            <a:r>
              <a:rPr lang="en-US" sz="1800" cap="none" dirty="0">
                <a:latin typeface="Times New Roman" panose="02020603050405020304" pitchFamily="18" charset="0"/>
                <a:cs typeface="Times New Roman" panose="02020603050405020304" pitchFamily="18" charset="0"/>
              </a:rPr>
              <a:t>This will declare the variable “number” as an array of size 2 will assign some numbers with fraction point to each element. As it is a float data type so the elements will be numbers with fraction point.</a:t>
            </a:r>
          </a:p>
          <a:p>
            <a:endParaRPr lang="en-US" sz="1800" cap="none" dirty="0">
              <a:latin typeface="Times New Roman" panose="02020603050405020304" pitchFamily="18" charset="0"/>
              <a:cs typeface="Times New Roman" panose="02020603050405020304" pitchFamily="18" charset="0"/>
            </a:endParaRPr>
          </a:p>
          <a:p>
            <a:endParaRPr lang="en-US" sz="1800" cap="none" dirty="0">
              <a:latin typeface="Times New Roman" panose="02020603050405020304" pitchFamily="18" charset="0"/>
              <a:cs typeface="Times New Roman" panose="02020603050405020304" pitchFamily="18" charset="0"/>
            </a:endParaRPr>
          </a:p>
          <a:p>
            <a:r>
              <a:rPr lang="en-US" sz="1800" cap="none" dirty="0">
                <a:latin typeface="Times New Roman" panose="02020603050405020304" pitchFamily="18" charset="0"/>
                <a:cs typeface="Times New Roman" panose="02020603050405020304" pitchFamily="18" charset="0"/>
              </a:rPr>
              <a:t>(Ii) run time initialize: the elements of an array cam be initialize at the run time. This method used to initializing large arrays. </a:t>
            </a:r>
          </a:p>
          <a:p>
            <a:r>
              <a:rPr lang="en-US" sz="1800" cap="none" dirty="0">
                <a:latin typeface="Times New Roman" panose="02020603050405020304" pitchFamily="18" charset="0"/>
                <a:cs typeface="Times New Roman" panose="02020603050405020304" pitchFamily="18" charset="0"/>
              </a:rPr>
              <a:t> Such as:    int x[3]</a:t>
            </a:r>
          </a:p>
          <a:p>
            <a:r>
              <a:rPr lang="en-US" sz="1800" cap="none" dirty="0">
                <a:latin typeface="Times New Roman" panose="02020603050405020304" pitchFamily="18" charset="0"/>
                <a:cs typeface="Times New Roman" panose="02020603050405020304" pitchFamily="18" charset="0"/>
              </a:rPr>
              <a:t>                   </a:t>
            </a:r>
            <a:r>
              <a:rPr lang="en-US" sz="1800" cap="none" dirty="0" err="1">
                <a:latin typeface="Times New Roman" panose="02020603050405020304" pitchFamily="18" charset="0"/>
                <a:cs typeface="Times New Roman" panose="02020603050405020304" pitchFamily="18" charset="0"/>
              </a:rPr>
              <a:t>Scanf</a:t>
            </a:r>
            <a:r>
              <a:rPr lang="en-US" sz="1800" cap="none" dirty="0">
                <a:latin typeface="Times New Roman" panose="02020603050405020304" pitchFamily="18" charset="0"/>
                <a:cs typeface="Times New Roman" panose="02020603050405020304" pitchFamily="18" charset="0"/>
              </a:rPr>
              <a:t>(“%d %d %d”, X[0], X[1], X[2]);</a:t>
            </a:r>
          </a:p>
          <a:p>
            <a:r>
              <a:rPr lang="en-US" sz="1800" cap="none" dirty="0">
                <a:latin typeface="Times New Roman" panose="02020603050405020304" pitchFamily="18" charset="0"/>
                <a:cs typeface="Times New Roman" panose="02020603050405020304" pitchFamily="18" charset="0"/>
              </a:rPr>
              <a:t>This will initialize array elements with the </a:t>
            </a:r>
            <a:r>
              <a:rPr lang="en-US" sz="1800" cap="none" dirty="0" err="1">
                <a:latin typeface="Times New Roman" panose="02020603050405020304" pitchFamily="18" charset="0"/>
                <a:cs typeface="Times New Roman" panose="02020603050405020304" pitchFamily="18" charset="0"/>
              </a:rPr>
              <a:t>valus</a:t>
            </a:r>
            <a:r>
              <a:rPr lang="en-US" sz="1800" cap="none" dirty="0">
                <a:latin typeface="Times New Roman" panose="02020603050405020304" pitchFamily="18" charset="0"/>
                <a:cs typeface="Times New Roman" panose="02020603050405020304" pitchFamily="18" charset="0"/>
              </a:rPr>
              <a:t> with the values.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511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38</TotalTime>
  <Words>1001</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Book Antiqua</vt:lpstr>
      <vt:lpstr>Century Gothic</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Hirak Mondal</dc:creator>
  <cp:lastModifiedBy>Hirak Mondal</cp:lastModifiedBy>
  <cp:revision>7</cp:revision>
  <dcterms:created xsi:type="dcterms:W3CDTF">2020-08-05T13:38:03Z</dcterms:created>
  <dcterms:modified xsi:type="dcterms:W3CDTF">2020-08-05T14:16:43Z</dcterms:modified>
</cp:coreProperties>
</file>