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1"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04-Aug-20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8084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04-Aug-20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41713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04-Aug-20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757249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04-Aug-20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5088674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04-Aug-20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7567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04-Aug-20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1093269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04-Aug-20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76691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04-Aug-20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805743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04-Aug-20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33533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04-Aug-20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57272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04-Aug-20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2067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04-Aug-20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42863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04-Aug-20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63441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04-Aug-20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58951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04-Aug-20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18285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04-Aug-20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7188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04-Aug-20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72579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48A87A34-81AB-432B-8DAE-1953F412C126}" type="datetimeFigureOut">
              <a:rPr lang="en-US" smtClean="0"/>
              <a:pPr/>
              <a:t>04-Aug-20</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88465721"/>
      </p:ext>
    </p:extLst>
  </p:cSld>
  <p:clrMap bg1="dk1" tx1="lt1" bg2="dk2" tx2="lt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 id="2147483718"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encyclopediaofmath.org/wiki/Differential" TargetMode="External"/><Relationship Id="rId2" Type="http://schemas.openxmlformats.org/officeDocument/2006/relationships/hyperlink" Target="https://encyclopediaofmath.org/wiki/Derivative" TargetMode="External"/><Relationship Id="rId1" Type="http://schemas.openxmlformats.org/officeDocument/2006/relationships/slideLayout" Target="../slideLayouts/slideLayout1.xml"/><Relationship Id="rId5" Type="http://schemas.openxmlformats.org/officeDocument/2006/relationships/hyperlink" Target="https://encyclopediaofmath.org/wiki/Limit" TargetMode="External"/><Relationship Id="rId4" Type="http://schemas.openxmlformats.org/officeDocument/2006/relationships/hyperlink" Target="https://encyclopediaofmath.org/wiki/Integral_calculus"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encyclopediaofmath.org/wiki/Function" TargetMode="External"/><Relationship Id="rId7" Type="http://schemas.openxmlformats.org/officeDocument/2006/relationships/hyperlink" Target="https://encyclopediaofmath.org/wiki/Differential" TargetMode="External"/><Relationship Id="rId2" Type="http://schemas.openxmlformats.org/officeDocument/2006/relationships/hyperlink" Target="https://encyclopediaofmath.org/wiki/Real_number" TargetMode="External"/><Relationship Id="rId1" Type="http://schemas.openxmlformats.org/officeDocument/2006/relationships/slideLayout" Target="../slideLayouts/slideLayout1.xml"/><Relationship Id="rId6" Type="http://schemas.openxmlformats.org/officeDocument/2006/relationships/hyperlink" Target="https://encyclopediaofmath.org/wiki/Derivative" TargetMode="External"/><Relationship Id="rId5" Type="http://schemas.openxmlformats.org/officeDocument/2006/relationships/hyperlink" Target="https://encyclopediaofmath.org/wiki/Continuity" TargetMode="External"/><Relationship Id="rId4" Type="http://schemas.openxmlformats.org/officeDocument/2006/relationships/hyperlink" Target="https://encyclopediaofmath.org/wiki/Limi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D0502CBE-3D46-45D5-85F2-2781F16F7054}"/>
              </a:ext>
            </a:extLst>
          </p:cNvPr>
          <p:cNvSpPr>
            <a:spLocks noGrp="1"/>
          </p:cNvSpPr>
          <p:nvPr>
            <p:ph type="subTitle" idx="1"/>
          </p:nvPr>
        </p:nvSpPr>
        <p:spPr>
          <a:xfrm>
            <a:off x="684213" y="679450"/>
            <a:ext cx="11090275" cy="5111750"/>
          </a:xfrm>
        </p:spPr>
        <p:txBody>
          <a:bodyPr/>
          <a:lstStyle/>
          <a:p>
            <a:pPr algn="ctr"/>
            <a:r>
              <a:rPr lang="en-US" sz="4400" dirty="0">
                <a:latin typeface="Algerian" panose="04020705040A02060702" pitchFamily="82" charset="0"/>
              </a:rPr>
              <a:t>Presentation</a:t>
            </a:r>
          </a:p>
          <a:p>
            <a:pPr algn="ctr"/>
            <a:endParaRPr lang="en-US" dirty="0"/>
          </a:p>
          <a:p>
            <a:pPr algn="ctr"/>
            <a:endParaRPr lang="en-US" dirty="0"/>
          </a:p>
          <a:p>
            <a:pPr algn="ctr"/>
            <a:r>
              <a:rPr lang="en-US" sz="4000" dirty="0">
                <a:solidFill>
                  <a:schemeClr val="accent6"/>
                </a:solidFill>
                <a:latin typeface="Baskerville Old Face" panose="02020602080505020303" pitchFamily="18" charset="0"/>
              </a:rPr>
              <a:t>North Western University</a:t>
            </a:r>
          </a:p>
          <a:p>
            <a:pPr algn="ctr"/>
            <a:r>
              <a:rPr lang="en-US" sz="1600" dirty="0">
                <a:solidFill>
                  <a:srgbClr val="FFFF00"/>
                </a:solidFill>
                <a:latin typeface="Times New Roman" panose="02020603050405020304" pitchFamily="18" charset="0"/>
                <a:cs typeface="Times New Roman" panose="02020603050405020304" pitchFamily="18" charset="0"/>
              </a:rPr>
              <a:t>Name: </a:t>
            </a:r>
            <a:r>
              <a:rPr lang="en-US" sz="1600" dirty="0" err="1">
                <a:solidFill>
                  <a:srgbClr val="FFFF00"/>
                </a:solidFill>
                <a:latin typeface="Times New Roman" panose="02020603050405020304" pitchFamily="18" charset="0"/>
                <a:cs typeface="Times New Roman" panose="02020603050405020304" pitchFamily="18" charset="0"/>
              </a:rPr>
              <a:t>Sajib</a:t>
            </a:r>
            <a:r>
              <a:rPr lang="en-US" sz="1600" dirty="0">
                <a:solidFill>
                  <a:srgbClr val="FFFF00"/>
                </a:solidFill>
                <a:latin typeface="Times New Roman" panose="02020603050405020304" pitchFamily="18" charset="0"/>
                <a:cs typeface="Times New Roman" panose="02020603050405020304" pitchFamily="18" charset="0"/>
              </a:rPr>
              <a:t> Bhattacharjee</a:t>
            </a:r>
          </a:p>
          <a:p>
            <a:pPr algn="ctr"/>
            <a:r>
              <a:rPr lang="en-US" sz="1600" dirty="0">
                <a:solidFill>
                  <a:srgbClr val="FFFF00"/>
                </a:solidFill>
                <a:latin typeface="Times New Roman" panose="02020603050405020304" pitchFamily="18" charset="0"/>
                <a:cs typeface="Times New Roman" panose="02020603050405020304" pitchFamily="18" charset="0"/>
              </a:rPr>
              <a:t>Id:20201070010</a:t>
            </a:r>
          </a:p>
          <a:p>
            <a:pPr algn="ctr"/>
            <a:r>
              <a:rPr lang="en-US" sz="1600" dirty="0">
                <a:solidFill>
                  <a:srgbClr val="FFFF00"/>
                </a:solidFill>
                <a:latin typeface="Times New Roman" panose="02020603050405020304" pitchFamily="18" charset="0"/>
                <a:cs typeface="Times New Roman" panose="02020603050405020304" pitchFamily="18" charset="0"/>
              </a:rPr>
              <a:t>Presentation </a:t>
            </a:r>
            <a:r>
              <a:rPr lang="en-US" sz="1600" dirty="0" err="1">
                <a:solidFill>
                  <a:srgbClr val="FFFF00"/>
                </a:solidFill>
                <a:latin typeface="Times New Roman" panose="02020603050405020304" pitchFamily="18" charset="0"/>
                <a:cs typeface="Times New Roman" panose="02020603050405020304" pitchFamily="18" charset="0"/>
              </a:rPr>
              <a:t>Name:Mathematics</a:t>
            </a:r>
            <a:endParaRPr lang="en-US" sz="1600" dirty="0">
              <a:solidFill>
                <a:srgbClr val="FFFF00"/>
              </a:solidFill>
              <a:latin typeface="Times New Roman" panose="02020603050405020304" pitchFamily="18" charset="0"/>
              <a:cs typeface="Times New Roman" panose="02020603050405020304" pitchFamily="18" charset="0"/>
            </a:endParaRPr>
          </a:p>
          <a:p>
            <a:pPr algn="ctr"/>
            <a:r>
              <a:rPr lang="en-US" sz="1600" dirty="0">
                <a:solidFill>
                  <a:srgbClr val="FFFF00"/>
                </a:solidFill>
                <a:latin typeface="Times New Roman" panose="02020603050405020304" pitchFamily="18" charset="0"/>
                <a:cs typeface="Times New Roman" panose="02020603050405020304" pitchFamily="18" charset="0"/>
              </a:rPr>
              <a:t>Department: CSE</a:t>
            </a:r>
            <a:br>
              <a:rPr lang="en-US" sz="1600" dirty="0">
                <a:solidFill>
                  <a:srgbClr val="FFFF00"/>
                </a:solidFill>
                <a:latin typeface="Times New Roman" panose="02020603050405020304" pitchFamily="18" charset="0"/>
                <a:cs typeface="Times New Roman" panose="02020603050405020304" pitchFamily="18" charset="0"/>
              </a:rPr>
            </a:br>
            <a:r>
              <a:rPr lang="en-US" sz="1600" dirty="0">
                <a:solidFill>
                  <a:srgbClr val="FFFF00"/>
                </a:solidFill>
                <a:latin typeface="Times New Roman" panose="02020603050405020304" pitchFamily="18" charset="0"/>
                <a:cs typeface="Times New Roman" panose="02020603050405020304" pitchFamily="18" charset="0"/>
              </a:rPr>
              <a:t>Section- B</a:t>
            </a:r>
          </a:p>
        </p:txBody>
      </p:sp>
    </p:spTree>
    <p:extLst>
      <p:ext uri="{BB962C8B-B14F-4D97-AF65-F5344CB8AC3E}">
        <p14:creationId xmlns:p14="http://schemas.microsoft.com/office/powerpoint/2010/main" val="608712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69FA61A-1974-4D3A-BD07-C7BA990D9A54}"/>
              </a:ext>
            </a:extLst>
          </p:cNvPr>
          <p:cNvSpPr>
            <a:spLocks noGrp="1"/>
          </p:cNvSpPr>
          <p:nvPr>
            <p:ph type="subTitle" idx="1"/>
          </p:nvPr>
        </p:nvSpPr>
        <p:spPr>
          <a:xfrm>
            <a:off x="684211" y="775063"/>
            <a:ext cx="11185571" cy="5016137"/>
          </a:xfrm>
        </p:spPr>
        <p:txBody>
          <a:bodyPr>
            <a:normAutofit lnSpcReduction="10000"/>
          </a:bodyPr>
          <a:lstStyle/>
          <a:p>
            <a:r>
              <a:rPr lang="en-US" sz="3600" b="1" dirty="0">
                <a:solidFill>
                  <a:srgbClr val="FF0000"/>
                </a:solidFill>
                <a:latin typeface="Baskerville Old Face" panose="02020602080505020303" pitchFamily="18" charset="0"/>
              </a:rPr>
              <a:t>Differential calculus:</a:t>
            </a:r>
          </a:p>
          <a:p>
            <a:br>
              <a:rPr lang="en-US" dirty="0"/>
            </a:br>
            <a:r>
              <a:rPr lang="en-US" dirty="0">
                <a:latin typeface="Times New Roman" panose="02020603050405020304" pitchFamily="18" charset="0"/>
                <a:cs typeface="Times New Roman" panose="02020603050405020304" pitchFamily="18" charset="0"/>
              </a:rPr>
              <a:t>A branch of mathematics dealing with the concepts of </a:t>
            </a:r>
            <a:r>
              <a:rPr lang="en-US" dirty="0">
                <a:latin typeface="Times New Roman" panose="02020603050405020304" pitchFamily="18" charset="0"/>
                <a:cs typeface="Times New Roman" panose="02020603050405020304" pitchFamily="18" charset="0"/>
                <a:hlinkClick r:id="rId2" tooltip="Derivative">
                  <a:extLst>
                    <a:ext uri="{A12FA001-AC4F-418D-AE19-62706E023703}">
                      <ahyp:hlinkClr xmlns:ahyp="http://schemas.microsoft.com/office/drawing/2018/hyperlinkcolor" val="tx"/>
                    </a:ext>
                  </a:extLst>
                </a:hlinkClick>
              </a:rPr>
              <a:t>derivative</a:t>
            </a:r>
            <a:r>
              <a:rPr lang="en-US" dirty="0">
                <a:latin typeface="Times New Roman" panose="02020603050405020304" pitchFamily="18" charset="0"/>
                <a:cs typeface="Times New Roman" panose="02020603050405020304" pitchFamily="18" charset="0"/>
              </a:rPr>
              <a:t> and </a:t>
            </a:r>
            <a:r>
              <a:rPr lang="en-US" dirty="0">
                <a:latin typeface="Times New Roman" panose="02020603050405020304" pitchFamily="18" charset="0"/>
                <a:cs typeface="Times New Roman" panose="02020603050405020304" pitchFamily="18" charset="0"/>
                <a:hlinkClick r:id="rId3" tooltip="Differential">
                  <a:extLst>
                    <a:ext uri="{A12FA001-AC4F-418D-AE19-62706E023703}">
                      <ahyp:hlinkClr xmlns:ahyp="http://schemas.microsoft.com/office/drawing/2018/hyperlinkcolor" val="tx"/>
                    </a:ext>
                  </a:extLst>
                </a:hlinkClick>
              </a:rPr>
              <a:t>differential</a:t>
            </a:r>
            <a:r>
              <a:rPr lang="en-US" dirty="0">
                <a:latin typeface="Times New Roman" panose="02020603050405020304" pitchFamily="18" charset="0"/>
                <a:cs typeface="Times New Roman" panose="02020603050405020304" pitchFamily="18" charset="0"/>
              </a:rPr>
              <a:t> and the manner of using them in the study of functions. The development of differential calculus is closely connected with that of </a:t>
            </a:r>
            <a:r>
              <a:rPr lang="en-US" dirty="0">
                <a:latin typeface="Times New Roman" panose="02020603050405020304" pitchFamily="18" charset="0"/>
                <a:cs typeface="Times New Roman" panose="02020603050405020304" pitchFamily="18" charset="0"/>
                <a:hlinkClick r:id="rId4" tooltip="Integral calculus">
                  <a:extLst>
                    <a:ext uri="{A12FA001-AC4F-418D-AE19-62706E023703}">
                      <ahyp:hlinkClr xmlns:ahyp="http://schemas.microsoft.com/office/drawing/2018/hyperlinkcolor" val="tx"/>
                    </a:ext>
                  </a:extLst>
                </a:hlinkClick>
              </a:rPr>
              <a:t>integral calculus</a:t>
            </a:r>
            <a:r>
              <a:rPr lang="en-US" dirty="0">
                <a:latin typeface="Times New Roman" panose="02020603050405020304" pitchFamily="18" charset="0"/>
                <a:cs typeface="Times New Roman" panose="02020603050405020304" pitchFamily="18" charset="0"/>
              </a:rPr>
              <a:t>. Indissoluble is also their content. Together they form the base of mathematical analysis, which is extremely important in the natural sciences and in technology. The introduction of variable magnitudes into mathematics by R. Descartes was the principal factor in the creation of differential calculus. Differential and integral calculus were created, in general terms, by I. Newton and G. Leibniz towards the end of the 17th century, but their justification by the concept of </a:t>
            </a:r>
            <a:r>
              <a:rPr lang="en-US" dirty="0">
                <a:latin typeface="Times New Roman" panose="02020603050405020304" pitchFamily="18" charset="0"/>
                <a:cs typeface="Times New Roman" panose="02020603050405020304" pitchFamily="18" charset="0"/>
                <a:hlinkClick r:id="rId5" tooltip="Limit">
                  <a:extLst>
                    <a:ext uri="{A12FA001-AC4F-418D-AE19-62706E023703}">
                      <ahyp:hlinkClr xmlns:ahyp="http://schemas.microsoft.com/office/drawing/2018/hyperlinkcolor" val="tx"/>
                    </a:ext>
                  </a:extLst>
                </a:hlinkClick>
              </a:rPr>
              <a:t>limit</a:t>
            </a:r>
            <a:r>
              <a:rPr lang="en-US" dirty="0">
                <a:latin typeface="Times New Roman" panose="02020603050405020304" pitchFamily="18" charset="0"/>
                <a:cs typeface="Times New Roman" panose="02020603050405020304" pitchFamily="18" charset="0"/>
              </a:rPr>
              <a:t> was only developed in the work of A.L. Cauchy in the early 19th century. The creation of differential and integral calculus initiated a period of rapid development in mathematics and in related applied disciplines. Differential calculus is usually understood to mean classical differential calculus, which deals with real-valued functions of one or more real variables, but its modern definition may also include differential calculus in abstract spaces. </a:t>
            </a:r>
          </a:p>
          <a:p>
            <a:endParaRPr lang="en-US" dirty="0"/>
          </a:p>
        </p:txBody>
      </p:sp>
    </p:spTree>
    <p:extLst>
      <p:ext uri="{BB962C8B-B14F-4D97-AF65-F5344CB8AC3E}">
        <p14:creationId xmlns:p14="http://schemas.microsoft.com/office/powerpoint/2010/main" val="1903585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13E692F-B2DC-4B5A-B934-D2794BBEA5F9}"/>
              </a:ext>
            </a:extLst>
          </p:cNvPr>
          <p:cNvSpPr>
            <a:spLocks noGrp="1"/>
          </p:cNvSpPr>
          <p:nvPr>
            <p:ph type="subTitle" idx="1"/>
          </p:nvPr>
        </p:nvSpPr>
        <p:spPr>
          <a:xfrm>
            <a:off x="452847" y="1140823"/>
            <a:ext cx="11390810" cy="5172891"/>
          </a:xfrm>
        </p:spPr>
        <p:txBody>
          <a:bodyPr>
            <a:normAutofit/>
          </a:bodyPr>
          <a:lstStyle/>
          <a:p>
            <a:r>
              <a:rPr lang="en-US" sz="2400" dirty="0">
                <a:latin typeface="Times New Roman" panose="02020603050405020304" pitchFamily="18" charset="0"/>
                <a:cs typeface="Times New Roman" panose="02020603050405020304" pitchFamily="18" charset="0"/>
              </a:rPr>
              <a:t>Differential calculus is based on the concepts of </a:t>
            </a:r>
            <a:r>
              <a:rPr lang="en-US" sz="2400" dirty="0">
                <a:latin typeface="Times New Roman" panose="02020603050405020304" pitchFamily="18" charset="0"/>
                <a:cs typeface="Times New Roman" panose="02020603050405020304" pitchFamily="18" charset="0"/>
                <a:hlinkClick r:id="rId2" tooltip="Real number">
                  <a:extLst>
                    <a:ext uri="{A12FA001-AC4F-418D-AE19-62706E023703}">
                      <ahyp:hlinkClr xmlns:ahyp="http://schemas.microsoft.com/office/drawing/2018/hyperlinkcolor" val="tx"/>
                    </a:ext>
                  </a:extLst>
                </a:hlinkClick>
              </a:rPr>
              <a:t>real number</a:t>
            </a:r>
            <a:r>
              <a:rPr lang="en-US" sz="2400" dirty="0">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cs typeface="Times New Roman" panose="02020603050405020304" pitchFamily="18" charset="0"/>
                <a:hlinkClick r:id="rId3" tooltip="Function">
                  <a:extLst>
                    <a:ext uri="{A12FA001-AC4F-418D-AE19-62706E023703}">
                      <ahyp:hlinkClr xmlns:ahyp="http://schemas.microsoft.com/office/drawing/2018/hyperlinkcolor" val="tx"/>
                    </a:ext>
                  </a:extLst>
                </a:hlinkClick>
              </a:rPr>
              <a:t>function</a:t>
            </a:r>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hlinkClick r:id="rId4" tooltip="Limit">
                  <a:extLst>
                    <a:ext uri="{A12FA001-AC4F-418D-AE19-62706E023703}">
                      <ahyp:hlinkClr xmlns:ahyp="http://schemas.microsoft.com/office/drawing/2018/hyperlinkcolor" val="tx"/>
                    </a:ext>
                  </a:extLst>
                </a:hlinkClick>
              </a:rPr>
              <a:t>limit</a:t>
            </a:r>
            <a:r>
              <a:rPr lang="en-US" sz="2400" dirty="0">
                <a:latin typeface="Times New Roman" panose="02020603050405020304" pitchFamily="18" charset="0"/>
                <a:cs typeface="Times New Roman" panose="02020603050405020304" pitchFamily="18" charset="0"/>
              </a:rPr>
              <a:t> and </a:t>
            </a:r>
            <a:r>
              <a:rPr lang="en-US" sz="2400" dirty="0">
                <a:latin typeface="Times New Roman" panose="02020603050405020304" pitchFamily="18" charset="0"/>
                <a:cs typeface="Times New Roman" panose="02020603050405020304" pitchFamily="18" charset="0"/>
                <a:hlinkClick r:id="rId5" tooltip="Continuity">
                  <a:extLst>
                    <a:ext uri="{A12FA001-AC4F-418D-AE19-62706E023703}">
                      <ahyp:hlinkClr xmlns:ahyp="http://schemas.microsoft.com/office/drawing/2018/hyperlinkcolor" val="tx"/>
                    </a:ext>
                  </a:extLst>
                </a:hlinkClick>
              </a:rPr>
              <a:t>continuity</a:t>
            </a:r>
            <a:r>
              <a:rPr lang="en-US" sz="2400" dirty="0">
                <a:latin typeface="Times New Roman" panose="02020603050405020304" pitchFamily="18" charset="0"/>
                <a:cs typeface="Times New Roman" panose="02020603050405020304" pitchFamily="18" charset="0"/>
              </a:rPr>
              <a:t>  highly important mathematical concepts, which were formulated and assigned their modern content during the development of mathematical analysis and during studies of its foundations. The central concepts of differential calculus the </a:t>
            </a:r>
            <a:r>
              <a:rPr lang="en-US" sz="2400" dirty="0">
                <a:latin typeface="Times New Roman" panose="02020603050405020304" pitchFamily="18" charset="0"/>
                <a:cs typeface="Times New Roman" panose="02020603050405020304" pitchFamily="18" charset="0"/>
                <a:hlinkClick r:id="rId6" tooltip="Derivative">
                  <a:extLst>
                    <a:ext uri="{A12FA001-AC4F-418D-AE19-62706E023703}">
                      <ahyp:hlinkClr xmlns:ahyp="http://schemas.microsoft.com/office/drawing/2018/hyperlinkcolor" val="tx"/>
                    </a:ext>
                  </a:extLst>
                </a:hlinkClick>
              </a:rPr>
              <a:t>derivative</a:t>
            </a:r>
            <a:r>
              <a:rPr lang="en-US" sz="2400" dirty="0">
                <a:latin typeface="Times New Roman" panose="02020603050405020304" pitchFamily="18" charset="0"/>
                <a:cs typeface="Times New Roman" panose="02020603050405020304" pitchFamily="18" charset="0"/>
              </a:rPr>
              <a:t> and the </a:t>
            </a:r>
            <a:r>
              <a:rPr lang="en-US" sz="2400" dirty="0">
                <a:latin typeface="Times New Roman" panose="02020603050405020304" pitchFamily="18" charset="0"/>
                <a:cs typeface="Times New Roman" panose="02020603050405020304" pitchFamily="18" charset="0"/>
                <a:hlinkClick r:id="rId7" tooltip="Differential">
                  <a:extLst>
                    <a:ext uri="{A12FA001-AC4F-418D-AE19-62706E023703}">
                      <ahyp:hlinkClr xmlns:ahyp="http://schemas.microsoft.com/office/drawing/2018/hyperlinkcolor" val="tx"/>
                    </a:ext>
                  </a:extLst>
                </a:hlinkClick>
              </a:rPr>
              <a:t>differential</a:t>
            </a:r>
            <a:r>
              <a:rPr lang="en-US" sz="2400" dirty="0">
                <a:latin typeface="Times New Roman" panose="02020603050405020304" pitchFamily="18" charset="0"/>
                <a:cs typeface="Times New Roman" panose="02020603050405020304" pitchFamily="18" charset="0"/>
              </a:rPr>
              <a:t>  and the apparatus developed in this connection furnish tools for the study of functions which locally look like linear functions or polynomials, and it is in fact such functions which are of interest, more than other functions, in applications. Differential calculus is a branch of applied mathematics concerning mathematical models that are usually used in sciences, engineering, and industry applications. It is also widely applicable in a variety of other fields and virtually used in physics, statistics, biology, computer graphics, economics and numerous engineering fields. This text book on Differential Calculus has been specially written according to the latest syllabus of UGC unified syllabus as per Choice Based Credit System for B.Sc. and B.A students.</a:t>
            </a:r>
          </a:p>
          <a:p>
            <a:endParaRPr lang="en-US" dirty="0"/>
          </a:p>
        </p:txBody>
      </p:sp>
    </p:spTree>
    <p:extLst>
      <p:ext uri="{BB962C8B-B14F-4D97-AF65-F5344CB8AC3E}">
        <p14:creationId xmlns:p14="http://schemas.microsoft.com/office/powerpoint/2010/main" val="2519995018"/>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6</TotalTime>
  <Words>207</Words>
  <Application>Microsoft Office PowerPoint</Application>
  <PresentationFormat>Widescreen</PresentationFormat>
  <Paragraphs>11</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Algerian</vt:lpstr>
      <vt:lpstr>Baskerville Old Face</vt:lpstr>
      <vt:lpstr>Century Gothic</vt:lpstr>
      <vt:lpstr>Times New Roman</vt:lpstr>
      <vt:lpstr>Wingdings 3</vt:lpstr>
      <vt:lpstr>Slice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Hirak Mondal</dc:creator>
  <cp:lastModifiedBy>Hirak Mondal</cp:lastModifiedBy>
  <cp:revision>1</cp:revision>
  <dcterms:created xsi:type="dcterms:W3CDTF">2020-08-04T16:22:44Z</dcterms:created>
  <dcterms:modified xsi:type="dcterms:W3CDTF">2020-08-04T16:29:04Z</dcterms:modified>
</cp:coreProperties>
</file>