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5" r:id="rId2"/>
    <p:sldId id="310" r:id="rId3"/>
    <p:sldId id="320" r:id="rId4"/>
    <p:sldId id="311" r:id="rId5"/>
    <p:sldId id="312" r:id="rId6"/>
    <p:sldId id="313" r:id="rId7"/>
    <p:sldId id="319" r:id="rId8"/>
  </p:sldIdLst>
  <p:sldSz cx="12188825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562" y="67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10/9/2020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10/9/2020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10/9/2020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10/9/2020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10/9/2020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10/9/2020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39951" y="3581400"/>
            <a:ext cx="8068216" cy="1073458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487D59-2E95-495B-B0B1-9811C0BB8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838200"/>
            <a:ext cx="11201399" cy="68580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Helvetica Neue"/>
              </a:rPr>
              <a:t>Topic: Working Procedures to find the Inverse of matrix.</a:t>
            </a:r>
            <a:endParaRPr lang="en-US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B0D12D65-8B43-4E33-B2A2-DFDD141116A2}"/>
              </a:ext>
            </a:extLst>
          </p:cNvPr>
          <p:cNvSpPr txBox="1">
            <a:spLocks/>
          </p:cNvSpPr>
          <p:nvPr/>
        </p:nvSpPr>
        <p:spPr>
          <a:xfrm>
            <a:off x="760412" y="2057400"/>
            <a:ext cx="8702118" cy="3427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2"/>
                </a:solidFill>
              </a:rPr>
              <a:t>Course Code : Math-1231</a:t>
            </a:r>
          </a:p>
          <a:p>
            <a:r>
              <a:rPr lang="en-US" sz="2800" b="1" dirty="0">
                <a:solidFill>
                  <a:schemeClr val="accent2"/>
                </a:solidFill>
              </a:rPr>
              <a:t> Course Title : </a:t>
            </a:r>
            <a:r>
              <a:rPr lang="en-US" sz="2400" b="1" dirty="0">
                <a:solidFill>
                  <a:schemeClr val="accent2"/>
                </a:solidFill>
              </a:rPr>
              <a:t>Mathematics-II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9C037E-4FBA-44E6-8401-BE77B9033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685800"/>
            <a:ext cx="10374297" cy="3921710"/>
          </a:xfrm>
        </p:spPr>
        <p:txBody>
          <a:bodyPr>
            <a:normAutofit fontScale="90000"/>
          </a:bodyPr>
          <a:lstStyle/>
          <a:p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r>
              <a:rPr lang="en-US" sz="3100" dirty="0">
                <a:highlight>
                  <a:srgbClr val="800080"/>
                </a:highlight>
              </a:rPr>
              <a:t>Name :Sajib Bhattacharjee</a:t>
            </a:r>
            <a:br>
              <a:rPr lang="en-US" sz="3100" dirty="0"/>
            </a:br>
            <a:br>
              <a:rPr lang="en-US" sz="3100" dirty="0"/>
            </a:br>
            <a:r>
              <a:rPr lang="en-US" sz="2800" dirty="0">
                <a:solidFill>
                  <a:schemeClr val="accent5"/>
                </a:solidFill>
              </a:rPr>
              <a:t>ID:20201070010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sz="2800" dirty="0">
                <a:solidFill>
                  <a:schemeClr val="accent5"/>
                </a:solidFill>
              </a:rPr>
              <a:t>Semester:1.2</a:t>
            </a:r>
            <a:br>
              <a:rPr lang="en-US" sz="2800" dirty="0">
                <a:solidFill>
                  <a:schemeClr val="accent5"/>
                </a:solidFill>
              </a:rPr>
            </a:br>
            <a:r>
              <a:rPr lang="en-US" sz="2800" dirty="0">
                <a:solidFill>
                  <a:schemeClr val="accent5"/>
                </a:solidFill>
              </a:rPr>
              <a:t>Section: B</a:t>
            </a:r>
            <a:br>
              <a:rPr lang="en-US" sz="2800" dirty="0">
                <a:solidFill>
                  <a:schemeClr val="accent5"/>
                </a:solidFill>
              </a:rPr>
            </a:br>
            <a:r>
              <a:rPr lang="en-US" sz="2800" b="1" i="1" dirty="0">
                <a:solidFill>
                  <a:schemeClr val="accent5"/>
                </a:solidFill>
              </a:rPr>
              <a:t>Department of Computer Science and Engineering</a:t>
            </a:r>
            <a:br>
              <a:rPr lang="en-US" sz="2800" b="1" i="1" dirty="0">
                <a:solidFill>
                  <a:schemeClr val="accent5"/>
                </a:solidFill>
              </a:rPr>
            </a:br>
            <a:br>
              <a:rPr lang="en-US" sz="2800" dirty="0">
                <a:solidFill>
                  <a:schemeClr val="accent5"/>
                </a:solidFill>
              </a:rPr>
            </a:br>
            <a:r>
              <a:rPr lang="en-US" sz="2800" dirty="0">
                <a:solidFill>
                  <a:schemeClr val="accent5"/>
                </a:solidFill>
              </a:rPr>
              <a:t>Date: 10.10.2020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2D1FE-CDC3-43BA-A779-927ECBC01178}"/>
              </a:ext>
            </a:extLst>
          </p:cNvPr>
          <p:cNvSpPr/>
          <p:nvPr/>
        </p:nvSpPr>
        <p:spPr>
          <a:xfrm>
            <a:off x="684212" y="4265551"/>
            <a:ext cx="6335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North Western University , Khulna.</a:t>
            </a:r>
          </a:p>
        </p:txBody>
      </p:sp>
    </p:spTree>
    <p:extLst>
      <p:ext uri="{BB962C8B-B14F-4D97-AF65-F5344CB8AC3E}">
        <p14:creationId xmlns:p14="http://schemas.microsoft.com/office/powerpoint/2010/main" val="154017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5C1C0CA-CC1B-4B60-BFEE-2F1BC3669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00" y="228600"/>
            <a:ext cx="10515603" cy="6858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INVERSE MATRIX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CA7AFB-EA17-4E27-B1DE-7DC4DAB2D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455" y="1295400"/>
            <a:ext cx="11803913" cy="55626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As usual the notion of inverse matrix has been developed in the context of matrix multiplication . Every nonzero number possesses an inverse with respect to the operation ‘number multiplication’ 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Definition: Let ‘M’ be any square matrix . An inverse matrix of ‘M’ is denoted by ‘𝑀−1 ’ and is such a matrix that 𝑀𝑀−1= 𝑀−1𝑀=𝐼�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Matrix ‘M’ is said to be invertible if 𝑀−1 𝑒𝑥𝑖𝑠𝑡𝑠. Non-square matrices do not have inverses.</a:t>
            </a:r>
          </a:p>
          <a:p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Note: 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Not all square matrices have inverses. A square matrix which has an inverse is called invertible or nonsingular, and a </a:t>
            </a: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76A46D-405D-4774-A0FC-1C611165A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304800"/>
            <a:ext cx="9372602" cy="68580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Working Procedure 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97A92D-EC03-45FC-BB2C-04343AED9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2" y="1524000"/>
            <a:ext cx="7772400" cy="2819400"/>
          </a:xfrm>
        </p:spPr>
        <p:txBody>
          <a:bodyPr/>
          <a:lstStyle/>
          <a:p>
            <a:r>
              <a:rPr lang="en-US" sz="2400" dirty="0">
                <a:solidFill>
                  <a:schemeClr val="accent3"/>
                </a:solidFill>
              </a:rPr>
              <a:t>Step-1: Find the determinant of M</a:t>
            </a:r>
          </a:p>
          <a:p>
            <a:r>
              <a:rPr lang="en-US" sz="2400" dirty="0">
                <a:solidFill>
                  <a:schemeClr val="accent3"/>
                </a:solidFill>
              </a:rPr>
              <a:t>Step-2: Find the cofactor matrix</a:t>
            </a:r>
          </a:p>
          <a:p>
            <a:r>
              <a:rPr lang="en-US" sz="2400" dirty="0">
                <a:solidFill>
                  <a:schemeClr val="accent3"/>
                </a:solidFill>
              </a:rPr>
              <a:t>Step-3: Find the transpose of cofactor matrix</a:t>
            </a:r>
          </a:p>
          <a:p>
            <a:r>
              <a:rPr lang="en-US" sz="2400" dirty="0">
                <a:solidFill>
                  <a:schemeClr val="accent3"/>
                </a:solidFill>
              </a:rPr>
              <a:t>Step -4:   </a:t>
            </a:r>
            <a:r>
              <a:rPr lang="en-US" sz="2400" b="1" i="1" dirty="0">
                <a:solidFill>
                  <a:schemeClr val="accent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</a:t>
            </a:r>
            <a:r>
              <a:rPr lang="en-US" sz="2400" b="1" baseline="30000" dirty="0">
                <a:solidFill>
                  <a:schemeClr val="accent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-1</a:t>
            </a:r>
            <a:r>
              <a:rPr lang="en-US" sz="2400" dirty="0">
                <a:solidFill>
                  <a:schemeClr val="accent3"/>
                </a:solidFill>
              </a:rPr>
              <a:t>  =  1/|M|   (Result of step-3 )</a:t>
            </a:r>
            <a:endParaRPr lang="en-US" sz="2400" b="1" baseline="30000" dirty="0">
              <a:solidFill>
                <a:schemeClr val="accent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4D87450-2417-FC43-8F33-667CBEC674F6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7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94AE7A-14AD-48B9-A486-0428525B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9412" y="2895600"/>
            <a:ext cx="4572000" cy="8382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20</TotalTime>
  <Words>239</Words>
  <Application>Microsoft Office PowerPoint</Application>
  <PresentationFormat>Custom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Helvetica Neue</vt:lpstr>
      <vt:lpstr>Digital Blue Tunnel 16x9</vt:lpstr>
      <vt:lpstr>Presentation</vt:lpstr>
      <vt:lpstr>Topic: Working Procedures to find the Inverse of matrix.</vt:lpstr>
      <vt:lpstr>                Name :Sajib Bhattacharjee  ID:20201070010 Semester:1.2 Section: B Department of Computer Science and Engineering  Date: 10.10.2020  </vt:lpstr>
      <vt:lpstr>INVERSE MATRIX</vt:lpstr>
      <vt:lpstr>Working Procedure :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Sajib Bhattacharjee</dc:creator>
  <cp:lastModifiedBy>Sajib Bhattacharjee</cp:lastModifiedBy>
  <cp:revision>3</cp:revision>
  <dcterms:created xsi:type="dcterms:W3CDTF">2020-10-09T17:15:53Z</dcterms:created>
  <dcterms:modified xsi:type="dcterms:W3CDTF">2020-10-09T17:35:59Z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