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5" r:id="rId2"/>
    <p:sldId id="320" r:id="rId3"/>
    <p:sldId id="317" r:id="rId4"/>
    <p:sldId id="321" r:id="rId5"/>
    <p:sldId id="322" r:id="rId6"/>
    <p:sldId id="323" r:id="rId7"/>
    <p:sldId id="324" r:id="rId8"/>
    <p:sldId id="325" r:id="rId9"/>
    <p:sldId id="326" r:id="rId10"/>
    <p:sldId id="327"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95" d="100"/>
          <a:sy n="95" d="100"/>
        </p:scale>
        <p:origin x="119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4/1/2022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4/1/2022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4/1/2022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4/1/2022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4/1/2022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189AB8-5301-4EE9-BE2D-987B5EE54539}"/>
              </a:ext>
            </a:extLst>
          </p:cNvPr>
          <p:cNvSpPr>
            <a:spLocks noGrp="1"/>
          </p:cNvSpPr>
          <p:nvPr>
            <p:ph type="ctrTitle"/>
          </p:nvPr>
        </p:nvSpPr>
        <p:spPr>
          <a:xfrm>
            <a:off x="2817812" y="2286000"/>
            <a:ext cx="6096000" cy="2133600"/>
          </a:xfrm>
        </p:spPr>
        <p:txBody>
          <a:bodyPr/>
          <a:lstStyle/>
          <a:p>
            <a:r>
              <a:rPr lang="en-US" b="0" i="0" dirty="0">
                <a:solidFill>
                  <a:schemeClr val="accent3"/>
                </a:solidFill>
                <a:effectLst/>
                <a:latin typeface="erdana"/>
              </a:rPr>
              <a:t>Microprocessor</a:t>
            </a:r>
            <a:br>
              <a:rPr lang="en-US" b="0" i="0" dirty="0">
                <a:solidFill>
                  <a:srgbClr val="610B38"/>
                </a:solidFill>
                <a:effectLst/>
                <a:latin typeface="erdana"/>
              </a:rPr>
            </a:br>
            <a:endParaRPr lang="en-U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98541-BFB8-4447-BE9E-CFC61EAA6B35}"/>
              </a:ext>
            </a:extLst>
          </p:cNvPr>
          <p:cNvSpPr txBox="1"/>
          <p:nvPr/>
        </p:nvSpPr>
        <p:spPr>
          <a:xfrm>
            <a:off x="227012" y="533400"/>
            <a:ext cx="11430000" cy="5139869"/>
          </a:xfrm>
          <a:prstGeom prst="rect">
            <a:avLst/>
          </a:prstGeom>
          <a:noFill/>
        </p:spPr>
        <p:txBody>
          <a:bodyPr wrap="square">
            <a:spAutoFit/>
          </a:bodyPr>
          <a:lstStyle/>
          <a:p>
            <a:pPr algn="just"/>
            <a:r>
              <a:rPr lang="en-US" sz="2800" b="0" i="0" dirty="0">
                <a:solidFill>
                  <a:srgbClr val="FFFF00"/>
                </a:solidFill>
                <a:effectLst/>
                <a:latin typeface="erdana"/>
              </a:rPr>
              <a:t>Features of Microprocessor</a:t>
            </a:r>
          </a:p>
          <a:p>
            <a:pPr algn="just"/>
            <a:endParaRPr lang="en-US" sz="2000" b="0" i="0" dirty="0">
              <a:solidFill>
                <a:schemeClr val="bg2">
                  <a:lumMod val="10000"/>
                  <a:lumOff val="90000"/>
                </a:schemeClr>
              </a:solidFill>
              <a:effectLst/>
              <a:latin typeface="erdana"/>
            </a:endParaRPr>
          </a:p>
          <a:p>
            <a:pPr algn="just">
              <a:buFont typeface="Arial" panose="020B0604020202020204" pitchFamily="34" charset="0"/>
              <a:buChar char="•"/>
            </a:pPr>
            <a:r>
              <a:rPr lang="en-US" sz="2000" b="1" i="0" dirty="0">
                <a:solidFill>
                  <a:schemeClr val="bg2">
                    <a:lumMod val="10000"/>
                    <a:lumOff val="90000"/>
                  </a:schemeClr>
                </a:solidFill>
                <a:effectLst/>
                <a:latin typeface="inter-bold"/>
              </a:rPr>
              <a:t>Low Cost</a:t>
            </a:r>
            <a:r>
              <a:rPr lang="en-US" sz="2000" b="0" i="0" dirty="0">
                <a:solidFill>
                  <a:schemeClr val="bg2">
                    <a:lumMod val="10000"/>
                    <a:lumOff val="90000"/>
                  </a:schemeClr>
                </a:solidFill>
                <a:effectLst/>
                <a:latin typeface="inter-regular"/>
              </a:rPr>
              <a:t> - Due to integrated circuit technology microprocessors are available at very low cost. It will reduce the cost of a computer system.</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High Speed</a:t>
            </a:r>
            <a:r>
              <a:rPr lang="en-US" sz="2000" b="0" i="0" dirty="0">
                <a:solidFill>
                  <a:schemeClr val="bg2">
                    <a:lumMod val="10000"/>
                    <a:lumOff val="90000"/>
                  </a:schemeClr>
                </a:solidFill>
                <a:effectLst/>
                <a:latin typeface="inter-regular"/>
              </a:rPr>
              <a:t> - Due to the technology involved in it, the microprocessor can work at very high speed. It can execute millions of instructions per second.</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Small Size</a:t>
            </a:r>
            <a:r>
              <a:rPr lang="en-US" sz="2000" b="0" i="0" dirty="0">
                <a:solidFill>
                  <a:schemeClr val="bg2">
                    <a:lumMod val="10000"/>
                    <a:lumOff val="90000"/>
                  </a:schemeClr>
                </a:solidFill>
                <a:effectLst/>
                <a:latin typeface="inter-regular"/>
              </a:rPr>
              <a:t> - A microprocessor is fabricated in a very less footprint due to very large scale and ultra large scale integration technology. Because of this, the size of the computer system is reduced.</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Versatile</a:t>
            </a:r>
            <a:r>
              <a:rPr lang="en-US" sz="2000" b="0" i="0" dirty="0">
                <a:solidFill>
                  <a:schemeClr val="bg2">
                    <a:lumMod val="10000"/>
                    <a:lumOff val="90000"/>
                  </a:schemeClr>
                </a:solidFill>
                <a:effectLst/>
                <a:latin typeface="inter-regular"/>
              </a:rPr>
              <a:t> - The same chip can be used for several applications, therefore, microprocessors are versatile.</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Low Power Consumption</a:t>
            </a:r>
            <a:r>
              <a:rPr lang="en-US" sz="2000" b="0" i="0" dirty="0">
                <a:solidFill>
                  <a:schemeClr val="bg2">
                    <a:lumMod val="10000"/>
                    <a:lumOff val="90000"/>
                  </a:schemeClr>
                </a:solidFill>
                <a:effectLst/>
                <a:latin typeface="inter-regular"/>
              </a:rPr>
              <a:t> - Microprocessors are using metal oxide semiconductor technology, which consumes less power.</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Less Heat Generation</a:t>
            </a:r>
            <a:r>
              <a:rPr lang="en-US" sz="2000" b="0" i="0" dirty="0">
                <a:solidFill>
                  <a:schemeClr val="bg2">
                    <a:lumMod val="10000"/>
                    <a:lumOff val="90000"/>
                  </a:schemeClr>
                </a:solidFill>
                <a:effectLst/>
                <a:latin typeface="inter-regular"/>
              </a:rPr>
              <a:t> - Microprocessors uses semiconductor technology which will not emit much heat as compared to vacuum tube devices.</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Reliable</a:t>
            </a:r>
            <a:r>
              <a:rPr lang="en-US" sz="2000" b="0" i="0" dirty="0">
                <a:solidFill>
                  <a:schemeClr val="bg2">
                    <a:lumMod val="10000"/>
                    <a:lumOff val="90000"/>
                  </a:schemeClr>
                </a:solidFill>
                <a:effectLst/>
                <a:latin typeface="inter-regular"/>
              </a:rPr>
              <a:t> - Since microprocessors use semiconductor technology, therefore, the failure rate is very less. Hence it is very reliable.</a:t>
            </a:r>
          </a:p>
          <a:p>
            <a:pPr algn="just">
              <a:buFont typeface="Arial" panose="020B0604020202020204" pitchFamily="34" charset="0"/>
              <a:buChar char="•"/>
            </a:pPr>
            <a:r>
              <a:rPr lang="en-US" sz="2000" b="1" i="0" dirty="0">
                <a:solidFill>
                  <a:schemeClr val="bg2">
                    <a:lumMod val="10000"/>
                    <a:lumOff val="90000"/>
                  </a:schemeClr>
                </a:solidFill>
                <a:effectLst/>
                <a:latin typeface="inter-bold"/>
              </a:rPr>
              <a:t>Portable</a:t>
            </a:r>
            <a:r>
              <a:rPr lang="en-US" sz="2000" b="0" i="0" dirty="0">
                <a:solidFill>
                  <a:schemeClr val="bg2">
                    <a:lumMod val="10000"/>
                    <a:lumOff val="90000"/>
                  </a:schemeClr>
                </a:solidFill>
                <a:effectLst/>
                <a:latin typeface="inter-regular"/>
              </a:rPr>
              <a:t> - Due to the small size and low power consumption microprocessors are portable.</a:t>
            </a:r>
          </a:p>
        </p:txBody>
      </p:sp>
    </p:spTree>
    <p:extLst>
      <p:ext uri="{BB962C8B-B14F-4D97-AF65-F5344CB8AC3E}">
        <p14:creationId xmlns:p14="http://schemas.microsoft.com/office/powerpoint/2010/main" val="229459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B420C9-810C-4FAB-ABE2-02709025CF85}"/>
              </a:ext>
            </a:extLst>
          </p:cNvPr>
          <p:cNvSpPr txBox="1"/>
          <p:nvPr/>
        </p:nvSpPr>
        <p:spPr>
          <a:xfrm>
            <a:off x="455612" y="1187202"/>
            <a:ext cx="6092686" cy="523220"/>
          </a:xfrm>
          <a:prstGeom prst="rect">
            <a:avLst/>
          </a:prstGeom>
          <a:noFill/>
        </p:spPr>
        <p:txBody>
          <a:bodyPr wrap="square">
            <a:spAutoFit/>
          </a:bodyPr>
          <a:lstStyle/>
          <a:p>
            <a:pPr algn="just"/>
            <a:r>
              <a:rPr lang="en-US" sz="2800" b="1" i="0" dirty="0">
                <a:solidFill>
                  <a:schemeClr val="accent2"/>
                </a:solidFill>
                <a:effectLst/>
                <a:latin typeface="erdana"/>
              </a:rPr>
              <a:t>What is a Microprocessor?</a:t>
            </a:r>
          </a:p>
        </p:txBody>
      </p:sp>
      <p:sp>
        <p:nvSpPr>
          <p:cNvPr id="10" name="TextBox 9">
            <a:extLst>
              <a:ext uri="{FF2B5EF4-FFF2-40B4-BE49-F238E27FC236}">
                <a16:creationId xmlns:a16="http://schemas.microsoft.com/office/drawing/2014/main" id="{19D13918-4AE7-422D-B3E2-40744F33B749}"/>
              </a:ext>
            </a:extLst>
          </p:cNvPr>
          <p:cNvSpPr txBox="1"/>
          <p:nvPr/>
        </p:nvSpPr>
        <p:spPr>
          <a:xfrm>
            <a:off x="227012" y="2362200"/>
            <a:ext cx="11430000" cy="3046988"/>
          </a:xfrm>
          <a:prstGeom prst="rect">
            <a:avLst/>
          </a:prstGeom>
          <a:noFill/>
        </p:spPr>
        <p:txBody>
          <a:bodyPr wrap="square">
            <a:spAutoFit/>
          </a:bodyPr>
          <a:lstStyle/>
          <a:p>
            <a:pPr algn="just"/>
            <a:r>
              <a:rPr lang="en-US" sz="2400" b="0" i="0" dirty="0">
                <a:solidFill>
                  <a:schemeClr val="accent3"/>
                </a:solidFill>
                <a:effectLst/>
                <a:latin typeface="inter-regular"/>
              </a:rPr>
              <a:t>Computer's Central Processing Unit (CPU) built on a </a:t>
            </a:r>
            <a:r>
              <a:rPr lang="en-US" sz="2400" b="1" i="0" dirty="0">
                <a:solidFill>
                  <a:schemeClr val="accent3"/>
                </a:solidFill>
                <a:effectLst/>
                <a:latin typeface="inter-bold"/>
              </a:rPr>
              <a:t>single Integrated Circuit (IC)</a:t>
            </a:r>
            <a:r>
              <a:rPr lang="en-US" sz="2400" b="0" i="0" dirty="0">
                <a:solidFill>
                  <a:schemeClr val="accent3"/>
                </a:solidFill>
                <a:effectLst/>
                <a:latin typeface="inter-regular"/>
              </a:rPr>
              <a:t> is called a </a:t>
            </a:r>
            <a:r>
              <a:rPr lang="en-US" sz="2400" b="1" i="0" dirty="0">
                <a:solidFill>
                  <a:schemeClr val="accent3"/>
                </a:solidFill>
                <a:effectLst/>
                <a:latin typeface="inter-bold"/>
              </a:rPr>
              <a:t>microprocessor</a:t>
            </a:r>
            <a:r>
              <a:rPr lang="en-US" sz="2400" b="0" i="0" dirty="0">
                <a:solidFill>
                  <a:schemeClr val="accent3"/>
                </a:solidFill>
                <a:effectLst/>
                <a:latin typeface="inter-regular"/>
              </a:rPr>
              <a:t>.</a:t>
            </a:r>
          </a:p>
          <a:p>
            <a:pPr algn="just"/>
            <a:r>
              <a:rPr lang="en-US" sz="2400" b="0" i="0" dirty="0">
                <a:solidFill>
                  <a:schemeClr val="accent3"/>
                </a:solidFill>
                <a:effectLst/>
                <a:latin typeface="inter-regular"/>
              </a:rPr>
              <a:t>A digital computer with one microprocessor which acts as a CPU is called microcomputer.</a:t>
            </a:r>
          </a:p>
          <a:p>
            <a:pPr algn="just"/>
            <a:r>
              <a:rPr lang="en-US" sz="2400" b="0" i="0" dirty="0">
                <a:solidFill>
                  <a:schemeClr val="accent3"/>
                </a:solidFill>
                <a:effectLst/>
                <a:latin typeface="inter-regular"/>
              </a:rPr>
              <a:t>It is a programmable, multipurpose, clock -driven, register-based electronic device that reads binary instructions from a storage device called memory, accepts binary data as input and processes data according to those instructions and provides results as output.</a:t>
            </a:r>
          </a:p>
          <a:p>
            <a:pPr algn="just"/>
            <a:r>
              <a:rPr lang="en-US" sz="2400" b="0" i="0" dirty="0">
                <a:solidFill>
                  <a:schemeClr val="accent3"/>
                </a:solidFill>
                <a:effectLst/>
                <a:latin typeface="inter-regular"/>
              </a:rPr>
              <a:t>The microprocessor contains millions of tiny components like transistors, registers, and diodes that work together.</a:t>
            </a:r>
          </a:p>
        </p:txBody>
      </p:sp>
    </p:spTree>
    <p:extLst>
      <p:ext uri="{BB962C8B-B14F-4D97-AF65-F5344CB8AC3E}">
        <p14:creationId xmlns:p14="http://schemas.microsoft.com/office/powerpoint/2010/main" val="18941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6E608-B6CA-49B4-99F0-796B0432B112}"/>
              </a:ext>
            </a:extLst>
          </p:cNvPr>
          <p:cNvSpPr txBox="1"/>
          <p:nvPr/>
        </p:nvSpPr>
        <p:spPr>
          <a:xfrm>
            <a:off x="3048069" y="533400"/>
            <a:ext cx="6092686" cy="523220"/>
          </a:xfrm>
          <a:prstGeom prst="rect">
            <a:avLst/>
          </a:prstGeom>
          <a:noFill/>
        </p:spPr>
        <p:txBody>
          <a:bodyPr wrap="square">
            <a:spAutoFit/>
          </a:bodyPr>
          <a:lstStyle/>
          <a:p>
            <a:pPr algn="just"/>
            <a:r>
              <a:rPr lang="en-US" sz="2800" b="1" i="0" dirty="0">
                <a:solidFill>
                  <a:srgbClr val="FFFF00"/>
                </a:solidFill>
                <a:effectLst/>
                <a:latin typeface="erdana"/>
              </a:rPr>
              <a:t>Block Diagram of a Microcomputer</a:t>
            </a:r>
          </a:p>
        </p:txBody>
      </p:sp>
      <p:pic>
        <p:nvPicPr>
          <p:cNvPr id="5" name="Picture 4">
            <a:extLst>
              <a:ext uri="{FF2B5EF4-FFF2-40B4-BE49-F238E27FC236}">
                <a16:creationId xmlns:a16="http://schemas.microsoft.com/office/drawing/2014/main" id="{48890347-F43B-4B12-B7D3-59C119755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04" y="1507967"/>
            <a:ext cx="8887308" cy="4836512"/>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8ED0D-0355-4E41-A8EB-A311C962B602}"/>
              </a:ext>
            </a:extLst>
          </p:cNvPr>
          <p:cNvSpPr txBox="1"/>
          <p:nvPr/>
        </p:nvSpPr>
        <p:spPr>
          <a:xfrm>
            <a:off x="531812" y="655796"/>
            <a:ext cx="6092686" cy="523220"/>
          </a:xfrm>
          <a:prstGeom prst="rect">
            <a:avLst/>
          </a:prstGeom>
          <a:noFill/>
        </p:spPr>
        <p:txBody>
          <a:bodyPr wrap="square">
            <a:spAutoFit/>
          </a:bodyPr>
          <a:lstStyle/>
          <a:p>
            <a:pPr algn="just"/>
            <a:r>
              <a:rPr lang="en-US" sz="2800" b="1" i="0" dirty="0">
                <a:solidFill>
                  <a:schemeClr val="accent1"/>
                </a:solidFill>
                <a:effectLst/>
                <a:latin typeface="erdana"/>
              </a:rPr>
              <a:t>Evolution of Microprocessors</a:t>
            </a:r>
          </a:p>
        </p:txBody>
      </p:sp>
      <p:sp>
        <p:nvSpPr>
          <p:cNvPr id="5" name="TextBox 4">
            <a:extLst>
              <a:ext uri="{FF2B5EF4-FFF2-40B4-BE49-F238E27FC236}">
                <a16:creationId xmlns:a16="http://schemas.microsoft.com/office/drawing/2014/main" id="{EA41EE76-DA80-4C69-B328-02059F6089DC}"/>
              </a:ext>
            </a:extLst>
          </p:cNvPr>
          <p:cNvSpPr txBox="1"/>
          <p:nvPr/>
        </p:nvSpPr>
        <p:spPr>
          <a:xfrm>
            <a:off x="379412" y="1828800"/>
            <a:ext cx="11201400" cy="3416320"/>
          </a:xfrm>
          <a:prstGeom prst="rect">
            <a:avLst/>
          </a:prstGeom>
          <a:noFill/>
        </p:spPr>
        <p:txBody>
          <a:bodyPr wrap="square">
            <a:spAutoFit/>
          </a:bodyPr>
          <a:lstStyle/>
          <a:p>
            <a:pPr algn="just"/>
            <a:r>
              <a:rPr lang="en-US" sz="2400" b="0" i="0" dirty="0">
                <a:solidFill>
                  <a:schemeClr val="accent2"/>
                </a:solidFill>
                <a:effectLst/>
                <a:latin typeface="inter-regular"/>
              </a:rPr>
              <a:t>We can categorize the microprocessor according to the generations or according to the size of the microprocessor:</a:t>
            </a:r>
          </a:p>
          <a:p>
            <a:pPr algn="just"/>
            <a:r>
              <a:rPr lang="en-US" sz="2400" b="0" i="0" dirty="0">
                <a:solidFill>
                  <a:schemeClr val="accent2"/>
                </a:solidFill>
                <a:effectLst/>
                <a:latin typeface="erdana"/>
              </a:rPr>
              <a:t>First Generation (4 - bit Microprocessors)</a:t>
            </a:r>
          </a:p>
          <a:p>
            <a:pPr algn="just"/>
            <a:r>
              <a:rPr lang="en-US" sz="2400" b="0" i="0" dirty="0">
                <a:solidFill>
                  <a:schemeClr val="accent2"/>
                </a:solidFill>
                <a:effectLst/>
                <a:latin typeface="inter-regular"/>
              </a:rPr>
              <a:t>The first generation microprocessors were introduced in the year 1971-1972 by Intel Corporation. It was named </a:t>
            </a:r>
            <a:r>
              <a:rPr lang="en-US" sz="2400" b="1" i="0" dirty="0">
                <a:solidFill>
                  <a:schemeClr val="accent2"/>
                </a:solidFill>
                <a:effectLst/>
                <a:latin typeface="inter-bold"/>
              </a:rPr>
              <a:t>Intel 4004</a:t>
            </a:r>
            <a:r>
              <a:rPr lang="en-US" sz="2400" b="0" i="0" dirty="0">
                <a:solidFill>
                  <a:schemeClr val="accent2"/>
                </a:solidFill>
                <a:effectLst/>
                <a:latin typeface="inter-regular"/>
              </a:rPr>
              <a:t> since it was a 4-bit processor.</a:t>
            </a:r>
          </a:p>
          <a:p>
            <a:pPr algn="just"/>
            <a:r>
              <a:rPr lang="en-US" sz="2400" b="0" i="0" dirty="0">
                <a:solidFill>
                  <a:schemeClr val="accent2"/>
                </a:solidFill>
                <a:effectLst/>
                <a:latin typeface="inter-regular"/>
              </a:rPr>
              <a:t>It was a processor on a single chip. It could perform simple arithmetic and logical operations such as addition, subtraction, Boolean OR and Boolean AND.</a:t>
            </a:r>
          </a:p>
          <a:p>
            <a:pPr algn="just"/>
            <a:r>
              <a:rPr lang="en-US" sz="2400" b="0" i="0" dirty="0">
                <a:solidFill>
                  <a:schemeClr val="accent2"/>
                </a:solidFill>
                <a:effectLst/>
                <a:latin typeface="inter-regular"/>
              </a:rPr>
              <a:t>I had a control unit capable of performing control functions like fetching an instruction from storage memory, decoding it, and then generating control pulses to execute it.</a:t>
            </a:r>
          </a:p>
        </p:txBody>
      </p:sp>
    </p:spTree>
    <p:extLst>
      <p:ext uri="{BB962C8B-B14F-4D97-AF65-F5344CB8AC3E}">
        <p14:creationId xmlns:p14="http://schemas.microsoft.com/office/powerpoint/2010/main" val="28787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BA6A7-58DF-4C0D-B4AB-B441C1BB5185}"/>
              </a:ext>
            </a:extLst>
          </p:cNvPr>
          <p:cNvSpPr txBox="1"/>
          <p:nvPr/>
        </p:nvSpPr>
        <p:spPr>
          <a:xfrm>
            <a:off x="303212" y="685800"/>
            <a:ext cx="11582400" cy="3662541"/>
          </a:xfrm>
          <a:prstGeom prst="rect">
            <a:avLst/>
          </a:prstGeom>
          <a:noFill/>
        </p:spPr>
        <p:txBody>
          <a:bodyPr wrap="square">
            <a:spAutoFit/>
          </a:bodyPr>
          <a:lstStyle/>
          <a:p>
            <a:pPr algn="just"/>
            <a:r>
              <a:rPr lang="en-US" sz="2800" b="0" i="0" dirty="0">
                <a:solidFill>
                  <a:srgbClr val="00B050"/>
                </a:solidFill>
                <a:effectLst/>
                <a:latin typeface="erdana"/>
              </a:rPr>
              <a:t>Second Generation (8 - bit Microprocessor)</a:t>
            </a:r>
          </a:p>
          <a:p>
            <a:pPr algn="just"/>
            <a:endParaRPr lang="en-US" sz="2800" b="0" i="0" dirty="0">
              <a:solidFill>
                <a:srgbClr val="00B050"/>
              </a:solidFill>
              <a:effectLst/>
              <a:latin typeface="erdana"/>
            </a:endParaRPr>
          </a:p>
          <a:p>
            <a:pPr algn="just"/>
            <a:r>
              <a:rPr lang="en-US" sz="2000" b="0" i="0" dirty="0">
                <a:solidFill>
                  <a:srgbClr val="FFFF00"/>
                </a:solidFill>
                <a:effectLst/>
                <a:latin typeface="inter-regular"/>
              </a:rPr>
              <a:t>The second generation microprocessors were introduced in 1973 again by Intel. It was a first 8 - bit microprocessor which could perform arithmetic and logic operations on 8-bit words. It was Intel 8008, and another improved version was Intel 8088.</a:t>
            </a:r>
          </a:p>
          <a:p>
            <a:pPr algn="just"/>
            <a:endParaRPr lang="en-US" sz="2000" b="0" i="0" dirty="0">
              <a:solidFill>
                <a:srgbClr val="FFFF00"/>
              </a:solidFill>
              <a:effectLst/>
              <a:latin typeface="inter-regular"/>
            </a:endParaRPr>
          </a:p>
          <a:p>
            <a:pPr algn="just"/>
            <a:r>
              <a:rPr lang="en-US" sz="2800" b="0" i="0" dirty="0">
                <a:solidFill>
                  <a:schemeClr val="accent6"/>
                </a:solidFill>
                <a:effectLst/>
                <a:latin typeface="erdana"/>
              </a:rPr>
              <a:t>Third Generation (16 - bit Microprocessor)</a:t>
            </a:r>
          </a:p>
          <a:p>
            <a:pPr algn="just"/>
            <a:endParaRPr lang="en-US" sz="2800" b="0" i="0" dirty="0">
              <a:solidFill>
                <a:schemeClr val="accent6"/>
              </a:solidFill>
              <a:effectLst/>
              <a:latin typeface="erdana"/>
            </a:endParaRPr>
          </a:p>
          <a:p>
            <a:pPr algn="just"/>
            <a:r>
              <a:rPr lang="en-US" sz="2000" b="0" i="0" dirty="0">
                <a:solidFill>
                  <a:schemeClr val="tx2"/>
                </a:solidFill>
                <a:effectLst/>
                <a:latin typeface="inter-regular"/>
              </a:rPr>
              <a:t>The third generation microprocessors, introduced in 1978 were represented by </a:t>
            </a:r>
            <a:r>
              <a:rPr lang="en-US" sz="2000" b="1" i="0" dirty="0">
                <a:solidFill>
                  <a:schemeClr val="tx2"/>
                </a:solidFill>
                <a:effectLst/>
                <a:latin typeface="inter-bold"/>
              </a:rPr>
              <a:t>Intel's 8086, </a:t>
            </a:r>
            <a:r>
              <a:rPr lang="en-US" sz="2000" b="1" i="0" dirty="0" err="1">
                <a:solidFill>
                  <a:schemeClr val="tx2"/>
                </a:solidFill>
                <a:effectLst/>
                <a:latin typeface="inter-bold"/>
              </a:rPr>
              <a:t>Zilog</a:t>
            </a:r>
            <a:r>
              <a:rPr lang="en-US" sz="2000" b="1" i="0" dirty="0">
                <a:solidFill>
                  <a:schemeClr val="tx2"/>
                </a:solidFill>
                <a:effectLst/>
                <a:latin typeface="inter-bold"/>
              </a:rPr>
              <a:t> Z800 and 80286</a:t>
            </a:r>
            <a:r>
              <a:rPr lang="en-US" sz="2000" b="0" i="0" dirty="0">
                <a:solidFill>
                  <a:schemeClr val="tx2"/>
                </a:solidFill>
                <a:effectLst/>
                <a:latin typeface="inter-regular"/>
              </a:rPr>
              <a:t>, which were 16 - bit processors with a performance like minicomputers.</a:t>
            </a:r>
          </a:p>
        </p:txBody>
      </p:sp>
    </p:spTree>
    <p:extLst>
      <p:ext uri="{BB962C8B-B14F-4D97-AF65-F5344CB8AC3E}">
        <p14:creationId xmlns:p14="http://schemas.microsoft.com/office/powerpoint/2010/main" val="105279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13280-90DF-4A55-9ED7-48DB1BA46B95}"/>
              </a:ext>
            </a:extLst>
          </p:cNvPr>
          <p:cNvSpPr txBox="1"/>
          <p:nvPr/>
        </p:nvSpPr>
        <p:spPr>
          <a:xfrm>
            <a:off x="150812" y="457201"/>
            <a:ext cx="11734800" cy="2800767"/>
          </a:xfrm>
          <a:prstGeom prst="rect">
            <a:avLst/>
          </a:prstGeom>
          <a:noFill/>
        </p:spPr>
        <p:txBody>
          <a:bodyPr wrap="square">
            <a:spAutoFit/>
          </a:bodyPr>
          <a:lstStyle/>
          <a:p>
            <a:pPr algn="just"/>
            <a:r>
              <a:rPr lang="en-US" sz="2800" b="1" i="0" dirty="0">
                <a:solidFill>
                  <a:schemeClr val="accent3"/>
                </a:solidFill>
                <a:effectLst/>
                <a:latin typeface="erdana"/>
              </a:rPr>
              <a:t>Fourth Generation (32 - bit Microprocessors)</a:t>
            </a:r>
          </a:p>
          <a:p>
            <a:pPr algn="just"/>
            <a:endParaRPr lang="en-US" sz="2800" b="1" i="0" dirty="0">
              <a:solidFill>
                <a:schemeClr val="accent3"/>
              </a:solidFill>
              <a:effectLst/>
              <a:latin typeface="erdana"/>
            </a:endParaRPr>
          </a:p>
          <a:p>
            <a:pPr algn="just"/>
            <a:r>
              <a:rPr lang="en-US" sz="2400" b="0" i="0" dirty="0">
                <a:solidFill>
                  <a:schemeClr val="accent2"/>
                </a:solidFill>
                <a:effectLst/>
                <a:latin typeface="inter-regular"/>
              </a:rPr>
              <a:t>Several different companies introduced the 32-bit microprocessors, but the most popular one is the </a:t>
            </a:r>
            <a:r>
              <a:rPr lang="en-US" sz="2400" b="1" i="0" dirty="0">
                <a:solidFill>
                  <a:schemeClr val="accent2"/>
                </a:solidFill>
                <a:effectLst/>
                <a:latin typeface="inter-bold"/>
              </a:rPr>
              <a:t>Intel 80386</a:t>
            </a:r>
            <a:r>
              <a:rPr lang="en-US" sz="2400" b="0" i="0" dirty="0">
                <a:solidFill>
                  <a:schemeClr val="accent2"/>
                </a:solidFill>
                <a:effectLst/>
                <a:latin typeface="inter-regular"/>
              </a:rPr>
              <a:t>.</a:t>
            </a:r>
          </a:p>
          <a:p>
            <a:pPr algn="just"/>
            <a:endParaRPr lang="en-US" sz="2400" dirty="0">
              <a:solidFill>
                <a:schemeClr val="accent2"/>
              </a:solidFill>
              <a:latin typeface="inter-regular"/>
            </a:endParaRPr>
          </a:p>
          <a:p>
            <a:pPr algn="just"/>
            <a:endParaRPr lang="en-US" sz="2400" b="0" i="0" dirty="0">
              <a:solidFill>
                <a:schemeClr val="accent2"/>
              </a:solidFill>
              <a:effectLst/>
              <a:latin typeface="inter-regular"/>
            </a:endParaRPr>
          </a:p>
          <a:p>
            <a:pPr algn="just"/>
            <a:endParaRPr lang="en-US" sz="2400" b="0" i="0" dirty="0">
              <a:solidFill>
                <a:schemeClr val="accent2"/>
              </a:solidFill>
              <a:effectLst/>
              <a:latin typeface="inter-regular"/>
            </a:endParaRPr>
          </a:p>
        </p:txBody>
      </p:sp>
      <p:sp>
        <p:nvSpPr>
          <p:cNvPr id="5" name="TextBox 4">
            <a:extLst>
              <a:ext uri="{FF2B5EF4-FFF2-40B4-BE49-F238E27FC236}">
                <a16:creationId xmlns:a16="http://schemas.microsoft.com/office/drawing/2014/main" id="{6A87EF3E-AB6C-4F8F-9438-8D6B8AEEAF21}"/>
              </a:ext>
            </a:extLst>
          </p:cNvPr>
          <p:cNvSpPr txBox="1"/>
          <p:nvPr/>
        </p:nvSpPr>
        <p:spPr>
          <a:xfrm>
            <a:off x="298311" y="3112532"/>
            <a:ext cx="11734800" cy="2431435"/>
          </a:xfrm>
          <a:prstGeom prst="rect">
            <a:avLst/>
          </a:prstGeom>
          <a:noFill/>
        </p:spPr>
        <p:txBody>
          <a:bodyPr wrap="square">
            <a:spAutoFit/>
          </a:bodyPr>
          <a:lstStyle/>
          <a:p>
            <a:pPr algn="just"/>
            <a:r>
              <a:rPr lang="en-US" sz="2800" b="0" i="0" dirty="0">
                <a:solidFill>
                  <a:schemeClr val="accent4"/>
                </a:solidFill>
                <a:effectLst/>
                <a:latin typeface="erdana"/>
              </a:rPr>
              <a:t>Fifth Generation (64 - bit Microprocessors)</a:t>
            </a:r>
          </a:p>
          <a:p>
            <a:pPr algn="just"/>
            <a:endParaRPr lang="en-US" sz="2800" b="0" i="0" dirty="0">
              <a:solidFill>
                <a:schemeClr val="accent4"/>
              </a:solidFill>
              <a:effectLst/>
              <a:latin typeface="erdana"/>
            </a:endParaRPr>
          </a:p>
          <a:p>
            <a:pPr algn="just"/>
            <a:r>
              <a:rPr lang="en-US" sz="2400" b="0" i="0" dirty="0">
                <a:solidFill>
                  <a:srgbClr val="00B0F0"/>
                </a:solidFill>
                <a:effectLst/>
                <a:latin typeface="inter-regular"/>
              </a:rPr>
              <a:t>From 1995 to now we are in the fifth generation. After 80856, Intel came out with a new processor namely Pentium processor followed by </a:t>
            </a:r>
            <a:r>
              <a:rPr lang="en-US" sz="2400" b="1" i="0" dirty="0">
                <a:solidFill>
                  <a:srgbClr val="00B0F0"/>
                </a:solidFill>
                <a:effectLst/>
                <a:latin typeface="inter-bold"/>
              </a:rPr>
              <a:t>Pentium Pro CPU</a:t>
            </a:r>
            <a:r>
              <a:rPr lang="en-US" sz="2400" b="0" i="0" dirty="0">
                <a:solidFill>
                  <a:srgbClr val="00B0F0"/>
                </a:solidFill>
                <a:effectLst/>
                <a:latin typeface="inter-regular"/>
              </a:rPr>
              <a:t>, which allows multiple CPUs in a single system to achieve multiprocessing.</a:t>
            </a:r>
          </a:p>
          <a:p>
            <a:pPr algn="just"/>
            <a:r>
              <a:rPr lang="en-US" sz="2400" b="0" i="0" dirty="0">
                <a:solidFill>
                  <a:srgbClr val="00B0F0"/>
                </a:solidFill>
                <a:effectLst/>
                <a:latin typeface="inter-regular"/>
              </a:rPr>
              <a:t>Other improved 64-bit processors are </a:t>
            </a:r>
            <a:r>
              <a:rPr lang="en-US" sz="2400" b="1" i="0" dirty="0">
                <a:solidFill>
                  <a:srgbClr val="00B0F0"/>
                </a:solidFill>
                <a:effectLst/>
                <a:latin typeface="inter-bold"/>
              </a:rPr>
              <a:t>Celeron, Dual, Quad, Octa Core processors</a:t>
            </a:r>
            <a:r>
              <a:rPr lang="en-US" sz="2400" b="0" i="0" dirty="0">
                <a:solidFill>
                  <a:srgbClr val="00B0F0"/>
                </a:solidFill>
                <a:effectLst/>
                <a:latin typeface="inter-regular"/>
              </a:rPr>
              <a:t>.</a:t>
            </a:r>
          </a:p>
        </p:txBody>
      </p:sp>
    </p:spTree>
    <p:extLst>
      <p:ext uri="{BB962C8B-B14F-4D97-AF65-F5344CB8AC3E}">
        <p14:creationId xmlns:p14="http://schemas.microsoft.com/office/powerpoint/2010/main" val="396332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96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F82A5-76E8-4A5E-94EF-2E5993BE9C23}"/>
              </a:ext>
            </a:extLst>
          </p:cNvPr>
          <p:cNvSpPr txBox="1"/>
          <p:nvPr/>
        </p:nvSpPr>
        <p:spPr>
          <a:xfrm>
            <a:off x="303212" y="381000"/>
            <a:ext cx="11658600" cy="1754326"/>
          </a:xfrm>
          <a:prstGeom prst="rect">
            <a:avLst/>
          </a:prstGeom>
          <a:noFill/>
        </p:spPr>
        <p:txBody>
          <a:bodyPr wrap="square">
            <a:spAutoFit/>
          </a:bodyPr>
          <a:lstStyle/>
          <a:p>
            <a:pPr algn="just"/>
            <a:r>
              <a:rPr lang="en-US" sz="2400" b="1" i="0" dirty="0">
                <a:solidFill>
                  <a:schemeClr val="accent3"/>
                </a:solidFill>
                <a:effectLst/>
                <a:latin typeface="erdana"/>
              </a:rPr>
              <a:t>Basic Terms used in Microprocessor</a:t>
            </a:r>
          </a:p>
          <a:p>
            <a:pPr algn="just"/>
            <a:endParaRPr lang="en-US" sz="2400" b="1" i="0" dirty="0">
              <a:solidFill>
                <a:schemeClr val="accent3"/>
              </a:solidFill>
              <a:effectLst/>
              <a:latin typeface="erdana"/>
            </a:endParaRPr>
          </a:p>
          <a:p>
            <a:pPr algn="just"/>
            <a:r>
              <a:rPr lang="en-US" sz="2000" b="0" i="0" dirty="0">
                <a:solidFill>
                  <a:schemeClr val="accent1"/>
                </a:solidFill>
                <a:effectLst/>
                <a:latin typeface="inter-regular"/>
              </a:rPr>
              <a:t>Here is a list of some basic terms used in microprocessor:</a:t>
            </a:r>
          </a:p>
          <a:p>
            <a:pPr algn="just"/>
            <a:r>
              <a:rPr lang="en-US" sz="2000" b="1" i="0" dirty="0">
                <a:solidFill>
                  <a:schemeClr val="accent1"/>
                </a:solidFill>
                <a:effectLst/>
                <a:latin typeface="inter-bold"/>
              </a:rPr>
              <a:t>Instruction Set</a:t>
            </a:r>
            <a:r>
              <a:rPr lang="en-US" sz="2000" b="0" i="0" dirty="0">
                <a:solidFill>
                  <a:schemeClr val="accent1"/>
                </a:solidFill>
                <a:effectLst/>
                <a:latin typeface="inter-regular"/>
              </a:rPr>
              <a:t> - The group of commands that the microprocessor can understand is called Instruction set. It is an interface between hardware and software.</a:t>
            </a:r>
          </a:p>
        </p:txBody>
      </p:sp>
      <p:sp>
        <p:nvSpPr>
          <p:cNvPr id="5" name="TextBox 4">
            <a:extLst>
              <a:ext uri="{FF2B5EF4-FFF2-40B4-BE49-F238E27FC236}">
                <a16:creationId xmlns:a16="http://schemas.microsoft.com/office/drawing/2014/main" id="{D6E0D2E6-2281-4B95-830E-06DAFBCD3FD7}"/>
              </a:ext>
            </a:extLst>
          </p:cNvPr>
          <p:cNvSpPr txBox="1"/>
          <p:nvPr/>
        </p:nvSpPr>
        <p:spPr>
          <a:xfrm>
            <a:off x="303212" y="2362200"/>
            <a:ext cx="11049000" cy="2554545"/>
          </a:xfrm>
          <a:prstGeom prst="rect">
            <a:avLst/>
          </a:prstGeom>
          <a:noFill/>
        </p:spPr>
        <p:txBody>
          <a:bodyPr wrap="square">
            <a:spAutoFit/>
          </a:bodyPr>
          <a:lstStyle/>
          <a:p>
            <a:r>
              <a:rPr lang="en-US" sz="2000" b="1" dirty="0">
                <a:solidFill>
                  <a:srgbClr val="FFFF00"/>
                </a:solidFill>
                <a:effectLst/>
                <a:latin typeface="inter-bold"/>
              </a:rPr>
              <a:t>Bus</a:t>
            </a:r>
            <a:r>
              <a:rPr lang="en-US" sz="2000" dirty="0">
                <a:solidFill>
                  <a:srgbClr val="FFFF00"/>
                </a:solidFill>
              </a:rPr>
              <a:t> - Set of conductors intended to transmit data, address or control information to different elements in a microprocessor. A microprocessor will have three types of buses, i.e., data bus, address bus, and control bus.</a:t>
            </a:r>
          </a:p>
          <a:p>
            <a:r>
              <a:rPr lang="en-US" sz="2000" b="1" dirty="0">
                <a:solidFill>
                  <a:srgbClr val="FFFF00"/>
                </a:solidFill>
                <a:effectLst/>
                <a:latin typeface="inter-bold"/>
              </a:rPr>
              <a:t>IPC (Instructions Per Cycle)</a:t>
            </a:r>
            <a:r>
              <a:rPr lang="en-US" sz="2000" dirty="0">
                <a:solidFill>
                  <a:srgbClr val="FFFF00"/>
                </a:solidFill>
              </a:rPr>
              <a:t> - It is a measure of how many instructions a CPU is capable of executing in a single clock.</a:t>
            </a:r>
          </a:p>
          <a:p>
            <a:r>
              <a:rPr lang="en-US" sz="2000" b="1" i="0" dirty="0">
                <a:solidFill>
                  <a:srgbClr val="FFFF00"/>
                </a:solidFill>
                <a:effectLst/>
                <a:latin typeface="inter-bold"/>
              </a:rPr>
              <a:t>Clock Speed</a:t>
            </a:r>
            <a:r>
              <a:rPr lang="en-US" sz="2000" b="0" i="0" dirty="0">
                <a:solidFill>
                  <a:srgbClr val="FFFF00"/>
                </a:solidFill>
                <a:effectLst/>
                <a:latin typeface="inter-regular"/>
              </a:rPr>
              <a:t> - It is the number of operations per second the processor can perform. It can be expressed in megahertz (MHz) or gigahertz (GHz). It is also called the Clock Rate.</a:t>
            </a:r>
            <a:br>
              <a:rPr lang="en-US" sz="2000" dirty="0"/>
            </a:br>
            <a:endParaRPr lang="en-US" sz="2000" dirty="0"/>
          </a:p>
        </p:txBody>
      </p:sp>
      <p:sp>
        <p:nvSpPr>
          <p:cNvPr id="9" name="TextBox 8">
            <a:extLst>
              <a:ext uri="{FF2B5EF4-FFF2-40B4-BE49-F238E27FC236}">
                <a16:creationId xmlns:a16="http://schemas.microsoft.com/office/drawing/2014/main" id="{9D5281D9-1896-4FD9-B36A-629FA08505D8}"/>
              </a:ext>
            </a:extLst>
          </p:cNvPr>
          <p:cNvSpPr txBox="1"/>
          <p:nvPr/>
        </p:nvSpPr>
        <p:spPr>
          <a:xfrm>
            <a:off x="318189" y="5136993"/>
            <a:ext cx="10820400" cy="400110"/>
          </a:xfrm>
          <a:prstGeom prst="rect">
            <a:avLst/>
          </a:prstGeom>
          <a:noFill/>
        </p:spPr>
        <p:txBody>
          <a:bodyPr wrap="square">
            <a:spAutoFit/>
          </a:bodyPr>
          <a:lstStyle/>
          <a:p>
            <a:r>
              <a:rPr lang="en-US" sz="2000" b="1" i="0" dirty="0">
                <a:solidFill>
                  <a:srgbClr val="00B050"/>
                </a:solidFill>
                <a:effectLst/>
                <a:latin typeface="inter-bold"/>
              </a:rPr>
              <a:t>Bandwidth</a:t>
            </a:r>
            <a:r>
              <a:rPr lang="en-US" sz="2000" b="0" i="0" dirty="0">
                <a:solidFill>
                  <a:srgbClr val="00B050"/>
                </a:solidFill>
                <a:effectLst/>
                <a:latin typeface="inter-regular"/>
              </a:rPr>
              <a:t> - The number of bits processed in a single instruction is called Bandwidth.</a:t>
            </a:r>
            <a:endParaRPr lang="en-US" sz="2000" dirty="0">
              <a:solidFill>
                <a:srgbClr val="00B050"/>
              </a:solidFill>
            </a:endParaRPr>
          </a:p>
        </p:txBody>
      </p:sp>
    </p:spTree>
    <p:extLst>
      <p:ext uri="{BB962C8B-B14F-4D97-AF65-F5344CB8AC3E}">
        <p14:creationId xmlns:p14="http://schemas.microsoft.com/office/powerpoint/2010/main" val="136792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13458-3F2E-43A5-9CE4-531FDADA33A6}"/>
              </a:ext>
            </a:extLst>
          </p:cNvPr>
          <p:cNvSpPr txBox="1"/>
          <p:nvPr/>
        </p:nvSpPr>
        <p:spPr>
          <a:xfrm>
            <a:off x="150812" y="457200"/>
            <a:ext cx="11277600" cy="1631216"/>
          </a:xfrm>
          <a:prstGeom prst="rect">
            <a:avLst/>
          </a:prstGeom>
          <a:noFill/>
        </p:spPr>
        <p:txBody>
          <a:bodyPr wrap="square">
            <a:spAutoFit/>
          </a:bodyPr>
          <a:lstStyle/>
          <a:p>
            <a:pPr algn="just"/>
            <a:r>
              <a:rPr lang="en-US" sz="2000" b="1" i="0" dirty="0">
                <a:solidFill>
                  <a:schemeClr val="accent1"/>
                </a:solidFill>
                <a:effectLst/>
                <a:latin typeface="inter-bold"/>
              </a:rPr>
              <a:t>Word Length</a:t>
            </a:r>
            <a:r>
              <a:rPr lang="en-US" sz="2000" b="0" i="0" dirty="0">
                <a:solidFill>
                  <a:schemeClr val="accent1"/>
                </a:solidFill>
                <a:effectLst/>
                <a:latin typeface="inter-regular"/>
              </a:rPr>
              <a:t> - The number of bits the processor can process at a time is called the word length of the processor. 8-bit Microprocessor may process 8 -bit data at a time. The range of word length is from 4 bits to 64 bits depending upon the type of the microcomputer.</a:t>
            </a:r>
          </a:p>
          <a:p>
            <a:pPr algn="just"/>
            <a:r>
              <a:rPr lang="en-US" sz="2000" b="1" i="0" dirty="0">
                <a:solidFill>
                  <a:schemeClr val="accent1"/>
                </a:solidFill>
                <a:effectLst/>
                <a:latin typeface="inter-bold"/>
              </a:rPr>
              <a:t>Data Types</a:t>
            </a:r>
            <a:r>
              <a:rPr lang="en-US" sz="2000" b="0" i="0" dirty="0">
                <a:solidFill>
                  <a:schemeClr val="accent1"/>
                </a:solidFill>
                <a:effectLst/>
                <a:latin typeface="inter-regular"/>
              </a:rPr>
              <a:t> - The microprocessor supports multiple data type formats like binary, ASCII, signed and unsigned numbers.</a:t>
            </a:r>
          </a:p>
        </p:txBody>
      </p:sp>
      <p:sp>
        <p:nvSpPr>
          <p:cNvPr id="5" name="TextBox 4">
            <a:extLst>
              <a:ext uri="{FF2B5EF4-FFF2-40B4-BE49-F238E27FC236}">
                <a16:creationId xmlns:a16="http://schemas.microsoft.com/office/drawing/2014/main" id="{5B4C17EA-EBD8-4F52-A1A2-A2D96561A66F}"/>
              </a:ext>
            </a:extLst>
          </p:cNvPr>
          <p:cNvSpPr txBox="1"/>
          <p:nvPr/>
        </p:nvSpPr>
        <p:spPr>
          <a:xfrm>
            <a:off x="227012" y="2551836"/>
            <a:ext cx="11658600" cy="3416320"/>
          </a:xfrm>
          <a:prstGeom prst="rect">
            <a:avLst/>
          </a:prstGeom>
          <a:noFill/>
        </p:spPr>
        <p:txBody>
          <a:bodyPr wrap="square">
            <a:spAutoFit/>
          </a:bodyPr>
          <a:lstStyle/>
          <a:p>
            <a:pPr algn="just"/>
            <a:r>
              <a:rPr lang="en-US" sz="2400" b="1" i="0" dirty="0">
                <a:solidFill>
                  <a:srgbClr val="FFFF00"/>
                </a:solidFill>
                <a:effectLst/>
                <a:latin typeface="erdana"/>
              </a:rPr>
              <a:t>Working of Microprocessor</a:t>
            </a:r>
          </a:p>
          <a:p>
            <a:pPr algn="just"/>
            <a:endParaRPr lang="en-US" sz="2400" b="1" i="0" dirty="0">
              <a:solidFill>
                <a:srgbClr val="FFFF00"/>
              </a:solidFill>
              <a:effectLst/>
              <a:latin typeface="erdana"/>
            </a:endParaRPr>
          </a:p>
          <a:p>
            <a:pPr algn="just"/>
            <a:r>
              <a:rPr lang="en-US" sz="2400" b="0" i="0" dirty="0">
                <a:solidFill>
                  <a:srgbClr val="92D050"/>
                </a:solidFill>
                <a:effectLst/>
                <a:latin typeface="inter-regular"/>
              </a:rPr>
              <a:t>The microprocessor follows a sequence to execute the instruction: Fetch, Decode, and then Execute.</a:t>
            </a:r>
          </a:p>
          <a:p>
            <a:pPr algn="just"/>
            <a:r>
              <a:rPr lang="en-US" sz="2400" b="0" i="0" dirty="0">
                <a:solidFill>
                  <a:srgbClr val="92D050"/>
                </a:solidFill>
                <a:effectLst/>
                <a:latin typeface="inter-regular"/>
              </a:rPr>
              <a:t>Initially, the instructions are stored in the storage memory of the computer in sequential order. The microprocessor fetches those instructions from the stored area (memory), then decodes it and executes those instructions till STOP instruction is met. Then, it sends the result in binary form to the output port. Between these processes, the register stores the temporary data and ALU (Arithmetic and Logic Unit) performs the computing functions.</a:t>
            </a:r>
          </a:p>
        </p:txBody>
      </p:sp>
    </p:spTree>
    <p:extLst>
      <p:ext uri="{BB962C8B-B14F-4D97-AF65-F5344CB8AC3E}">
        <p14:creationId xmlns:p14="http://schemas.microsoft.com/office/powerpoint/2010/main" val="317593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71</TotalTime>
  <Words>936</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Corbel</vt:lpstr>
      <vt:lpstr>erdana</vt:lpstr>
      <vt:lpstr>inter-bold</vt:lpstr>
      <vt:lpstr>inter-regular</vt:lpstr>
      <vt:lpstr>Digital Blue Tunnel 16x9</vt:lpstr>
      <vt:lpstr>Microprocessor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dc:title>
  <dc:creator>Sajib Bhattacharjee</dc:creator>
  <cp:lastModifiedBy>Sajib Bhattacharjee</cp:lastModifiedBy>
  <cp:revision>2</cp:revision>
  <dcterms:created xsi:type="dcterms:W3CDTF">2021-11-20T16:08:39Z</dcterms:created>
  <dcterms:modified xsi:type="dcterms:W3CDTF">2022-03-31T18:05:25Z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