
<file path=[Content_Types].xml><?xml version="1.0" encoding="utf-8"?>
<Types xmlns="http://schemas.openxmlformats.org/package/2006/content-types"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0" r:id="rId7"/>
    <p:sldId id="258" r:id="rId8"/>
    <p:sldId id="261" r:id="rId9"/>
    <p:sldId id="283" r:id="rId10"/>
    <p:sldId id="264" r:id="rId11"/>
    <p:sldId id="266" r:id="rId12"/>
    <p:sldId id="28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C6"/>
    <a:srgbClr val="0C75AC"/>
    <a:srgbClr val="103350"/>
    <a:srgbClr val="0C4360"/>
    <a:srgbClr val="1B6872"/>
    <a:srgbClr val="002136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10/2/2020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475" y="2760954"/>
            <a:ext cx="7646160" cy="960653"/>
          </a:xfrm>
        </p:spPr>
        <p:txBody>
          <a:bodyPr/>
          <a:lstStyle/>
          <a:p>
            <a:r>
              <a:rPr lang="en-US" dirty="0"/>
              <a:t>  PRESENTATION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2784" y="3721608"/>
            <a:ext cx="7646160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Subtitle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D8F96F-338A-42D1-AD4D-6845F113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214" y="729356"/>
            <a:ext cx="11214100" cy="535531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Topic: Sentence Structure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36838A-EE29-4676-A15E-E9D13E7A6E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9213" y="2122535"/>
            <a:ext cx="6808557" cy="940262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Course Code: Hum-1241.</a:t>
            </a:r>
          </a:p>
          <a:p>
            <a:r>
              <a:rPr lang="en-US" b="1" dirty="0">
                <a:solidFill>
                  <a:schemeClr val="accent2"/>
                </a:solidFill>
              </a:rPr>
              <a:t> Course Title : English and Human Communication</a:t>
            </a:r>
            <a:r>
              <a:rPr lang="en-US" sz="2000" b="1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36" y="1020932"/>
            <a:ext cx="10298097" cy="3693110"/>
          </a:xfrm>
        </p:spPr>
        <p:txBody>
          <a:bodyPr>
            <a:normAutofit fontScale="90000"/>
          </a:bodyPr>
          <a:lstStyle/>
          <a:p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Name : Sajib Bhattacharjee</a:t>
            </a:r>
            <a:br>
              <a:rPr lang="en-US" sz="3100" dirty="0"/>
            </a:br>
            <a:br>
              <a:rPr lang="en-US" sz="3100" dirty="0"/>
            </a:br>
            <a:r>
              <a:rPr lang="en-US" sz="2800" dirty="0"/>
              <a:t>ID:20201070010</a:t>
            </a:r>
            <a:br>
              <a:rPr lang="en-US" dirty="0"/>
            </a:br>
            <a:r>
              <a:rPr lang="en-US" sz="2800" dirty="0"/>
              <a:t>Semester:1.2</a:t>
            </a:r>
            <a:br>
              <a:rPr lang="en-US" sz="2800" dirty="0"/>
            </a:br>
            <a:r>
              <a:rPr lang="en-US" sz="2800" dirty="0"/>
              <a:t>Section</a:t>
            </a:r>
            <a:r>
              <a:rPr lang="en-US" sz="2800"/>
              <a:t>: B</a:t>
            </a:r>
            <a:br>
              <a:rPr lang="en-US" sz="2800" dirty="0"/>
            </a:br>
            <a:r>
              <a:rPr lang="en-US" sz="2800" i="1" dirty="0"/>
              <a:t>Department of Computer Science and Engineering </a:t>
            </a:r>
            <a:br>
              <a:rPr lang="en-US" sz="2800" i="1">
                <a:solidFill>
                  <a:srgbClr val="0066FF"/>
                </a:solidFill>
              </a:rPr>
            </a:br>
            <a:r>
              <a:rPr lang="en-US" sz="2800"/>
              <a:t>Date</a:t>
            </a:r>
            <a:r>
              <a:rPr lang="en-US" sz="2800" dirty="0"/>
              <a:t>: 03.10.2020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804" y="3932808"/>
            <a:ext cx="8948691" cy="781234"/>
          </a:xfrm>
        </p:spPr>
        <p:txBody>
          <a:bodyPr/>
          <a:lstStyle/>
          <a:p>
            <a:r>
              <a:rPr lang="en-US" dirty="0"/>
              <a:t> North Western University, Khulna.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altLang="en-US" sz="4000" dirty="0"/>
              <a:t>Sentence Types</a:t>
            </a:r>
            <a:endParaRPr lang="en-US" sz="4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740" y="1402671"/>
            <a:ext cx="10209320" cy="450097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Sentence: A Sentence is a group of words that are put together to make one complete thought.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1.Simple </a:t>
            </a:r>
          </a:p>
          <a:p>
            <a:pPr marL="0" indent="0">
              <a:buNone/>
            </a:pPr>
            <a:r>
              <a:rPr lang="en-US" sz="2800" dirty="0"/>
              <a:t>2.Compound</a:t>
            </a:r>
          </a:p>
          <a:p>
            <a:pPr marL="0" indent="0">
              <a:buNone/>
            </a:pPr>
            <a:r>
              <a:rPr lang="en-US" sz="2800" dirty="0"/>
              <a:t>3.Complex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07" y="252408"/>
            <a:ext cx="11214100" cy="535531"/>
          </a:xfrm>
        </p:spPr>
        <p:txBody>
          <a:bodyPr/>
          <a:lstStyle/>
          <a:p>
            <a:r>
              <a:rPr lang="en-US" dirty="0"/>
              <a:t>Simple Sentence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C60465B-30F9-41B5-A3DB-6FA23CEC40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107" y="787939"/>
            <a:ext cx="6807693" cy="4640173"/>
          </a:xfrm>
        </p:spPr>
        <p:txBody>
          <a:bodyPr/>
          <a:lstStyle/>
          <a:p>
            <a:r>
              <a:rPr lang="en-US" dirty="0"/>
              <a:t>A simple sentence has only one clause, which must be an independent clause.</a:t>
            </a:r>
          </a:p>
          <a:p>
            <a:r>
              <a:rPr lang="en-US" dirty="0"/>
              <a:t>One finite verb.</a:t>
            </a:r>
          </a:p>
          <a:p>
            <a:endParaRPr lang="en-US" dirty="0"/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F84923D3-F593-4F86-BFFD-5A30D53A1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859" y="2415528"/>
            <a:ext cx="483685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CC0000"/>
                </a:solidFill>
                <a:latin typeface="Times" charset="0"/>
              </a:rPr>
              <a:t> We went to </a:t>
            </a:r>
            <a:r>
              <a:rPr lang="en-US" sz="2400" b="1" dirty="0" err="1">
                <a:solidFill>
                  <a:srgbClr val="CC0000"/>
                </a:solidFill>
                <a:latin typeface="Times" charset="0"/>
              </a:rPr>
              <a:t>Gopalgonj</a:t>
            </a:r>
            <a:r>
              <a:rPr lang="en-US" sz="2400" b="1" dirty="0">
                <a:solidFill>
                  <a:srgbClr val="CC0000"/>
                </a:solidFill>
                <a:latin typeface="Times" charset="0"/>
              </a:rPr>
              <a:t> yesterday. 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73C094D0-FF0E-4FE8-BD25-9035F5364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061" y="1704107"/>
            <a:ext cx="7702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92D050"/>
                </a:solidFill>
                <a:latin typeface="Times" panose="02020603050405020304" pitchFamily="18" charset="0"/>
              </a:rPr>
              <a:t>Observe how a simple sentence is constructed</a:t>
            </a:r>
            <a:r>
              <a:rPr lang="en-US" altLang="en-US" sz="2800" b="1" dirty="0">
                <a:latin typeface="Times" panose="02020603050405020304" pitchFamily="18" charset="0"/>
              </a:rPr>
              <a:t>:</a:t>
            </a:r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0895B823-F19B-48E7-97B9-1DC242577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5390" y="4340955"/>
            <a:ext cx="483685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294BD9"/>
                </a:solidFill>
                <a:latin typeface="Times" charset="0"/>
              </a:rPr>
              <a:t>We  </a:t>
            </a:r>
            <a:r>
              <a:rPr lang="en-US" sz="3200" b="1" dirty="0">
                <a:latin typeface="Times" charset="0"/>
              </a:rPr>
              <a:t> </a:t>
            </a:r>
            <a:r>
              <a:rPr lang="en-US" sz="3200" b="1" dirty="0">
                <a:solidFill>
                  <a:srgbClr val="58A034"/>
                </a:solidFill>
                <a:latin typeface="Times" charset="0"/>
              </a:rPr>
              <a:t>went  </a:t>
            </a:r>
            <a:r>
              <a:rPr lang="en-US" sz="3200" b="1" dirty="0">
                <a:solidFill>
                  <a:srgbClr val="E400A8"/>
                </a:solidFill>
                <a:latin typeface="Times" charset="0"/>
              </a:rPr>
              <a:t>to </a:t>
            </a:r>
            <a:r>
              <a:rPr lang="en-US" sz="3200" b="1" dirty="0" err="1">
                <a:solidFill>
                  <a:srgbClr val="E400A8"/>
                </a:solidFill>
                <a:latin typeface="Times" charset="0"/>
              </a:rPr>
              <a:t>Gopalgonj</a:t>
            </a:r>
            <a:r>
              <a:rPr lang="en-US" sz="3200" b="1" dirty="0">
                <a:solidFill>
                  <a:srgbClr val="E400A8"/>
                </a:solidFill>
                <a:latin typeface="Times" charset="0"/>
              </a:rPr>
              <a:t>.</a:t>
            </a:r>
          </a:p>
        </p:txBody>
      </p:sp>
      <p:sp>
        <p:nvSpPr>
          <p:cNvPr id="25" name="Line 10">
            <a:extLst>
              <a:ext uri="{FF2B5EF4-FFF2-40B4-BE49-F238E27FC236}">
                <a16:creationId xmlns:a16="http://schemas.microsoft.com/office/drawing/2014/main" id="{ED1F86BE-BA6B-4C1B-8179-1302BEEF1B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69833" y="5009012"/>
            <a:ext cx="12577" cy="520987"/>
          </a:xfrm>
          <a:prstGeom prst="line">
            <a:avLst/>
          </a:prstGeom>
          <a:ln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A17777ED-6C88-4483-8956-F8C777EEB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1608" y="5579240"/>
            <a:ext cx="2567126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Times" panose="02020603050405020304" pitchFamily="18" charset="0"/>
              </a:rPr>
              <a:t>Simple subject</a:t>
            </a:r>
          </a:p>
        </p:txBody>
      </p:sp>
      <p:sp>
        <p:nvSpPr>
          <p:cNvPr id="28" name="Text Box 8">
            <a:extLst>
              <a:ext uri="{FF2B5EF4-FFF2-40B4-BE49-F238E27FC236}">
                <a16:creationId xmlns:a16="http://schemas.microsoft.com/office/drawing/2014/main" id="{55160631-0E5D-4B01-A673-F59DD357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776" y="5702033"/>
            <a:ext cx="3389050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7030A0"/>
                </a:solidFill>
                <a:latin typeface="Times" panose="02020603050405020304" pitchFamily="18" charset="0"/>
              </a:rPr>
              <a:t>Complete predicate</a:t>
            </a:r>
          </a:p>
        </p:txBody>
      </p:sp>
      <p:sp>
        <p:nvSpPr>
          <p:cNvPr id="29" name="AutoShape 12">
            <a:extLst>
              <a:ext uri="{FF2B5EF4-FFF2-40B4-BE49-F238E27FC236}">
                <a16:creationId xmlns:a16="http://schemas.microsoft.com/office/drawing/2014/main" id="{1827060C-1EF3-4771-8548-49E4E7C410EB}"/>
              </a:ext>
            </a:extLst>
          </p:cNvPr>
          <p:cNvSpPr>
            <a:spLocks/>
          </p:cNvSpPr>
          <p:nvPr/>
        </p:nvSpPr>
        <p:spPr bwMode="auto">
          <a:xfrm rot="16238090">
            <a:off x="4844532" y="3439802"/>
            <a:ext cx="760413" cy="3506918"/>
          </a:xfrm>
          <a:prstGeom prst="leftBrace">
            <a:avLst>
              <a:gd name="adj1" fmla="val 44311"/>
              <a:gd name="adj2" fmla="val 52945"/>
            </a:avLst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n-US" sz="2400" dirty="0">
              <a:latin typeface="Times" panose="02020603050405020304" pitchFamily="18" charset="0"/>
            </a:endParaRPr>
          </a:p>
        </p:txBody>
      </p:sp>
      <p:sp>
        <p:nvSpPr>
          <p:cNvPr id="30" name="Text Box 5">
            <a:extLst>
              <a:ext uri="{FF2B5EF4-FFF2-40B4-BE49-F238E27FC236}">
                <a16:creationId xmlns:a16="http://schemas.microsoft.com/office/drawing/2014/main" id="{C7FAB195-AD5C-4455-8831-6890D972C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207" y="3208048"/>
            <a:ext cx="1700213" cy="528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294BD9"/>
                </a:solidFill>
                <a:latin typeface="Times" charset="0"/>
              </a:rPr>
              <a:t>Pronoun</a:t>
            </a:r>
          </a:p>
        </p:txBody>
      </p:sp>
      <p:sp>
        <p:nvSpPr>
          <p:cNvPr id="31" name="Line 9">
            <a:extLst>
              <a:ext uri="{FF2B5EF4-FFF2-40B4-BE49-F238E27FC236}">
                <a16:creationId xmlns:a16="http://schemas.microsoft.com/office/drawing/2014/main" id="{032519C0-86E5-4448-8D00-378C2F9886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4899" y="3691089"/>
            <a:ext cx="969931" cy="811173"/>
          </a:xfrm>
          <a:prstGeom prst="line">
            <a:avLst/>
          </a:prstGeom>
          <a:ln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32" name="Text Box 6">
            <a:extLst>
              <a:ext uri="{FF2B5EF4-FFF2-40B4-BE49-F238E27FC236}">
                <a16:creationId xmlns:a16="http://schemas.microsoft.com/office/drawing/2014/main" id="{396D7B04-1FC4-4980-BC25-58FDFC356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0203" y="3171723"/>
            <a:ext cx="1023938" cy="528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58A034"/>
                </a:solidFill>
                <a:latin typeface="Times" charset="0"/>
              </a:rPr>
              <a:t>Verb</a:t>
            </a:r>
          </a:p>
        </p:txBody>
      </p:sp>
      <p:sp>
        <p:nvSpPr>
          <p:cNvPr id="33" name="Line 9">
            <a:extLst>
              <a:ext uri="{FF2B5EF4-FFF2-40B4-BE49-F238E27FC236}">
                <a16:creationId xmlns:a16="http://schemas.microsoft.com/office/drawing/2014/main" id="{77353524-78A8-4C68-A80E-71F1A7986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2626" y="3736686"/>
            <a:ext cx="54006" cy="765576"/>
          </a:xfrm>
          <a:prstGeom prst="line">
            <a:avLst/>
          </a:prstGeom>
          <a:ln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34" name="Text Box 13">
            <a:extLst>
              <a:ext uri="{FF2B5EF4-FFF2-40B4-BE49-F238E27FC236}">
                <a16:creationId xmlns:a16="http://schemas.microsoft.com/office/drawing/2014/main" id="{1F70267C-9307-4D66-B5AA-B8CE93A2C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9213" y="3120434"/>
            <a:ext cx="394017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E400A8"/>
                </a:solidFill>
                <a:latin typeface="Times" charset="0"/>
              </a:rPr>
              <a:t>Prepositional phrase</a:t>
            </a:r>
          </a:p>
        </p:txBody>
      </p:sp>
      <p:sp>
        <p:nvSpPr>
          <p:cNvPr id="35" name="AutoShape 14">
            <a:extLst>
              <a:ext uri="{FF2B5EF4-FFF2-40B4-BE49-F238E27FC236}">
                <a16:creationId xmlns:a16="http://schemas.microsoft.com/office/drawing/2014/main" id="{BA669C56-5E96-4911-BBC4-B5F68BD4762A}"/>
              </a:ext>
            </a:extLst>
          </p:cNvPr>
          <p:cNvSpPr>
            <a:spLocks/>
          </p:cNvSpPr>
          <p:nvPr/>
        </p:nvSpPr>
        <p:spPr bwMode="auto">
          <a:xfrm rot="5400000">
            <a:off x="5366445" y="2787912"/>
            <a:ext cx="685800" cy="25146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n-US" sz="24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Sentence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CBE67B9-6AF8-4FB5-A4CA-2970CB6D342D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444500" y="1695635"/>
            <a:ext cx="10231842" cy="4838330"/>
          </a:xfrm>
        </p:spPr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en-US" altLang="en-US" sz="2400" b="1" dirty="0"/>
              <a:t> </a:t>
            </a:r>
            <a:r>
              <a:rPr lang="en-US" altLang="en-US" b="1" dirty="0"/>
              <a:t>A compound sentence has more than one part that can stand alone (independent clauses).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en-US" b="1" dirty="0"/>
              <a:t>Independent clauses are connected by </a:t>
            </a:r>
            <a:r>
              <a:rPr lang="en-US" altLang="en-US" b="1" dirty="0">
                <a:solidFill>
                  <a:srgbClr val="FFFF00"/>
                </a:solidFill>
              </a:rPr>
              <a:t>coordinating conjunctions</a:t>
            </a:r>
            <a:r>
              <a:rPr lang="en-US" altLang="en-US" b="1" dirty="0">
                <a:solidFill>
                  <a:schemeClr val="tx2"/>
                </a:solidFill>
              </a:rPr>
              <a:t>, </a:t>
            </a:r>
            <a:r>
              <a:rPr lang="en-US" altLang="en-US" b="1" dirty="0">
                <a:solidFill>
                  <a:srgbClr val="FFFF00"/>
                </a:solidFill>
              </a:rPr>
              <a:t>conjunctive adverbs or a semi-colon.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b="1" i="1" dirty="0"/>
              <a:t>COORDINATING CONJUNCTIONS : </a:t>
            </a:r>
            <a:r>
              <a:rPr lang="en-US" altLang="en-US" b="1" dirty="0">
                <a:latin typeface="Arial Black" panose="020B0A04020102020204" pitchFamily="34" charset="0"/>
              </a:rPr>
              <a:t>FOR,AND,NOR, BUT,OR, SO, YET.</a:t>
            </a:r>
          </a:p>
          <a:p>
            <a:pPr>
              <a:spcBef>
                <a:spcPct val="50000"/>
              </a:spcBef>
              <a:buNone/>
            </a:pPr>
            <a:endParaRPr lang="en-US" altLang="en-US" b="1" dirty="0">
              <a:latin typeface="Arial Black" panose="020B0A04020102020204" pitchFamily="34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en-US" dirty="0">
                <a:latin typeface="Arial Black" panose="020B0A04020102020204" pitchFamily="34" charset="0"/>
              </a:rPr>
              <a:t>Example</a:t>
            </a:r>
            <a:r>
              <a:rPr lang="en-US" altLang="en-US" u="sng" dirty="0">
                <a:latin typeface="Arial Black" panose="020B0A04020102020204" pitchFamily="34" charset="0"/>
              </a:rPr>
              <a:t>:</a:t>
            </a:r>
            <a:r>
              <a:rPr lang="en-US" altLang="en-US" dirty="0">
                <a:latin typeface="Arial Black" panose="020B0A04020102020204" pitchFamily="34" charset="0"/>
              </a:rPr>
              <a:t> </a:t>
            </a:r>
          </a:p>
          <a:p>
            <a:pPr>
              <a:spcBef>
                <a:spcPct val="50000"/>
              </a:spcBef>
              <a:buNone/>
            </a:pPr>
            <a:endParaRPr lang="en-US" altLang="en-US" b="1" dirty="0">
              <a:solidFill>
                <a:srgbClr val="FFFF00"/>
              </a:solidFill>
            </a:endParaRPr>
          </a:p>
          <a:p>
            <a:pPr>
              <a:spcBef>
                <a:spcPct val="50000"/>
              </a:spcBef>
              <a:buNone/>
            </a:pPr>
            <a:endParaRPr lang="en-US" altLang="en-US" b="1" dirty="0">
              <a:latin typeface="Arial Black" panose="020B0A04020102020204" pitchFamily="34" charset="0"/>
            </a:endParaRPr>
          </a:p>
          <a:p>
            <a:pPr>
              <a:spcBef>
                <a:spcPct val="50000"/>
              </a:spcBef>
              <a:buNone/>
            </a:pPr>
            <a:endParaRPr lang="en-US" altLang="en-US" b="1" dirty="0">
              <a:latin typeface="Arial Black" panose="020B0A04020102020204" pitchFamily="34" charset="0"/>
            </a:endParaRPr>
          </a:p>
          <a:p>
            <a:pPr>
              <a:spcBef>
                <a:spcPct val="50000"/>
              </a:spcBef>
              <a:buNone/>
            </a:pPr>
            <a:endParaRPr lang="en-US" altLang="en-US" b="1" dirty="0">
              <a:latin typeface="Arial Black" panose="020B0A04020102020204" pitchFamily="34" charset="0"/>
            </a:endParaRPr>
          </a:p>
          <a:p>
            <a:pPr>
              <a:spcBef>
                <a:spcPct val="50000"/>
              </a:spcBef>
              <a:buNone/>
            </a:pPr>
            <a:endParaRPr lang="en-US" altLang="en-US" b="1" dirty="0">
              <a:latin typeface="Arial Black" panose="020B0A04020102020204" pitchFamily="34" charset="0"/>
            </a:endParaRPr>
          </a:p>
          <a:p>
            <a:pPr>
              <a:spcBef>
                <a:spcPct val="50000"/>
              </a:spcBef>
              <a:buNone/>
            </a:pPr>
            <a:endParaRPr lang="en-US" altLang="en-US" b="1" dirty="0">
              <a:latin typeface="Arial Black" panose="020B0A040201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en-US" b="1" dirty="0">
              <a:latin typeface="Arial Black" panose="020B0A04020102020204" pitchFamily="34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DA6807D-AE41-4C7B-B323-B90661501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4868046"/>
            <a:ext cx="10116845" cy="564257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</a:rPr>
              <a:t>We went to </a:t>
            </a:r>
            <a:r>
              <a:rPr lang="en-US" sz="2400" b="1" dirty="0" err="1">
                <a:solidFill>
                  <a:srgbClr val="00B0F0"/>
                </a:solidFill>
                <a:latin typeface="Times New Roman" pitchFamily="18" charset="0"/>
              </a:rPr>
              <a:t>Gopalgonj</a:t>
            </a: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</a:rPr>
              <a:t> , and 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</a:rPr>
              <a:t>most of us danced all night.</a:t>
            </a:r>
          </a:p>
        </p:txBody>
      </p:sp>
      <p:pic>
        <p:nvPicPr>
          <p:cNvPr id="23" name="Picture 7" descr="_vpph0ud[1]">
            <a:extLst>
              <a:ext uri="{FF2B5EF4-FFF2-40B4-BE49-F238E27FC236}">
                <a16:creationId xmlns:a16="http://schemas.microsoft.com/office/drawing/2014/main" id="{5039ACF8-F1A3-47B7-ADA0-56047AFB3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542" y="3919489"/>
            <a:ext cx="1151716" cy="246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12" y="542382"/>
            <a:ext cx="11214100" cy="535531"/>
          </a:xfrm>
        </p:spPr>
        <p:txBody>
          <a:bodyPr/>
          <a:lstStyle/>
          <a:p>
            <a:r>
              <a:rPr lang="en-US" dirty="0"/>
              <a:t>Compound Sentence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54BB3C3F-24C2-469E-B3FE-CBB03AD8C96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13064" y="1077913"/>
            <a:ext cx="117011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92D050"/>
                </a:solidFill>
                <a:latin typeface="Times" panose="02020603050405020304" pitchFamily="18" charset="0"/>
              </a:rPr>
              <a:t>Observe how a Compound sentence is constructed</a:t>
            </a:r>
            <a:r>
              <a:rPr lang="en-US" altLang="en-US" sz="2800" b="1" dirty="0">
                <a:solidFill>
                  <a:srgbClr val="00B050"/>
                </a:solidFill>
                <a:latin typeface="Times" panose="02020603050405020304" pitchFamily="18" charset="0"/>
              </a:rPr>
              <a:t>: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8CF909BE-CA3C-4807-8CBC-DBDB75832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006" y="2634909"/>
            <a:ext cx="4736237" cy="631711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2">
                <a:lumMod val="2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</a:rPr>
              <a:t>We </a:t>
            </a:r>
            <a:r>
              <a:rPr lang="en-US" sz="3200" b="1" dirty="0">
                <a:solidFill>
                  <a:srgbClr val="92D050"/>
                </a:solidFill>
                <a:latin typeface="Times New Roman" pitchFamily="18" charset="0"/>
              </a:rPr>
              <a:t>went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b="1" dirty="0">
                <a:solidFill>
                  <a:srgbClr val="E400A8"/>
                </a:solidFill>
                <a:latin typeface="Times New Roman" pitchFamily="18" charset="0"/>
              </a:rPr>
              <a:t>to </a:t>
            </a:r>
            <a:r>
              <a:rPr lang="en-US" sz="3200" b="1" dirty="0" err="1">
                <a:solidFill>
                  <a:srgbClr val="E400A8"/>
                </a:solidFill>
                <a:latin typeface="Times New Roman" pitchFamily="18" charset="0"/>
              </a:rPr>
              <a:t>Gopalgonj</a:t>
            </a:r>
            <a:r>
              <a:rPr lang="en-US" sz="3200" b="1" dirty="0">
                <a:solidFill>
                  <a:srgbClr val="E400A8"/>
                </a:solidFill>
                <a:latin typeface="Times New Roman" pitchFamily="18" charset="0"/>
              </a:rPr>
              <a:t>,</a:t>
            </a:r>
            <a:r>
              <a:rPr lang="en-US" sz="3200" b="1" dirty="0">
                <a:latin typeface="Times New Roman" pitchFamily="18" charset="0"/>
              </a:rPr>
              <a:t> 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99BF2AA8-500C-46E6-BF54-B0BEBC0D4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652" y="1735600"/>
            <a:ext cx="964708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294BD9"/>
                </a:solidFill>
                <a:highlight>
                  <a:srgbClr val="FFFF00"/>
                </a:highlight>
                <a:latin typeface="Times" charset="0"/>
              </a:rPr>
              <a:t>Subject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01912B62-9DC8-4F7C-9C65-632FAE949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2936" y="2213576"/>
            <a:ext cx="480875" cy="533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E49E2945-EFA4-44D2-8B46-3521D7C73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640" y="1844244"/>
            <a:ext cx="825624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2D050"/>
                </a:solidFill>
                <a:latin typeface="Times" charset="0"/>
              </a:rPr>
              <a:t>Verb</a:t>
            </a:r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DDCE1993-4D5C-4496-850C-EB04990471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95456" y="2192966"/>
            <a:ext cx="0" cy="635878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Text Box 23">
            <a:extLst>
              <a:ext uri="{FF2B5EF4-FFF2-40B4-BE49-F238E27FC236}">
                <a16:creationId xmlns:a16="http://schemas.microsoft.com/office/drawing/2014/main" id="{6D7A691A-0A42-4F89-8665-77B1A217B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2660" y="1850448"/>
            <a:ext cx="3258659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E400A8"/>
                </a:solidFill>
                <a:latin typeface="Times" charset="0"/>
              </a:rPr>
              <a:t>Prepositional phrase</a:t>
            </a:r>
          </a:p>
        </p:txBody>
      </p:sp>
      <p:sp>
        <p:nvSpPr>
          <p:cNvPr id="20" name="AutoShape 25">
            <a:extLst>
              <a:ext uri="{FF2B5EF4-FFF2-40B4-BE49-F238E27FC236}">
                <a16:creationId xmlns:a16="http://schemas.microsoft.com/office/drawing/2014/main" id="{048E05F2-C0AE-41DF-A91F-FDF38D7699EB}"/>
              </a:ext>
            </a:extLst>
          </p:cNvPr>
          <p:cNvSpPr>
            <a:spLocks/>
          </p:cNvSpPr>
          <p:nvPr/>
        </p:nvSpPr>
        <p:spPr bwMode="auto">
          <a:xfrm rot="5400000">
            <a:off x="5150527" y="1481910"/>
            <a:ext cx="304800" cy="2225333"/>
          </a:xfrm>
          <a:prstGeom prst="leftBrace">
            <a:avLst>
              <a:gd name="adj1" fmla="val 54167"/>
              <a:gd name="adj2" fmla="val 46009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n-US" sz="2400">
              <a:latin typeface="Times" panose="02020603050405020304" pitchFamily="18" charset="0"/>
            </a:endParaRP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1CD173B5-5AED-4C16-B7E2-51199B029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1231" y="4753069"/>
            <a:ext cx="5780088" cy="579438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2">
                <a:lumMod val="2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00B050"/>
                </a:solidFill>
                <a:latin typeface="Times New Roman" pitchFamily="18" charset="0"/>
              </a:rPr>
              <a:t>and </a:t>
            </a:r>
            <a:r>
              <a:rPr lang="en-US" sz="3200" b="1" dirty="0">
                <a:solidFill>
                  <a:srgbClr val="294BD9"/>
                </a:solidFill>
                <a:latin typeface="Times New Roman" pitchFamily="18" charset="0"/>
              </a:rPr>
              <a:t>most of us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b="1" dirty="0">
                <a:solidFill>
                  <a:srgbClr val="58A034"/>
                </a:solidFill>
                <a:latin typeface="Times New Roman" pitchFamily="18" charset="0"/>
              </a:rPr>
              <a:t>danced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b="1" dirty="0">
                <a:solidFill>
                  <a:srgbClr val="E400A8"/>
                </a:solidFill>
                <a:latin typeface="Times New Roman" pitchFamily="18" charset="0"/>
              </a:rPr>
              <a:t>all night .</a:t>
            </a: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EBA1D7E9-4FFE-4CDA-991C-6B24032A4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910259"/>
            <a:ext cx="1844336" cy="646331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B050"/>
                </a:solidFill>
                <a:latin typeface="Times" charset="0"/>
              </a:rPr>
              <a:t>Coordinating</a:t>
            </a:r>
          </a:p>
          <a:p>
            <a:pPr>
              <a:defRPr/>
            </a:pPr>
            <a:r>
              <a:rPr lang="en-US" dirty="0">
                <a:solidFill>
                  <a:srgbClr val="00B050"/>
                </a:solidFill>
                <a:latin typeface="Times" charset="0"/>
              </a:rPr>
              <a:t>Conjunction</a:t>
            </a:r>
          </a:p>
        </p:txBody>
      </p:sp>
      <p:sp>
        <p:nvSpPr>
          <p:cNvPr id="23" name="Line 13">
            <a:extLst>
              <a:ext uri="{FF2B5EF4-FFF2-40B4-BE49-F238E27FC236}">
                <a16:creationId xmlns:a16="http://schemas.microsoft.com/office/drawing/2014/main" id="{6568E6FA-A9A5-43B4-8C4E-4503DA512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2873" y="5019670"/>
            <a:ext cx="830064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Text Box 27">
            <a:extLst>
              <a:ext uri="{FF2B5EF4-FFF2-40B4-BE49-F238E27FC236}">
                <a16:creationId xmlns:a16="http://schemas.microsoft.com/office/drawing/2014/main" id="{C8D137BA-3A02-4DB7-8ABA-408A73A32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392" y="5780087"/>
            <a:ext cx="1354138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294BD9"/>
                </a:solidFill>
                <a:latin typeface="Times" panose="02020603050405020304" pitchFamily="18" charset="0"/>
              </a:rPr>
              <a:t>Subject</a:t>
            </a:r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B9970CD9-A2E8-44AB-AF75-15376F3C9402}"/>
              </a:ext>
            </a:extLst>
          </p:cNvPr>
          <p:cNvSpPr>
            <a:spLocks/>
          </p:cNvSpPr>
          <p:nvPr/>
        </p:nvSpPr>
        <p:spPr bwMode="auto">
          <a:xfrm rot="16200000">
            <a:off x="3549108" y="4546280"/>
            <a:ext cx="304800" cy="1877253"/>
          </a:xfrm>
          <a:prstGeom prst="leftBrace">
            <a:avLst>
              <a:gd name="adj1" fmla="val 54167"/>
              <a:gd name="adj2" fmla="val 46009"/>
            </a:avLst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n-US" sz="2400">
              <a:latin typeface="Times" panose="02020603050405020304" pitchFamily="18" charset="0"/>
            </a:endParaRPr>
          </a:p>
        </p:txBody>
      </p:sp>
      <p:sp>
        <p:nvSpPr>
          <p:cNvPr id="27" name="Text Box 12">
            <a:extLst>
              <a:ext uri="{FF2B5EF4-FFF2-40B4-BE49-F238E27FC236}">
                <a16:creationId xmlns:a16="http://schemas.microsoft.com/office/drawing/2014/main" id="{C242CCC7-5539-49B9-BCF7-CC9B1A5B1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190" y="5832326"/>
            <a:ext cx="1130810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58A034"/>
                </a:solidFill>
                <a:latin typeface="Times" charset="0"/>
              </a:rPr>
              <a:t>Verb</a:t>
            </a:r>
          </a:p>
        </p:txBody>
      </p:sp>
      <p:sp>
        <p:nvSpPr>
          <p:cNvPr id="28" name="Line 18">
            <a:extLst>
              <a:ext uri="{FF2B5EF4-FFF2-40B4-BE49-F238E27FC236}">
                <a16:creationId xmlns:a16="http://schemas.microsoft.com/office/drawing/2014/main" id="{67F99D49-F713-4273-911B-F1EBEE53B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2927" y="5332506"/>
            <a:ext cx="0" cy="49982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9" name="Line 17">
            <a:extLst>
              <a:ext uri="{FF2B5EF4-FFF2-40B4-BE49-F238E27FC236}">
                <a16:creationId xmlns:a16="http://schemas.microsoft.com/office/drawing/2014/main" id="{B268CF22-1B21-420F-BBEC-A049E5434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2872" y="4556590"/>
            <a:ext cx="0" cy="463079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Text Box 24">
            <a:extLst>
              <a:ext uri="{FF2B5EF4-FFF2-40B4-BE49-F238E27FC236}">
                <a16:creationId xmlns:a16="http://schemas.microsoft.com/office/drawing/2014/main" id="{1633E364-1802-4F20-8CE7-689A14799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2094" y="5832023"/>
            <a:ext cx="283845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E400A8"/>
                </a:solidFill>
                <a:latin typeface="Times" panose="02020603050405020304" pitchFamily="18" charset="0"/>
              </a:rPr>
              <a:t>Modifying phrase</a:t>
            </a:r>
          </a:p>
        </p:txBody>
      </p:sp>
      <p:sp>
        <p:nvSpPr>
          <p:cNvPr id="31" name="Line 18">
            <a:extLst>
              <a:ext uri="{FF2B5EF4-FFF2-40B4-BE49-F238E27FC236}">
                <a16:creationId xmlns:a16="http://schemas.microsoft.com/office/drawing/2014/main" id="{69A0624D-FDA2-43C0-8D96-86723C987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2927" y="5332203"/>
            <a:ext cx="0" cy="49982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3" name="AutoShape 25">
            <a:extLst>
              <a:ext uri="{FF2B5EF4-FFF2-40B4-BE49-F238E27FC236}">
                <a16:creationId xmlns:a16="http://schemas.microsoft.com/office/drawing/2014/main" id="{A48F0B93-3363-4335-8AC9-D919ADF1E7B2}"/>
              </a:ext>
            </a:extLst>
          </p:cNvPr>
          <p:cNvSpPr>
            <a:spLocks/>
          </p:cNvSpPr>
          <p:nvPr/>
        </p:nvSpPr>
        <p:spPr bwMode="auto">
          <a:xfrm rot="16200000">
            <a:off x="6685365" y="4652061"/>
            <a:ext cx="304800" cy="1665083"/>
          </a:xfrm>
          <a:prstGeom prst="leftBrace">
            <a:avLst>
              <a:gd name="adj1" fmla="val 54167"/>
              <a:gd name="adj2" fmla="val 46009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n-US" sz="2400">
              <a:latin typeface="Times" panose="02020603050405020304" pitchFamily="18" charset="0"/>
            </a:endParaRP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BB8FF6DE-6589-45AF-83C9-AE739DF2F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2176" y="3890400"/>
            <a:ext cx="1489599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C75AC"/>
                </a:solidFill>
                <a:latin typeface="Times" panose="02020603050405020304" pitchFamily="18" charset="0"/>
              </a:rPr>
              <a:t>Predicate</a:t>
            </a:r>
          </a:p>
        </p:txBody>
      </p:sp>
      <p:sp>
        <p:nvSpPr>
          <p:cNvPr id="35" name="AutoShape 22">
            <a:extLst>
              <a:ext uri="{FF2B5EF4-FFF2-40B4-BE49-F238E27FC236}">
                <a16:creationId xmlns:a16="http://schemas.microsoft.com/office/drawing/2014/main" id="{14F75606-4AA2-4037-8132-93E4E3EE8436}"/>
              </a:ext>
            </a:extLst>
          </p:cNvPr>
          <p:cNvSpPr>
            <a:spLocks/>
          </p:cNvSpPr>
          <p:nvPr/>
        </p:nvSpPr>
        <p:spPr bwMode="auto">
          <a:xfrm rot="5400000">
            <a:off x="5959588" y="3295258"/>
            <a:ext cx="304800" cy="2827465"/>
          </a:xfrm>
          <a:prstGeom prst="leftBrace">
            <a:avLst>
              <a:gd name="adj1" fmla="val 108293"/>
              <a:gd name="adj2" fmla="val 50042"/>
            </a:avLst>
          </a:prstGeom>
          <a:noFill/>
          <a:ln w="381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n-US" sz="24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0"/>
                            </p:stCondLst>
                            <p:childTnLst>
                              <p:par>
                                <p:cTn id="27" presetID="2" presetClass="entr" presetSubtype="3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0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0"/>
                            </p:stCondLst>
                            <p:childTnLst>
                              <p:par>
                                <p:cTn id="49" presetID="2" presetClass="entr" presetSubtype="9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80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1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1500"/>
                            </p:stCondLst>
                            <p:childTnLst>
                              <p:par>
                                <p:cTn id="71" presetID="2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4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4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0"/>
                            </p:stCondLst>
                            <p:childTnLst>
                              <p:par>
                                <p:cTn id="84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7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 animBg="1" autoUpdateAnimBg="0"/>
      <p:bldP spid="15" grpId="0" animBg="1" autoUpdateAnimBg="0"/>
      <p:bldP spid="18" grpId="0" animBg="1" autoUpdateAnimBg="0"/>
      <p:bldP spid="20" grpId="0" animBg="1"/>
      <p:bldP spid="21" grpId="0" animBg="1" autoUpdateAnimBg="0"/>
      <p:bldP spid="22" grpId="0" animBg="1" autoUpdateAnimBg="0"/>
      <p:bldP spid="25" grpId="0" animBg="1" autoUpdateAnimBg="0"/>
      <p:bldP spid="26" grpId="0" animBg="1"/>
      <p:bldP spid="27" grpId="0" animBg="1" autoUpdateAnimBg="0"/>
      <p:bldP spid="30" grpId="0" animBg="1" autoUpdateAnimBg="0"/>
      <p:bldP spid="33" grpId="0" animBg="1"/>
      <p:bldP spid="34" grpId="0" animBg="1" autoUpdateAnimBg="0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66F5B8-6B53-4B6F-BC8D-953CFEDE6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8" y="399741"/>
            <a:ext cx="5948039" cy="510465"/>
          </a:xfrm>
        </p:spPr>
        <p:txBody>
          <a:bodyPr/>
          <a:lstStyle/>
          <a:p>
            <a:r>
              <a:rPr lang="en-US" dirty="0"/>
              <a:t>Complex Sentence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110DF-CAF7-4D8C-80B5-F63179AC1E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452" y="1269507"/>
            <a:ext cx="9987379" cy="5410694"/>
          </a:xfrm>
        </p:spPr>
        <p:txBody>
          <a:bodyPr>
            <a:normAutofit/>
          </a:bodyPr>
          <a:lstStyle/>
          <a:p>
            <a:r>
              <a:rPr lang="en-US" sz="2000" b="1" dirty="0"/>
              <a:t>A complex sentence has one independent clause and one or more dependent clause(s). </a:t>
            </a:r>
          </a:p>
          <a:p>
            <a:r>
              <a:rPr lang="en-US" altLang="en-US" sz="2000" b="1" dirty="0"/>
              <a:t>A complex sentence has at least two parts: one that can stand alone and another one that cannot</a:t>
            </a:r>
          </a:p>
          <a:p>
            <a:r>
              <a:rPr lang="en-US" altLang="en-US" sz="2000" b="1" dirty="0"/>
              <a:t>The part that cannot stand alone is linked to the rest of the sentence by a </a:t>
            </a:r>
            <a:r>
              <a:rPr lang="en-US" altLang="en-US" sz="2000" b="1" dirty="0">
                <a:solidFill>
                  <a:srgbClr val="FFFF00"/>
                </a:solidFill>
              </a:rPr>
              <a:t>subordinating conjunction.</a:t>
            </a:r>
          </a:p>
          <a:p>
            <a:endParaRPr lang="en-US" altLang="en-US" sz="2000" b="1" dirty="0">
              <a:solidFill>
                <a:srgbClr val="FFFF00"/>
              </a:solidFill>
            </a:endParaRPr>
          </a:p>
          <a:p>
            <a:r>
              <a:rPr lang="en-US" sz="2000" b="1" dirty="0"/>
              <a:t>Example:</a:t>
            </a:r>
          </a:p>
          <a:p>
            <a:r>
              <a:rPr lang="en-US" sz="2000" b="1" dirty="0">
                <a:solidFill>
                  <a:srgbClr val="92D050"/>
                </a:solidFill>
                <a:latin typeface="Times New Roman" pitchFamily="18" charset="0"/>
              </a:rPr>
              <a:t>Since my girlfriend and I wanted to have fun,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92D050"/>
                </a:solidFill>
                <a:latin typeface="Times New Roman" pitchFamily="18" charset="0"/>
              </a:rPr>
              <a:t>we went to </a:t>
            </a:r>
            <a:r>
              <a:rPr lang="en-US" sz="2000" b="1" dirty="0" err="1">
                <a:solidFill>
                  <a:srgbClr val="92D050"/>
                </a:solidFill>
                <a:latin typeface="Times New Roman" pitchFamily="18" charset="0"/>
              </a:rPr>
              <a:t>Gopalgonj</a:t>
            </a:r>
            <a:r>
              <a:rPr lang="en-US" sz="2000" b="1" dirty="0">
                <a:solidFill>
                  <a:srgbClr val="92D050"/>
                </a:solidFill>
                <a:latin typeface="Times New Roman" pitchFamily="18" charset="0"/>
              </a:rPr>
              <a:t> yesterday.</a:t>
            </a:r>
          </a:p>
          <a:p>
            <a:endParaRPr lang="en-US" sz="2800" b="1" dirty="0">
              <a:solidFill>
                <a:srgbClr val="92D050"/>
              </a:solidFill>
            </a:endParaRPr>
          </a:p>
        </p:txBody>
      </p:sp>
      <p:pic>
        <p:nvPicPr>
          <p:cNvPr id="5" name="Picture 1041" descr="n2cs1tzl[1]">
            <a:extLst>
              <a:ext uri="{FF2B5EF4-FFF2-40B4-BE49-F238E27FC236}">
                <a16:creationId xmlns:a16="http://schemas.microsoft.com/office/drawing/2014/main" id="{390E2B65-CF89-41ED-B8AA-DFD60DBC9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813" y="3554238"/>
            <a:ext cx="1578216" cy="27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E23B2A-3645-48F7-856E-E8B20269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Sentence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6C03813-C4D1-433E-9D6A-34AC4366259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44500" y="1208088"/>
            <a:ext cx="103425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92D050"/>
                </a:solidFill>
                <a:latin typeface="Times" panose="02020603050405020304" pitchFamily="18" charset="0"/>
              </a:rPr>
              <a:t>Observe how a Complex sentence is constructed</a:t>
            </a:r>
            <a:r>
              <a:rPr lang="en-US" altLang="en-US" sz="2800" b="1" dirty="0">
                <a:solidFill>
                  <a:srgbClr val="00B050"/>
                </a:solidFill>
                <a:latin typeface="Times" panose="02020603050405020304" pitchFamily="18" charset="0"/>
              </a:rPr>
              <a:t>: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24B9DC8-F0C8-455A-94B6-B79E657E9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634" y="2519877"/>
            <a:ext cx="6108577" cy="705578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</a:rPr>
              <a:t>Since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b="1" dirty="0">
                <a:solidFill>
                  <a:srgbClr val="294BD9"/>
                </a:solidFill>
                <a:latin typeface="Times New Roman" pitchFamily="18" charset="0"/>
              </a:rPr>
              <a:t>we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b="1" dirty="0">
                <a:solidFill>
                  <a:srgbClr val="58A034"/>
                </a:solidFill>
                <a:latin typeface="Times New Roman" pitchFamily="18" charset="0"/>
              </a:rPr>
              <a:t>wanted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b="1" dirty="0">
                <a:solidFill>
                  <a:srgbClr val="E400A8"/>
                </a:solidFill>
                <a:latin typeface="Times New Roman" pitchFamily="18" charset="0"/>
              </a:rPr>
              <a:t>to have fun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sz="3200" b="1" dirty="0">
                <a:latin typeface="Times New Roman" pitchFamily="18" charset="0"/>
              </a:rPr>
              <a:t> </a:t>
            </a:r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F9D09275-3C0C-4D72-A34E-19BDD76C1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811144"/>
            <a:ext cx="1492716" cy="646331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  <a:latin typeface="Times" charset="0"/>
              </a:rPr>
              <a:t>Subordinating</a:t>
            </a:r>
          </a:p>
          <a:p>
            <a:pPr>
              <a:defRPr/>
            </a:pPr>
            <a:r>
              <a:rPr lang="en-US" dirty="0">
                <a:solidFill>
                  <a:srgbClr val="FFFF00"/>
                </a:solidFill>
                <a:latin typeface="Times" charset="0"/>
              </a:rPr>
              <a:t>Conjunction</a:t>
            </a: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7CACFE17-846D-40F3-89BF-8D5AD6829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9120" y="2952565"/>
            <a:ext cx="1256191" cy="378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D24B3DCD-1B50-497C-976F-C5C0094D3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9120" y="2489486"/>
            <a:ext cx="0" cy="463079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Text Box 31">
            <a:extLst>
              <a:ext uri="{FF2B5EF4-FFF2-40B4-BE49-F238E27FC236}">
                <a16:creationId xmlns:a16="http://schemas.microsoft.com/office/drawing/2014/main" id="{B9E70EF8-181C-46E2-89C9-E8AD1F2BB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915" y="3638887"/>
            <a:ext cx="35814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92D050"/>
                </a:solidFill>
                <a:latin typeface="Times" panose="02020603050405020304" pitchFamily="18" charset="0"/>
              </a:rPr>
              <a:t>Part that cannot stand alone</a:t>
            </a:r>
          </a:p>
        </p:txBody>
      </p:sp>
      <p:sp>
        <p:nvSpPr>
          <p:cNvPr id="15" name="AutoShape 30">
            <a:extLst>
              <a:ext uri="{FF2B5EF4-FFF2-40B4-BE49-F238E27FC236}">
                <a16:creationId xmlns:a16="http://schemas.microsoft.com/office/drawing/2014/main" id="{683553E3-A936-469B-A3E1-2F848BB59BCE}"/>
              </a:ext>
            </a:extLst>
          </p:cNvPr>
          <p:cNvSpPr>
            <a:spLocks/>
          </p:cNvSpPr>
          <p:nvPr/>
        </p:nvSpPr>
        <p:spPr bwMode="auto">
          <a:xfrm rot="16174968">
            <a:off x="5531839" y="1295754"/>
            <a:ext cx="306387" cy="4107085"/>
          </a:xfrm>
          <a:prstGeom prst="leftBrace">
            <a:avLst>
              <a:gd name="adj1" fmla="val 140976"/>
              <a:gd name="adj2" fmla="val 40028"/>
            </a:avLst>
          </a:prstGeom>
          <a:noFill/>
          <a:ln w="3810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n-US" sz="2400">
              <a:latin typeface="Times" panose="02020603050405020304" pitchFamily="18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B70DF6DF-B051-4465-9EBD-6AB87CF35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301" y="5588825"/>
            <a:ext cx="6345650" cy="705578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294BD9"/>
                </a:solidFill>
                <a:latin typeface="Times New Roman" pitchFamily="18" charset="0"/>
              </a:rPr>
              <a:t>we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b="1" dirty="0">
                <a:solidFill>
                  <a:srgbClr val="58A034"/>
                </a:solidFill>
                <a:latin typeface="Times New Roman" pitchFamily="18" charset="0"/>
              </a:rPr>
              <a:t>went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to 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Gopalgonj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yesterday</a:t>
            </a:r>
            <a:r>
              <a:rPr lang="en-US" sz="3200" b="1" dirty="0">
                <a:latin typeface="Times New Roman" pitchFamily="18" charset="0"/>
              </a:rPr>
              <a:t>.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33EF7CDC-E309-465B-96CE-C3836D848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1301" y="4489920"/>
            <a:ext cx="1320889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anose="02020603050405020304" pitchFamily="18" charset="0"/>
              </a:rPr>
              <a:t>Subject</a:t>
            </a:r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16BEDEFC-855B-4D84-828C-BB00AD0B4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160" y="4993224"/>
            <a:ext cx="11837" cy="768384"/>
          </a:xfrm>
          <a:prstGeom prst="lin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id="{27087501-3C8E-4A4F-B70F-444C6F669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095" y="4811070"/>
            <a:ext cx="132760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C000"/>
                </a:solidFill>
                <a:latin typeface="Times" panose="02020603050405020304" pitchFamily="18" charset="0"/>
              </a:rPr>
              <a:t>Predicate</a:t>
            </a:r>
          </a:p>
        </p:txBody>
      </p:sp>
      <p:sp>
        <p:nvSpPr>
          <p:cNvPr id="20" name="AutoShape 23">
            <a:extLst>
              <a:ext uri="{FF2B5EF4-FFF2-40B4-BE49-F238E27FC236}">
                <a16:creationId xmlns:a16="http://schemas.microsoft.com/office/drawing/2014/main" id="{069B5B98-7697-44B3-8FD2-C56807BA2B2E}"/>
              </a:ext>
            </a:extLst>
          </p:cNvPr>
          <p:cNvSpPr>
            <a:spLocks/>
          </p:cNvSpPr>
          <p:nvPr/>
        </p:nvSpPr>
        <p:spPr bwMode="auto">
          <a:xfrm rot="5400000">
            <a:off x="5639804" y="3245133"/>
            <a:ext cx="381000" cy="4869613"/>
          </a:xfrm>
          <a:prstGeom prst="leftBrace">
            <a:avLst>
              <a:gd name="adj1" fmla="val 46084"/>
              <a:gd name="adj2" fmla="val 36241"/>
            </a:avLst>
          </a:prstGeom>
          <a:noFill/>
          <a:ln w="381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n-US" sz="24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11" grpId="0" animBg="1" autoUpdateAnimBg="0"/>
      <p:bldP spid="14" grpId="0" animBg="1" autoUpdateAnimBg="0"/>
      <p:bldP spid="15" grpId="0" animBg="1"/>
      <p:bldP spid="16" grpId="0" animBg="1" autoUpdateAnimBg="0"/>
      <p:bldP spid="17" grpId="0" animBg="1" autoUpdateAnimBg="0"/>
      <p:bldP spid="19" grpId="0" animBg="1" autoUpdateAnimBg="0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71af3243-3dd4-4a8d-8c0d-dd76da1f02a5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323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Calibri</vt:lpstr>
      <vt:lpstr>Times</vt:lpstr>
      <vt:lpstr>Times New Roman</vt:lpstr>
      <vt:lpstr>Trade Gothic LT Pro</vt:lpstr>
      <vt:lpstr>Trebuchet MS</vt:lpstr>
      <vt:lpstr>Wingdings</vt:lpstr>
      <vt:lpstr>Office Theme</vt:lpstr>
      <vt:lpstr>  PRESENTATION </vt:lpstr>
      <vt:lpstr>Topic: Sentence Structure</vt:lpstr>
      <vt:lpstr>              Name : Sajib Bhattacharjee  ID:20201070010 Semester:1.2 Section: B Department of Computer Science and Engineering  Date: 03.10.2020  </vt:lpstr>
      <vt:lpstr>Sentence Types</vt:lpstr>
      <vt:lpstr>Simple Sentence</vt:lpstr>
      <vt:lpstr>Compound Sentence</vt:lpstr>
      <vt:lpstr>Compound Sentence</vt:lpstr>
      <vt:lpstr>Complex Sentence </vt:lpstr>
      <vt:lpstr>Complex Sentence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2020-09-30T06:09:05Z</dcterms:created>
  <dcterms:modified xsi:type="dcterms:W3CDTF">2020-10-02T05:06:45Z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