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9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95" d="100"/>
          <a:sy n="95" d="100"/>
        </p:scale>
        <p:origin x="119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-monster.com/lessons/verbs.htm" TargetMode="External"/><Relationship Id="rId2" Type="http://schemas.openxmlformats.org/officeDocument/2006/relationships/hyperlink" Target="https://www.grammar-monster.com/glossary/subject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3581400"/>
            <a:ext cx="8229601" cy="1143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Presentation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89211" y="1219200"/>
            <a:ext cx="7391401" cy="6858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Topic: Sentence Structure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2572087" y="2590800"/>
            <a:ext cx="8686800" cy="3429000"/>
          </a:xfrm>
        </p:spPr>
        <p:txBody>
          <a:bodyPr/>
          <a:lstStyle/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Course Code: Hum-1241.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Course Title : English and Human Communication</a:t>
            </a:r>
            <a:r>
              <a:rPr lang="en-US" sz="3600" b="1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636A5-2156-4F07-BD84-C5BBFB412586}"/>
              </a:ext>
            </a:extLst>
          </p:cNvPr>
          <p:cNvSpPr/>
          <p:nvPr/>
        </p:nvSpPr>
        <p:spPr>
          <a:xfrm>
            <a:off x="684213" y="3893358"/>
            <a:ext cx="633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North Western University , </a:t>
            </a:r>
            <a:r>
              <a:rPr lang="en-US" b="1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Khulan</a:t>
            </a:r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C98E020E-0F18-45A9-82C7-48A1419A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298097" cy="3693110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>
                <a:highlight>
                  <a:srgbClr val="800080"/>
                </a:highlight>
              </a:rPr>
              <a:t>Name : </a:t>
            </a:r>
            <a:r>
              <a:rPr lang="en-US" sz="3100">
                <a:highlight>
                  <a:srgbClr val="800080"/>
                </a:highlight>
              </a:rPr>
              <a:t>Sajib Bhattacharjee</a:t>
            </a:r>
            <a:br>
              <a:rPr lang="en-US" sz="3100" dirty="0"/>
            </a:br>
            <a:br>
              <a:rPr lang="en-US" sz="3100" dirty="0"/>
            </a:br>
            <a:r>
              <a:rPr lang="en-US" sz="2800" dirty="0">
                <a:solidFill>
                  <a:schemeClr val="accent5"/>
                </a:solidFill>
              </a:rPr>
              <a:t>ID</a:t>
            </a:r>
            <a:r>
              <a:rPr lang="en-US" sz="2800">
                <a:solidFill>
                  <a:schemeClr val="accent5"/>
                </a:solidFill>
              </a:rPr>
              <a:t>:20201070010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Semester:1.2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Section: B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Date: 03.10.2020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F25816A-D922-49DD-965D-EB67B14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6633"/>
            <a:ext cx="105156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                                   </a:t>
            </a:r>
            <a:r>
              <a:rPr lang="en-US" sz="4400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000080"/>
                </a:highlight>
              </a:rPr>
              <a:t>Sentence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A52A3143-E97A-4805-87FE-AEAB667D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295400"/>
            <a:ext cx="11582400" cy="5638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 sentence is a group of words giving a complete thought. A sentence must contain a 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subject</a:t>
            </a:r>
            <a:r>
              <a:rPr lang="en-US" dirty="0">
                <a:solidFill>
                  <a:srgbClr val="FFC000"/>
                </a:solidFill>
              </a:rPr>
              <a:t> and a 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dirty="0">
                <a:solidFill>
                  <a:srgbClr val="FFC000"/>
                </a:solidFill>
              </a:rPr>
              <a:t> (although one may be implied).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Five basic structures of Sentence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• Sub + verb :I read.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• Sub+ verb + obj: I play Cricket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Sub + verb + adj: The book is wonderful.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Sub + verb + adverb: He walks slowly. </a:t>
            </a:r>
          </a:p>
          <a:p>
            <a:r>
              <a:rPr lang="en-US" dirty="0">
                <a:solidFill>
                  <a:srgbClr val="00B0F0"/>
                </a:solidFill>
              </a:rPr>
              <a:t>Sub + verb + noun: Rohit is a farmer.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3758" y="228600"/>
            <a:ext cx="10210802" cy="9144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000080"/>
                </a:highlight>
              </a:rPr>
              <a:t>Simple Sentence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9776A-3D32-42B4-91CC-23C7F5E7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8" y="1371600"/>
            <a:ext cx="11441854" cy="5257800"/>
          </a:xfrm>
        </p:spPr>
        <p:txBody>
          <a:bodyPr/>
          <a:lstStyle/>
          <a:p>
            <a:r>
              <a:rPr lang="en-US" dirty="0"/>
              <a:t>A simple sentence has one independent clause (one subject and a verb):</a:t>
            </a:r>
          </a:p>
          <a:p>
            <a:r>
              <a:rPr lang="en-US" dirty="0"/>
              <a:t>One finite verb.</a:t>
            </a:r>
          </a:p>
          <a:p>
            <a:r>
              <a:rPr lang="en-US" dirty="0"/>
              <a:t>Example: I live in San Francisco.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E2744-1301-4495-B14F-010F76392E34}"/>
              </a:ext>
            </a:extLst>
          </p:cNvPr>
          <p:cNvSpPr/>
          <p:nvPr/>
        </p:nvSpPr>
        <p:spPr>
          <a:xfrm>
            <a:off x="3577195" y="4477335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live </a:t>
            </a:r>
            <a:r>
              <a:rPr lang="en-US" sz="2800" b="1" dirty="0">
                <a:solidFill>
                  <a:schemeClr val="accent2"/>
                </a:solidFill>
              </a:rPr>
              <a:t>in San Francisco</a:t>
            </a:r>
            <a:r>
              <a:rPr lang="en-US" dirty="0"/>
              <a:t>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9FEFC2-5C4C-4FD4-A4A5-0591B04D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858493"/>
            <a:ext cx="7702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" panose="02020603050405020304" pitchFamily="18" charset="0"/>
              </a:rPr>
              <a:t>Observe how a simple sentence is constructed: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9A5FDA9-15D5-4E85-805E-B511EC5B5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2" y="3630008"/>
            <a:ext cx="1516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B0F0"/>
                </a:solidFill>
                <a:latin typeface="Times" charset="0"/>
              </a:rPr>
              <a:t>Pronoun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146C2EE-5DD0-4640-A3D4-B511D90DD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741" y="4142399"/>
            <a:ext cx="1081271" cy="582001"/>
          </a:xfrm>
          <a:prstGeom prst="line">
            <a:avLst/>
          </a:prstGeom>
          <a:ln>
            <a:solidFill>
              <a:srgbClr val="00B0F0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12553E-F026-47C7-B4FE-86679465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012" y="3604634"/>
            <a:ext cx="9291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C000"/>
                </a:solidFill>
                <a:latin typeface="Times" charset="0"/>
              </a:rPr>
              <a:t>Verb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2B61BFB-F0BA-4101-B23F-BAD90BD3F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2" y="4238003"/>
            <a:ext cx="0" cy="332607"/>
          </a:xfrm>
          <a:prstGeom prst="line">
            <a:avLst/>
          </a:prstGeom>
          <a:ln>
            <a:solidFill>
              <a:srgbClr val="FFC000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3A6CEEBA-BD66-4B7C-9C4C-E67954A1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684" y="3604634"/>
            <a:ext cx="39401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imes" charset="0"/>
              </a:rPr>
              <a:t>Prepositional phrase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0A6A3A4C-3261-481A-8677-F00E3A575403}"/>
              </a:ext>
            </a:extLst>
          </p:cNvPr>
          <p:cNvSpPr>
            <a:spLocks/>
          </p:cNvSpPr>
          <p:nvPr/>
        </p:nvSpPr>
        <p:spPr bwMode="auto">
          <a:xfrm rot="5400000">
            <a:off x="5445440" y="3083574"/>
            <a:ext cx="523221" cy="2527851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D75A6D21-88B8-4816-939A-91D2ED64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90" y="5478783"/>
            <a:ext cx="259012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Times" panose="02020603050405020304" pitchFamily="18" charset="0"/>
              </a:rPr>
              <a:t>Simple subject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DC14E569-3104-4E07-A62A-44445B8A8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3497" y="4953958"/>
            <a:ext cx="381029" cy="477950"/>
          </a:xfrm>
          <a:prstGeom prst="line">
            <a:avLst/>
          </a:prstGeom>
          <a:ln>
            <a:solidFill>
              <a:srgbClr val="00B0F0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47C7CF96-AA98-4EEB-91BE-9E148CD94193}"/>
              </a:ext>
            </a:extLst>
          </p:cNvPr>
          <p:cNvSpPr>
            <a:spLocks/>
          </p:cNvSpPr>
          <p:nvPr/>
        </p:nvSpPr>
        <p:spPr bwMode="auto">
          <a:xfrm rot="16200000">
            <a:off x="5184902" y="3561120"/>
            <a:ext cx="523221" cy="3124602"/>
          </a:xfrm>
          <a:prstGeom prst="leftBrace">
            <a:avLst>
              <a:gd name="adj1" fmla="val 30556"/>
              <a:gd name="adj2" fmla="val 5121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E03DE95-36CF-46BC-9C51-18EBC2EE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052" y="5478783"/>
            <a:ext cx="3249437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92D050"/>
                </a:solidFill>
                <a:latin typeface="Times" panose="02020603050405020304" pitchFamily="18" charset="0"/>
              </a:rPr>
              <a:t>Complete predicate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8DC2AE-2894-43C5-8D7D-F4FF3D7A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371013" cy="762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000080"/>
                </a:highlight>
              </a:rPr>
              <a:t>Compound Sentence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8C3D7C-FCA6-4E78-8B63-412DAEAD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609600"/>
            <a:ext cx="11277600" cy="58674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compound sentence contains two independent clauses that are joined together.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- a semicolon </a:t>
            </a:r>
          </a:p>
          <a:p>
            <a:r>
              <a:rPr lang="en-US" dirty="0">
                <a:solidFill>
                  <a:srgbClr val="92D050"/>
                </a:solidFill>
              </a:rPr>
              <a:t>- a coordinating conjunction </a:t>
            </a:r>
            <a:r>
              <a:rPr lang="en-US" dirty="0"/>
              <a:t>(</a:t>
            </a: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FOR,AND,NOR, BUT,OR, SO, YET.</a:t>
            </a:r>
            <a:r>
              <a:rPr lang="en-US" altLang="en-US" sz="1600" b="1" dirty="0">
                <a:latin typeface="Arial Black" panose="020B0A04020102020204" pitchFamily="34" charset="0"/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- a transition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BD5AB-9675-4DE2-83AA-BA17E5627690}"/>
              </a:ext>
            </a:extLst>
          </p:cNvPr>
          <p:cNvSpPr/>
          <p:nvPr/>
        </p:nvSpPr>
        <p:spPr>
          <a:xfrm>
            <a:off x="160321" y="22098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can make a compound sentence by joining two logically related independent clauses by using…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9E20AB7-F0D0-4D48-9697-562DFF0F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0666415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000080"/>
                </a:highlight>
              </a:rPr>
              <a:t>Compound Sentence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3791C-EC58-4474-871D-C054CC65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" y="1330983"/>
            <a:ext cx="12188825" cy="601979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Semicolon: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     I love living in the city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there are so many things to do.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 Using a Coordinating Conjunction:</a:t>
            </a:r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000080"/>
                </a:highlight>
              </a:rPr>
              <a:t>He couldn’t watch the show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000080"/>
                </a:highlight>
              </a:rPr>
              <a:t>so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</a:rPr>
              <a:t>he decided to tape it</a:t>
            </a:r>
            <a:r>
              <a:rPr lang="en-US" dirty="0">
                <a:solidFill>
                  <a:srgbClr val="00B050"/>
                </a:solidFill>
                <a:highlight>
                  <a:srgbClr val="000080"/>
                </a:highlight>
              </a:rPr>
              <a:t>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000080"/>
                </a:highlight>
              </a:rPr>
              <a:t>coordinating conjunction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0080"/>
                </a:highlight>
              </a:rPr>
              <a:t>Using a Transition:</a:t>
            </a:r>
          </a:p>
          <a:p>
            <a:pPr marL="0" indent="0">
              <a:buNone/>
            </a:pPr>
            <a:endParaRPr lang="en-US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I love San Francisco </a:t>
            </a:r>
            <a:r>
              <a:rPr lang="en-US" u="sng" dirty="0">
                <a:solidFill>
                  <a:schemeClr val="accent2"/>
                </a:solidFill>
                <a:highlight>
                  <a:srgbClr val="000080"/>
                </a:highlight>
              </a:rPr>
              <a:t>; however, 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I hate the traffic.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387B7-22BE-4321-A9FA-FFA97195EB23}"/>
              </a:ext>
            </a:extLst>
          </p:cNvPr>
          <p:cNvSpPr/>
          <p:nvPr/>
        </p:nvSpPr>
        <p:spPr>
          <a:xfrm>
            <a:off x="3033437" y="1263134"/>
            <a:ext cx="20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Independent Clause</a:t>
            </a: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7D0DB3AC-728C-4781-9446-15CC999CEAFE}"/>
              </a:ext>
            </a:extLst>
          </p:cNvPr>
          <p:cNvSpPr>
            <a:spLocks/>
          </p:cNvSpPr>
          <p:nvPr/>
        </p:nvSpPr>
        <p:spPr bwMode="auto">
          <a:xfrm rot="5400000">
            <a:off x="3363534" y="597279"/>
            <a:ext cx="369332" cy="2679975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F4F1B-2AE1-42FC-ABD3-C363A77F2764}"/>
              </a:ext>
            </a:extLst>
          </p:cNvPr>
          <p:cNvSpPr/>
          <p:nvPr/>
        </p:nvSpPr>
        <p:spPr>
          <a:xfrm flipH="1">
            <a:off x="6100962" y="1146317"/>
            <a:ext cx="257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Independent Clause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FCE7CB00-B61B-419F-810A-76B1B3292A66}"/>
              </a:ext>
            </a:extLst>
          </p:cNvPr>
          <p:cNvSpPr>
            <a:spLocks/>
          </p:cNvSpPr>
          <p:nvPr/>
        </p:nvSpPr>
        <p:spPr bwMode="auto">
          <a:xfrm rot="5400000">
            <a:off x="6900347" y="-136835"/>
            <a:ext cx="369332" cy="3962401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 dirty="0">
              <a:latin typeface="Times" panose="02020603050405020304" pitchFamily="18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36517206-4A2A-4F09-8C4C-79B32E1BC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2" y="3374369"/>
            <a:ext cx="0" cy="22860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1F592-C83B-41A8-96A8-469E457925CF}"/>
              </a:ext>
            </a:extLst>
          </p:cNvPr>
          <p:cNvSpPr/>
          <p:nvPr/>
        </p:nvSpPr>
        <p:spPr>
          <a:xfrm>
            <a:off x="7643599" y="3827500"/>
            <a:ext cx="20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</a:rPr>
              <a:t>Independent Clause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82036A63-13DF-4483-AF92-6FEFE9E00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154" y="3484600"/>
            <a:ext cx="1" cy="36933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A9948-2F80-4B6C-859A-A443612B38DE}"/>
              </a:ext>
            </a:extLst>
          </p:cNvPr>
          <p:cNvSpPr/>
          <p:nvPr/>
        </p:nvSpPr>
        <p:spPr>
          <a:xfrm>
            <a:off x="1513966" y="3726771"/>
            <a:ext cx="20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000080"/>
                </a:highlight>
              </a:rPr>
              <a:t>Independent Clause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EF10F471-FB18-4D62-9DBD-045211C04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9412" y="3602970"/>
            <a:ext cx="0" cy="201458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BE8BC5C4-044B-4280-8F65-857DA383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28" y="4708695"/>
            <a:ext cx="267997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highlight>
                  <a:srgbClr val="000080"/>
                </a:highlight>
                <a:latin typeface="Times" panose="02020603050405020304" pitchFamily="18" charset="0"/>
              </a:rPr>
              <a:t>Transition</a:t>
            </a:r>
            <a:endParaRPr lang="en-US" altLang="en-US" sz="2000" b="1" dirty="0">
              <a:solidFill>
                <a:schemeClr val="accent2"/>
              </a:solidFill>
              <a:highlight>
                <a:srgbClr val="000080"/>
              </a:highlight>
              <a:latin typeface="Times" panose="02020603050405020304" pitchFamily="18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F4E16D99-4F28-4F15-B39B-185E7DF79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819" y="5108805"/>
            <a:ext cx="0" cy="34073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FED2E3-3E57-4B73-810F-D953FE79D0EB}"/>
              </a:ext>
            </a:extLst>
          </p:cNvPr>
          <p:cNvSpPr/>
          <p:nvPr/>
        </p:nvSpPr>
        <p:spPr>
          <a:xfrm>
            <a:off x="134769" y="5860461"/>
            <a:ext cx="20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Independent Clause</a:t>
            </a: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CE6CBC62-CD63-4C68-B675-0ECF2F39F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2" y="5562600"/>
            <a:ext cx="0" cy="340733"/>
          </a:xfrm>
          <a:prstGeom prst="line">
            <a:avLst/>
          </a:prstGeom>
          <a:ln>
            <a:solidFill>
              <a:srgbClr val="FFFF00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690BD-A6C7-4CE8-A086-9080E17B31E9}"/>
              </a:ext>
            </a:extLst>
          </p:cNvPr>
          <p:cNvSpPr/>
          <p:nvPr/>
        </p:nvSpPr>
        <p:spPr>
          <a:xfrm>
            <a:off x="3836616" y="6005066"/>
            <a:ext cx="20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Independent Clause</a:t>
            </a: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264A336-1248-4263-8140-50704D46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2" y="5742832"/>
            <a:ext cx="0" cy="340733"/>
          </a:xfrm>
          <a:prstGeom prst="line">
            <a:avLst/>
          </a:prstGeom>
          <a:ln>
            <a:solidFill>
              <a:srgbClr val="FFFF00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1BB751-D2B9-45F7-95A2-2D7C6D03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304800"/>
            <a:ext cx="10439403" cy="609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000080"/>
                </a:highlight>
              </a:rPr>
              <a:t>Complex Sentence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246FE-C21C-478D-9829-F5BE6FB7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219200"/>
            <a:ext cx="11582400" cy="5334000"/>
          </a:xfrm>
        </p:spPr>
        <p:txBody>
          <a:bodyPr/>
          <a:lstStyle/>
          <a:p>
            <a:r>
              <a:rPr lang="en-US" dirty="0"/>
              <a:t>A complex sentence contains at least one independent clause and one dependent clause.</a:t>
            </a:r>
          </a:p>
          <a:p>
            <a:r>
              <a:rPr lang="en-US" altLang="en-US" b="1" dirty="0"/>
              <a:t>A complex sentence has at least two parts: one that can stand alone and another one that </a:t>
            </a:r>
            <a:r>
              <a:rPr lang="en-US" altLang="en-US" b="1" dirty="0" err="1"/>
              <a:t>cannot.The</a:t>
            </a:r>
            <a:r>
              <a:rPr lang="en-US" altLang="en-US" b="1" dirty="0"/>
              <a:t> part that cannot stand alone is linked to the rest of the sentence by a </a:t>
            </a:r>
            <a:r>
              <a:rPr lang="en-US" altLang="en-US" b="1" dirty="0">
                <a:solidFill>
                  <a:srgbClr val="FFFF00"/>
                </a:solidFill>
              </a:rPr>
              <a:t>subordinating conjunction.</a:t>
            </a:r>
          </a:p>
          <a:p>
            <a:endParaRPr lang="en-US" altLang="en-US" b="1" dirty="0">
              <a:solidFill>
                <a:srgbClr val="FFFF00"/>
              </a:solidFill>
            </a:endParaRPr>
          </a:p>
          <a:p>
            <a:r>
              <a:rPr lang="en-US" altLang="en-US" b="1" dirty="0">
                <a:solidFill>
                  <a:srgbClr val="FFC000"/>
                </a:solidFill>
              </a:rPr>
              <a:t>Example : </a:t>
            </a:r>
            <a:r>
              <a:rPr lang="en-US" dirty="0">
                <a:highlight>
                  <a:srgbClr val="FF0000"/>
                </a:highlight>
              </a:rPr>
              <a:t>John cannot set up his typewriter because the wall has no outlet.</a:t>
            </a:r>
            <a:endParaRPr lang="en-US" altLang="en-US" b="1" dirty="0">
              <a:solidFill>
                <a:srgbClr val="FFC000"/>
              </a:solidFill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                             </a:t>
            </a:r>
            <a:r>
              <a:rPr lang="en-US" u="sng" dirty="0">
                <a:solidFill>
                  <a:schemeClr val="accent2"/>
                </a:solidFill>
              </a:rPr>
              <a:t>John cannot set up his typewriter  </a:t>
            </a:r>
          </a:p>
          <a:p>
            <a:pPr marL="0" indent="0">
              <a:buNone/>
            </a:pPr>
            <a:endParaRPr lang="en-US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                                                 because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wall has no outlet.</a:t>
            </a:r>
          </a:p>
          <a:p>
            <a:pPr marL="0" indent="0">
              <a:buNone/>
            </a:pP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C6B48870-3ADD-45DF-B49E-6CFAEDED1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3413" y="4819445"/>
            <a:ext cx="2285658" cy="1553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A54C7811-BABA-483C-AD08-B10C531EE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413" y="4413332"/>
            <a:ext cx="15308" cy="40611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C5725-1FC8-4675-8F45-562574851B0A}"/>
              </a:ext>
            </a:extLst>
          </p:cNvPr>
          <p:cNvSpPr/>
          <p:nvPr/>
        </p:nvSpPr>
        <p:spPr>
          <a:xfrm flipH="1">
            <a:off x="8075612" y="4585317"/>
            <a:ext cx="257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Independent Clause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E6AD332-BF28-4B97-9F67-606116420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4259" y="6019800"/>
            <a:ext cx="2285658" cy="155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22A21C0F-1C5D-4968-B06E-6BD842C98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4259" y="5613686"/>
            <a:ext cx="15308" cy="40611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575C8-A88D-4A5C-82BA-8BCE3CE99085}"/>
              </a:ext>
            </a:extLst>
          </p:cNvPr>
          <p:cNvSpPr/>
          <p:nvPr/>
        </p:nvSpPr>
        <p:spPr>
          <a:xfrm flipH="1">
            <a:off x="8124962" y="5812304"/>
            <a:ext cx="257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Dependent Clause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7EB1B546-D1D6-41CA-992B-9BDFEC78AB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3571" y="5966248"/>
            <a:ext cx="1723955" cy="18106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5CE660EF-717F-4259-ADB8-369015D02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6967" y="5675090"/>
            <a:ext cx="0" cy="27481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18368-C056-4598-98E4-B0873418CC72}"/>
              </a:ext>
            </a:extLst>
          </p:cNvPr>
          <p:cNvSpPr/>
          <p:nvPr/>
        </p:nvSpPr>
        <p:spPr>
          <a:xfrm flipH="1">
            <a:off x="907476" y="5661188"/>
            <a:ext cx="211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Subordinating Conjunction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650794-0D2E-4864-A5A9-9EE8CA01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6012" y="2819400"/>
            <a:ext cx="8153402" cy="990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7ED369-FB96-4E09-8AB8-346AF719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412" y="4114800"/>
            <a:ext cx="1752599" cy="381000"/>
          </a:xfrm>
        </p:spPr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159</TotalTime>
  <Words>429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Corbel</vt:lpstr>
      <vt:lpstr>Times</vt:lpstr>
      <vt:lpstr>Digital Blue Tunnel 16x9</vt:lpstr>
      <vt:lpstr>Presentation</vt:lpstr>
      <vt:lpstr> Topic: Sentence Structure </vt:lpstr>
      <vt:lpstr>              Name : Sajib Bhattacharjee  ID:20201070010 Semester:1.2 Section: B Date: 03.10.2020  </vt:lpstr>
      <vt:lpstr>                                              Sentence</vt:lpstr>
      <vt:lpstr>Simple Sentence</vt:lpstr>
      <vt:lpstr>Compound Sentence</vt:lpstr>
      <vt:lpstr>Compound Sentence</vt:lpstr>
      <vt:lpstr>Complex Sentence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Sajib Bhattacharjee</dc:creator>
  <cp:lastModifiedBy>Sajib Bhattacharjee</cp:lastModifiedBy>
  <cp:revision>22</cp:revision>
  <dcterms:created xsi:type="dcterms:W3CDTF">2020-10-01T15:45:21Z</dcterms:created>
  <dcterms:modified xsi:type="dcterms:W3CDTF">2022-03-31T17:55:05Z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