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9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95" d="100"/>
          <a:sy n="95" d="100"/>
        </p:scale>
        <p:origin x="119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-monster.com/lessons/verbs.htm" TargetMode="External"/><Relationship Id="rId2" Type="http://schemas.openxmlformats.org/officeDocument/2006/relationships/hyperlink" Target="https://www.grammar-monster.com/glossary/subject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3657600"/>
            <a:ext cx="8229601" cy="1066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602" y="304800"/>
            <a:ext cx="9601202" cy="762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Topic: Sentence Structure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602" y="1295401"/>
            <a:ext cx="9601202" cy="43434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Course Code: Hum-1241.</a:t>
            </a:r>
          </a:p>
          <a:p>
            <a:r>
              <a:rPr lang="en-US" b="1" dirty="0">
                <a:solidFill>
                  <a:schemeClr val="accent2"/>
                </a:solidFill>
              </a:rPr>
              <a:t> Course Title : English and Human Communication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2"/>
                </a:solidFill>
                <a:highlight>
                  <a:srgbClr val="000080"/>
                </a:highlight>
              </a:rPr>
              <a:t>Name: Sajib Bhattacharjee</a:t>
            </a:r>
          </a:p>
          <a:p>
            <a:r>
              <a:rPr lang="en-US" dirty="0">
                <a:solidFill>
                  <a:schemeClr val="accent5"/>
                </a:solidFill>
              </a:rPr>
              <a:t>ID</a:t>
            </a:r>
            <a:r>
              <a:rPr lang="en-US">
                <a:solidFill>
                  <a:schemeClr val="accent5"/>
                </a:solidFill>
              </a:rPr>
              <a:t>:20201070010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Semester:1.2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Section: B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Date: 03.10.2020</a:t>
            </a:r>
          </a:p>
          <a:p>
            <a:r>
              <a:rPr lang="en-US" b="1" i="1" dirty="0">
                <a:solidFill>
                  <a:srgbClr val="0066FF"/>
                </a:solidFill>
              </a:rPr>
              <a:t>Department of Computer Science and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29525-9BB8-414C-8EFE-2F4D1D863EA4}"/>
              </a:ext>
            </a:extLst>
          </p:cNvPr>
          <p:cNvSpPr/>
          <p:nvPr/>
        </p:nvSpPr>
        <p:spPr>
          <a:xfrm>
            <a:off x="1370012" y="5562599"/>
            <a:ext cx="633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North Western University , </a:t>
            </a:r>
            <a:r>
              <a:rPr lang="en-US" b="1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Khulan</a:t>
            </a:r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143E6-B7C6-4800-A211-FF818D2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Sentence Structure: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E8727-F192-4CBF-B958-09D1C3C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1" y="1447800"/>
            <a:ext cx="9515391" cy="457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Sentence : A sentence is a group of words giving a complete thought. A sentence must contain a 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subject</a:t>
            </a:r>
            <a:r>
              <a:rPr lang="en-US" dirty="0">
                <a:solidFill>
                  <a:srgbClr val="FFC000"/>
                </a:solidFill>
              </a:rPr>
              <a:t> and a 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dirty="0">
                <a:solidFill>
                  <a:srgbClr val="FFC000"/>
                </a:solidFill>
              </a:rPr>
              <a:t> (although one may be implied).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Five basic structures:</a:t>
            </a:r>
          </a:p>
          <a:p>
            <a:r>
              <a:rPr lang="en-US" dirty="0"/>
              <a:t>Sub + verb : I read. </a:t>
            </a:r>
          </a:p>
          <a:p>
            <a:r>
              <a:rPr lang="en-US" dirty="0"/>
              <a:t>Sub + verb + obj: He reads Book.</a:t>
            </a:r>
          </a:p>
          <a:p>
            <a:r>
              <a:rPr lang="en-US" dirty="0"/>
              <a:t> Sub + verb + adj : He is wonderful. </a:t>
            </a:r>
          </a:p>
          <a:p>
            <a:r>
              <a:rPr lang="en-US" dirty="0"/>
              <a:t>Sub + verb + adverb : She laughs loudly.</a:t>
            </a:r>
          </a:p>
          <a:p>
            <a:r>
              <a:rPr lang="en-US" dirty="0"/>
              <a:t> Sub + verb + noun: He is a teacher. 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5F086-619F-4693-9264-A09BD546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9372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Simple Sentences: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D0D49-B8CA-4B8F-BF8C-BA67F2FD7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055" y="1524000"/>
            <a:ext cx="9237831" cy="411479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sentence contains a subject and a verb, and it may also have an object and modifiers. However, it contains only one independent clause.</a:t>
            </a:r>
            <a:b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examples:</a:t>
            </a:r>
            <a:b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1.She wrote.</a:t>
            </a:r>
            <a:b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2.She completed her literature review.</a:t>
            </a:r>
            <a:b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3.He organized his sources by theme.</a:t>
            </a:r>
            <a:b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381000"/>
            <a:ext cx="9753601" cy="762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Compound Sentences: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40A1-BE1B-49B8-9849-4D5A650E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371599"/>
            <a:ext cx="9134391" cy="411480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compound sentence contains at least two independent clauses.  These two independent clauses can be combined with a comma and a coordinating conjunction or with a semicolon.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examples:</a:t>
            </a:r>
            <a:br>
              <a:rPr lang="en-US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1.She completed her literature review, and she created her reference list.</a:t>
            </a:r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2.He organized his sources by theme; then, he updated his reference list.</a:t>
            </a:r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3.They studied APA rules for many hours, but they realized there was still much to learn.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D55693-38DD-4E22-848D-9B0E2E75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57200"/>
            <a:ext cx="9296402" cy="762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Complex Sentences: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E0E8CA-C04B-4AB9-BE73-5E294F35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41" y="1447800"/>
            <a:ext cx="9593171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complex sentence contains at least one independent clause and at least one dependent clause. Dependent clauses can refer to the subject (who, which) the sequence/time (since, while), or the causal elements (because, if) of the independent clause . If a sentence begins with a dependent clause, note the comma after this clause. If, on the other hand, the sentence begins with an independent clause, there is not a comma separating the two clauses.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u="sng" dirty="0">
                <a:solidFill>
                  <a:schemeClr val="accent2"/>
                </a:solidFill>
              </a:rPr>
              <a:t>Here are a few examples:</a:t>
            </a:r>
            <a:br>
              <a:rPr lang="en-US" sz="3200" b="1" dirty="0"/>
            </a:br>
            <a:br>
              <a:rPr lang="en-US" sz="2000" b="1" dirty="0"/>
            </a:b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1.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Although she completed her literature review, she still needed to work on her methods section.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2.Because he organized his sources by theme, it was easier for his readers to follow.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3.They studied APA rules for many hours as they were so interesting.</a:t>
            </a:r>
            <a:b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E8F236-BCE0-4C1B-96E7-4AEA954B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12" y="3505200"/>
            <a:ext cx="8305802" cy="12192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8943BE6-AF56-4004-B5AB-F305BB5F2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14" y="4800600"/>
            <a:ext cx="5562600" cy="457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51</TotalTime>
  <Words>468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Digital Blue Tunnel 16x9</vt:lpstr>
      <vt:lpstr>Presentation</vt:lpstr>
      <vt:lpstr>Topic: Sentence Structure</vt:lpstr>
      <vt:lpstr>Sentence Structure: </vt:lpstr>
      <vt:lpstr>Simple Sentences: </vt:lpstr>
      <vt:lpstr>Compound Sentences:</vt:lpstr>
      <vt:lpstr>Complex Sentences: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Sajib Bhattacharjee</dc:creator>
  <cp:lastModifiedBy>Sajib Bhattacharjee</cp:lastModifiedBy>
  <cp:revision>6</cp:revision>
  <dcterms:created xsi:type="dcterms:W3CDTF">2020-10-02T15:19:10Z</dcterms:created>
  <dcterms:modified xsi:type="dcterms:W3CDTF">2022-03-31T17:56:17Z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