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20-Aug-20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86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520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7433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340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5370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679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5077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6906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90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14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89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247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5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578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096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628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23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20-Aug-20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280784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A6C627-859B-4C80-8B1D-7EC7D18FE8F0}"/>
              </a:ext>
            </a:extLst>
          </p:cNvPr>
          <p:cNvSpPr>
            <a:spLocks noGrp="1"/>
          </p:cNvSpPr>
          <p:nvPr>
            <p:ph type="subTitle" idx="1"/>
          </p:nvPr>
        </p:nvSpPr>
        <p:spPr>
          <a:xfrm>
            <a:off x="862149" y="714102"/>
            <a:ext cx="10424160" cy="4920344"/>
          </a:xfrm>
        </p:spPr>
        <p:txBody>
          <a:bodyPr>
            <a:normAutofit lnSpcReduction="10000"/>
          </a:bodyPr>
          <a:lstStyle/>
          <a:p>
            <a:pPr algn="ctr"/>
            <a:r>
              <a:rPr lang="en-US" sz="4400" dirty="0">
                <a:solidFill>
                  <a:srgbClr val="00B050"/>
                </a:solidFill>
                <a:latin typeface="Bodoni MT" panose="02070603080606020203" pitchFamily="18" charset="0"/>
              </a:rPr>
              <a:t>Presentation</a:t>
            </a:r>
          </a:p>
          <a:p>
            <a:pPr algn="ctr"/>
            <a:endParaRPr lang="en-US" dirty="0"/>
          </a:p>
          <a:p>
            <a:pPr algn="ctr"/>
            <a:endParaRPr lang="en-US" dirty="0"/>
          </a:p>
          <a:p>
            <a:pPr algn="ctr"/>
            <a:r>
              <a:rPr lang="en-US" sz="3600" dirty="0">
                <a:solidFill>
                  <a:schemeClr val="accent5"/>
                </a:solidFill>
              </a:rPr>
              <a:t>North Western University</a:t>
            </a:r>
          </a:p>
          <a:p>
            <a:pPr algn="ctr"/>
            <a:endParaRPr lang="en-US" sz="3600" dirty="0"/>
          </a:p>
          <a:p>
            <a:pPr algn="ctr"/>
            <a:r>
              <a:rPr lang="en-US" dirty="0">
                <a:solidFill>
                  <a:srgbClr val="00B0F0"/>
                </a:solidFill>
              </a:rPr>
              <a:t>Name: </a:t>
            </a:r>
            <a:r>
              <a:rPr lang="en-US" dirty="0" err="1">
                <a:solidFill>
                  <a:srgbClr val="00B0F0"/>
                </a:solidFill>
              </a:rPr>
              <a:t>Sajib</a:t>
            </a:r>
            <a:r>
              <a:rPr lang="en-US" dirty="0">
                <a:solidFill>
                  <a:srgbClr val="00B0F0"/>
                </a:solidFill>
              </a:rPr>
              <a:t> Bhattacharjee</a:t>
            </a:r>
          </a:p>
          <a:p>
            <a:pPr algn="ctr"/>
            <a:r>
              <a:rPr lang="en-US" dirty="0">
                <a:solidFill>
                  <a:srgbClr val="00B0F0"/>
                </a:solidFill>
              </a:rPr>
              <a:t>Id:20201070010</a:t>
            </a:r>
          </a:p>
          <a:p>
            <a:pPr algn="ctr"/>
            <a:r>
              <a:rPr lang="en-US" dirty="0">
                <a:solidFill>
                  <a:srgbClr val="00B0F0"/>
                </a:solidFill>
              </a:rPr>
              <a:t>Presentation Name: The History of Emergence of Independent Bangladesh.</a:t>
            </a:r>
          </a:p>
          <a:p>
            <a:pPr algn="ctr"/>
            <a:r>
              <a:rPr lang="en-US" dirty="0">
                <a:solidFill>
                  <a:srgbClr val="00B0F0"/>
                </a:solidFill>
              </a:rPr>
              <a:t>Department: CSE</a:t>
            </a:r>
          </a:p>
          <a:p>
            <a:pPr algn="ctr"/>
            <a:r>
              <a:rPr lang="en-US" dirty="0">
                <a:solidFill>
                  <a:srgbClr val="00B0F0"/>
                </a:solidFill>
              </a:rPr>
              <a:t>Section- B</a:t>
            </a:r>
          </a:p>
          <a:p>
            <a:pPr algn="ctr"/>
            <a:endParaRPr lang="en-US" dirty="0"/>
          </a:p>
        </p:txBody>
      </p:sp>
    </p:spTree>
    <p:extLst>
      <p:ext uri="{BB962C8B-B14F-4D97-AF65-F5344CB8AC3E}">
        <p14:creationId xmlns:p14="http://schemas.microsoft.com/office/powerpoint/2010/main" val="196061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521CA5-AB68-4A44-A9D6-51B4BA94D4C2}"/>
              </a:ext>
            </a:extLst>
          </p:cNvPr>
          <p:cNvSpPr>
            <a:spLocks noGrp="1"/>
          </p:cNvSpPr>
          <p:nvPr>
            <p:ph type="subTitle" idx="1"/>
          </p:nvPr>
        </p:nvSpPr>
        <p:spPr>
          <a:xfrm>
            <a:off x="566058" y="661851"/>
            <a:ext cx="11007634" cy="5538652"/>
          </a:xfrm>
        </p:spPr>
        <p:txBody>
          <a:bodyPr>
            <a:normAutofit/>
          </a:bodyPr>
          <a:lstStyle/>
          <a:p>
            <a:r>
              <a:rPr lang="en-US" sz="3600" u="sng" dirty="0">
                <a:solidFill>
                  <a:srgbClr val="FFFF00"/>
                </a:solidFill>
              </a:rPr>
              <a:t>Six point movement:</a:t>
            </a:r>
          </a:p>
          <a:p>
            <a:endParaRPr lang="en-US" dirty="0"/>
          </a:p>
          <a:p>
            <a:r>
              <a:rPr lang="en-US" sz="2400" cap="none" dirty="0">
                <a:solidFill>
                  <a:srgbClr val="00B0F0"/>
                </a:solidFill>
                <a:latin typeface="Times New Roman" panose="02020603050405020304" pitchFamily="18" charset="0"/>
                <a:cs typeface="Times New Roman" panose="02020603050405020304" pitchFamily="18" charset="0"/>
              </a:rPr>
              <a:t>The 6 point movement was a </a:t>
            </a:r>
            <a:r>
              <a:rPr lang="en-US" sz="2400" cap="none" dirty="0" err="1">
                <a:solidFill>
                  <a:srgbClr val="00B0F0"/>
                </a:solidFill>
                <a:latin typeface="Times New Roman" panose="02020603050405020304" pitchFamily="18" charset="0"/>
                <a:cs typeface="Times New Roman" panose="02020603050405020304" pitchFamily="18" charset="0"/>
              </a:rPr>
              <a:t>bengali</a:t>
            </a:r>
            <a:r>
              <a:rPr lang="en-US" sz="2400" cap="none" dirty="0">
                <a:solidFill>
                  <a:srgbClr val="00B0F0"/>
                </a:solidFill>
                <a:latin typeface="Times New Roman" panose="02020603050405020304" pitchFamily="18" charset="0"/>
                <a:cs typeface="Times New Roman" panose="02020603050405020304" pitchFamily="18" charset="0"/>
              </a:rPr>
              <a:t> nationalist movement in east </a:t>
            </a:r>
            <a:r>
              <a:rPr lang="en-US" sz="2400" cap="none" dirty="0" err="1">
                <a:solidFill>
                  <a:srgbClr val="00B0F0"/>
                </a:solidFill>
                <a:latin typeface="Times New Roman" panose="02020603050405020304" pitchFamily="18" charset="0"/>
                <a:cs typeface="Times New Roman" panose="02020603050405020304" pitchFamily="18" charset="0"/>
              </a:rPr>
              <a:t>pakistan</a:t>
            </a:r>
            <a:r>
              <a:rPr lang="en-US" sz="2400" cap="none" dirty="0">
                <a:solidFill>
                  <a:srgbClr val="00B0F0"/>
                </a:solidFill>
                <a:latin typeface="Times New Roman" panose="02020603050405020304" pitchFamily="18" charset="0"/>
                <a:cs typeface="Times New Roman" panose="02020603050405020304" pitchFamily="18" charset="0"/>
              </a:rPr>
              <a:t> spearheaded by sheikh </a:t>
            </a:r>
            <a:r>
              <a:rPr lang="en-US" sz="2400" cap="none" dirty="0" err="1">
                <a:solidFill>
                  <a:srgbClr val="00B0F0"/>
                </a:solidFill>
                <a:latin typeface="Times New Roman" panose="02020603050405020304" pitchFamily="18" charset="0"/>
                <a:cs typeface="Times New Roman" panose="02020603050405020304" pitchFamily="18" charset="0"/>
              </a:rPr>
              <a:t>mujibur</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rahman</a:t>
            </a:r>
            <a:r>
              <a:rPr lang="en-US" sz="2400" cap="none" dirty="0">
                <a:solidFill>
                  <a:srgbClr val="00B0F0"/>
                </a:solidFill>
                <a:latin typeface="Times New Roman" panose="02020603050405020304" pitchFamily="18" charset="0"/>
                <a:cs typeface="Times New Roman" panose="02020603050405020304" pitchFamily="18" charset="0"/>
              </a:rPr>
              <a:t>, which eventually led to the liberation of </a:t>
            </a:r>
            <a:r>
              <a:rPr lang="en-US" sz="2400" cap="none" dirty="0" err="1">
                <a:solidFill>
                  <a:srgbClr val="00B0F0"/>
                </a:solidFill>
                <a:latin typeface="Times New Roman" panose="02020603050405020304" pitchFamily="18" charset="0"/>
                <a:cs typeface="Times New Roman" panose="02020603050405020304" pitchFamily="18" charset="0"/>
              </a:rPr>
              <a:t>bangladesh</a:t>
            </a:r>
            <a:r>
              <a:rPr lang="en-US" sz="2400" cap="none" dirty="0">
                <a:solidFill>
                  <a:srgbClr val="00B0F0"/>
                </a:solidFill>
                <a:latin typeface="Times New Roman" panose="02020603050405020304" pitchFamily="18" charset="0"/>
                <a:cs typeface="Times New Roman" panose="02020603050405020304" pitchFamily="18" charset="0"/>
              </a:rPr>
              <a:t>. The movement's main agenda was to realize the six demands put forward by a coalition of </a:t>
            </a:r>
            <a:r>
              <a:rPr lang="en-US" sz="2400" cap="none" dirty="0" err="1">
                <a:solidFill>
                  <a:srgbClr val="00B0F0"/>
                </a:solidFill>
                <a:latin typeface="Times New Roman" panose="02020603050405020304" pitchFamily="18" charset="0"/>
                <a:cs typeface="Times New Roman" panose="02020603050405020304" pitchFamily="18" charset="0"/>
              </a:rPr>
              <a:t>bengal</a:t>
            </a:r>
            <a:r>
              <a:rPr lang="en-US" sz="2400" cap="none" dirty="0">
                <a:solidFill>
                  <a:srgbClr val="00B0F0"/>
                </a:solidFill>
                <a:latin typeface="Times New Roman" panose="02020603050405020304" pitchFamily="18" charset="0"/>
                <a:cs typeface="Times New Roman" panose="02020603050405020304" pitchFamily="18" charset="0"/>
              </a:rPr>
              <a:t> nationalist political parties in 1966, to end the perceived exploitation of east </a:t>
            </a:r>
            <a:r>
              <a:rPr lang="en-US" sz="2400" cap="none" dirty="0" err="1">
                <a:solidFill>
                  <a:srgbClr val="00B0F0"/>
                </a:solidFill>
                <a:latin typeface="Times New Roman" panose="02020603050405020304" pitchFamily="18" charset="0"/>
                <a:cs typeface="Times New Roman" panose="02020603050405020304" pitchFamily="18" charset="0"/>
              </a:rPr>
              <a:t>pakistan</a:t>
            </a:r>
            <a:r>
              <a:rPr lang="en-US" sz="2400" cap="none" dirty="0">
                <a:solidFill>
                  <a:srgbClr val="00B0F0"/>
                </a:solidFill>
                <a:latin typeface="Times New Roman" panose="02020603050405020304" pitchFamily="18" charset="0"/>
                <a:cs typeface="Times New Roman" panose="02020603050405020304" pitchFamily="18" charset="0"/>
              </a:rPr>
              <a:t> by the west </a:t>
            </a:r>
            <a:r>
              <a:rPr lang="en-US" sz="2400" cap="none" dirty="0" err="1">
                <a:solidFill>
                  <a:srgbClr val="00B0F0"/>
                </a:solidFill>
                <a:latin typeface="Times New Roman" panose="02020603050405020304" pitchFamily="18" charset="0"/>
                <a:cs typeface="Times New Roman" panose="02020603050405020304" pitchFamily="18" charset="0"/>
              </a:rPr>
              <a:t>pakistani</a:t>
            </a:r>
            <a:r>
              <a:rPr lang="en-US" sz="2400" cap="none" dirty="0">
                <a:solidFill>
                  <a:srgbClr val="00B0F0"/>
                </a:solidFill>
                <a:latin typeface="Times New Roman" panose="02020603050405020304" pitchFamily="18" charset="0"/>
                <a:cs typeface="Times New Roman" panose="02020603050405020304" pitchFamily="18" charset="0"/>
              </a:rPr>
              <a:t> rules.</a:t>
            </a:r>
          </a:p>
          <a:p>
            <a:r>
              <a:rPr lang="en-US" sz="2400" cap="none" dirty="0">
                <a:solidFill>
                  <a:srgbClr val="00B0F0"/>
                </a:solidFill>
                <a:latin typeface="Times New Roman" panose="02020603050405020304" pitchFamily="18" charset="0"/>
                <a:cs typeface="Times New Roman" panose="02020603050405020304" pitchFamily="18" charset="0"/>
              </a:rPr>
              <a:t>Debates exist on the authorship of the six points. In 1966, the then </a:t>
            </a:r>
            <a:r>
              <a:rPr lang="en-US" sz="2400" cap="none" dirty="0" err="1">
                <a:solidFill>
                  <a:srgbClr val="00B0F0"/>
                </a:solidFill>
                <a:latin typeface="Times New Roman" panose="02020603050405020304" pitchFamily="18" charset="0"/>
                <a:cs typeface="Times New Roman" panose="02020603050405020304" pitchFamily="18" charset="0"/>
              </a:rPr>
              <a:t>bhashani</a:t>
            </a:r>
            <a:r>
              <a:rPr lang="en-US" sz="2400" cap="none" dirty="0">
                <a:solidFill>
                  <a:srgbClr val="00B0F0"/>
                </a:solidFill>
                <a:latin typeface="Times New Roman" panose="02020603050405020304" pitchFamily="18" charset="0"/>
                <a:cs typeface="Times New Roman" panose="02020603050405020304" pitchFamily="18" charset="0"/>
              </a:rPr>
              <a:t> NAP, pro-china communist groups and </a:t>
            </a:r>
            <a:r>
              <a:rPr lang="en-US" sz="2400" cap="none" dirty="0" err="1">
                <a:solidFill>
                  <a:srgbClr val="00B0F0"/>
                </a:solidFill>
                <a:latin typeface="Times New Roman" panose="02020603050405020304" pitchFamily="18" charset="0"/>
                <a:cs typeface="Times New Roman" panose="02020603050405020304" pitchFamily="18" charset="0"/>
              </a:rPr>
              <a:t>chhatra</a:t>
            </a:r>
            <a:r>
              <a:rPr lang="en-US" sz="2400" cap="none" dirty="0">
                <a:solidFill>
                  <a:srgbClr val="00B0F0"/>
                </a:solidFill>
                <a:latin typeface="Times New Roman" panose="02020603050405020304" pitchFamily="18" charset="0"/>
                <a:cs typeface="Times New Roman" panose="02020603050405020304" pitchFamily="18" charset="0"/>
              </a:rPr>
              <a:t> union (</a:t>
            </a:r>
            <a:r>
              <a:rPr lang="en-US" sz="2400" cap="none" dirty="0" err="1">
                <a:solidFill>
                  <a:srgbClr val="00B0F0"/>
                </a:solidFill>
                <a:latin typeface="Times New Roman" panose="02020603050405020304" pitchFamily="18" charset="0"/>
                <a:cs typeface="Times New Roman" panose="02020603050405020304" pitchFamily="18" charset="0"/>
              </a:rPr>
              <a:t>menon</a:t>
            </a:r>
            <a:r>
              <a:rPr lang="en-US" sz="2400" cap="none" dirty="0">
                <a:solidFill>
                  <a:srgbClr val="00B0F0"/>
                </a:solidFill>
                <a:latin typeface="Times New Roman" panose="02020603050405020304" pitchFamily="18" charset="0"/>
                <a:cs typeface="Times New Roman" panose="02020603050405020304" pitchFamily="18" charset="0"/>
              </a:rPr>
              <a:t> group) were the first to articulate their reaction. They claimed that the six points were in fact the creation of the CIA. Its aim was to develop rapport with the USA by creating problems for </a:t>
            </a:r>
            <a:r>
              <a:rPr lang="en-US" sz="2400" cap="none" dirty="0" err="1">
                <a:solidFill>
                  <a:srgbClr val="00B0F0"/>
                </a:solidFill>
                <a:latin typeface="Times New Roman" panose="02020603050405020304" pitchFamily="18" charset="0"/>
                <a:cs typeface="Times New Roman" panose="02020603050405020304" pitchFamily="18" charset="0"/>
              </a:rPr>
              <a:t>ayub</a:t>
            </a:r>
            <a:r>
              <a:rPr lang="en-US" sz="2400" cap="none" dirty="0">
                <a:solidFill>
                  <a:srgbClr val="00B0F0"/>
                </a:solidFill>
                <a:latin typeface="Times New Roman" panose="02020603050405020304" pitchFamily="18" charset="0"/>
                <a:cs typeface="Times New Roman" panose="02020603050405020304" pitchFamily="18" charset="0"/>
              </a:rPr>
              <a:t> khan. But such an explanation on the origin of 6 points was not accepted or proved by anyone later.</a:t>
            </a:r>
          </a:p>
        </p:txBody>
      </p:sp>
    </p:spTree>
    <p:extLst>
      <p:ext uri="{BB962C8B-B14F-4D97-AF65-F5344CB8AC3E}">
        <p14:creationId xmlns:p14="http://schemas.microsoft.com/office/powerpoint/2010/main" val="27783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17ECC9-F334-48CE-8289-FA2004008D9D}"/>
              </a:ext>
            </a:extLst>
          </p:cNvPr>
          <p:cNvSpPr>
            <a:spLocks noGrp="1"/>
          </p:cNvSpPr>
          <p:nvPr>
            <p:ph type="subTitle" idx="1"/>
          </p:nvPr>
        </p:nvSpPr>
        <p:spPr>
          <a:xfrm>
            <a:off x="653143" y="722811"/>
            <a:ext cx="10972800" cy="5590903"/>
          </a:xfrm>
        </p:spPr>
        <p:txBody>
          <a:bodyPr>
            <a:normAutofit/>
          </a:bodyPr>
          <a:lstStyle/>
          <a:p>
            <a:r>
              <a:rPr lang="en-US" sz="2400" cap="none" dirty="0">
                <a:solidFill>
                  <a:srgbClr val="00B0F0"/>
                </a:solidFill>
                <a:latin typeface="Times New Roman" panose="02020603050405020304" pitchFamily="18" charset="0"/>
                <a:cs typeface="Times New Roman" panose="02020603050405020304" pitchFamily="18" charset="0"/>
              </a:rPr>
              <a:t>Some people opine that the six points were in fact the creation of some </a:t>
            </a:r>
            <a:r>
              <a:rPr lang="en-US" sz="2400" cap="none" dirty="0" err="1">
                <a:solidFill>
                  <a:srgbClr val="00B0F0"/>
                </a:solidFill>
                <a:latin typeface="Times New Roman" panose="02020603050405020304" pitchFamily="18" charset="0"/>
                <a:cs typeface="Times New Roman" panose="02020603050405020304" pitchFamily="18" charset="0"/>
              </a:rPr>
              <a:t>bengali</a:t>
            </a:r>
            <a:r>
              <a:rPr lang="en-US" sz="2400" cap="none" dirty="0">
                <a:solidFill>
                  <a:srgbClr val="00B0F0"/>
                </a:solidFill>
                <a:latin typeface="Times New Roman" panose="02020603050405020304" pitchFamily="18" charset="0"/>
                <a:cs typeface="Times New Roman" panose="02020603050405020304" pitchFamily="18" charset="0"/>
              </a:rPr>
              <a:t> CSP officers – </a:t>
            </a:r>
            <a:r>
              <a:rPr lang="en-US" sz="2400" cap="none" dirty="0" err="1">
                <a:solidFill>
                  <a:srgbClr val="00B0F0"/>
                </a:solidFill>
                <a:latin typeface="Times New Roman" panose="02020603050405020304" pitchFamily="18" charset="0"/>
                <a:cs typeface="Times New Roman" panose="02020603050405020304" pitchFamily="18" charset="0"/>
              </a:rPr>
              <a:t>ruhul</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quddus</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shamsur</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rahman</a:t>
            </a:r>
            <a:r>
              <a:rPr lang="en-US" sz="2400" cap="none" dirty="0">
                <a:solidFill>
                  <a:srgbClr val="00B0F0"/>
                </a:solidFill>
                <a:latin typeface="Times New Roman" panose="02020603050405020304" pitchFamily="18" charset="0"/>
                <a:cs typeface="Times New Roman" panose="02020603050405020304" pitchFamily="18" charset="0"/>
              </a:rPr>
              <a:t> khan, </a:t>
            </a:r>
            <a:r>
              <a:rPr lang="en-US" sz="2400" cap="none" dirty="0" err="1">
                <a:solidFill>
                  <a:srgbClr val="00B0F0"/>
                </a:solidFill>
                <a:latin typeface="Times New Roman" panose="02020603050405020304" pitchFamily="18" charset="0"/>
                <a:cs typeface="Times New Roman" panose="02020603050405020304" pitchFamily="18" charset="0"/>
              </a:rPr>
              <a:t>ahmed</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fazlur</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rahman</a:t>
            </a:r>
            <a:r>
              <a:rPr lang="en-US" sz="2400" cap="none" dirty="0">
                <a:solidFill>
                  <a:srgbClr val="00B0F0"/>
                </a:solidFill>
                <a:latin typeface="Times New Roman" panose="02020603050405020304" pitchFamily="18" charset="0"/>
                <a:cs typeface="Times New Roman" panose="02020603050405020304" pitchFamily="18" charset="0"/>
              </a:rPr>
              <a:t>. A segment of the people are of the view that the six points were the joint production of intellectuals including the economics professors of </a:t>
            </a:r>
            <a:r>
              <a:rPr lang="en-US" sz="2400" cap="none" dirty="0" err="1">
                <a:solidFill>
                  <a:srgbClr val="00B0F0"/>
                </a:solidFill>
                <a:latin typeface="Times New Roman" panose="02020603050405020304" pitchFamily="18" charset="0"/>
                <a:cs typeface="Times New Roman" panose="02020603050405020304" pitchFamily="18" charset="0"/>
              </a:rPr>
              <a:t>dhaka</a:t>
            </a:r>
            <a:r>
              <a:rPr lang="en-US" sz="2400" cap="none" dirty="0">
                <a:solidFill>
                  <a:srgbClr val="00B0F0"/>
                </a:solidFill>
                <a:latin typeface="Times New Roman" panose="02020603050405020304" pitchFamily="18" charset="0"/>
                <a:cs typeface="Times New Roman" panose="02020603050405020304" pitchFamily="18" charset="0"/>
              </a:rPr>
              <a:t> university.</a:t>
            </a:r>
          </a:p>
          <a:p>
            <a:r>
              <a:rPr lang="en-US" sz="2400" cap="none" dirty="0">
                <a:solidFill>
                  <a:srgbClr val="00B0F0"/>
                </a:solidFill>
                <a:latin typeface="Times New Roman" panose="02020603050405020304" pitchFamily="18" charset="0"/>
                <a:cs typeface="Times New Roman" panose="02020603050405020304" pitchFamily="18" charset="0"/>
              </a:rPr>
              <a:t>Alongside this, others believe that the six points were prepared by a group of leftist politicians of </a:t>
            </a:r>
            <a:r>
              <a:rPr lang="en-US" sz="2400" cap="none" dirty="0" err="1">
                <a:solidFill>
                  <a:srgbClr val="00B0F0"/>
                </a:solidFill>
                <a:latin typeface="Times New Roman" panose="02020603050405020304" pitchFamily="18" charset="0"/>
                <a:cs typeface="Times New Roman" panose="02020603050405020304" pitchFamily="18" charset="0"/>
              </a:rPr>
              <a:t>india</a:t>
            </a:r>
            <a:r>
              <a:rPr lang="en-US" sz="2400" cap="none" dirty="0">
                <a:solidFill>
                  <a:srgbClr val="00B0F0"/>
                </a:solidFill>
                <a:latin typeface="Times New Roman" panose="02020603050405020304" pitchFamily="18" charset="0"/>
                <a:cs typeface="Times New Roman" panose="02020603050405020304" pitchFamily="18" charset="0"/>
              </a:rPr>
              <a:t>.</a:t>
            </a:r>
          </a:p>
          <a:p>
            <a:r>
              <a:rPr lang="en-US" sz="2400" cap="none" dirty="0">
                <a:solidFill>
                  <a:srgbClr val="00B0F0"/>
                </a:solidFill>
                <a:latin typeface="Times New Roman" panose="02020603050405020304" pitchFamily="18" charset="0"/>
                <a:cs typeface="Times New Roman" panose="02020603050405020304" pitchFamily="18" charset="0"/>
              </a:rPr>
              <a:t>There was another segment who used to claim that </a:t>
            </a:r>
            <a:r>
              <a:rPr lang="en-US" sz="2400" cap="none" dirty="0" err="1">
                <a:solidFill>
                  <a:srgbClr val="00B0F0"/>
                </a:solidFill>
                <a:latin typeface="Times New Roman" panose="02020603050405020304" pitchFamily="18" charset="0"/>
                <a:cs typeface="Times New Roman" panose="02020603050405020304" pitchFamily="18" charset="0"/>
              </a:rPr>
              <a:t>ayub</a:t>
            </a:r>
            <a:r>
              <a:rPr lang="en-US" sz="2400" cap="none" dirty="0">
                <a:solidFill>
                  <a:srgbClr val="00B0F0"/>
                </a:solidFill>
                <a:latin typeface="Times New Roman" panose="02020603050405020304" pitchFamily="18" charset="0"/>
                <a:cs typeface="Times New Roman" panose="02020603050405020304" pitchFamily="18" charset="0"/>
              </a:rPr>
              <a:t> khan used his favorite bureaucrat </a:t>
            </a:r>
            <a:r>
              <a:rPr lang="en-US" sz="2400" cap="none" dirty="0" err="1">
                <a:solidFill>
                  <a:srgbClr val="00B0F0"/>
                </a:solidFill>
                <a:latin typeface="Times New Roman" panose="02020603050405020304" pitchFamily="18" charset="0"/>
                <a:cs typeface="Times New Roman" panose="02020603050405020304" pitchFamily="18" charset="0"/>
              </a:rPr>
              <a:t>altaf</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gauhar</a:t>
            </a:r>
            <a:r>
              <a:rPr lang="en-US" sz="2400" cap="none" dirty="0">
                <a:solidFill>
                  <a:srgbClr val="00B0F0"/>
                </a:solidFill>
                <a:latin typeface="Times New Roman" panose="02020603050405020304" pitchFamily="18" charset="0"/>
                <a:cs typeface="Times New Roman" panose="02020603050405020304" pitchFamily="18" charset="0"/>
              </a:rPr>
              <a:t> to prepare the document and then handed that over to </a:t>
            </a:r>
            <a:r>
              <a:rPr lang="en-US" sz="2400" cap="none" dirty="0" err="1">
                <a:solidFill>
                  <a:srgbClr val="00B0F0"/>
                </a:solidFill>
                <a:latin typeface="Times New Roman" panose="02020603050405020304" pitchFamily="18" charset="0"/>
                <a:cs typeface="Times New Roman" panose="02020603050405020304" pitchFamily="18" charset="0"/>
              </a:rPr>
              <a:t>khairul</a:t>
            </a:r>
            <a:r>
              <a:rPr lang="en-US" sz="2400" cap="none" dirty="0">
                <a:solidFill>
                  <a:srgbClr val="00B0F0"/>
                </a:solidFill>
                <a:latin typeface="Times New Roman" panose="02020603050405020304" pitchFamily="18" charset="0"/>
                <a:cs typeface="Times New Roman" panose="02020603050405020304" pitchFamily="18" charset="0"/>
              </a:rPr>
              <a:t> </a:t>
            </a:r>
            <a:r>
              <a:rPr lang="en-US" sz="2400" cap="none" dirty="0" err="1">
                <a:solidFill>
                  <a:srgbClr val="00B0F0"/>
                </a:solidFill>
                <a:latin typeface="Times New Roman" panose="02020603050405020304" pitchFamily="18" charset="0"/>
                <a:cs typeface="Times New Roman" panose="02020603050405020304" pitchFamily="18" charset="0"/>
              </a:rPr>
              <a:t>kabir</a:t>
            </a:r>
            <a:r>
              <a:rPr lang="en-US" sz="2400" cap="none" dirty="0">
                <a:solidFill>
                  <a:srgbClr val="00B0F0"/>
                </a:solidFill>
                <a:latin typeface="Times New Roman" panose="02020603050405020304" pitchFamily="18" charset="0"/>
                <a:cs typeface="Times New Roman" panose="02020603050405020304" pitchFamily="18" charset="0"/>
              </a:rPr>
              <a:t> (the then general manager of </a:t>
            </a:r>
            <a:r>
              <a:rPr lang="en-US" sz="2400" cap="none" dirty="0" err="1">
                <a:solidFill>
                  <a:srgbClr val="00B0F0"/>
                </a:solidFill>
                <a:latin typeface="Times New Roman" panose="02020603050405020304" pitchFamily="18" charset="0"/>
                <a:cs typeface="Times New Roman" panose="02020603050405020304" pitchFamily="18" charset="0"/>
              </a:rPr>
              <a:t>krishi</a:t>
            </a:r>
            <a:r>
              <a:rPr lang="en-US" sz="2400" cap="none" dirty="0">
                <a:solidFill>
                  <a:srgbClr val="00B0F0"/>
                </a:solidFill>
                <a:latin typeface="Times New Roman" panose="02020603050405020304" pitchFamily="18" charset="0"/>
                <a:cs typeface="Times New Roman" panose="02020603050405020304" pitchFamily="18" charset="0"/>
              </a:rPr>
              <a:t> bank). His goal was to elicit political dividends.</a:t>
            </a:r>
          </a:p>
          <a:p>
            <a:r>
              <a:rPr lang="en-US" sz="2400" cap="none" dirty="0">
                <a:solidFill>
                  <a:srgbClr val="00B0F0"/>
                </a:solidFill>
                <a:latin typeface="Times New Roman" panose="02020603050405020304" pitchFamily="18" charset="0"/>
                <a:cs typeface="Times New Roman" panose="02020603050405020304" pitchFamily="18" charset="0"/>
              </a:rPr>
              <a:t>Because of these contradictory claims and contrary views regarding the drafting of six points, its origin still remains unclear and shrouded in mystery</a:t>
            </a:r>
            <a:r>
              <a:rPr lang="en-US" sz="2400" dirty="0">
                <a:solidFill>
                  <a:srgbClr val="00B0F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FF7ED-7845-47E8-8944-A7E2A278F3C9}"/>
              </a:ext>
            </a:extLst>
          </p:cNvPr>
          <p:cNvSpPr>
            <a:spLocks noGrp="1"/>
          </p:cNvSpPr>
          <p:nvPr>
            <p:ph type="subTitle" idx="1"/>
          </p:nvPr>
        </p:nvSpPr>
        <p:spPr>
          <a:xfrm>
            <a:off x="252549" y="104503"/>
            <a:ext cx="11425645" cy="6444343"/>
          </a:xfrm>
        </p:spPr>
        <p:txBody>
          <a:bodyPr/>
          <a:lstStyle/>
          <a:p>
            <a:endParaRPr lang="en-US" dirty="0"/>
          </a:p>
        </p:txBody>
      </p:sp>
      <p:pic>
        <p:nvPicPr>
          <p:cNvPr id="7" name="Picture 6">
            <a:extLst>
              <a:ext uri="{FF2B5EF4-FFF2-40B4-BE49-F238E27FC236}">
                <a16:creationId xmlns:a16="http://schemas.microsoft.com/office/drawing/2014/main" id="{BE33F5F8-BBCC-4BDB-AF43-B6C17CCD75A7}"/>
              </a:ext>
            </a:extLst>
          </p:cNvPr>
          <p:cNvPicPr>
            <a:picLocks noChangeAspect="1"/>
          </p:cNvPicPr>
          <p:nvPr/>
        </p:nvPicPr>
        <p:blipFill>
          <a:blip r:embed="rId2"/>
          <a:stretch>
            <a:fillRect/>
          </a:stretch>
        </p:blipFill>
        <p:spPr>
          <a:xfrm>
            <a:off x="3288642" y="385354"/>
            <a:ext cx="5061769" cy="6163492"/>
          </a:xfrm>
          <a:prstGeom prst="rect">
            <a:avLst/>
          </a:prstGeom>
        </p:spPr>
      </p:pic>
    </p:spTree>
    <p:extLst>
      <p:ext uri="{BB962C8B-B14F-4D97-AF65-F5344CB8AC3E}">
        <p14:creationId xmlns:p14="http://schemas.microsoft.com/office/powerpoint/2010/main" val="319407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1D9590-5505-4DD0-9CE0-53867C11B8C3}"/>
              </a:ext>
            </a:extLst>
          </p:cNvPr>
          <p:cNvSpPr>
            <a:spLocks noGrp="1"/>
          </p:cNvSpPr>
          <p:nvPr>
            <p:ph type="subTitle" idx="1"/>
          </p:nvPr>
        </p:nvSpPr>
        <p:spPr>
          <a:xfrm>
            <a:off x="531223" y="574767"/>
            <a:ext cx="11138262" cy="5895702"/>
          </a:xfrm>
        </p:spPr>
        <p:txBody>
          <a:bodyPr>
            <a:normAutofit/>
          </a:bodyPr>
          <a:lstStyle/>
          <a:p>
            <a:r>
              <a:rPr lang="en-US" sz="2400" cap="none" dirty="0">
                <a:solidFill>
                  <a:srgbClr val="FFFF00"/>
                </a:solidFill>
                <a:latin typeface="Times New Roman" panose="02020603050405020304" pitchFamily="18" charset="0"/>
                <a:cs typeface="Times New Roman" panose="02020603050405020304" pitchFamily="18" charset="0"/>
              </a:rPr>
              <a:t>The 6 points:</a:t>
            </a:r>
          </a:p>
          <a:p>
            <a:endParaRPr lang="en-US" sz="2400" cap="none" dirty="0">
              <a:latin typeface="Times New Roman" panose="02020603050405020304" pitchFamily="18" charset="0"/>
              <a:cs typeface="Times New Roman" panose="02020603050405020304" pitchFamily="18" charset="0"/>
            </a:endParaRPr>
          </a:p>
          <a:p>
            <a:r>
              <a:rPr lang="en-US" sz="2400" cap="none" dirty="0">
                <a:solidFill>
                  <a:srgbClr val="00B0F0"/>
                </a:solidFill>
                <a:latin typeface="Times New Roman" panose="02020603050405020304" pitchFamily="18" charset="0"/>
                <a:cs typeface="Times New Roman" panose="02020603050405020304" pitchFamily="18" charset="0"/>
              </a:rPr>
              <a:t>The six points are noted as being:</a:t>
            </a:r>
          </a:p>
          <a:p>
            <a:r>
              <a:rPr lang="en-US" sz="2400" cap="none" dirty="0">
                <a:solidFill>
                  <a:srgbClr val="00B0F0"/>
                </a:solidFill>
                <a:latin typeface="Times New Roman" panose="02020603050405020304" pitchFamily="18" charset="0"/>
                <a:cs typeface="Times New Roman" panose="02020603050405020304" pitchFamily="18" charset="0"/>
              </a:rPr>
              <a:t>The constitution should provide for a federation of </a:t>
            </a:r>
            <a:r>
              <a:rPr lang="en-US" sz="2400" cap="none" dirty="0" err="1">
                <a:solidFill>
                  <a:srgbClr val="00B0F0"/>
                </a:solidFill>
                <a:latin typeface="Times New Roman" panose="02020603050405020304" pitchFamily="18" charset="0"/>
                <a:cs typeface="Times New Roman" panose="02020603050405020304" pitchFamily="18" charset="0"/>
              </a:rPr>
              <a:t>pakistan</a:t>
            </a:r>
            <a:r>
              <a:rPr lang="en-US" sz="2400" cap="none" dirty="0">
                <a:solidFill>
                  <a:srgbClr val="00B0F0"/>
                </a:solidFill>
                <a:latin typeface="Times New Roman" panose="02020603050405020304" pitchFamily="18" charset="0"/>
                <a:cs typeface="Times New Roman" panose="02020603050405020304" pitchFamily="18" charset="0"/>
              </a:rPr>
              <a:t> in its true sense based on the </a:t>
            </a:r>
            <a:r>
              <a:rPr lang="en-US" sz="2400" cap="none" dirty="0" err="1">
                <a:solidFill>
                  <a:srgbClr val="00B0F0"/>
                </a:solidFill>
                <a:latin typeface="Times New Roman" panose="02020603050405020304" pitchFamily="18" charset="0"/>
                <a:cs typeface="Times New Roman" panose="02020603050405020304" pitchFamily="18" charset="0"/>
              </a:rPr>
              <a:t>lahore</a:t>
            </a:r>
            <a:r>
              <a:rPr lang="en-US" sz="2400" cap="none" dirty="0">
                <a:solidFill>
                  <a:srgbClr val="00B0F0"/>
                </a:solidFill>
                <a:latin typeface="Times New Roman" panose="02020603050405020304" pitchFamily="18" charset="0"/>
                <a:cs typeface="Times New Roman" panose="02020603050405020304" pitchFamily="18" charset="0"/>
              </a:rPr>
              <a:t> resolution and the parliamentary form of government with supremacy of a legislature directly elected on the basis of universal adult franchise.</a:t>
            </a:r>
          </a:p>
          <a:p>
            <a:r>
              <a:rPr lang="en-US" sz="2400" cap="none" dirty="0">
                <a:solidFill>
                  <a:srgbClr val="00B0F0"/>
                </a:solidFill>
                <a:latin typeface="Times New Roman" panose="02020603050405020304" pitchFamily="18" charset="0"/>
                <a:cs typeface="Times New Roman" panose="02020603050405020304" pitchFamily="18" charset="0"/>
              </a:rPr>
              <a:t>The federal government should deal with only two subjects: defense and foreign affairs, and all other residual subjects should be vested in the federating states.</a:t>
            </a:r>
          </a:p>
          <a:p>
            <a:r>
              <a:rPr lang="en-US" sz="2400" cap="none" dirty="0">
                <a:solidFill>
                  <a:srgbClr val="00B0F0"/>
                </a:solidFill>
                <a:latin typeface="Times New Roman" panose="02020603050405020304" pitchFamily="18" charset="0"/>
                <a:cs typeface="Times New Roman" panose="02020603050405020304" pitchFamily="18" charset="0"/>
              </a:rPr>
              <a:t>Two separate, but freely convertible currencies for two wings should be introduced; or if this is not feasible, there should be one currency for the whole country, but effective constitutional provisions should be introduced to stop the flight of capital from east to west </a:t>
            </a:r>
            <a:r>
              <a:rPr lang="en-US" sz="2400" cap="none" dirty="0" err="1">
                <a:solidFill>
                  <a:srgbClr val="00B0F0"/>
                </a:solidFill>
                <a:latin typeface="Times New Roman" panose="02020603050405020304" pitchFamily="18" charset="0"/>
                <a:cs typeface="Times New Roman" panose="02020603050405020304" pitchFamily="18" charset="0"/>
              </a:rPr>
              <a:t>pakistan</a:t>
            </a:r>
            <a:r>
              <a:rPr lang="en-US" sz="2400" cap="none" dirty="0">
                <a:solidFill>
                  <a:srgbClr val="00B0F0"/>
                </a:solidFill>
                <a:latin typeface="Times New Roman" panose="02020603050405020304" pitchFamily="18" charset="0"/>
                <a:cs typeface="Times New Roman" panose="02020603050405020304" pitchFamily="18" charset="0"/>
              </a:rPr>
              <a:t>. Furthermore, a separate banking reserve should be established and separate fiscal and monetary policy be adopted for east </a:t>
            </a:r>
            <a:r>
              <a:rPr lang="en-US" sz="2400" cap="none" dirty="0" err="1">
                <a:solidFill>
                  <a:srgbClr val="00B0F0"/>
                </a:solidFill>
                <a:latin typeface="Times New Roman" panose="02020603050405020304" pitchFamily="18" charset="0"/>
                <a:cs typeface="Times New Roman" panose="02020603050405020304" pitchFamily="18" charset="0"/>
              </a:rPr>
              <a:t>pakistan</a:t>
            </a:r>
            <a:r>
              <a:rPr lang="en-US" sz="2400" cap="none" dirty="0">
                <a:solidFill>
                  <a:srgbClr val="00B0F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9317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60DFF8-A7E0-4825-9923-5CD6AC1C5560}"/>
              </a:ext>
            </a:extLst>
          </p:cNvPr>
          <p:cNvSpPr>
            <a:spLocks noGrp="1"/>
          </p:cNvSpPr>
          <p:nvPr>
            <p:ph type="subTitle" idx="1"/>
          </p:nvPr>
        </p:nvSpPr>
        <p:spPr>
          <a:xfrm>
            <a:off x="583473" y="1045029"/>
            <a:ext cx="10833463" cy="4789714"/>
          </a:xfrm>
        </p:spPr>
        <p:txBody>
          <a:bodyPr>
            <a:normAutofit/>
          </a:bodyPr>
          <a:lstStyle/>
          <a:p>
            <a:r>
              <a:rPr lang="en-US" sz="2400" cap="none" dirty="0">
                <a:solidFill>
                  <a:srgbClr val="00B0F0"/>
                </a:solidFill>
                <a:latin typeface="Times New Roman" panose="02020603050405020304" pitchFamily="18" charset="0"/>
                <a:cs typeface="Times New Roman" panose="02020603050405020304" pitchFamily="18" charset="0"/>
              </a:rPr>
              <a:t>The power of taxation and revenue collection should be vested in the federating units and the federal center would have no such power. The federation would be entitled to a share in the state taxes to meet its expenditures.</a:t>
            </a:r>
          </a:p>
          <a:p>
            <a:r>
              <a:rPr lang="en-US" sz="2400" cap="none" dirty="0">
                <a:solidFill>
                  <a:srgbClr val="00B0F0"/>
                </a:solidFill>
                <a:latin typeface="Times New Roman" panose="02020603050405020304" pitchFamily="18" charset="0"/>
                <a:cs typeface="Times New Roman" panose="02020603050405020304" pitchFamily="18" charset="0"/>
              </a:rPr>
              <a:t>There should be two separate accounts for the foreign exchange earnings of the two wings; the foreign exchange requirements of the federal government should be met by the two wings equally or in a ratio to be fixed; indigenous products should move free of duty between the two wings, and the constitution should empower the units to establish trade links with foreign countries.</a:t>
            </a:r>
          </a:p>
          <a:p>
            <a:r>
              <a:rPr lang="en-US" sz="2400" cap="none" dirty="0">
                <a:solidFill>
                  <a:srgbClr val="00B0F0"/>
                </a:solidFill>
                <a:latin typeface="Times New Roman" panose="02020603050405020304" pitchFamily="18" charset="0"/>
                <a:cs typeface="Times New Roman" panose="02020603050405020304" pitchFamily="18" charset="0"/>
              </a:rPr>
              <a:t>East </a:t>
            </a:r>
            <a:r>
              <a:rPr lang="en-US" sz="2400" cap="none" dirty="0" err="1">
                <a:solidFill>
                  <a:srgbClr val="00B0F0"/>
                </a:solidFill>
                <a:latin typeface="Times New Roman" panose="02020603050405020304" pitchFamily="18" charset="0"/>
                <a:cs typeface="Times New Roman" panose="02020603050405020304" pitchFamily="18" charset="0"/>
              </a:rPr>
              <a:t>pakistan</a:t>
            </a:r>
            <a:r>
              <a:rPr lang="en-US" sz="2400" cap="none" dirty="0">
                <a:solidFill>
                  <a:srgbClr val="00B0F0"/>
                </a:solidFill>
                <a:latin typeface="Times New Roman" panose="02020603050405020304" pitchFamily="18" charset="0"/>
                <a:cs typeface="Times New Roman" panose="02020603050405020304" pitchFamily="18" charset="0"/>
              </a:rPr>
              <a:t> should have a separate militia or paramilitary force.</a:t>
            </a:r>
          </a:p>
        </p:txBody>
      </p:sp>
    </p:spTree>
    <p:extLst>
      <p:ext uri="{BB962C8B-B14F-4D97-AF65-F5344CB8AC3E}">
        <p14:creationId xmlns:p14="http://schemas.microsoft.com/office/powerpoint/2010/main" val="986085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597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Bodoni MT</vt:lpstr>
      <vt:lpstr>Century Gothic</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Hirak Mondal</dc:creator>
  <cp:lastModifiedBy>Hirak Mondal</cp:lastModifiedBy>
  <cp:revision>5</cp:revision>
  <dcterms:created xsi:type="dcterms:W3CDTF">2020-08-20T08:48:20Z</dcterms:created>
  <dcterms:modified xsi:type="dcterms:W3CDTF">2020-08-20T09:27:37Z</dcterms:modified>
</cp:coreProperties>
</file>