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4"/>
  </p:notesMasterIdLst>
  <p:sldIdLst>
    <p:sldId id="256" r:id="rId5"/>
    <p:sldId id="261" r:id="rId6"/>
    <p:sldId id="258" r:id="rId7"/>
    <p:sldId id="260" r:id="rId8"/>
    <p:sldId id="265" r:id="rId9"/>
    <p:sldId id="263" r:id="rId10"/>
    <p:sldId id="264" r:id="rId11"/>
    <p:sldId id="257"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97"/>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E3C21-C3CB-4B8D-9033-56C1B3CE75FA}" type="datetimeFigureOut">
              <a:rPr lang="en-US" smtClean="0"/>
              <a:t>6/3/2021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32C3C-A191-48C2-A7E8-9C96AF841A7A}" type="slidenum">
              <a:rPr lang="en-US" smtClean="0"/>
              <a:t>‹#›</a:t>
            </a:fld>
            <a:endParaRPr lang="en-US" dirty="0"/>
          </a:p>
        </p:txBody>
      </p:sp>
    </p:spTree>
    <p:extLst>
      <p:ext uri="{BB962C8B-B14F-4D97-AF65-F5344CB8AC3E}">
        <p14:creationId xmlns:p14="http://schemas.microsoft.com/office/powerpoint/2010/main" val="185639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A1526D-5DC2-437D-BB32-30EF2DF8FE55}" type="datetime1">
              <a:rPr lang="en-US" smtClean="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9BE3FA1-B315-4B2F-99D9-07F3E79EA8F6}" type="datetime1">
              <a:rPr lang="en-US" smtClean="0"/>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680CD07C-0068-4101-B005-918FD709641B}" type="datetime1">
              <a:rPr lang="en-US" smtClean="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04F16C5F-202E-40FB-9BA1-67B9480BCE82}" type="datetime1">
              <a:rPr lang="en-US" smtClean="0"/>
              <a:t>6/3/2021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49739-5C71-45DD-A8D4-DD83358A3C39}" type="datetime1">
              <a:rPr lang="en-US" smtClean="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799F52-C14C-463E-951A-B7F98D1F9C7F}" type="datetime1">
              <a:rPr lang="en-US" smtClean="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F11393-247B-4A4E-81A9-CB2A4CA93657}" type="datetime1">
              <a:rPr lang="en-US" smtClean="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F4F900-B6C0-4BCA-A919-D8B608AE616B}" type="datetime1">
              <a:rPr lang="en-US" smtClean="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5E6F8C-D042-4E1F-B9AD-FD5FCD869424}" type="datetime1">
              <a:rPr lang="en-US" smtClean="0"/>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B49097-388E-4063-B48A-1E70C4B54A33}" type="datetime1">
              <a:rPr lang="en-US" smtClean="0"/>
              <a:t>6/3/2021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D29969-8B85-4432-8B10-2AFE47E11B79}" type="datetime1">
              <a:rPr lang="en-US" smtClean="0"/>
              <a:t>6/3/2021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49152E-6266-4BF1-8FC5-BC69FECB8A4D}" type="datetime1">
              <a:rPr lang="en-US" smtClean="0"/>
              <a:t>6/3/2021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C0A51A3-7519-46AA-94D2-3D2A1E0C0C5B}" type="datetime1">
              <a:rPr lang="en-US" smtClean="0"/>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91ADD0B6-3F6F-46A5-933C-94401977A63B}" type="datetime1">
              <a:rPr lang="en-US" smtClean="0"/>
              <a:t>6/3/2021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8846BAF-6428-490A-9A50-C20C7BBFD33F}" type="datetime1">
              <a:rPr lang="en-US" smtClean="0"/>
              <a:t>6/3/2021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2839A1C-34CB-4C3C-8531-CA67525FD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Freeform: Shape 23">
            <a:extLst>
              <a:ext uri="{FF2B5EF4-FFF2-40B4-BE49-F238E27FC236}">
                <a16:creationId xmlns:a16="http://schemas.microsoft.com/office/drawing/2014/main" id="{FAC94EAF-F7F7-4727-AE69-A7036B4A5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F0FC7E44-4828-47E6-A083-C1E389988E20}"/>
              </a:ext>
            </a:extLst>
          </p:cNvPr>
          <p:cNvSpPr>
            <a:spLocks noGrp="1"/>
          </p:cNvSpPr>
          <p:nvPr>
            <p:ph type="subTitle" idx="1"/>
          </p:nvPr>
        </p:nvSpPr>
        <p:spPr>
          <a:xfrm>
            <a:off x="-132770" y="1457325"/>
            <a:ext cx="4706730" cy="5657850"/>
          </a:xfrm>
          <a:effectLst/>
        </p:spPr>
        <p:txBody>
          <a:bodyPr anchor="ctr">
            <a:normAutofit lnSpcReduction="10000"/>
          </a:bodyPr>
          <a:lstStyle/>
          <a:p>
            <a:pPr algn="ctr"/>
            <a:r>
              <a:rPr lang="en-US" sz="7000" i="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North Western University </a:t>
            </a:r>
          </a:p>
          <a:p>
            <a:pPr algn="ctr"/>
            <a:endParaRPr lang="en-US" sz="2500" b="1" i="1" dirty="0">
              <a:latin typeface="Times New Roman" panose="02020603050405020304" pitchFamily="18" charset="0"/>
              <a:cs typeface="Times New Roman" panose="02020603050405020304" pitchFamily="18" charset="0"/>
            </a:endParaRPr>
          </a:p>
          <a:p>
            <a:pPr algn="ctr"/>
            <a:endParaRPr lang="en-US" sz="2500" b="1" i="1" dirty="0">
              <a:latin typeface="Times New Roman" panose="02020603050405020304" pitchFamily="18" charset="0"/>
              <a:cs typeface="Times New Roman" panose="02020603050405020304" pitchFamily="18" charset="0"/>
            </a:endParaRPr>
          </a:p>
          <a:p>
            <a:pPr algn="ctr"/>
            <a:br>
              <a:rPr lang="en-US" sz="2600" i="1" dirty="0">
                <a:effectLst>
                  <a:glow rad="101600">
                    <a:schemeClr val="accent1">
                      <a:satMod val="175000"/>
                      <a:alpha val="4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2600" i="1" dirty="0">
                <a:effectLst>
                  <a:glow rad="101600">
                    <a:schemeClr val="accent1">
                      <a:satMod val="175000"/>
                      <a:alpha val="4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sz="2600" b="1" i="1" dirty="0">
              <a:effectLst>
                <a:glow rad="101600">
                  <a:schemeClr val="accent1">
                    <a:satMod val="175000"/>
                    <a:alpha val="4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1D87DF9E-F130-423B-9FB6-E1FBBA542D07}"/>
              </a:ext>
            </a:extLst>
          </p:cNvPr>
          <p:cNvSpPr/>
          <p:nvPr/>
        </p:nvSpPr>
        <p:spPr>
          <a:xfrm>
            <a:off x="6066550" y="6161187"/>
            <a:ext cx="5142858" cy="523220"/>
          </a:xfrm>
          <a:prstGeom prst="rect">
            <a:avLst/>
          </a:prstGeom>
          <a:noFill/>
        </p:spPr>
        <p:txBody>
          <a:bodyPr wrap="square" lIns="91440" tIns="45720" rIns="91440" bIns="45720">
            <a:spAutoFit/>
          </a:bodyPr>
          <a:lstStyle/>
          <a:p>
            <a:pPr algn="ctr"/>
            <a:r>
              <a:rPr lang="en-US" sz="2800" b="1" i="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Submission date 04.06.2021</a:t>
            </a:r>
            <a:endParaRPr lang="en-US" sz="2800" b="1" spc="50" dirty="0">
              <a:ln w="0"/>
              <a:solidFill>
                <a:schemeClr val="bg2"/>
              </a:solidFill>
              <a:effectLst>
                <a:innerShdw blurRad="63500" dist="50800" dir="13500000">
                  <a:srgbClr val="000000">
                    <a:alpha val="50000"/>
                  </a:srgbClr>
                </a:innerShdw>
              </a:effectLst>
            </a:endParaRPr>
          </a:p>
        </p:txBody>
      </p:sp>
      <p:sp>
        <p:nvSpPr>
          <p:cNvPr id="4" name="Rectangle 3">
            <a:extLst>
              <a:ext uri="{FF2B5EF4-FFF2-40B4-BE49-F238E27FC236}">
                <a16:creationId xmlns:a16="http://schemas.microsoft.com/office/drawing/2014/main" id="{9C45E931-C5F8-44CB-8590-FE28E7123D15}"/>
              </a:ext>
            </a:extLst>
          </p:cNvPr>
          <p:cNvSpPr/>
          <p:nvPr/>
        </p:nvSpPr>
        <p:spPr>
          <a:xfrm>
            <a:off x="4992104" y="751145"/>
            <a:ext cx="7496175" cy="1569660"/>
          </a:xfrm>
          <a:prstGeom prst="rect">
            <a:avLst/>
          </a:prstGeom>
        </p:spPr>
        <p:txBody>
          <a:bodyPr wrap="square">
            <a:spAutoFit/>
          </a:bodyPr>
          <a:lstStyle/>
          <a:p>
            <a:pPr algn="ctr"/>
            <a:r>
              <a:rPr lang="en-US" sz="3200" b="1" i="1" dirty="0">
                <a:solidFill>
                  <a:schemeClr val="bg1"/>
                </a:solidFill>
                <a:latin typeface="Times New Roman" panose="02020603050405020304" pitchFamily="18" charset="0"/>
                <a:cs typeface="Times New Roman" panose="02020603050405020304" pitchFamily="18" charset="0"/>
              </a:rPr>
              <a:t>Course title: Electronic Devices and Circuits</a:t>
            </a:r>
            <a:br>
              <a:rPr lang="en-US" sz="3200" b="1" i="1" dirty="0">
                <a:solidFill>
                  <a:schemeClr val="bg1"/>
                </a:solidFill>
                <a:latin typeface="Times New Roman" panose="02020603050405020304" pitchFamily="18" charset="0"/>
                <a:cs typeface="Times New Roman" panose="02020603050405020304" pitchFamily="18" charset="0"/>
              </a:rPr>
            </a:br>
            <a:r>
              <a:rPr lang="en-US" sz="3200" b="1" i="1" dirty="0">
                <a:solidFill>
                  <a:schemeClr val="bg1"/>
                </a:solidFill>
                <a:latin typeface="Times New Roman" panose="02020603050405020304" pitchFamily="18" charset="0"/>
                <a:cs typeface="Times New Roman" panose="02020603050405020304" pitchFamily="18" charset="0"/>
              </a:rPr>
              <a:t>Course code: EEE-2121 </a:t>
            </a:r>
          </a:p>
        </p:txBody>
      </p:sp>
      <p:sp>
        <p:nvSpPr>
          <p:cNvPr id="5" name="Slide Number Placeholder 4">
            <a:extLst>
              <a:ext uri="{FF2B5EF4-FFF2-40B4-BE49-F238E27FC236}">
                <a16:creationId xmlns:a16="http://schemas.microsoft.com/office/drawing/2014/main" id="{2847A764-78C8-417A-838A-1CBF8595B08D}"/>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Rectangle 6">
            <a:extLst>
              <a:ext uri="{FF2B5EF4-FFF2-40B4-BE49-F238E27FC236}">
                <a16:creationId xmlns:a16="http://schemas.microsoft.com/office/drawing/2014/main" id="{7E7DF1E6-30A4-45B2-8F97-8A16F087DC4C}"/>
              </a:ext>
            </a:extLst>
          </p:cNvPr>
          <p:cNvSpPr/>
          <p:nvPr/>
        </p:nvSpPr>
        <p:spPr>
          <a:xfrm>
            <a:off x="5556552" y="3156039"/>
            <a:ext cx="6502678" cy="1354217"/>
          </a:xfrm>
          <a:prstGeom prst="rect">
            <a:avLst/>
          </a:prstGeom>
        </p:spPr>
        <p:txBody>
          <a:bodyPr wrap="none">
            <a:spAutoFit/>
          </a:bodyPr>
          <a:lstStyle/>
          <a:p>
            <a:pPr algn="ctr"/>
            <a:r>
              <a:rPr lang="en-US" sz="3200" b="1" dirty="0">
                <a:highlight>
                  <a:srgbClr val="008080"/>
                </a:highlight>
                <a:latin typeface="Times New Roman" panose="02020603050405020304" pitchFamily="18" charset="0"/>
                <a:cs typeface="Times New Roman" panose="02020603050405020304" pitchFamily="18" charset="0"/>
              </a:rPr>
              <a:t>This presentation highlights Bipolar</a:t>
            </a:r>
          </a:p>
          <a:p>
            <a:pPr algn="ctr"/>
            <a:r>
              <a:rPr lang="en-US" sz="3200" b="1" dirty="0">
                <a:highlight>
                  <a:srgbClr val="008080"/>
                </a:highlight>
                <a:latin typeface="Times New Roman" panose="02020603050405020304" pitchFamily="18" charset="0"/>
                <a:cs typeface="Times New Roman" panose="02020603050405020304" pitchFamily="18" charset="0"/>
              </a:rPr>
              <a:t> Junction Transistors (BJT)</a:t>
            </a:r>
            <a:endParaRPr lang="en-US" sz="3200" dirty="0">
              <a:highlight>
                <a:srgbClr val="008080"/>
              </a:highlight>
              <a:latin typeface="Times New Roman" panose="02020603050405020304" pitchFamily="18" charset="0"/>
              <a:cs typeface="Times New Roman" panose="02020603050405020304" pitchFamily="18" charset="0"/>
            </a:endParaRPr>
          </a:p>
          <a:p>
            <a:endParaRPr lang="en-US" b="1" dirty="0">
              <a:highlight>
                <a:srgbClr val="0000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4774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F98F79A8-ECBD-47CA-B898-2C2984E6148F}"/>
              </a:ext>
            </a:extLst>
          </p:cNvPr>
          <p:cNvGraphicFramePr>
            <a:graphicFrameLocks noGrp="1"/>
          </p:cNvGraphicFramePr>
          <p:nvPr>
            <p:extLst>
              <p:ext uri="{D42A27DB-BD31-4B8C-83A1-F6EECF244321}">
                <p14:modId xmlns:p14="http://schemas.microsoft.com/office/powerpoint/2010/main" val="3976849808"/>
              </p:ext>
            </p:extLst>
          </p:nvPr>
        </p:nvGraphicFramePr>
        <p:xfrm>
          <a:off x="514905" y="361546"/>
          <a:ext cx="10875786" cy="5471109"/>
        </p:xfrm>
        <a:graphic>
          <a:graphicData uri="http://schemas.openxmlformats.org/drawingml/2006/table">
            <a:tbl>
              <a:tblPr>
                <a:tableStyleId>{3C2FFA5D-87B4-456A-9821-1D502468CF0F}</a:tableStyleId>
              </a:tblPr>
              <a:tblGrid>
                <a:gridCol w="6495495">
                  <a:extLst>
                    <a:ext uri="{9D8B030D-6E8A-4147-A177-3AD203B41FA5}">
                      <a16:colId xmlns:a16="http://schemas.microsoft.com/office/drawing/2014/main" val="731221383"/>
                    </a:ext>
                  </a:extLst>
                </a:gridCol>
                <a:gridCol w="4380291">
                  <a:extLst>
                    <a:ext uri="{9D8B030D-6E8A-4147-A177-3AD203B41FA5}">
                      <a16:colId xmlns:a16="http://schemas.microsoft.com/office/drawing/2014/main" val="3558022768"/>
                    </a:ext>
                  </a:extLst>
                </a:gridCol>
              </a:tblGrid>
              <a:tr h="332012">
                <a:tc>
                  <a:txBody>
                    <a:bodyPr/>
                    <a:lstStyle/>
                    <a:p>
                      <a:pPr algn="ctr"/>
                      <a:r>
                        <a:rPr lang="en-US" sz="2000" dirty="0">
                          <a:effectLst/>
                          <a:latin typeface="Times New Roman" panose="02020603050405020304" pitchFamily="18" charset="0"/>
                          <a:cs typeface="Times New Roman" panose="02020603050405020304" pitchFamily="18" charset="0"/>
                        </a:rPr>
                        <a:t>Submitted by </a:t>
                      </a:r>
                    </a:p>
                  </a:txBody>
                  <a:tcPr marL="78193" marR="78193" marT="39096" marB="39096" anchor="ctr"/>
                </a:tc>
                <a:tc>
                  <a:txBody>
                    <a:bodyPr/>
                    <a:lstStyle/>
                    <a:p>
                      <a:pPr algn="ctr"/>
                      <a:r>
                        <a:rPr lang="en-US" sz="2000" dirty="0">
                          <a:effectLst/>
                          <a:latin typeface="Times New Roman" panose="02020603050405020304" pitchFamily="18" charset="0"/>
                          <a:cs typeface="Times New Roman" panose="02020603050405020304" pitchFamily="18" charset="0"/>
                        </a:rPr>
                        <a:t>Submitted to</a:t>
                      </a:r>
                    </a:p>
                  </a:txBody>
                  <a:tcPr marL="78193" marR="78193" marT="39096" marB="39096" anchor="ctr"/>
                </a:tc>
                <a:extLst>
                  <a:ext uri="{0D108BD9-81ED-4DB2-BD59-A6C34878D82A}">
                    <a16:rowId xmlns:a16="http://schemas.microsoft.com/office/drawing/2014/main" val="1782347422"/>
                  </a:ext>
                </a:extLst>
              </a:tr>
              <a:tr h="508811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br>
                        <a:rPr lang="en-US" sz="2000" dirty="0">
                          <a:effectLst/>
                          <a:latin typeface="Times New Roman" panose="02020603050405020304" pitchFamily="18" charset="0"/>
                          <a:cs typeface="Times New Roman" panose="02020603050405020304" pitchFamily="18" charset="0"/>
                        </a:rPr>
                      </a:br>
                      <a:endParaRPr lang="en-US" sz="2000" dirty="0">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000" dirty="0">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000" dirty="0">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000" dirty="0">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000" dirty="0">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000" dirty="0">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000" dirty="0">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000" dirty="0">
                        <a:effectLst/>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2000" dirty="0">
                        <a:effectLst/>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2000" dirty="0">
                        <a:effectLst/>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br>
                        <a:rPr lang="en-US" sz="2000" dirty="0">
                          <a:effectLst/>
                          <a:latin typeface="Times New Roman" panose="02020603050405020304" pitchFamily="18" charset="0"/>
                          <a:cs typeface="Times New Roman" panose="02020603050405020304" pitchFamily="18" charset="0"/>
                        </a:rPr>
                      </a:br>
                      <a:r>
                        <a:rPr lang="en-US" sz="2000" dirty="0">
                          <a:effectLst/>
                          <a:latin typeface="Times New Roman" panose="02020603050405020304" pitchFamily="18" charset="0"/>
                          <a:cs typeface="Times New Roman" panose="02020603050405020304" pitchFamily="18" charset="0"/>
                        </a:rPr>
                        <a:t>Section: B</a:t>
                      </a:r>
                      <a:br>
                        <a:rPr lang="en-US" sz="2000" dirty="0">
                          <a:effectLst/>
                          <a:latin typeface="Times New Roman" panose="02020603050405020304" pitchFamily="18" charset="0"/>
                          <a:cs typeface="Times New Roman" panose="02020603050405020304" pitchFamily="18" charset="0"/>
                        </a:rPr>
                      </a:br>
                      <a:r>
                        <a:rPr lang="en-US" sz="2000" dirty="0">
                          <a:effectLst/>
                          <a:latin typeface="Times New Roman" panose="02020603050405020304" pitchFamily="18" charset="0"/>
                          <a:cs typeface="Times New Roman" panose="02020603050405020304" pitchFamily="18" charset="0"/>
                        </a:rPr>
                        <a:t>Department of Computer Science and Engineering.</a:t>
                      </a:r>
                      <a:br>
                        <a:rPr lang="en-US" sz="2000" dirty="0">
                          <a:effectLst/>
                          <a:latin typeface="Times New Roman" panose="02020603050405020304" pitchFamily="18" charset="0"/>
                          <a:cs typeface="Times New Roman" panose="02020603050405020304" pitchFamily="18" charset="0"/>
                        </a:rPr>
                      </a:br>
                      <a:r>
                        <a:rPr lang="en-US" sz="2000" dirty="0">
                          <a:effectLst/>
                          <a:latin typeface="Times New Roman" panose="02020603050405020304" pitchFamily="18" charset="0"/>
                          <a:cs typeface="Times New Roman" panose="02020603050405020304" pitchFamily="18" charset="0"/>
                        </a:rPr>
                        <a:t>North Western University, Khulna</a:t>
                      </a:r>
                    </a:p>
                    <a:p>
                      <a:pPr algn="l"/>
                      <a:endParaRPr lang="en-US" sz="2000" dirty="0">
                        <a:effectLst/>
                        <a:latin typeface="Times New Roman" panose="02020603050405020304" pitchFamily="18" charset="0"/>
                        <a:cs typeface="Times New Roman" panose="02020603050405020304" pitchFamily="18" charset="0"/>
                      </a:endParaRPr>
                    </a:p>
                  </a:txBody>
                  <a:tcPr marL="78193" marR="78193" marT="39096" marB="39096" anchor="ctr"/>
                </a:tc>
                <a:tc>
                  <a:txBody>
                    <a:bodyPr/>
                    <a:lstStyle/>
                    <a:p>
                      <a:pPr algn="ctr"/>
                      <a:r>
                        <a:rPr lang="en-US" sz="2000" dirty="0">
                          <a:effectLst/>
                          <a:latin typeface="Times New Roman" panose="02020603050405020304" pitchFamily="18" charset="0"/>
                          <a:cs typeface="Times New Roman" panose="02020603050405020304" pitchFamily="18" charset="0"/>
                        </a:rPr>
                        <a:t>Name: Nabamita Das</a:t>
                      </a:r>
                      <a:br>
                        <a:rPr lang="en-US" sz="2000" dirty="0">
                          <a:effectLst/>
                          <a:latin typeface="Times New Roman" panose="02020603050405020304" pitchFamily="18" charset="0"/>
                          <a:cs typeface="Times New Roman" panose="02020603050405020304" pitchFamily="18" charset="0"/>
                        </a:rPr>
                      </a:br>
                      <a:r>
                        <a:rPr lang="en-US" sz="2000" dirty="0">
                          <a:effectLst/>
                          <a:latin typeface="Times New Roman" panose="02020603050405020304" pitchFamily="18" charset="0"/>
                          <a:cs typeface="Times New Roman" panose="02020603050405020304" pitchFamily="18" charset="0"/>
                        </a:rPr>
                        <a:t>Lecturer</a:t>
                      </a:r>
                    </a:p>
                    <a:p>
                      <a:pPr algn="ctr"/>
                      <a:endParaRPr lang="en-US" sz="2000" dirty="0">
                        <a:effectLst/>
                        <a:latin typeface="Times New Roman" panose="02020603050405020304" pitchFamily="18" charset="0"/>
                        <a:cs typeface="Times New Roman" panose="02020603050405020304" pitchFamily="18" charset="0"/>
                      </a:endParaRPr>
                    </a:p>
                    <a:p>
                      <a:pPr algn="ctr"/>
                      <a:endParaRPr lang="en-US" sz="2000" dirty="0">
                        <a:effectLst/>
                        <a:latin typeface="Times New Roman" panose="02020603050405020304" pitchFamily="18" charset="0"/>
                        <a:cs typeface="Times New Roman" panose="02020603050405020304" pitchFamily="18" charset="0"/>
                      </a:endParaRPr>
                    </a:p>
                    <a:p>
                      <a:pPr algn="ctr"/>
                      <a:endParaRPr lang="en-US" sz="2000" dirty="0">
                        <a:effectLst/>
                        <a:latin typeface="Times New Roman" panose="02020603050405020304" pitchFamily="18" charset="0"/>
                        <a:cs typeface="Times New Roman" panose="02020603050405020304" pitchFamily="18" charset="0"/>
                      </a:endParaRPr>
                    </a:p>
                    <a:p>
                      <a:pPr algn="ctr"/>
                      <a:endParaRPr lang="en-US" sz="2000" dirty="0">
                        <a:effectLst/>
                        <a:latin typeface="Times New Roman" panose="02020603050405020304" pitchFamily="18" charset="0"/>
                        <a:cs typeface="Times New Roman" panose="02020603050405020304" pitchFamily="18" charset="0"/>
                      </a:endParaRPr>
                    </a:p>
                    <a:p>
                      <a:pPr algn="ctr"/>
                      <a:endParaRPr lang="en-US" sz="2000" dirty="0">
                        <a:effectLst/>
                        <a:latin typeface="Times New Roman" panose="02020603050405020304" pitchFamily="18" charset="0"/>
                        <a:cs typeface="Times New Roman" panose="02020603050405020304" pitchFamily="18" charset="0"/>
                      </a:endParaRPr>
                    </a:p>
                    <a:p>
                      <a:pPr algn="ctr"/>
                      <a:endParaRPr lang="en-US" sz="2000" dirty="0">
                        <a:effectLst/>
                        <a:latin typeface="Times New Roman" panose="02020603050405020304" pitchFamily="18" charset="0"/>
                        <a:cs typeface="Times New Roman" panose="02020603050405020304" pitchFamily="18" charset="0"/>
                      </a:endParaRPr>
                    </a:p>
                    <a:p>
                      <a:pPr algn="ctr"/>
                      <a:endParaRPr lang="en-US" sz="2000" dirty="0">
                        <a:effectLst/>
                        <a:latin typeface="Times New Roman" panose="02020603050405020304" pitchFamily="18" charset="0"/>
                        <a:cs typeface="Times New Roman" panose="02020603050405020304" pitchFamily="18" charset="0"/>
                      </a:endParaRPr>
                    </a:p>
                    <a:p>
                      <a:pPr algn="ctr"/>
                      <a:br>
                        <a:rPr lang="en-US" sz="2000" dirty="0">
                          <a:effectLst/>
                          <a:latin typeface="Times New Roman" panose="02020603050405020304" pitchFamily="18" charset="0"/>
                          <a:cs typeface="Times New Roman" panose="02020603050405020304" pitchFamily="18" charset="0"/>
                        </a:rPr>
                      </a:br>
                      <a:r>
                        <a:rPr lang="en-US" sz="2000" dirty="0">
                          <a:effectLst/>
                          <a:latin typeface="Times New Roman" panose="02020603050405020304" pitchFamily="18" charset="0"/>
                          <a:cs typeface="Times New Roman" panose="02020603050405020304" pitchFamily="18" charset="0"/>
                        </a:rPr>
                        <a:t>Department of Electrical and</a:t>
                      </a:r>
                      <a:br>
                        <a:rPr lang="en-US" sz="2000" dirty="0">
                          <a:effectLst/>
                          <a:latin typeface="Times New Roman" panose="02020603050405020304" pitchFamily="18" charset="0"/>
                          <a:cs typeface="Times New Roman" panose="02020603050405020304" pitchFamily="18" charset="0"/>
                        </a:rPr>
                      </a:br>
                      <a:r>
                        <a:rPr lang="en-US" sz="2000" dirty="0">
                          <a:effectLst/>
                          <a:latin typeface="Times New Roman" panose="02020603050405020304" pitchFamily="18" charset="0"/>
                          <a:cs typeface="Times New Roman" panose="02020603050405020304" pitchFamily="18" charset="0"/>
                        </a:rPr>
                        <a:t>Electronic Engineering</a:t>
                      </a:r>
                      <a:br>
                        <a:rPr lang="en-US" sz="2000" dirty="0">
                          <a:effectLst/>
                          <a:latin typeface="Times New Roman" panose="02020603050405020304" pitchFamily="18" charset="0"/>
                          <a:cs typeface="Times New Roman" panose="02020603050405020304" pitchFamily="18" charset="0"/>
                        </a:rPr>
                      </a:br>
                      <a:r>
                        <a:rPr lang="en-US" sz="2000" dirty="0">
                          <a:effectLst/>
                          <a:latin typeface="Times New Roman" panose="02020603050405020304" pitchFamily="18" charset="0"/>
                          <a:cs typeface="Times New Roman" panose="02020603050405020304" pitchFamily="18" charset="0"/>
                        </a:rPr>
                        <a:t>North Western University,</a:t>
                      </a:r>
                      <a:br>
                        <a:rPr lang="en-US" sz="2000" dirty="0">
                          <a:effectLst/>
                          <a:latin typeface="Times New Roman" panose="02020603050405020304" pitchFamily="18" charset="0"/>
                          <a:cs typeface="Times New Roman" panose="02020603050405020304" pitchFamily="18" charset="0"/>
                        </a:rPr>
                      </a:br>
                      <a:r>
                        <a:rPr lang="en-US" sz="2000" dirty="0">
                          <a:effectLst/>
                          <a:latin typeface="Times New Roman" panose="02020603050405020304" pitchFamily="18" charset="0"/>
                          <a:cs typeface="Times New Roman" panose="02020603050405020304" pitchFamily="18" charset="0"/>
                        </a:rPr>
                        <a:t>Khulna</a:t>
                      </a:r>
                    </a:p>
                  </a:txBody>
                  <a:tcPr marL="78193" marR="78193" marT="39096" marB="39096" anchor="ctr"/>
                </a:tc>
                <a:extLst>
                  <a:ext uri="{0D108BD9-81ED-4DB2-BD59-A6C34878D82A}">
                    <a16:rowId xmlns:a16="http://schemas.microsoft.com/office/drawing/2014/main" val="1775794856"/>
                  </a:ext>
                </a:extLst>
              </a:tr>
            </a:tbl>
          </a:graphicData>
        </a:graphic>
      </p:graphicFrame>
      <p:graphicFrame>
        <p:nvGraphicFramePr>
          <p:cNvPr id="10" name="Table 10">
            <a:extLst>
              <a:ext uri="{FF2B5EF4-FFF2-40B4-BE49-F238E27FC236}">
                <a16:creationId xmlns:a16="http://schemas.microsoft.com/office/drawing/2014/main" id="{88B7359D-619A-4DF9-80B3-289C4F0A9BCB}"/>
              </a:ext>
            </a:extLst>
          </p:cNvPr>
          <p:cNvGraphicFramePr>
            <a:graphicFrameLocks noGrp="1"/>
          </p:cNvGraphicFramePr>
          <p:nvPr>
            <p:extLst>
              <p:ext uri="{D42A27DB-BD31-4B8C-83A1-F6EECF244321}">
                <p14:modId xmlns:p14="http://schemas.microsoft.com/office/powerpoint/2010/main" val="198147477"/>
              </p:ext>
            </p:extLst>
          </p:nvPr>
        </p:nvGraphicFramePr>
        <p:xfrm>
          <a:off x="648255" y="857250"/>
          <a:ext cx="6238320" cy="3169920"/>
        </p:xfrm>
        <a:graphic>
          <a:graphicData uri="http://schemas.openxmlformats.org/drawingml/2006/table">
            <a:tbl>
              <a:tblPr firstRow="1" bandRow="1">
                <a:tableStyleId>{D113A9D2-9D6B-4929-AA2D-F23B5EE8CBE7}</a:tableStyleId>
              </a:tblPr>
              <a:tblGrid>
                <a:gridCol w="3119160">
                  <a:extLst>
                    <a:ext uri="{9D8B030D-6E8A-4147-A177-3AD203B41FA5}">
                      <a16:colId xmlns:a16="http://schemas.microsoft.com/office/drawing/2014/main" val="1287841956"/>
                    </a:ext>
                  </a:extLst>
                </a:gridCol>
                <a:gridCol w="3119160">
                  <a:extLst>
                    <a:ext uri="{9D8B030D-6E8A-4147-A177-3AD203B41FA5}">
                      <a16:colId xmlns:a16="http://schemas.microsoft.com/office/drawing/2014/main" val="1238838565"/>
                    </a:ext>
                  </a:extLst>
                </a:gridCol>
              </a:tblGrid>
              <a:tr h="348087">
                <a:tc>
                  <a:txBody>
                    <a:bodyPr/>
                    <a:lstStyle/>
                    <a:p>
                      <a:r>
                        <a:rPr lang="en-US" sz="2000" b="1" dirty="0">
                          <a:effectLst/>
                          <a:latin typeface="Times New Roman" panose="02020603050405020304" pitchFamily="18" charset="0"/>
                          <a:cs typeface="Times New Roman" panose="02020603050405020304" pitchFamily="18" charset="0"/>
                        </a:rPr>
                        <a:t>Name</a:t>
                      </a:r>
                      <a:endParaRPr lang="en-US" sz="2000" b="1" dirty="0">
                        <a:latin typeface="Times New Roman" panose="02020603050405020304" pitchFamily="18" charset="0"/>
                        <a:cs typeface="Times New Roman" panose="02020603050405020304" pitchFamily="18" charset="0"/>
                      </a:endParaRPr>
                    </a:p>
                  </a:txBody>
                  <a:tcPr>
                    <a:noFill/>
                  </a:tcPr>
                </a:tc>
                <a:tc>
                  <a:txBody>
                    <a:bodyPr/>
                    <a:lstStyle/>
                    <a:p>
                      <a:r>
                        <a:rPr lang="en-US" sz="2000" b="1" dirty="0">
                          <a:effectLst/>
                          <a:latin typeface="Times New Roman" panose="02020603050405020304" pitchFamily="18" charset="0"/>
                          <a:cs typeface="Times New Roman" panose="02020603050405020304" pitchFamily="18" charset="0"/>
                        </a:rPr>
                        <a:t>ID</a:t>
                      </a:r>
                      <a:endParaRPr lang="en-US" sz="2000" b="1" dirty="0">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3050760705"/>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effectLst/>
                          <a:latin typeface="Times New Roman" panose="02020603050405020304" pitchFamily="18" charset="0"/>
                          <a:cs typeface="Times New Roman" panose="02020603050405020304" pitchFamily="18" charset="0"/>
                        </a:rPr>
                        <a:t>Ehsanul Mostafa Imon </a:t>
                      </a: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effectLst/>
                          <a:latin typeface="Times New Roman" panose="02020603050405020304" pitchFamily="18" charset="0"/>
                          <a:cs typeface="Times New Roman" panose="02020603050405020304" pitchFamily="18" charset="0"/>
                        </a:rPr>
                        <a:t>20201064010</a:t>
                      </a:r>
                    </a:p>
                  </a:txBody>
                  <a:tcPr>
                    <a:noFill/>
                  </a:tcPr>
                </a:tc>
                <a:extLst>
                  <a:ext uri="{0D108BD9-81ED-4DB2-BD59-A6C34878D82A}">
                    <a16:rowId xmlns:a16="http://schemas.microsoft.com/office/drawing/2014/main" val="648439291"/>
                  </a:ext>
                </a:extLst>
              </a:tr>
              <a:tr h="348087">
                <a:tc>
                  <a:txBody>
                    <a:bodyPr/>
                    <a:lstStyle/>
                    <a:p>
                      <a:r>
                        <a:rPr lang="en-US" sz="2000" b="1" dirty="0">
                          <a:latin typeface="Times New Roman" panose="02020603050405020304" pitchFamily="18" charset="0"/>
                          <a:cs typeface="Times New Roman" panose="02020603050405020304" pitchFamily="18" charset="0"/>
                        </a:rPr>
                        <a:t>Sajib Bhattacharjee</a:t>
                      </a:r>
                    </a:p>
                  </a:txBody>
                  <a:tcPr>
                    <a:noFill/>
                  </a:tcPr>
                </a:tc>
                <a:tc>
                  <a:txBody>
                    <a:bodyPr/>
                    <a:lstStyle/>
                    <a:p>
                      <a:r>
                        <a:rPr lang="en-US" sz="2000" b="1" dirty="0">
                          <a:latin typeface="Times New Roman" panose="02020603050405020304" pitchFamily="18" charset="0"/>
                          <a:cs typeface="Times New Roman" panose="02020603050405020304" pitchFamily="18" charset="0"/>
                        </a:rPr>
                        <a:t>20201070010</a:t>
                      </a:r>
                    </a:p>
                  </a:txBody>
                  <a:tcPr>
                    <a:noFill/>
                  </a:tcPr>
                </a:tc>
                <a:extLst>
                  <a:ext uri="{0D108BD9-81ED-4DB2-BD59-A6C34878D82A}">
                    <a16:rowId xmlns:a16="http://schemas.microsoft.com/office/drawing/2014/main" val="661138217"/>
                  </a:ext>
                </a:extLst>
              </a:tr>
              <a:tr h="348087">
                <a:tc>
                  <a:txBody>
                    <a:bodyPr/>
                    <a:lstStyle/>
                    <a:p>
                      <a:r>
                        <a:rPr lang="en-US" sz="2000" b="1" dirty="0">
                          <a:latin typeface="Times New Roman" panose="02020603050405020304" pitchFamily="18" charset="0"/>
                          <a:cs typeface="Times New Roman" panose="02020603050405020304" pitchFamily="18" charset="0"/>
                        </a:rPr>
                        <a:t>Roudro Rahman</a:t>
                      </a:r>
                    </a:p>
                  </a:txBody>
                  <a:tcPr>
                    <a:noFill/>
                  </a:tcPr>
                </a:tc>
                <a:tc>
                  <a:txBody>
                    <a:bodyPr/>
                    <a:lstStyle/>
                    <a:p>
                      <a:r>
                        <a:rPr lang="en-US" sz="2000" b="1" dirty="0">
                          <a:latin typeface="Times New Roman" panose="02020603050405020304" pitchFamily="18" charset="0"/>
                          <a:cs typeface="Times New Roman" panose="02020603050405020304" pitchFamily="18" charset="0"/>
                        </a:rPr>
                        <a:t>20201061010</a:t>
                      </a:r>
                    </a:p>
                  </a:txBody>
                  <a:tcPr>
                    <a:noFill/>
                  </a:tcPr>
                </a:tc>
                <a:extLst>
                  <a:ext uri="{0D108BD9-81ED-4DB2-BD59-A6C34878D82A}">
                    <a16:rowId xmlns:a16="http://schemas.microsoft.com/office/drawing/2014/main" val="4148335307"/>
                  </a:ext>
                </a:extLst>
              </a:tr>
              <a:tr h="348087">
                <a:tc>
                  <a:txBody>
                    <a:bodyPr/>
                    <a:lstStyle/>
                    <a:p>
                      <a:r>
                        <a:rPr lang="en-US" sz="2000" b="1" dirty="0">
                          <a:latin typeface="Times New Roman" panose="02020603050405020304" pitchFamily="18" charset="0"/>
                          <a:cs typeface="Times New Roman" panose="02020603050405020304" pitchFamily="18" charset="0"/>
                        </a:rPr>
                        <a:t>Sumaiya Ahamed Susmi</a:t>
                      </a:r>
                    </a:p>
                  </a:txBody>
                  <a:tcPr>
                    <a:noFill/>
                  </a:tcPr>
                </a:tc>
                <a:tc>
                  <a:txBody>
                    <a:bodyPr/>
                    <a:lstStyle/>
                    <a:p>
                      <a:r>
                        <a:rPr lang="en-US" sz="2000" b="1" dirty="0">
                          <a:latin typeface="Times New Roman" panose="02020603050405020304" pitchFamily="18" charset="0"/>
                          <a:cs typeface="Times New Roman" panose="02020603050405020304" pitchFamily="18" charset="0"/>
                        </a:rPr>
                        <a:t>20201058010</a:t>
                      </a:r>
                    </a:p>
                  </a:txBody>
                  <a:tcPr>
                    <a:noFill/>
                  </a:tcPr>
                </a:tc>
                <a:extLst>
                  <a:ext uri="{0D108BD9-81ED-4DB2-BD59-A6C34878D82A}">
                    <a16:rowId xmlns:a16="http://schemas.microsoft.com/office/drawing/2014/main" val="3070438324"/>
                  </a:ext>
                </a:extLst>
              </a:tr>
              <a:tr h="346553">
                <a:tc>
                  <a:txBody>
                    <a:bodyPr/>
                    <a:lstStyle/>
                    <a:p>
                      <a:r>
                        <a:rPr lang="en-US" sz="2000" b="1" dirty="0">
                          <a:latin typeface="Times New Roman" panose="02020603050405020304" pitchFamily="18" charset="0"/>
                          <a:cs typeface="Times New Roman" panose="02020603050405020304" pitchFamily="18" charset="0"/>
                        </a:rPr>
                        <a:t>Chandan Sourav Mullick</a:t>
                      </a:r>
                    </a:p>
                  </a:txBody>
                  <a:tcPr>
                    <a:noFill/>
                  </a:tcPr>
                </a:tc>
                <a:tc>
                  <a:txBody>
                    <a:bodyPr/>
                    <a:lstStyle/>
                    <a:p>
                      <a:r>
                        <a:rPr lang="en-US" sz="2000" b="1" dirty="0">
                          <a:latin typeface="Times New Roman" panose="02020603050405020304" pitchFamily="18" charset="0"/>
                          <a:cs typeface="Times New Roman" panose="02020603050405020304" pitchFamily="18" charset="0"/>
                        </a:rPr>
                        <a:t>20201065010</a:t>
                      </a:r>
                    </a:p>
                  </a:txBody>
                  <a:tcPr>
                    <a:noFill/>
                  </a:tcPr>
                </a:tc>
                <a:extLst>
                  <a:ext uri="{0D108BD9-81ED-4DB2-BD59-A6C34878D82A}">
                    <a16:rowId xmlns:a16="http://schemas.microsoft.com/office/drawing/2014/main" val="3678976977"/>
                  </a:ext>
                </a:extLst>
              </a:tr>
              <a:tr h="346553">
                <a:tc>
                  <a:txBody>
                    <a:bodyPr/>
                    <a:lstStyle/>
                    <a:p>
                      <a:r>
                        <a:rPr lang="en-US" sz="2000" b="1" dirty="0">
                          <a:latin typeface="Times New Roman" panose="02020603050405020304" pitchFamily="18" charset="0"/>
                          <a:cs typeface="Times New Roman" panose="02020603050405020304" pitchFamily="18" charset="0"/>
                        </a:rPr>
                        <a:t>Md. Rezwan Al Masud</a:t>
                      </a:r>
                    </a:p>
                  </a:txBody>
                  <a:tcPr>
                    <a:noFill/>
                  </a:tcPr>
                </a:tc>
                <a:tc>
                  <a:txBody>
                    <a:bodyPr/>
                    <a:lstStyle/>
                    <a:p>
                      <a:r>
                        <a:rPr lang="en-US" sz="2000" b="1" dirty="0">
                          <a:latin typeface="Times New Roman" panose="02020603050405020304" pitchFamily="18" charset="0"/>
                          <a:cs typeface="Times New Roman" panose="02020603050405020304" pitchFamily="18" charset="0"/>
                        </a:rPr>
                        <a:t>20201066010</a:t>
                      </a:r>
                    </a:p>
                  </a:txBody>
                  <a:tcPr>
                    <a:noFill/>
                  </a:tcPr>
                </a:tc>
                <a:extLst>
                  <a:ext uri="{0D108BD9-81ED-4DB2-BD59-A6C34878D82A}">
                    <a16:rowId xmlns:a16="http://schemas.microsoft.com/office/drawing/2014/main" val="2119251701"/>
                  </a:ext>
                </a:extLst>
              </a:tr>
              <a:tr h="346553">
                <a:tc>
                  <a:txBody>
                    <a:bodyPr/>
                    <a:lstStyle/>
                    <a:p>
                      <a:r>
                        <a:rPr lang="en-US" sz="2000" b="1" dirty="0">
                          <a:latin typeface="Times New Roman" panose="02020603050405020304" pitchFamily="18" charset="0"/>
                          <a:cs typeface="Times New Roman" panose="02020603050405020304" pitchFamily="18" charset="0"/>
                        </a:rPr>
                        <a:t>Linkan Roy </a:t>
                      </a:r>
                    </a:p>
                  </a:txBody>
                  <a:tcPr>
                    <a:noFill/>
                  </a:tcPr>
                </a:tc>
                <a:tc>
                  <a:txBody>
                    <a:bodyPr/>
                    <a:lstStyle/>
                    <a:p>
                      <a:r>
                        <a:rPr lang="en-US" sz="2000" b="1" dirty="0">
                          <a:latin typeface="Times New Roman" panose="02020603050405020304" pitchFamily="18" charset="0"/>
                          <a:cs typeface="Times New Roman" panose="02020603050405020304" pitchFamily="18" charset="0"/>
                        </a:rPr>
                        <a:t>20201060010</a:t>
                      </a:r>
                    </a:p>
                  </a:txBody>
                  <a:tcPr>
                    <a:noFill/>
                  </a:tcPr>
                </a:tc>
                <a:extLst>
                  <a:ext uri="{0D108BD9-81ED-4DB2-BD59-A6C34878D82A}">
                    <a16:rowId xmlns:a16="http://schemas.microsoft.com/office/drawing/2014/main" val="3303404500"/>
                  </a:ext>
                </a:extLst>
              </a:tr>
            </a:tbl>
          </a:graphicData>
        </a:graphic>
      </p:graphicFrame>
      <p:sp>
        <p:nvSpPr>
          <p:cNvPr id="12" name="Slide Number Placeholder 11">
            <a:extLst>
              <a:ext uri="{FF2B5EF4-FFF2-40B4-BE49-F238E27FC236}">
                <a16:creationId xmlns:a16="http://schemas.microsoft.com/office/drawing/2014/main" id="{C75ACB66-886A-4E03-8D5F-CE2FD87FAF65}"/>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249041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C3B069B-E3B5-4135-915F-E3CEB7B7C5C7}"/>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6" name="Rectangle 5">
            <a:extLst>
              <a:ext uri="{FF2B5EF4-FFF2-40B4-BE49-F238E27FC236}">
                <a16:creationId xmlns:a16="http://schemas.microsoft.com/office/drawing/2014/main" id="{4AB3C558-15E8-4F06-89F8-D3A5817D1984}"/>
              </a:ext>
            </a:extLst>
          </p:cNvPr>
          <p:cNvSpPr/>
          <p:nvPr/>
        </p:nvSpPr>
        <p:spPr>
          <a:xfrm>
            <a:off x="1200150" y="708472"/>
            <a:ext cx="10003114" cy="583750"/>
          </a:xfrm>
          <a:prstGeom prst="rect">
            <a:avLst/>
          </a:prstGeom>
        </p:spPr>
        <p:txBody>
          <a:bodyPr wrap="square">
            <a:spAutoFit/>
          </a:bodyPr>
          <a:lstStyle/>
          <a:p>
            <a:pPr>
              <a:lnSpc>
                <a:spcPct val="107000"/>
              </a:lnSpc>
              <a:spcAft>
                <a:spcPts val="900"/>
              </a:spcAft>
            </a:pPr>
            <a:r>
              <a:rPr lang="en-US" sz="3200" b="1" kern="1800" dirty="0">
                <a:latin typeface="Times New Roman" panose="02020603050405020304" pitchFamily="18" charset="0"/>
                <a:ea typeface="Times New Roman" panose="02020603050405020304" pitchFamily="18" charset="0"/>
                <a:cs typeface="Times New Roman" panose="02020603050405020304" pitchFamily="18" charset="0"/>
              </a:rPr>
              <a:t>Introduction to Bipolar Junction Transistors (BJT)</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80568D47-3B9D-45F1-9537-2BFA8277D5B3}"/>
              </a:ext>
            </a:extLst>
          </p:cNvPr>
          <p:cNvSpPr>
            <a:spLocks noGrp="1"/>
          </p:cNvSpPr>
          <p:nvPr>
            <p:ph idx="1"/>
          </p:nvPr>
        </p:nvSpPr>
        <p:spPr>
          <a:xfrm>
            <a:off x="818712" y="2390775"/>
            <a:ext cx="10554574" cy="3468023"/>
          </a:xfrm>
        </p:spPr>
        <p:txBody>
          <a:bodyPr/>
          <a:lstStyle/>
          <a:p>
            <a:r>
              <a:rPr lang="en-US" sz="2400" dirty="0">
                <a:latin typeface="Times New Roman" panose="02020603050405020304" pitchFamily="18" charset="0"/>
                <a:cs typeface="Times New Roman" panose="02020603050405020304" pitchFamily="18" charset="0"/>
              </a:rPr>
              <a:t>A Bipolar Junction Transistor is a three-terminal semiconductor device consisting of two p-n junctions which are able to amplify or magnify a signal. It is a current controlled device. The three terminals of the BJT are the base, the collector, and the emitter. A BJT is a type of transistor that uses both electrons and holes as charge carriers.</a:t>
            </a:r>
          </a:p>
          <a:p>
            <a:endParaRPr lang="en-US" dirty="0"/>
          </a:p>
        </p:txBody>
      </p:sp>
    </p:spTree>
    <p:extLst>
      <p:ext uri="{BB962C8B-B14F-4D97-AF65-F5344CB8AC3E}">
        <p14:creationId xmlns:p14="http://schemas.microsoft.com/office/powerpoint/2010/main" val="564336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BFA7A-CA6A-4DFC-A109-510517039456}"/>
              </a:ext>
            </a:extLst>
          </p:cNvPr>
          <p:cNvSpPr>
            <a:spLocks noGrp="1"/>
          </p:cNvSpPr>
          <p:nvPr>
            <p:ph idx="1"/>
          </p:nvPr>
        </p:nvSpPr>
        <p:spPr>
          <a:xfrm>
            <a:off x="552450" y="1291589"/>
            <a:ext cx="11277600" cy="536638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In an n-p-n bipolar transistor one p-type semiconductor resides between two n-type semiconductors the diagram below an n-p-n transistor is shown.</a:t>
            </a: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p>
        </p:txBody>
      </p:sp>
      <p:sp>
        <p:nvSpPr>
          <p:cNvPr id="4" name="Slide Number Placeholder 3">
            <a:extLst>
              <a:ext uri="{FF2B5EF4-FFF2-40B4-BE49-F238E27FC236}">
                <a16:creationId xmlns:a16="http://schemas.microsoft.com/office/drawing/2014/main" id="{C0829EB7-D9D7-4F78-90B7-5AAE08A95F5C}"/>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5" name="Rectangle 4">
            <a:extLst>
              <a:ext uri="{FF2B5EF4-FFF2-40B4-BE49-F238E27FC236}">
                <a16:creationId xmlns:a16="http://schemas.microsoft.com/office/drawing/2014/main" id="{0374BADE-5E4F-424C-82D2-DD767FFE5BC1}"/>
              </a:ext>
            </a:extLst>
          </p:cNvPr>
          <p:cNvSpPr/>
          <p:nvPr/>
        </p:nvSpPr>
        <p:spPr>
          <a:xfrm>
            <a:off x="866214" y="458270"/>
            <a:ext cx="9305926" cy="584775"/>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There are two t</a:t>
            </a:r>
            <a:r>
              <a:rPr lang="en-US" sz="3200" b="1" dirty="0">
                <a:latin typeface="Times New Roman" panose="02020603050405020304" pitchFamily="18" charset="0"/>
                <a:ea typeface="Calibri" panose="020F0502020204030204" pitchFamily="34" charset="0"/>
                <a:cs typeface="Times New Roman" panose="02020603050405020304" pitchFamily="18" charset="0"/>
              </a:rPr>
              <a:t>ypes of bipolar junction transistors </a:t>
            </a:r>
            <a:endParaRPr lang="en-US" sz="3200" b="1" dirty="0">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D9B9B985-278B-43A9-9C31-063431EDF0B7}"/>
              </a:ext>
            </a:extLst>
          </p:cNvPr>
          <p:cNvCxnSpPr/>
          <p:nvPr/>
        </p:nvCxnSpPr>
        <p:spPr>
          <a:xfrm>
            <a:off x="1619250" y="4552950"/>
            <a:ext cx="301752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6C8BBFA1-4FF8-4178-9D54-3FBB66735354}"/>
              </a:ext>
            </a:extLst>
          </p:cNvPr>
          <p:cNvCxnSpPr>
            <a:cxnSpLocks/>
          </p:cNvCxnSpPr>
          <p:nvPr/>
        </p:nvCxnSpPr>
        <p:spPr>
          <a:xfrm>
            <a:off x="1619250" y="6343650"/>
            <a:ext cx="73152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0" name="Straight Connector 9">
            <a:extLst>
              <a:ext uri="{FF2B5EF4-FFF2-40B4-BE49-F238E27FC236}">
                <a16:creationId xmlns:a16="http://schemas.microsoft.com/office/drawing/2014/main" id="{35729386-2253-454D-B9FF-9E887BD7251F}"/>
              </a:ext>
            </a:extLst>
          </p:cNvPr>
          <p:cNvCxnSpPr/>
          <p:nvPr/>
        </p:nvCxnSpPr>
        <p:spPr>
          <a:xfrm>
            <a:off x="6019800" y="4552950"/>
            <a:ext cx="3017520" cy="0"/>
          </a:xfrm>
          <a:prstGeom prst="line">
            <a:avLst/>
          </a:prstGeom>
        </p:spPr>
        <p:style>
          <a:lnRef idx="3">
            <a:schemeClr val="accent1"/>
          </a:lnRef>
          <a:fillRef idx="0">
            <a:schemeClr val="accent1"/>
          </a:fillRef>
          <a:effectRef idx="2">
            <a:schemeClr val="accent1"/>
          </a:effectRef>
          <a:fontRef idx="minor">
            <a:schemeClr val="tx1"/>
          </a:fontRef>
        </p:style>
      </p:cxnSp>
      <p:sp>
        <p:nvSpPr>
          <p:cNvPr id="12" name="Oval 11">
            <a:extLst>
              <a:ext uri="{FF2B5EF4-FFF2-40B4-BE49-F238E27FC236}">
                <a16:creationId xmlns:a16="http://schemas.microsoft.com/office/drawing/2014/main" id="{500770A5-D000-472D-88CF-B55FF941FAFD}"/>
              </a:ext>
            </a:extLst>
          </p:cNvPr>
          <p:cNvSpPr/>
          <p:nvPr/>
        </p:nvSpPr>
        <p:spPr>
          <a:xfrm>
            <a:off x="4552950" y="4171950"/>
            <a:ext cx="1581150" cy="1593220"/>
          </a:xfrm>
          <a:prstGeom prst="ellipse">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DCC7E370-87EB-4FB7-A389-C0E3C616E657}"/>
              </a:ext>
            </a:extLst>
          </p:cNvPr>
          <p:cNvCxnSpPr/>
          <p:nvPr/>
        </p:nvCxnSpPr>
        <p:spPr>
          <a:xfrm>
            <a:off x="4667250" y="4552950"/>
            <a:ext cx="304800" cy="5905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7FA12B8-E591-48EF-B897-C51A2898F395}"/>
              </a:ext>
            </a:extLst>
          </p:cNvPr>
          <p:cNvCxnSpPr>
            <a:cxnSpLocks/>
          </p:cNvCxnSpPr>
          <p:nvPr/>
        </p:nvCxnSpPr>
        <p:spPr>
          <a:xfrm flipV="1">
            <a:off x="5715000" y="4552950"/>
            <a:ext cx="304800" cy="5905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24E31FB-D649-448C-A0DE-7EA85D441EBB}"/>
              </a:ext>
            </a:extLst>
          </p:cNvPr>
          <p:cNvCxnSpPr/>
          <p:nvPr/>
        </p:nvCxnSpPr>
        <p:spPr>
          <a:xfrm>
            <a:off x="4752975" y="5143500"/>
            <a:ext cx="118872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Straight Connector 18">
            <a:extLst>
              <a:ext uri="{FF2B5EF4-FFF2-40B4-BE49-F238E27FC236}">
                <a16:creationId xmlns:a16="http://schemas.microsoft.com/office/drawing/2014/main" id="{DE80E6EF-4EBA-4B29-8D43-E1E2EF0F951A}"/>
              </a:ext>
            </a:extLst>
          </p:cNvPr>
          <p:cNvCxnSpPr/>
          <p:nvPr/>
        </p:nvCxnSpPr>
        <p:spPr>
          <a:xfrm>
            <a:off x="5314950" y="5143500"/>
            <a:ext cx="0" cy="1200150"/>
          </a:xfrm>
          <a:prstGeom prst="line">
            <a:avLst/>
          </a:prstGeom>
        </p:spPr>
        <p:style>
          <a:lnRef idx="3">
            <a:schemeClr val="accent1"/>
          </a:lnRef>
          <a:fillRef idx="0">
            <a:schemeClr val="accent1"/>
          </a:fillRef>
          <a:effectRef idx="2">
            <a:schemeClr val="accent1"/>
          </a:effectRef>
          <a:fontRef idx="minor">
            <a:schemeClr val="tx1"/>
          </a:fontRef>
        </p:style>
      </p:cxnSp>
      <p:cxnSp>
        <p:nvCxnSpPr>
          <p:cNvPr id="20" name="Straight Connector 19">
            <a:extLst>
              <a:ext uri="{FF2B5EF4-FFF2-40B4-BE49-F238E27FC236}">
                <a16:creationId xmlns:a16="http://schemas.microsoft.com/office/drawing/2014/main" id="{C0736C53-7D48-412B-AEEB-33332EB58000}"/>
              </a:ext>
            </a:extLst>
          </p:cNvPr>
          <p:cNvCxnSpPr/>
          <p:nvPr/>
        </p:nvCxnSpPr>
        <p:spPr>
          <a:xfrm>
            <a:off x="4762500" y="4581525"/>
            <a:ext cx="1188720" cy="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CC95C994-232B-477D-A5AC-34CBDBE5378F}"/>
              </a:ext>
            </a:extLst>
          </p:cNvPr>
          <p:cNvCxnSpPr>
            <a:cxnSpLocks/>
          </p:cNvCxnSpPr>
          <p:nvPr/>
        </p:nvCxnSpPr>
        <p:spPr>
          <a:xfrm flipH="1" flipV="1">
            <a:off x="4743450" y="4705352"/>
            <a:ext cx="76200" cy="1333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438FE48-C8A0-44DF-8442-9D3AA41F279D}"/>
              </a:ext>
            </a:extLst>
          </p:cNvPr>
          <p:cNvCxnSpPr>
            <a:cxnSpLocks/>
          </p:cNvCxnSpPr>
          <p:nvPr/>
        </p:nvCxnSpPr>
        <p:spPr>
          <a:xfrm flipH="1" flipV="1">
            <a:off x="6067424" y="5486402"/>
            <a:ext cx="2" cy="68199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FC7AB74-D804-472D-952F-8E4A3B2E2AD7}"/>
              </a:ext>
            </a:extLst>
          </p:cNvPr>
          <p:cNvCxnSpPr>
            <a:cxnSpLocks/>
          </p:cNvCxnSpPr>
          <p:nvPr/>
        </p:nvCxnSpPr>
        <p:spPr>
          <a:xfrm flipH="1">
            <a:off x="7458074" y="4381502"/>
            <a:ext cx="83900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F823A91-C0D4-428A-98C5-95E0936C9BF4}"/>
              </a:ext>
            </a:extLst>
          </p:cNvPr>
          <p:cNvCxnSpPr>
            <a:cxnSpLocks/>
          </p:cNvCxnSpPr>
          <p:nvPr/>
        </p:nvCxnSpPr>
        <p:spPr>
          <a:xfrm>
            <a:off x="2162174" y="4381502"/>
            <a:ext cx="83900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6D4C1B8-ACDE-4D3D-994A-A3F926317784}"/>
              </a:ext>
            </a:extLst>
          </p:cNvPr>
          <p:cNvCxnSpPr/>
          <p:nvPr/>
        </p:nvCxnSpPr>
        <p:spPr>
          <a:xfrm>
            <a:off x="4619625" y="3789998"/>
            <a:ext cx="0" cy="353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7924F4F-24C8-4E40-8D55-B16FB606C8B0}"/>
              </a:ext>
            </a:extLst>
          </p:cNvPr>
          <p:cNvCxnSpPr/>
          <p:nvPr/>
        </p:nvCxnSpPr>
        <p:spPr>
          <a:xfrm>
            <a:off x="6019800" y="3770948"/>
            <a:ext cx="0" cy="353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E4443DE-F7CD-4938-8ABF-E22A2D1BC74E}"/>
              </a:ext>
            </a:extLst>
          </p:cNvPr>
          <p:cNvCxnSpPr/>
          <p:nvPr/>
        </p:nvCxnSpPr>
        <p:spPr>
          <a:xfrm flipV="1">
            <a:off x="4619625" y="3966688"/>
            <a:ext cx="1409700" cy="19050"/>
          </a:xfrm>
          <a:prstGeom prst="line">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18C79768-4146-4A58-89C4-0977B2F498AD}"/>
              </a:ext>
            </a:extLst>
          </p:cNvPr>
          <p:cNvSpPr txBox="1"/>
          <p:nvPr/>
        </p:nvSpPr>
        <p:spPr>
          <a:xfrm>
            <a:off x="4819649" y="3519785"/>
            <a:ext cx="112204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V</a:t>
            </a:r>
            <a:r>
              <a:rPr lang="en-US" sz="1600" dirty="0">
                <a:latin typeface="Times New Roman" panose="02020603050405020304" pitchFamily="18" charset="0"/>
                <a:cs typeface="Times New Roman" panose="02020603050405020304" pitchFamily="18" charset="0"/>
              </a:rPr>
              <a:t>CE</a:t>
            </a:r>
            <a:r>
              <a:rPr lang="en-US" sz="2400" dirty="0">
                <a:latin typeface="Times New Roman" panose="02020603050405020304" pitchFamily="18" charset="0"/>
                <a:cs typeface="Times New Roman" panose="02020603050405020304" pitchFamily="18" charset="0"/>
              </a:rPr>
              <a:t> +</a:t>
            </a:r>
          </a:p>
        </p:txBody>
      </p:sp>
      <p:sp>
        <p:nvSpPr>
          <p:cNvPr id="38" name="TextBox 37">
            <a:extLst>
              <a:ext uri="{FF2B5EF4-FFF2-40B4-BE49-F238E27FC236}">
                <a16:creationId xmlns:a16="http://schemas.microsoft.com/office/drawing/2014/main" id="{597A5727-B60F-4507-8A70-40EFDEFA9A44}"/>
              </a:ext>
            </a:extLst>
          </p:cNvPr>
          <p:cNvSpPr txBox="1"/>
          <p:nvPr/>
        </p:nvSpPr>
        <p:spPr>
          <a:xfrm>
            <a:off x="1666876" y="5186660"/>
            <a:ext cx="1293494"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V</a:t>
            </a:r>
            <a:r>
              <a:rPr lang="en-US" sz="1600" dirty="0">
                <a:latin typeface="Times New Roman" panose="02020603050405020304" pitchFamily="18" charset="0"/>
                <a:cs typeface="Times New Roman" panose="02020603050405020304" pitchFamily="18" charset="0"/>
              </a:rPr>
              <a:t>EB</a:t>
            </a:r>
            <a:endParaRPr lang="en-US" sz="24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B7694E26-CCC3-4D6E-9789-4F2B6A627A94}"/>
              </a:ext>
            </a:extLst>
          </p:cNvPr>
          <p:cNvSpPr txBox="1"/>
          <p:nvPr/>
        </p:nvSpPr>
        <p:spPr>
          <a:xfrm>
            <a:off x="7927512" y="5177135"/>
            <a:ext cx="1293494"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V</a:t>
            </a:r>
            <a:r>
              <a:rPr lang="en-US" sz="1600" dirty="0">
                <a:latin typeface="Times New Roman" panose="02020603050405020304" pitchFamily="18" charset="0"/>
                <a:cs typeface="Times New Roman" panose="02020603050405020304" pitchFamily="18" charset="0"/>
              </a:rPr>
              <a:t>CB</a:t>
            </a:r>
            <a:endParaRPr lang="en-US" sz="2400"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E57C4C82-EF7D-4C01-B337-0DA37636C22D}"/>
              </a:ext>
            </a:extLst>
          </p:cNvPr>
          <p:cNvSpPr txBox="1"/>
          <p:nvPr/>
        </p:nvSpPr>
        <p:spPr>
          <a:xfrm>
            <a:off x="1589723" y="4645671"/>
            <a:ext cx="325757" cy="367009"/>
          </a:xfrm>
          <a:prstGeom prst="rect">
            <a:avLst/>
          </a:prstGeom>
          <a:noFill/>
        </p:spPr>
        <p:txBody>
          <a:bodyPr wrap="square" rtlCol="0">
            <a:spAutoFit/>
          </a:bodyPr>
          <a:lstStyle/>
          <a:p>
            <a:r>
              <a:rPr lang="en-US" dirty="0"/>
              <a:t>E</a:t>
            </a:r>
          </a:p>
        </p:txBody>
      </p:sp>
      <p:sp>
        <p:nvSpPr>
          <p:cNvPr id="41" name="TextBox 40">
            <a:extLst>
              <a:ext uri="{FF2B5EF4-FFF2-40B4-BE49-F238E27FC236}">
                <a16:creationId xmlns:a16="http://schemas.microsoft.com/office/drawing/2014/main" id="{63774216-05F3-4EC6-AC92-1EDF73F5FCE8}"/>
              </a:ext>
            </a:extLst>
          </p:cNvPr>
          <p:cNvSpPr txBox="1"/>
          <p:nvPr/>
        </p:nvSpPr>
        <p:spPr>
          <a:xfrm>
            <a:off x="8608691" y="4566943"/>
            <a:ext cx="325757" cy="367009"/>
          </a:xfrm>
          <a:prstGeom prst="rect">
            <a:avLst/>
          </a:prstGeom>
          <a:noFill/>
        </p:spPr>
        <p:txBody>
          <a:bodyPr wrap="square" rtlCol="0">
            <a:spAutoFit/>
          </a:bodyPr>
          <a:lstStyle/>
          <a:p>
            <a:r>
              <a:rPr lang="en-US" dirty="0"/>
              <a:t>C</a:t>
            </a:r>
          </a:p>
        </p:txBody>
      </p:sp>
      <p:sp>
        <p:nvSpPr>
          <p:cNvPr id="42" name="TextBox 41">
            <a:extLst>
              <a:ext uri="{FF2B5EF4-FFF2-40B4-BE49-F238E27FC236}">
                <a16:creationId xmlns:a16="http://schemas.microsoft.com/office/drawing/2014/main" id="{E7DC4135-1E8C-43A1-BCA3-CCE94985134A}"/>
              </a:ext>
            </a:extLst>
          </p:cNvPr>
          <p:cNvSpPr txBox="1"/>
          <p:nvPr/>
        </p:nvSpPr>
        <p:spPr>
          <a:xfrm>
            <a:off x="5180646" y="6360261"/>
            <a:ext cx="325757" cy="367009"/>
          </a:xfrm>
          <a:prstGeom prst="rect">
            <a:avLst/>
          </a:prstGeom>
          <a:noFill/>
        </p:spPr>
        <p:txBody>
          <a:bodyPr wrap="square" rtlCol="0">
            <a:spAutoFit/>
          </a:bodyPr>
          <a:lstStyle/>
          <a:p>
            <a:r>
              <a:rPr lang="en-US" dirty="0"/>
              <a:t>B</a:t>
            </a:r>
          </a:p>
        </p:txBody>
      </p:sp>
      <p:sp>
        <p:nvSpPr>
          <p:cNvPr id="43" name="TextBox 42">
            <a:extLst>
              <a:ext uri="{FF2B5EF4-FFF2-40B4-BE49-F238E27FC236}">
                <a16:creationId xmlns:a16="http://schemas.microsoft.com/office/drawing/2014/main" id="{76F1CB6D-B4DB-42F1-A4BF-B50EA1C658E9}"/>
              </a:ext>
            </a:extLst>
          </p:cNvPr>
          <p:cNvSpPr txBox="1"/>
          <p:nvPr/>
        </p:nvSpPr>
        <p:spPr>
          <a:xfrm>
            <a:off x="1829749" y="4052219"/>
            <a:ext cx="446726" cy="461665"/>
          </a:xfrm>
          <a:prstGeom prst="rect">
            <a:avLst/>
          </a:prstGeom>
          <a:noFill/>
        </p:spPr>
        <p:txBody>
          <a:bodyPr wrap="square" rtlCol="0">
            <a:spAutoFit/>
          </a:bodyPr>
          <a:lstStyle/>
          <a:p>
            <a:r>
              <a:rPr lang="en-US" sz="2400" dirty="0"/>
              <a:t>I</a:t>
            </a:r>
            <a:r>
              <a:rPr lang="en-US" sz="1050" dirty="0"/>
              <a:t>E</a:t>
            </a:r>
          </a:p>
        </p:txBody>
      </p:sp>
      <p:sp>
        <p:nvSpPr>
          <p:cNvPr id="45" name="TextBox 44">
            <a:extLst>
              <a:ext uri="{FF2B5EF4-FFF2-40B4-BE49-F238E27FC236}">
                <a16:creationId xmlns:a16="http://schemas.microsoft.com/office/drawing/2014/main" id="{C4EC5836-D820-4839-8E0A-F35E3334DC21}"/>
              </a:ext>
            </a:extLst>
          </p:cNvPr>
          <p:cNvSpPr txBox="1"/>
          <p:nvPr/>
        </p:nvSpPr>
        <p:spPr>
          <a:xfrm>
            <a:off x="1829749" y="4056685"/>
            <a:ext cx="446726" cy="461665"/>
          </a:xfrm>
          <a:prstGeom prst="rect">
            <a:avLst/>
          </a:prstGeom>
          <a:noFill/>
        </p:spPr>
        <p:txBody>
          <a:bodyPr wrap="square" rtlCol="0">
            <a:spAutoFit/>
          </a:bodyPr>
          <a:lstStyle/>
          <a:p>
            <a:r>
              <a:rPr lang="en-US" sz="2400" dirty="0"/>
              <a:t>I</a:t>
            </a:r>
            <a:r>
              <a:rPr lang="en-US" sz="1050" dirty="0"/>
              <a:t>E</a:t>
            </a:r>
          </a:p>
        </p:txBody>
      </p:sp>
      <p:sp>
        <p:nvSpPr>
          <p:cNvPr id="47" name="TextBox 46">
            <a:extLst>
              <a:ext uri="{FF2B5EF4-FFF2-40B4-BE49-F238E27FC236}">
                <a16:creationId xmlns:a16="http://schemas.microsoft.com/office/drawing/2014/main" id="{E051D8B9-EFB3-4041-A3E5-5C6EB3A93664}"/>
              </a:ext>
            </a:extLst>
          </p:cNvPr>
          <p:cNvSpPr txBox="1"/>
          <p:nvPr/>
        </p:nvSpPr>
        <p:spPr>
          <a:xfrm>
            <a:off x="8297082" y="4025876"/>
            <a:ext cx="703160" cy="523220"/>
          </a:xfrm>
          <a:prstGeom prst="rect">
            <a:avLst/>
          </a:prstGeom>
          <a:noFill/>
        </p:spPr>
        <p:txBody>
          <a:bodyPr wrap="square" rtlCol="0">
            <a:spAutoFit/>
          </a:bodyPr>
          <a:lstStyle/>
          <a:p>
            <a:r>
              <a:rPr lang="en-US" sz="2800" dirty="0"/>
              <a:t> </a:t>
            </a:r>
            <a:r>
              <a:rPr lang="en-US" sz="2800" dirty="0" err="1"/>
              <a:t>I</a:t>
            </a:r>
            <a:r>
              <a:rPr lang="en-US" sz="2000" dirty="0" err="1"/>
              <a:t>c</a:t>
            </a:r>
            <a:endParaRPr lang="en-US" sz="2000" dirty="0"/>
          </a:p>
        </p:txBody>
      </p:sp>
      <p:sp>
        <p:nvSpPr>
          <p:cNvPr id="49" name="TextBox 48">
            <a:extLst>
              <a:ext uri="{FF2B5EF4-FFF2-40B4-BE49-F238E27FC236}">
                <a16:creationId xmlns:a16="http://schemas.microsoft.com/office/drawing/2014/main" id="{544B33B3-C114-47DD-B485-8F04152396CB}"/>
              </a:ext>
            </a:extLst>
          </p:cNvPr>
          <p:cNvSpPr txBox="1"/>
          <p:nvPr/>
        </p:nvSpPr>
        <p:spPr>
          <a:xfrm>
            <a:off x="6039799" y="5799760"/>
            <a:ext cx="446726" cy="461665"/>
          </a:xfrm>
          <a:prstGeom prst="rect">
            <a:avLst/>
          </a:prstGeom>
          <a:noFill/>
        </p:spPr>
        <p:txBody>
          <a:bodyPr wrap="square" rtlCol="0">
            <a:spAutoFit/>
          </a:bodyPr>
          <a:lstStyle/>
          <a:p>
            <a:r>
              <a:rPr lang="en-US" sz="2400" dirty="0"/>
              <a:t>I</a:t>
            </a:r>
            <a:r>
              <a:rPr lang="en-US" sz="1050" dirty="0"/>
              <a:t>B</a:t>
            </a:r>
          </a:p>
        </p:txBody>
      </p:sp>
      <p:sp>
        <p:nvSpPr>
          <p:cNvPr id="51" name="Oval 50">
            <a:extLst>
              <a:ext uri="{FF2B5EF4-FFF2-40B4-BE49-F238E27FC236}">
                <a16:creationId xmlns:a16="http://schemas.microsoft.com/office/drawing/2014/main" id="{7280C606-1F32-482A-AA6E-366EE86F802F}"/>
              </a:ext>
            </a:extLst>
          </p:cNvPr>
          <p:cNvSpPr/>
          <p:nvPr/>
        </p:nvSpPr>
        <p:spPr>
          <a:xfrm>
            <a:off x="1571625" y="4429125"/>
            <a:ext cx="219075" cy="219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D7EB1BC7-E19D-42FA-8ACE-8D09339A5391}"/>
              </a:ext>
            </a:extLst>
          </p:cNvPr>
          <p:cNvSpPr/>
          <p:nvPr/>
        </p:nvSpPr>
        <p:spPr>
          <a:xfrm>
            <a:off x="8915400" y="4448175"/>
            <a:ext cx="219075" cy="219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BCEBE3D1-B6E2-41B3-9CF2-4AFF74591B00}"/>
              </a:ext>
            </a:extLst>
          </p:cNvPr>
          <p:cNvSpPr/>
          <p:nvPr/>
        </p:nvSpPr>
        <p:spPr>
          <a:xfrm>
            <a:off x="8848725" y="6210300"/>
            <a:ext cx="219075" cy="219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C270B218-467E-4361-81A8-6C1077DCEF06}"/>
              </a:ext>
            </a:extLst>
          </p:cNvPr>
          <p:cNvSpPr/>
          <p:nvPr/>
        </p:nvSpPr>
        <p:spPr>
          <a:xfrm>
            <a:off x="1524000" y="6238875"/>
            <a:ext cx="219075" cy="219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E8E1E986-4FC4-44DC-811A-6C79A043D92F}"/>
              </a:ext>
            </a:extLst>
          </p:cNvPr>
          <p:cNvSpPr txBox="1"/>
          <p:nvPr/>
        </p:nvSpPr>
        <p:spPr>
          <a:xfrm>
            <a:off x="1461353" y="3898613"/>
            <a:ext cx="400856" cy="584775"/>
          </a:xfrm>
          <a:prstGeom prst="rect">
            <a:avLst/>
          </a:prstGeom>
          <a:noFill/>
        </p:spPr>
        <p:txBody>
          <a:bodyPr wrap="square" rtlCol="0">
            <a:spAutoFit/>
          </a:bodyPr>
          <a:lstStyle/>
          <a:p>
            <a:r>
              <a:rPr lang="en-US" sz="3200" dirty="0"/>
              <a:t>+</a:t>
            </a:r>
          </a:p>
        </p:txBody>
      </p:sp>
      <p:sp>
        <p:nvSpPr>
          <p:cNvPr id="57" name="TextBox 56">
            <a:extLst>
              <a:ext uri="{FF2B5EF4-FFF2-40B4-BE49-F238E27FC236}">
                <a16:creationId xmlns:a16="http://schemas.microsoft.com/office/drawing/2014/main" id="{F31553EE-A50A-4A6D-B15A-E9680826CEE3}"/>
              </a:ext>
            </a:extLst>
          </p:cNvPr>
          <p:cNvSpPr txBox="1"/>
          <p:nvPr/>
        </p:nvSpPr>
        <p:spPr>
          <a:xfrm>
            <a:off x="8820150" y="3936354"/>
            <a:ext cx="400856" cy="584775"/>
          </a:xfrm>
          <a:prstGeom prst="rect">
            <a:avLst/>
          </a:prstGeom>
          <a:noFill/>
        </p:spPr>
        <p:txBody>
          <a:bodyPr wrap="square" rtlCol="0">
            <a:spAutoFit/>
          </a:bodyPr>
          <a:lstStyle/>
          <a:p>
            <a:r>
              <a:rPr lang="en-US" sz="3200" dirty="0"/>
              <a:t>+</a:t>
            </a:r>
          </a:p>
        </p:txBody>
      </p:sp>
      <p:sp>
        <p:nvSpPr>
          <p:cNvPr id="58" name="TextBox 57">
            <a:extLst>
              <a:ext uri="{FF2B5EF4-FFF2-40B4-BE49-F238E27FC236}">
                <a16:creationId xmlns:a16="http://schemas.microsoft.com/office/drawing/2014/main" id="{268D2A3F-3C61-49A5-B578-14925217E120}"/>
              </a:ext>
            </a:extLst>
          </p:cNvPr>
          <p:cNvSpPr txBox="1"/>
          <p:nvPr/>
        </p:nvSpPr>
        <p:spPr>
          <a:xfrm>
            <a:off x="1495425" y="5755629"/>
            <a:ext cx="400856" cy="584775"/>
          </a:xfrm>
          <a:prstGeom prst="rect">
            <a:avLst/>
          </a:prstGeom>
          <a:noFill/>
        </p:spPr>
        <p:txBody>
          <a:bodyPr wrap="square" rtlCol="0">
            <a:spAutoFit/>
          </a:bodyPr>
          <a:lstStyle/>
          <a:p>
            <a:r>
              <a:rPr lang="en-US" sz="3200" dirty="0"/>
              <a:t>-</a:t>
            </a:r>
          </a:p>
        </p:txBody>
      </p:sp>
      <p:sp>
        <p:nvSpPr>
          <p:cNvPr id="60" name="Rectangle 59">
            <a:extLst>
              <a:ext uri="{FF2B5EF4-FFF2-40B4-BE49-F238E27FC236}">
                <a16:creationId xmlns:a16="http://schemas.microsoft.com/office/drawing/2014/main" id="{390B270D-6C2F-4DF1-9C0C-EDB70152D271}"/>
              </a:ext>
            </a:extLst>
          </p:cNvPr>
          <p:cNvSpPr/>
          <p:nvPr/>
        </p:nvSpPr>
        <p:spPr>
          <a:xfrm>
            <a:off x="2245602" y="1435617"/>
            <a:ext cx="4782335"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(a) NPN Bipolar Junction Transistor. </a:t>
            </a:r>
            <a:endParaRPr lang="en-US" sz="2400" dirty="0"/>
          </a:p>
        </p:txBody>
      </p:sp>
      <p:sp>
        <p:nvSpPr>
          <p:cNvPr id="61" name="Oval 60">
            <a:extLst>
              <a:ext uri="{FF2B5EF4-FFF2-40B4-BE49-F238E27FC236}">
                <a16:creationId xmlns:a16="http://schemas.microsoft.com/office/drawing/2014/main" id="{4AE31D0B-E4D5-42BC-9675-2C1B2B72ED78}"/>
              </a:ext>
            </a:extLst>
          </p:cNvPr>
          <p:cNvSpPr/>
          <p:nvPr/>
        </p:nvSpPr>
        <p:spPr>
          <a:xfrm>
            <a:off x="3364087" y="4438650"/>
            <a:ext cx="186828" cy="266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D5A3675E-E0F7-4EA6-86AF-9336767DAACA}"/>
              </a:ext>
            </a:extLst>
          </p:cNvPr>
          <p:cNvSpPr/>
          <p:nvPr/>
        </p:nvSpPr>
        <p:spPr>
          <a:xfrm>
            <a:off x="6629400" y="4457700"/>
            <a:ext cx="219075" cy="219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2481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BFA7A-CA6A-4DFC-A109-510517039456}"/>
              </a:ext>
            </a:extLst>
          </p:cNvPr>
          <p:cNvSpPr>
            <a:spLocks noGrp="1"/>
          </p:cNvSpPr>
          <p:nvPr>
            <p:ph idx="1"/>
          </p:nvPr>
        </p:nvSpPr>
        <p:spPr>
          <a:xfrm>
            <a:off x="66675" y="1291589"/>
            <a:ext cx="11763375" cy="5366386"/>
          </a:xfrm>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p>
        </p:txBody>
      </p:sp>
      <p:sp>
        <p:nvSpPr>
          <p:cNvPr id="4" name="Slide Number Placeholder 3">
            <a:extLst>
              <a:ext uri="{FF2B5EF4-FFF2-40B4-BE49-F238E27FC236}">
                <a16:creationId xmlns:a16="http://schemas.microsoft.com/office/drawing/2014/main" id="{C0829EB7-D9D7-4F78-90B7-5AAE08A95F5C}"/>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5" name="Rectangle 4">
            <a:extLst>
              <a:ext uri="{FF2B5EF4-FFF2-40B4-BE49-F238E27FC236}">
                <a16:creationId xmlns:a16="http://schemas.microsoft.com/office/drawing/2014/main" id="{0374BADE-5E4F-424C-82D2-DD767FFE5BC1}"/>
              </a:ext>
            </a:extLst>
          </p:cNvPr>
          <p:cNvSpPr/>
          <p:nvPr/>
        </p:nvSpPr>
        <p:spPr>
          <a:xfrm>
            <a:off x="1062037" y="509156"/>
            <a:ext cx="9305926" cy="584775"/>
          </a:xfrm>
          <a:prstGeom prst="rect">
            <a:avLst/>
          </a:prstGeom>
        </p:spPr>
        <p:txBody>
          <a:bodyPr wrap="square">
            <a:spAutoFit/>
          </a:bodyPr>
          <a:lstStyle/>
          <a:p>
            <a:r>
              <a:rPr lang="en-US" sz="3200" dirty="0">
                <a:latin typeface="Times New Roman" panose="02020603050405020304" pitchFamily="18" charset="0"/>
                <a:ea typeface="Calibri" panose="020F0502020204030204" pitchFamily="34" charset="0"/>
                <a:cs typeface="Times New Roman" panose="02020603050405020304" pitchFamily="18" charset="0"/>
              </a:rPr>
              <a:t>Types of bipolar junction transistors</a:t>
            </a:r>
            <a:endParaRPr lang="en-US" sz="3200" b="1" dirty="0">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D9B9B985-278B-43A9-9C31-063431EDF0B7}"/>
              </a:ext>
            </a:extLst>
          </p:cNvPr>
          <p:cNvCxnSpPr/>
          <p:nvPr/>
        </p:nvCxnSpPr>
        <p:spPr>
          <a:xfrm>
            <a:off x="1619250" y="4552950"/>
            <a:ext cx="301752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6C8BBFA1-4FF8-4178-9D54-3FBB66735354}"/>
              </a:ext>
            </a:extLst>
          </p:cNvPr>
          <p:cNvCxnSpPr>
            <a:cxnSpLocks/>
          </p:cNvCxnSpPr>
          <p:nvPr/>
        </p:nvCxnSpPr>
        <p:spPr>
          <a:xfrm>
            <a:off x="1619250" y="6343650"/>
            <a:ext cx="73152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0" name="Straight Connector 9">
            <a:extLst>
              <a:ext uri="{FF2B5EF4-FFF2-40B4-BE49-F238E27FC236}">
                <a16:creationId xmlns:a16="http://schemas.microsoft.com/office/drawing/2014/main" id="{35729386-2253-454D-B9FF-9E887BD7251F}"/>
              </a:ext>
            </a:extLst>
          </p:cNvPr>
          <p:cNvCxnSpPr/>
          <p:nvPr/>
        </p:nvCxnSpPr>
        <p:spPr>
          <a:xfrm>
            <a:off x="6019800" y="4552950"/>
            <a:ext cx="3017520" cy="0"/>
          </a:xfrm>
          <a:prstGeom prst="line">
            <a:avLst/>
          </a:prstGeom>
        </p:spPr>
        <p:style>
          <a:lnRef idx="3">
            <a:schemeClr val="accent1"/>
          </a:lnRef>
          <a:fillRef idx="0">
            <a:schemeClr val="accent1"/>
          </a:fillRef>
          <a:effectRef idx="2">
            <a:schemeClr val="accent1"/>
          </a:effectRef>
          <a:fontRef idx="minor">
            <a:schemeClr val="tx1"/>
          </a:fontRef>
        </p:style>
      </p:cxnSp>
      <p:sp>
        <p:nvSpPr>
          <p:cNvPr id="12" name="Oval 11">
            <a:extLst>
              <a:ext uri="{FF2B5EF4-FFF2-40B4-BE49-F238E27FC236}">
                <a16:creationId xmlns:a16="http://schemas.microsoft.com/office/drawing/2014/main" id="{500770A5-D000-472D-88CF-B55FF941FAFD}"/>
              </a:ext>
            </a:extLst>
          </p:cNvPr>
          <p:cNvSpPr/>
          <p:nvPr/>
        </p:nvSpPr>
        <p:spPr>
          <a:xfrm>
            <a:off x="4552950" y="4171950"/>
            <a:ext cx="1581150" cy="1593220"/>
          </a:xfrm>
          <a:prstGeom prst="ellipse">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DCC7E370-87EB-4FB7-A389-C0E3C616E657}"/>
              </a:ext>
            </a:extLst>
          </p:cNvPr>
          <p:cNvCxnSpPr/>
          <p:nvPr/>
        </p:nvCxnSpPr>
        <p:spPr>
          <a:xfrm>
            <a:off x="4667250" y="4552950"/>
            <a:ext cx="304800" cy="5905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7FA12B8-E591-48EF-B897-C51A2898F395}"/>
              </a:ext>
            </a:extLst>
          </p:cNvPr>
          <p:cNvCxnSpPr>
            <a:cxnSpLocks/>
          </p:cNvCxnSpPr>
          <p:nvPr/>
        </p:nvCxnSpPr>
        <p:spPr>
          <a:xfrm flipV="1">
            <a:off x="5715000" y="4552950"/>
            <a:ext cx="304800" cy="5905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24E31FB-D649-448C-A0DE-7EA85D441EBB}"/>
              </a:ext>
            </a:extLst>
          </p:cNvPr>
          <p:cNvCxnSpPr/>
          <p:nvPr/>
        </p:nvCxnSpPr>
        <p:spPr>
          <a:xfrm>
            <a:off x="4752975" y="5143500"/>
            <a:ext cx="118872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Straight Connector 18">
            <a:extLst>
              <a:ext uri="{FF2B5EF4-FFF2-40B4-BE49-F238E27FC236}">
                <a16:creationId xmlns:a16="http://schemas.microsoft.com/office/drawing/2014/main" id="{DE80E6EF-4EBA-4B29-8D43-E1E2EF0F951A}"/>
              </a:ext>
            </a:extLst>
          </p:cNvPr>
          <p:cNvCxnSpPr/>
          <p:nvPr/>
        </p:nvCxnSpPr>
        <p:spPr>
          <a:xfrm>
            <a:off x="5314950" y="5143500"/>
            <a:ext cx="0" cy="1200150"/>
          </a:xfrm>
          <a:prstGeom prst="line">
            <a:avLst/>
          </a:prstGeom>
        </p:spPr>
        <p:style>
          <a:lnRef idx="3">
            <a:schemeClr val="accent1"/>
          </a:lnRef>
          <a:fillRef idx="0">
            <a:schemeClr val="accent1"/>
          </a:fillRef>
          <a:effectRef idx="2">
            <a:schemeClr val="accent1"/>
          </a:effectRef>
          <a:fontRef idx="minor">
            <a:schemeClr val="tx1"/>
          </a:fontRef>
        </p:style>
      </p:cxnSp>
      <p:cxnSp>
        <p:nvCxnSpPr>
          <p:cNvPr id="20" name="Straight Connector 19">
            <a:extLst>
              <a:ext uri="{FF2B5EF4-FFF2-40B4-BE49-F238E27FC236}">
                <a16:creationId xmlns:a16="http://schemas.microsoft.com/office/drawing/2014/main" id="{C0736C53-7D48-412B-AEEB-33332EB58000}"/>
              </a:ext>
            </a:extLst>
          </p:cNvPr>
          <p:cNvCxnSpPr/>
          <p:nvPr/>
        </p:nvCxnSpPr>
        <p:spPr>
          <a:xfrm>
            <a:off x="4762500" y="4581525"/>
            <a:ext cx="1188720" cy="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CC95C994-232B-477D-A5AC-34CBDBE5378F}"/>
              </a:ext>
            </a:extLst>
          </p:cNvPr>
          <p:cNvCxnSpPr>
            <a:cxnSpLocks/>
          </p:cNvCxnSpPr>
          <p:nvPr/>
        </p:nvCxnSpPr>
        <p:spPr>
          <a:xfrm flipV="1">
            <a:off x="4810125" y="4705352"/>
            <a:ext cx="76200" cy="1333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438FE48-C8A0-44DF-8442-9D3AA41F279D}"/>
              </a:ext>
            </a:extLst>
          </p:cNvPr>
          <p:cNvCxnSpPr>
            <a:cxnSpLocks/>
          </p:cNvCxnSpPr>
          <p:nvPr/>
        </p:nvCxnSpPr>
        <p:spPr>
          <a:xfrm flipH="1" flipV="1">
            <a:off x="6067424" y="5486402"/>
            <a:ext cx="2" cy="68199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FC7AB74-D804-472D-952F-8E4A3B2E2AD7}"/>
              </a:ext>
            </a:extLst>
          </p:cNvPr>
          <p:cNvCxnSpPr>
            <a:cxnSpLocks/>
          </p:cNvCxnSpPr>
          <p:nvPr/>
        </p:nvCxnSpPr>
        <p:spPr>
          <a:xfrm flipH="1">
            <a:off x="7458074" y="4381502"/>
            <a:ext cx="83900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F823A91-C0D4-428A-98C5-95E0936C9BF4}"/>
              </a:ext>
            </a:extLst>
          </p:cNvPr>
          <p:cNvCxnSpPr>
            <a:cxnSpLocks/>
          </p:cNvCxnSpPr>
          <p:nvPr/>
        </p:nvCxnSpPr>
        <p:spPr>
          <a:xfrm>
            <a:off x="2162174" y="4381502"/>
            <a:ext cx="83900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6D4C1B8-ACDE-4D3D-994A-A3F926317784}"/>
              </a:ext>
            </a:extLst>
          </p:cNvPr>
          <p:cNvCxnSpPr/>
          <p:nvPr/>
        </p:nvCxnSpPr>
        <p:spPr>
          <a:xfrm>
            <a:off x="4619625" y="3789998"/>
            <a:ext cx="0" cy="353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7924F4F-24C8-4E40-8D55-B16FB606C8B0}"/>
              </a:ext>
            </a:extLst>
          </p:cNvPr>
          <p:cNvCxnSpPr/>
          <p:nvPr/>
        </p:nvCxnSpPr>
        <p:spPr>
          <a:xfrm>
            <a:off x="6019800" y="3770948"/>
            <a:ext cx="0" cy="353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E4443DE-F7CD-4938-8ABF-E22A2D1BC74E}"/>
              </a:ext>
            </a:extLst>
          </p:cNvPr>
          <p:cNvCxnSpPr/>
          <p:nvPr/>
        </p:nvCxnSpPr>
        <p:spPr>
          <a:xfrm flipV="1">
            <a:off x="4619625" y="3966688"/>
            <a:ext cx="1409700" cy="19050"/>
          </a:xfrm>
          <a:prstGeom prst="line">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18C79768-4146-4A58-89C4-0977B2F498AD}"/>
              </a:ext>
            </a:extLst>
          </p:cNvPr>
          <p:cNvSpPr txBox="1"/>
          <p:nvPr/>
        </p:nvSpPr>
        <p:spPr>
          <a:xfrm>
            <a:off x="4819649" y="3519785"/>
            <a:ext cx="112204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V</a:t>
            </a:r>
            <a:r>
              <a:rPr lang="en-US" sz="1600" dirty="0">
                <a:latin typeface="Times New Roman" panose="02020603050405020304" pitchFamily="18" charset="0"/>
                <a:cs typeface="Times New Roman" panose="02020603050405020304" pitchFamily="18" charset="0"/>
              </a:rPr>
              <a:t>CE</a:t>
            </a:r>
            <a:r>
              <a:rPr lang="en-US" sz="2400" dirty="0">
                <a:latin typeface="Times New Roman" panose="02020603050405020304" pitchFamily="18" charset="0"/>
                <a:cs typeface="Times New Roman" panose="02020603050405020304" pitchFamily="18" charset="0"/>
              </a:rPr>
              <a:t> +</a:t>
            </a:r>
          </a:p>
        </p:txBody>
      </p:sp>
      <p:sp>
        <p:nvSpPr>
          <p:cNvPr id="38" name="TextBox 37">
            <a:extLst>
              <a:ext uri="{FF2B5EF4-FFF2-40B4-BE49-F238E27FC236}">
                <a16:creationId xmlns:a16="http://schemas.microsoft.com/office/drawing/2014/main" id="{597A5727-B60F-4507-8A70-40EFDEFA9A44}"/>
              </a:ext>
            </a:extLst>
          </p:cNvPr>
          <p:cNvSpPr txBox="1"/>
          <p:nvPr/>
        </p:nvSpPr>
        <p:spPr>
          <a:xfrm>
            <a:off x="1666876" y="5186660"/>
            <a:ext cx="1293494"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V</a:t>
            </a:r>
            <a:r>
              <a:rPr lang="en-US" sz="1600" dirty="0">
                <a:latin typeface="Times New Roman" panose="02020603050405020304" pitchFamily="18" charset="0"/>
                <a:cs typeface="Times New Roman" panose="02020603050405020304" pitchFamily="18" charset="0"/>
              </a:rPr>
              <a:t>EB</a:t>
            </a:r>
            <a:endParaRPr lang="en-US" sz="24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B7694E26-CCC3-4D6E-9789-4F2B6A627A94}"/>
              </a:ext>
            </a:extLst>
          </p:cNvPr>
          <p:cNvSpPr txBox="1"/>
          <p:nvPr/>
        </p:nvSpPr>
        <p:spPr>
          <a:xfrm>
            <a:off x="7927512" y="5177135"/>
            <a:ext cx="1293494"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V</a:t>
            </a:r>
            <a:r>
              <a:rPr lang="en-US" sz="1600" dirty="0">
                <a:latin typeface="Times New Roman" panose="02020603050405020304" pitchFamily="18" charset="0"/>
                <a:cs typeface="Times New Roman" panose="02020603050405020304" pitchFamily="18" charset="0"/>
              </a:rPr>
              <a:t>CB</a:t>
            </a:r>
            <a:endParaRPr lang="en-US" sz="2400"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E57C4C82-EF7D-4C01-B337-0DA37636C22D}"/>
              </a:ext>
            </a:extLst>
          </p:cNvPr>
          <p:cNvSpPr txBox="1"/>
          <p:nvPr/>
        </p:nvSpPr>
        <p:spPr>
          <a:xfrm>
            <a:off x="1589723" y="4645671"/>
            <a:ext cx="325757" cy="367009"/>
          </a:xfrm>
          <a:prstGeom prst="rect">
            <a:avLst/>
          </a:prstGeom>
          <a:noFill/>
        </p:spPr>
        <p:txBody>
          <a:bodyPr wrap="square" rtlCol="0">
            <a:spAutoFit/>
          </a:bodyPr>
          <a:lstStyle/>
          <a:p>
            <a:r>
              <a:rPr lang="en-US" dirty="0"/>
              <a:t>E</a:t>
            </a:r>
          </a:p>
        </p:txBody>
      </p:sp>
      <p:sp>
        <p:nvSpPr>
          <p:cNvPr id="41" name="TextBox 40">
            <a:extLst>
              <a:ext uri="{FF2B5EF4-FFF2-40B4-BE49-F238E27FC236}">
                <a16:creationId xmlns:a16="http://schemas.microsoft.com/office/drawing/2014/main" id="{63774216-05F3-4EC6-AC92-1EDF73F5FCE8}"/>
              </a:ext>
            </a:extLst>
          </p:cNvPr>
          <p:cNvSpPr txBox="1"/>
          <p:nvPr/>
        </p:nvSpPr>
        <p:spPr>
          <a:xfrm>
            <a:off x="8608691" y="4566943"/>
            <a:ext cx="325757" cy="367009"/>
          </a:xfrm>
          <a:prstGeom prst="rect">
            <a:avLst/>
          </a:prstGeom>
          <a:noFill/>
        </p:spPr>
        <p:txBody>
          <a:bodyPr wrap="square" rtlCol="0">
            <a:spAutoFit/>
          </a:bodyPr>
          <a:lstStyle/>
          <a:p>
            <a:r>
              <a:rPr lang="en-US" dirty="0"/>
              <a:t>C</a:t>
            </a:r>
          </a:p>
        </p:txBody>
      </p:sp>
      <p:sp>
        <p:nvSpPr>
          <p:cNvPr id="42" name="TextBox 41">
            <a:extLst>
              <a:ext uri="{FF2B5EF4-FFF2-40B4-BE49-F238E27FC236}">
                <a16:creationId xmlns:a16="http://schemas.microsoft.com/office/drawing/2014/main" id="{E7DC4135-1E8C-43A1-BCA3-CCE94985134A}"/>
              </a:ext>
            </a:extLst>
          </p:cNvPr>
          <p:cNvSpPr txBox="1"/>
          <p:nvPr/>
        </p:nvSpPr>
        <p:spPr>
          <a:xfrm>
            <a:off x="5180646" y="6360261"/>
            <a:ext cx="325757" cy="367009"/>
          </a:xfrm>
          <a:prstGeom prst="rect">
            <a:avLst/>
          </a:prstGeom>
          <a:noFill/>
        </p:spPr>
        <p:txBody>
          <a:bodyPr wrap="square" rtlCol="0">
            <a:spAutoFit/>
          </a:bodyPr>
          <a:lstStyle/>
          <a:p>
            <a:r>
              <a:rPr lang="en-US" dirty="0"/>
              <a:t>B</a:t>
            </a:r>
          </a:p>
        </p:txBody>
      </p:sp>
      <p:sp>
        <p:nvSpPr>
          <p:cNvPr id="43" name="TextBox 42">
            <a:extLst>
              <a:ext uri="{FF2B5EF4-FFF2-40B4-BE49-F238E27FC236}">
                <a16:creationId xmlns:a16="http://schemas.microsoft.com/office/drawing/2014/main" id="{76F1CB6D-B4DB-42F1-A4BF-B50EA1C658E9}"/>
              </a:ext>
            </a:extLst>
          </p:cNvPr>
          <p:cNvSpPr txBox="1"/>
          <p:nvPr/>
        </p:nvSpPr>
        <p:spPr>
          <a:xfrm>
            <a:off x="1829749" y="4052219"/>
            <a:ext cx="446726" cy="461665"/>
          </a:xfrm>
          <a:prstGeom prst="rect">
            <a:avLst/>
          </a:prstGeom>
          <a:noFill/>
        </p:spPr>
        <p:txBody>
          <a:bodyPr wrap="square" rtlCol="0">
            <a:spAutoFit/>
          </a:bodyPr>
          <a:lstStyle/>
          <a:p>
            <a:r>
              <a:rPr lang="en-US" sz="2400" dirty="0"/>
              <a:t>I</a:t>
            </a:r>
            <a:r>
              <a:rPr lang="en-US" sz="1050" dirty="0"/>
              <a:t>E</a:t>
            </a:r>
          </a:p>
        </p:txBody>
      </p:sp>
      <p:sp>
        <p:nvSpPr>
          <p:cNvPr id="45" name="TextBox 44">
            <a:extLst>
              <a:ext uri="{FF2B5EF4-FFF2-40B4-BE49-F238E27FC236}">
                <a16:creationId xmlns:a16="http://schemas.microsoft.com/office/drawing/2014/main" id="{C4EC5836-D820-4839-8E0A-F35E3334DC21}"/>
              </a:ext>
            </a:extLst>
          </p:cNvPr>
          <p:cNvSpPr txBox="1"/>
          <p:nvPr/>
        </p:nvSpPr>
        <p:spPr>
          <a:xfrm>
            <a:off x="1829749" y="4056685"/>
            <a:ext cx="446726" cy="461665"/>
          </a:xfrm>
          <a:prstGeom prst="rect">
            <a:avLst/>
          </a:prstGeom>
          <a:noFill/>
        </p:spPr>
        <p:txBody>
          <a:bodyPr wrap="square" rtlCol="0">
            <a:spAutoFit/>
          </a:bodyPr>
          <a:lstStyle/>
          <a:p>
            <a:r>
              <a:rPr lang="en-US" sz="2400" dirty="0"/>
              <a:t>I</a:t>
            </a:r>
            <a:r>
              <a:rPr lang="en-US" sz="1050" dirty="0"/>
              <a:t>E</a:t>
            </a:r>
          </a:p>
        </p:txBody>
      </p:sp>
      <p:sp>
        <p:nvSpPr>
          <p:cNvPr id="47" name="TextBox 46">
            <a:extLst>
              <a:ext uri="{FF2B5EF4-FFF2-40B4-BE49-F238E27FC236}">
                <a16:creationId xmlns:a16="http://schemas.microsoft.com/office/drawing/2014/main" id="{E051D8B9-EFB3-4041-A3E5-5C6EB3A93664}"/>
              </a:ext>
            </a:extLst>
          </p:cNvPr>
          <p:cNvSpPr txBox="1"/>
          <p:nvPr/>
        </p:nvSpPr>
        <p:spPr>
          <a:xfrm>
            <a:off x="8297082" y="4025876"/>
            <a:ext cx="703160" cy="523220"/>
          </a:xfrm>
          <a:prstGeom prst="rect">
            <a:avLst/>
          </a:prstGeom>
          <a:noFill/>
        </p:spPr>
        <p:txBody>
          <a:bodyPr wrap="square" rtlCol="0">
            <a:spAutoFit/>
          </a:bodyPr>
          <a:lstStyle/>
          <a:p>
            <a:r>
              <a:rPr lang="en-US" sz="2800" dirty="0"/>
              <a:t> </a:t>
            </a:r>
            <a:r>
              <a:rPr lang="en-US" sz="2400" dirty="0" err="1"/>
              <a:t>I</a:t>
            </a:r>
            <a:r>
              <a:rPr lang="en-US" sz="1600" dirty="0" err="1"/>
              <a:t>c</a:t>
            </a:r>
            <a:endParaRPr lang="en-US" sz="1600" dirty="0"/>
          </a:p>
        </p:txBody>
      </p:sp>
      <p:sp>
        <p:nvSpPr>
          <p:cNvPr id="49" name="TextBox 48">
            <a:extLst>
              <a:ext uri="{FF2B5EF4-FFF2-40B4-BE49-F238E27FC236}">
                <a16:creationId xmlns:a16="http://schemas.microsoft.com/office/drawing/2014/main" id="{544B33B3-C114-47DD-B485-8F04152396CB}"/>
              </a:ext>
            </a:extLst>
          </p:cNvPr>
          <p:cNvSpPr txBox="1"/>
          <p:nvPr/>
        </p:nvSpPr>
        <p:spPr>
          <a:xfrm>
            <a:off x="6039799" y="5799760"/>
            <a:ext cx="446726" cy="461665"/>
          </a:xfrm>
          <a:prstGeom prst="rect">
            <a:avLst/>
          </a:prstGeom>
          <a:noFill/>
        </p:spPr>
        <p:txBody>
          <a:bodyPr wrap="square" rtlCol="0">
            <a:spAutoFit/>
          </a:bodyPr>
          <a:lstStyle/>
          <a:p>
            <a:r>
              <a:rPr lang="en-US" sz="2400" dirty="0"/>
              <a:t>I</a:t>
            </a:r>
            <a:r>
              <a:rPr lang="en-US" sz="1050" dirty="0"/>
              <a:t>B</a:t>
            </a:r>
          </a:p>
        </p:txBody>
      </p:sp>
      <p:sp>
        <p:nvSpPr>
          <p:cNvPr id="51" name="Oval 50">
            <a:extLst>
              <a:ext uri="{FF2B5EF4-FFF2-40B4-BE49-F238E27FC236}">
                <a16:creationId xmlns:a16="http://schemas.microsoft.com/office/drawing/2014/main" id="{7280C606-1F32-482A-AA6E-366EE86F802F}"/>
              </a:ext>
            </a:extLst>
          </p:cNvPr>
          <p:cNvSpPr/>
          <p:nvPr/>
        </p:nvSpPr>
        <p:spPr>
          <a:xfrm>
            <a:off x="1571625" y="4429125"/>
            <a:ext cx="219075" cy="219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D7EB1BC7-E19D-42FA-8ACE-8D09339A5391}"/>
              </a:ext>
            </a:extLst>
          </p:cNvPr>
          <p:cNvSpPr/>
          <p:nvPr/>
        </p:nvSpPr>
        <p:spPr>
          <a:xfrm>
            <a:off x="8915400" y="4448175"/>
            <a:ext cx="219075" cy="219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BCEBE3D1-B6E2-41B3-9CF2-4AFF74591B00}"/>
              </a:ext>
            </a:extLst>
          </p:cNvPr>
          <p:cNvSpPr/>
          <p:nvPr/>
        </p:nvSpPr>
        <p:spPr>
          <a:xfrm>
            <a:off x="8848725" y="6210300"/>
            <a:ext cx="219075" cy="219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C270B218-467E-4361-81A8-6C1077DCEF06}"/>
              </a:ext>
            </a:extLst>
          </p:cNvPr>
          <p:cNvSpPr/>
          <p:nvPr/>
        </p:nvSpPr>
        <p:spPr>
          <a:xfrm>
            <a:off x="1524000" y="6238875"/>
            <a:ext cx="219075" cy="219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E8E1E986-4FC4-44DC-811A-6C79A043D92F}"/>
              </a:ext>
            </a:extLst>
          </p:cNvPr>
          <p:cNvSpPr txBox="1"/>
          <p:nvPr/>
        </p:nvSpPr>
        <p:spPr>
          <a:xfrm>
            <a:off x="1461353" y="3898613"/>
            <a:ext cx="400856" cy="584775"/>
          </a:xfrm>
          <a:prstGeom prst="rect">
            <a:avLst/>
          </a:prstGeom>
          <a:noFill/>
        </p:spPr>
        <p:txBody>
          <a:bodyPr wrap="square" rtlCol="0">
            <a:spAutoFit/>
          </a:bodyPr>
          <a:lstStyle/>
          <a:p>
            <a:r>
              <a:rPr lang="en-US" sz="3200" dirty="0"/>
              <a:t>+</a:t>
            </a:r>
          </a:p>
        </p:txBody>
      </p:sp>
      <p:sp>
        <p:nvSpPr>
          <p:cNvPr id="57" name="TextBox 56">
            <a:extLst>
              <a:ext uri="{FF2B5EF4-FFF2-40B4-BE49-F238E27FC236}">
                <a16:creationId xmlns:a16="http://schemas.microsoft.com/office/drawing/2014/main" id="{F31553EE-A50A-4A6D-B15A-E9680826CEE3}"/>
              </a:ext>
            </a:extLst>
          </p:cNvPr>
          <p:cNvSpPr txBox="1"/>
          <p:nvPr/>
        </p:nvSpPr>
        <p:spPr>
          <a:xfrm>
            <a:off x="8820150" y="3936354"/>
            <a:ext cx="400856" cy="584775"/>
          </a:xfrm>
          <a:prstGeom prst="rect">
            <a:avLst/>
          </a:prstGeom>
          <a:noFill/>
        </p:spPr>
        <p:txBody>
          <a:bodyPr wrap="square" rtlCol="0">
            <a:spAutoFit/>
          </a:bodyPr>
          <a:lstStyle/>
          <a:p>
            <a:r>
              <a:rPr lang="en-US" sz="3200" dirty="0"/>
              <a:t>+</a:t>
            </a:r>
          </a:p>
        </p:txBody>
      </p:sp>
      <p:sp>
        <p:nvSpPr>
          <p:cNvPr id="58" name="TextBox 57">
            <a:extLst>
              <a:ext uri="{FF2B5EF4-FFF2-40B4-BE49-F238E27FC236}">
                <a16:creationId xmlns:a16="http://schemas.microsoft.com/office/drawing/2014/main" id="{268D2A3F-3C61-49A5-B578-14925217E120}"/>
              </a:ext>
            </a:extLst>
          </p:cNvPr>
          <p:cNvSpPr txBox="1"/>
          <p:nvPr/>
        </p:nvSpPr>
        <p:spPr>
          <a:xfrm>
            <a:off x="1495425" y="5755629"/>
            <a:ext cx="400856" cy="584775"/>
          </a:xfrm>
          <a:prstGeom prst="rect">
            <a:avLst/>
          </a:prstGeom>
          <a:noFill/>
        </p:spPr>
        <p:txBody>
          <a:bodyPr wrap="square" rtlCol="0">
            <a:spAutoFit/>
          </a:bodyPr>
          <a:lstStyle/>
          <a:p>
            <a:r>
              <a:rPr lang="en-US" sz="3200" dirty="0"/>
              <a:t>-</a:t>
            </a:r>
          </a:p>
        </p:txBody>
      </p:sp>
      <p:sp>
        <p:nvSpPr>
          <p:cNvPr id="2" name="Rectangle 1">
            <a:extLst>
              <a:ext uri="{FF2B5EF4-FFF2-40B4-BE49-F238E27FC236}">
                <a16:creationId xmlns:a16="http://schemas.microsoft.com/office/drawing/2014/main" id="{675D8A26-3413-4312-A633-7444ABCE42B3}"/>
              </a:ext>
            </a:extLst>
          </p:cNvPr>
          <p:cNvSpPr/>
          <p:nvPr/>
        </p:nvSpPr>
        <p:spPr>
          <a:xfrm>
            <a:off x="2222792" y="1439970"/>
            <a:ext cx="4660315"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(b) PNP Bipolar Junction Transistor.</a:t>
            </a:r>
          </a:p>
        </p:txBody>
      </p:sp>
      <p:sp>
        <p:nvSpPr>
          <p:cNvPr id="6" name="Rectangle 5">
            <a:extLst>
              <a:ext uri="{FF2B5EF4-FFF2-40B4-BE49-F238E27FC236}">
                <a16:creationId xmlns:a16="http://schemas.microsoft.com/office/drawing/2014/main" id="{70499B54-046A-4F71-AFD6-C606C1E0E34B}"/>
              </a:ext>
            </a:extLst>
          </p:cNvPr>
          <p:cNvSpPr/>
          <p:nvPr/>
        </p:nvSpPr>
        <p:spPr>
          <a:xfrm>
            <a:off x="614437" y="2334161"/>
            <a:ext cx="11291810"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Similarly for p-n-p bipolar junction transistor, an n-type semiconductor is sandwiched between two p-type semiconductors. The diagram of a p-n-p transistor is shown below</a:t>
            </a:r>
          </a:p>
        </p:txBody>
      </p:sp>
      <p:sp>
        <p:nvSpPr>
          <p:cNvPr id="46" name="Oval 45">
            <a:extLst>
              <a:ext uri="{FF2B5EF4-FFF2-40B4-BE49-F238E27FC236}">
                <a16:creationId xmlns:a16="http://schemas.microsoft.com/office/drawing/2014/main" id="{BA97F9EA-D7A6-4DCC-B2F9-3CECD4B2E094}"/>
              </a:ext>
            </a:extLst>
          </p:cNvPr>
          <p:cNvSpPr/>
          <p:nvPr/>
        </p:nvSpPr>
        <p:spPr>
          <a:xfrm>
            <a:off x="3600450" y="4448175"/>
            <a:ext cx="219075" cy="219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F73AF534-C363-4BDD-BB18-BC250FEC574F}"/>
              </a:ext>
            </a:extLst>
          </p:cNvPr>
          <p:cNvSpPr/>
          <p:nvPr/>
        </p:nvSpPr>
        <p:spPr>
          <a:xfrm>
            <a:off x="6553200" y="4457700"/>
            <a:ext cx="219075" cy="219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0787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93A58-AA98-4AB5-A786-0C8E78D311B9}"/>
              </a:ext>
            </a:extLst>
          </p:cNvPr>
          <p:cNvSpPr>
            <a:spLocks noGrp="1"/>
          </p:cNvSpPr>
          <p:nvPr>
            <p:ph type="title"/>
          </p:nvPr>
        </p:nvSpPr>
        <p:spPr/>
        <p:txBody>
          <a:bodyPr/>
          <a:lstStyle/>
          <a:p>
            <a:r>
              <a:rPr lang="en-US" sz="3200" dirty="0"/>
              <a:t>Working Principle of BJT</a:t>
            </a:r>
            <a:br>
              <a:rPr lang="en-US" sz="3200" dirty="0"/>
            </a:br>
            <a:endParaRPr lang="en-US" sz="3200" dirty="0"/>
          </a:p>
        </p:txBody>
      </p:sp>
      <p:sp>
        <p:nvSpPr>
          <p:cNvPr id="3" name="Content Placeholder 2">
            <a:extLst>
              <a:ext uri="{FF2B5EF4-FFF2-40B4-BE49-F238E27FC236}">
                <a16:creationId xmlns:a16="http://schemas.microsoft.com/office/drawing/2014/main" id="{53EB5347-6717-4051-8445-09382FED41BA}"/>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main basic function of a BJT is to amplify current it will allow BJTs are used as amplifiers or switches to produce wide applicability in electronic equipment include mobile phones, industrial control, television, and radio transmitters. There are two different types of BJTs are available, they are NPN and PNP.</a:t>
            </a:r>
          </a:p>
        </p:txBody>
      </p:sp>
      <p:sp>
        <p:nvSpPr>
          <p:cNvPr id="4" name="Slide Number Placeholder 3">
            <a:extLst>
              <a:ext uri="{FF2B5EF4-FFF2-40B4-BE49-F238E27FC236}">
                <a16:creationId xmlns:a16="http://schemas.microsoft.com/office/drawing/2014/main" id="{AFAA49B7-E6CE-419D-BA80-1A28BF9C6EEE}"/>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77650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93A58-AA98-4AB5-A786-0C8E78D311B9}"/>
              </a:ext>
            </a:extLst>
          </p:cNvPr>
          <p:cNvSpPr>
            <a:spLocks noGrp="1"/>
          </p:cNvSpPr>
          <p:nvPr>
            <p:ph type="title"/>
          </p:nvPr>
        </p:nvSpPr>
        <p:spPr/>
        <p:txBody>
          <a:bodyPr/>
          <a:lstStyle/>
          <a:p>
            <a:r>
              <a:rPr lang="en-US" sz="3200" b="0" dirty="0"/>
              <a:t>Characteristics of Bipolar Junction Transistors </a:t>
            </a:r>
            <a:br>
              <a:rPr lang="en-US" sz="3200" b="0" dirty="0"/>
            </a:br>
            <a:endParaRPr lang="en-US" sz="3200" b="0" dirty="0"/>
          </a:p>
        </p:txBody>
      </p:sp>
      <p:sp>
        <p:nvSpPr>
          <p:cNvPr id="4" name="Slide Number Placeholder 3">
            <a:extLst>
              <a:ext uri="{FF2B5EF4-FFF2-40B4-BE49-F238E27FC236}">
                <a16:creationId xmlns:a16="http://schemas.microsoft.com/office/drawing/2014/main" id="{AFAA49B7-E6CE-419D-BA80-1A28BF9C6EEE}"/>
              </a:ext>
            </a:extLst>
          </p:cNvPr>
          <p:cNvSpPr>
            <a:spLocks noGrp="1"/>
          </p:cNvSpPr>
          <p:nvPr>
            <p:ph type="sldNum" sz="quarter" idx="12"/>
          </p:nvPr>
        </p:nvSpPr>
        <p:spPr/>
        <p:txBody>
          <a:bodyPr/>
          <a:lstStyle/>
          <a:p>
            <a:fld id="{D57F1E4F-1CFF-5643-939E-217C01CDF565}" type="slidenum">
              <a:rPr lang="en-US" smtClean="0"/>
              <a:pPr/>
              <a:t>7</a:t>
            </a:fld>
            <a:endParaRPr lang="en-US" dirty="0"/>
          </a:p>
        </p:txBody>
      </p:sp>
      <p:graphicFrame>
        <p:nvGraphicFramePr>
          <p:cNvPr id="6" name="Table 6">
            <a:extLst>
              <a:ext uri="{FF2B5EF4-FFF2-40B4-BE49-F238E27FC236}">
                <a16:creationId xmlns:a16="http://schemas.microsoft.com/office/drawing/2014/main" id="{D5DD0CD0-BAF7-41A0-8CC8-9CB45E866B62}"/>
              </a:ext>
            </a:extLst>
          </p:cNvPr>
          <p:cNvGraphicFramePr>
            <a:graphicFrameLocks noGrp="1"/>
          </p:cNvGraphicFramePr>
          <p:nvPr>
            <p:extLst>
              <p:ext uri="{D42A27DB-BD31-4B8C-83A1-F6EECF244321}">
                <p14:modId xmlns:p14="http://schemas.microsoft.com/office/powerpoint/2010/main" val="41238513"/>
              </p:ext>
            </p:extLst>
          </p:nvPr>
        </p:nvGraphicFramePr>
        <p:xfrm>
          <a:off x="219076" y="2320706"/>
          <a:ext cx="11782426" cy="3375244"/>
        </p:xfrm>
        <a:graphic>
          <a:graphicData uri="http://schemas.openxmlformats.org/drawingml/2006/table">
            <a:tbl>
              <a:tblPr firstRow="1" bandRow="1">
                <a:tableStyleId>{5C22544A-7EE6-4342-B048-85BDC9FD1C3A}</a:tableStyleId>
              </a:tblPr>
              <a:tblGrid>
                <a:gridCol w="1397617">
                  <a:extLst>
                    <a:ext uri="{9D8B030D-6E8A-4147-A177-3AD203B41FA5}">
                      <a16:colId xmlns:a16="http://schemas.microsoft.com/office/drawing/2014/main" val="1376985327"/>
                    </a:ext>
                  </a:extLst>
                </a:gridCol>
                <a:gridCol w="5172202">
                  <a:extLst>
                    <a:ext uri="{9D8B030D-6E8A-4147-A177-3AD203B41FA5}">
                      <a16:colId xmlns:a16="http://schemas.microsoft.com/office/drawing/2014/main" val="1829895335"/>
                    </a:ext>
                  </a:extLst>
                </a:gridCol>
                <a:gridCol w="5212607">
                  <a:extLst>
                    <a:ext uri="{9D8B030D-6E8A-4147-A177-3AD203B41FA5}">
                      <a16:colId xmlns:a16="http://schemas.microsoft.com/office/drawing/2014/main" val="1673914855"/>
                    </a:ext>
                  </a:extLst>
                </a:gridCol>
              </a:tblGrid>
              <a:tr h="368737">
                <a:tc>
                  <a:txBody>
                    <a:bodyPr/>
                    <a:lstStyle/>
                    <a:p>
                      <a:r>
                        <a:rPr lang="en-US" sz="1800" b="1" kern="1200" dirty="0">
                          <a:solidFill>
                            <a:schemeClr val="lt1"/>
                          </a:solidFill>
                          <a:effectLst/>
                          <a:latin typeface="Times New Roman" panose="02020603050405020304" pitchFamily="18" charset="0"/>
                          <a:ea typeface="+mn-ea"/>
                          <a:cs typeface="Times New Roman" panose="02020603050405020304" pitchFamily="18" charset="0"/>
                        </a:rPr>
                        <a:t>modes </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Times New Roman" panose="02020603050405020304" pitchFamily="18" charset="0"/>
                          <a:ea typeface="+mn-ea"/>
                          <a:cs typeface="Times New Roman" panose="02020603050405020304" pitchFamily="18" charset="0"/>
                        </a:rPr>
                        <a:t>Input Characteristics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Times New Roman" panose="02020603050405020304" pitchFamily="18" charset="0"/>
                          <a:ea typeface="+mn-ea"/>
                          <a:cs typeface="Times New Roman" panose="02020603050405020304" pitchFamily="18" charset="0"/>
                        </a:rPr>
                        <a:t>Output Characteristics</a:t>
                      </a:r>
                    </a:p>
                  </a:txBody>
                  <a:tcPr/>
                </a:tc>
                <a:extLst>
                  <a:ext uri="{0D108BD9-81ED-4DB2-BD59-A6C34878D82A}">
                    <a16:rowId xmlns:a16="http://schemas.microsoft.com/office/drawing/2014/main" val="2369665600"/>
                  </a:ext>
                </a:extLst>
              </a:tr>
              <a:tr h="147494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1. Common Base (CB) mode</a:t>
                      </a:r>
                    </a:p>
                    <a:p>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For p-n-p transistor, the input current is the emitter current (IE) and the input voltage is the collector-base voltage (VCB).</a:t>
                      </a:r>
                    </a:p>
                  </a:txBody>
                  <a:tcPr/>
                </a:tc>
                <a:tc>
                  <a:txBody>
                    <a:bodyPr/>
                    <a:lstStyle/>
                    <a:p>
                      <a:r>
                        <a:rPr lang="en-US" sz="1800" dirty="0">
                          <a:latin typeface="Times New Roman" panose="02020603050405020304" pitchFamily="18" charset="0"/>
                          <a:cs typeface="Times New Roman" panose="02020603050405020304" pitchFamily="18" charset="0"/>
                        </a:rPr>
                        <a:t>The output characteristics show the relation between the output voltage and output current IC is the output current and collector-base voltage and the emitter current IE is the input current and works as the parameters.</a:t>
                      </a:r>
                    </a:p>
                  </a:txBody>
                  <a:tcPr/>
                </a:tc>
                <a:extLst>
                  <a:ext uri="{0D108BD9-81ED-4DB2-BD59-A6C34878D82A}">
                    <a16:rowId xmlns:a16="http://schemas.microsoft.com/office/drawing/2014/main" val="2232009697"/>
                  </a:ext>
                </a:extLst>
              </a:tr>
              <a:tr h="153156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2. Common Emitter (CE) mode</a:t>
                      </a:r>
                    </a:p>
                    <a:p>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Base Current is the input current, Base – Emitter Voltage is the input voltage for Common Emitter mode. So, the input characteristics for CE mode will be the relation between IB and VBE with VCE as a parameter.</a:t>
                      </a:r>
                    </a:p>
                  </a:txBody>
                  <a:tcPr/>
                </a:tc>
                <a:tc>
                  <a:txBody>
                    <a:bodyPr/>
                    <a:lstStyle/>
                    <a:p>
                      <a:r>
                        <a:rPr lang="en-US" sz="1800" dirty="0">
                          <a:latin typeface="Times New Roman" panose="02020603050405020304" pitchFamily="18" charset="0"/>
                          <a:cs typeface="Times New Roman" panose="02020603050405020304" pitchFamily="18" charset="0"/>
                        </a:rPr>
                        <a:t>Output characteristics for CE mode are the curve or graph between collector current and collector-emitter voltage when the base current IB is the parameter</a:t>
                      </a:r>
                      <a:r>
                        <a:rPr lang="en-US" sz="180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9243163"/>
                  </a:ext>
                </a:extLst>
              </a:tr>
            </a:tbl>
          </a:graphicData>
        </a:graphic>
      </p:graphicFrame>
      <p:sp>
        <p:nvSpPr>
          <p:cNvPr id="8" name="Rectangle 7">
            <a:extLst>
              <a:ext uri="{FF2B5EF4-FFF2-40B4-BE49-F238E27FC236}">
                <a16:creationId xmlns:a16="http://schemas.microsoft.com/office/drawing/2014/main" id="{F26F6949-59CA-4952-AECB-3FB3D5714A4B}"/>
              </a:ext>
            </a:extLst>
          </p:cNvPr>
          <p:cNvSpPr/>
          <p:nvPr/>
        </p:nvSpPr>
        <p:spPr>
          <a:xfrm>
            <a:off x="810000" y="1106614"/>
            <a:ext cx="11077200" cy="830997"/>
          </a:xfrm>
          <a:prstGeom prst="rect">
            <a:avLst/>
          </a:prstGeom>
        </p:spPr>
        <p:txBody>
          <a:bodyPr wrap="square">
            <a:spAutoFit/>
          </a:bodyPr>
          <a:lstStyle/>
          <a:p>
            <a:r>
              <a:rPr lang="en-US" sz="2400" dirty="0">
                <a:latin typeface="Times New Roman" panose="02020603050405020304" pitchFamily="18" charset="0"/>
                <a:ea typeface="Calibri" panose="020F0502020204030204" pitchFamily="34" charset="0"/>
                <a:cs typeface="Times New Roman" panose="02020603050405020304" pitchFamily="18" charset="0"/>
              </a:rPr>
              <a:t>The three parts of a BJT are collector, emitter and base. Before knowing about the bipolar junction transistor characteristics</a:t>
            </a:r>
            <a:endParaRPr lang="en-US" sz="2400" dirty="0">
              <a:latin typeface="Times New Roman" panose="02020603050405020304" pitchFamily="18" charset="0"/>
              <a:cs typeface="Times New Roman" panose="02020603050405020304" pitchFamily="18" charset="0"/>
            </a:endParaRPr>
          </a:p>
        </p:txBody>
      </p:sp>
      <p:graphicFrame>
        <p:nvGraphicFramePr>
          <p:cNvPr id="9" name="Table 9">
            <a:extLst>
              <a:ext uri="{FF2B5EF4-FFF2-40B4-BE49-F238E27FC236}">
                <a16:creationId xmlns:a16="http://schemas.microsoft.com/office/drawing/2014/main" id="{934B1FAD-368D-47BE-BB78-2194E8B20893}"/>
              </a:ext>
            </a:extLst>
          </p:cNvPr>
          <p:cNvGraphicFramePr>
            <a:graphicFrameLocks noGrp="1"/>
          </p:cNvGraphicFramePr>
          <p:nvPr>
            <p:extLst>
              <p:ext uri="{D42A27DB-BD31-4B8C-83A1-F6EECF244321}">
                <p14:modId xmlns:p14="http://schemas.microsoft.com/office/powerpoint/2010/main" val="2521810396"/>
              </p:ext>
            </p:extLst>
          </p:nvPr>
        </p:nvGraphicFramePr>
        <p:xfrm>
          <a:off x="219076" y="5699071"/>
          <a:ext cx="4076699" cy="686652"/>
        </p:xfrm>
        <a:graphic>
          <a:graphicData uri="http://schemas.openxmlformats.org/drawingml/2006/table">
            <a:tbl>
              <a:tblPr firstRow="1" bandRow="1">
                <a:tableStyleId>{69CF1AB2-1976-4502-BF36-3FF5EA218861}</a:tableStyleId>
              </a:tblPr>
              <a:tblGrid>
                <a:gridCol w="4076699">
                  <a:extLst>
                    <a:ext uri="{9D8B030D-6E8A-4147-A177-3AD203B41FA5}">
                      <a16:colId xmlns:a16="http://schemas.microsoft.com/office/drawing/2014/main" val="3671024151"/>
                    </a:ext>
                  </a:extLst>
                </a:gridCol>
              </a:tblGrid>
              <a:tr h="686652">
                <a:tc>
                  <a:txBody>
                    <a:bodyPr/>
                    <a:lstStyle/>
                    <a:p>
                      <a:pPr marL="0" marR="0" lvl="0" indent="0">
                        <a:lnSpc>
                          <a:spcPct val="107000"/>
                        </a:lnSpc>
                        <a:spcBef>
                          <a:spcPts val="0"/>
                        </a:spcBef>
                        <a:spcAft>
                          <a:spcPts val="800"/>
                        </a:spcAft>
                        <a:buFont typeface="+mj-lt"/>
                        <a:buNone/>
                        <a:tabLst>
                          <a:tab pos="457200" algn="l"/>
                        </a:tabLst>
                      </a:pP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3. Common Collector (CC) mode</a:t>
                      </a:r>
                    </a:p>
                  </a:txBody>
                  <a:tcPr/>
                </a:tc>
                <a:extLst>
                  <a:ext uri="{0D108BD9-81ED-4DB2-BD59-A6C34878D82A}">
                    <a16:rowId xmlns:a16="http://schemas.microsoft.com/office/drawing/2014/main" val="75681823"/>
                  </a:ext>
                </a:extLst>
              </a:tr>
            </a:tbl>
          </a:graphicData>
        </a:graphic>
      </p:graphicFrame>
    </p:spTree>
    <p:extLst>
      <p:ext uri="{BB962C8B-B14F-4D97-AF65-F5344CB8AC3E}">
        <p14:creationId xmlns:p14="http://schemas.microsoft.com/office/powerpoint/2010/main" val="4072251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2F0E-1F23-4605-A360-8DD777B96560}"/>
              </a:ext>
            </a:extLst>
          </p:cNvPr>
          <p:cNvSpPr>
            <a:spLocks noGrp="1"/>
          </p:cNvSpPr>
          <p:nvPr>
            <p:ph type="title"/>
          </p:nvPr>
        </p:nvSpPr>
        <p:spPr>
          <a:xfrm>
            <a:off x="810000" y="447188"/>
            <a:ext cx="10571998" cy="970450"/>
          </a:xfrm>
        </p:spPr>
        <p:txBody>
          <a:bodyPr>
            <a:normAutofit/>
          </a:bodyPr>
          <a:lstStyle/>
          <a:p>
            <a:r>
              <a:rPr lang="en-US" dirty="0"/>
              <a:t>Applications of BJT</a:t>
            </a:r>
          </a:p>
        </p:txBody>
      </p:sp>
      <p:sp>
        <p:nvSpPr>
          <p:cNvPr id="3" name="Slide Number Placeholder 2">
            <a:extLst>
              <a:ext uri="{FF2B5EF4-FFF2-40B4-BE49-F238E27FC236}">
                <a16:creationId xmlns:a16="http://schemas.microsoft.com/office/drawing/2014/main" id="{EC0C21AC-6F8B-458B-BD1F-C168A65690F9}"/>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6" name="Content Placeholder 5">
            <a:extLst>
              <a:ext uri="{FF2B5EF4-FFF2-40B4-BE49-F238E27FC236}">
                <a16:creationId xmlns:a16="http://schemas.microsoft.com/office/drawing/2014/main" id="{A095420C-D66F-4CE6-8AAB-EB9A8781C5F5}"/>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BJT’s are used in a discrete circuit designed due to availability of many types, and obviously because of its high transconductance and output resistance which is better than MOSFET. </a:t>
            </a:r>
          </a:p>
          <a:p>
            <a:r>
              <a:rPr lang="en-US" sz="2400" dirty="0">
                <a:latin typeface="Times New Roman" panose="02020603050405020304" pitchFamily="18" charset="0"/>
                <a:cs typeface="Times New Roman" panose="02020603050405020304" pitchFamily="18" charset="0"/>
              </a:rPr>
              <a:t>BJT’s are suitable for the high-frequency application also. That’s why they are used in radio frequency for wireless systems. </a:t>
            </a:r>
          </a:p>
          <a:p>
            <a:r>
              <a:rPr lang="en-US" sz="2400" dirty="0">
                <a:latin typeface="Times New Roman" panose="02020603050405020304" pitchFamily="18" charset="0"/>
                <a:cs typeface="Times New Roman" panose="02020603050405020304" pitchFamily="18" charset="0"/>
              </a:rPr>
              <a:t>Another application of BJT can be stated as a small-signal amplifier, metal proximity photocell, etc.</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1450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0FC7E44-4828-47E6-A083-C1E389988E20}"/>
              </a:ext>
            </a:extLst>
          </p:cNvPr>
          <p:cNvSpPr>
            <a:spLocks noGrp="1"/>
          </p:cNvSpPr>
          <p:nvPr>
            <p:ph type="subTitle" idx="1"/>
          </p:nvPr>
        </p:nvSpPr>
        <p:spPr>
          <a:xfrm>
            <a:off x="643466" y="2281574"/>
            <a:ext cx="3994015" cy="2294852"/>
          </a:xfrm>
          <a:effectLst/>
        </p:spPr>
        <p:txBody>
          <a:bodyPr anchor="ctr">
            <a:normAutofit/>
          </a:bodyPr>
          <a:lstStyle/>
          <a:p>
            <a:pPr algn="ctr"/>
            <a:r>
              <a:rPr lang="en-US" sz="2800" dirty="0"/>
              <a:t>end of slideshow</a:t>
            </a:r>
          </a:p>
        </p:txBody>
      </p:sp>
      <p:sp>
        <p:nvSpPr>
          <p:cNvPr id="2" name="Title 1">
            <a:extLst>
              <a:ext uri="{FF2B5EF4-FFF2-40B4-BE49-F238E27FC236}">
                <a16:creationId xmlns:a16="http://schemas.microsoft.com/office/drawing/2014/main" id="{B68617FD-A3DD-4B1B-A618-8B7F44A2DD42}"/>
              </a:ext>
            </a:extLst>
          </p:cNvPr>
          <p:cNvSpPr>
            <a:spLocks noGrp="1"/>
          </p:cNvSpPr>
          <p:nvPr>
            <p:ph type="ctrTitle"/>
          </p:nvPr>
        </p:nvSpPr>
        <p:spPr>
          <a:xfrm>
            <a:off x="6095999" y="1032918"/>
            <a:ext cx="5452533" cy="4792165"/>
          </a:xfrm>
          <a:effectLst/>
        </p:spPr>
        <p:txBody>
          <a:bodyPr anchor="ctr">
            <a:normAutofit/>
          </a:bodyPr>
          <a:lstStyle/>
          <a:p>
            <a:r>
              <a:rPr lang="en-US" sz="6600" dirty="0"/>
              <a:t>Thank You</a:t>
            </a:r>
          </a:p>
        </p:txBody>
      </p:sp>
      <p:sp>
        <p:nvSpPr>
          <p:cNvPr id="4" name="Slide Number Placeholder 3">
            <a:extLst>
              <a:ext uri="{FF2B5EF4-FFF2-40B4-BE49-F238E27FC236}">
                <a16:creationId xmlns:a16="http://schemas.microsoft.com/office/drawing/2014/main" id="{E4A17260-D6C5-4703-81D2-C7B762749236}"/>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40762007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2F4A21B-80B9-40F1-8308-E0B7F0FE0B09}">
  <ds:schemaRefs>
    <ds:schemaRef ds:uri="http://schemas.microsoft.com/sharepoint/v3/contenttype/forms"/>
  </ds:schemaRefs>
</ds:datastoreItem>
</file>

<file path=customXml/itemProps2.xml><?xml version="1.0" encoding="utf-8"?>
<ds:datastoreItem xmlns:ds="http://schemas.openxmlformats.org/officeDocument/2006/customXml" ds:itemID="{0F051B7F-F45F-4FBB-974B-85B568B21B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E96646-423E-4354-94C2-1A28227BF075}">
  <ds:schemaRefs>
    <ds:schemaRef ds:uri="http://schemas.openxmlformats.org/package/2006/metadata/core-properties"/>
    <ds:schemaRef ds:uri="http://schemas.microsoft.com/office/2006/metadata/properties"/>
    <ds:schemaRef ds:uri="71af3243-3dd4-4a8d-8c0d-dd76da1f02a5"/>
    <ds:schemaRef ds:uri="http://schemas.microsoft.com/office/infopath/2007/PartnerControls"/>
    <ds:schemaRef ds:uri="16c05727-aa75-4e4a-9b5f-8a80a1165891"/>
    <ds:schemaRef ds:uri="http://www.w3.org/XML/1998/namespace"/>
    <ds:schemaRef ds:uri="http://purl.org/dc/terms/"/>
    <ds:schemaRef ds:uri="http://schemas.microsoft.com/office/2006/documentManagement/typ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TM03457503[[fn=Quotable]]</Template>
  <TotalTime>0</TotalTime>
  <Words>577</Words>
  <Application>Microsoft Office PowerPoint</Application>
  <PresentationFormat>Widescreen</PresentationFormat>
  <Paragraphs>113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Century Gothic</vt:lpstr>
      <vt:lpstr>Times New Roman</vt:lpstr>
      <vt:lpstr>Wingdings 2</vt:lpstr>
      <vt:lpstr>Quotable</vt:lpstr>
      <vt:lpstr>PowerPoint Presentation</vt:lpstr>
      <vt:lpstr>PowerPoint Presentation</vt:lpstr>
      <vt:lpstr>PowerPoint Presentation</vt:lpstr>
      <vt:lpstr>PowerPoint Presentation</vt:lpstr>
      <vt:lpstr>PowerPoint Presentation</vt:lpstr>
      <vt:lpstr>Working Principle of BJT </vt:lpstr>
      <vt:lpstr>Characteristics of Bipolar Junction Transistors  </vt:lpstr>
      <vt:lpstr>Applications of BJT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2021-06-01T13:47:19Z</dcterms:created>
  <dcterms:modified xsi:type="dcterms:W3CDTF">2021-06-03T17:46:27Z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