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76" r:id="rId6"/>
    <p:sldId id="257" r:id="rId7"/>
    <p:sldId id="278" r:id="rId8"/>
    <p:sldId id="279" r:id="rId9"/>
    <p:sldId id="280" r:id="rId10"/>
    <p:sldId id="281" r:id="rId11"/>
    <p:sldId id="285" r:id="rId12"/>
    <p:sldId id="282" r:id="rId13"/>
    <p:sldId id="283" r:id="rId14"/>
    <p:sldId id="284" r:id="rId15"/>
    <p:sldId id="26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1214" y="3805085"/>
            <a:ext cx="10884310" cy="1199535"/>
          </a:xfrm>
        </p:spPr>
        <p:txBody>
          <a:bodyPr/>
          <a:lstStyle/>
          <a:p>
            <a:r>
              <a:rPr lang="en-US" sz="2800" dirty="0"/>
              <a:t>Title: An Explainable Password Strength Meter Addon via Textual Pattern Recognition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087674" y="417872"/>
            <a:ext cx="3660146" cy="733988"/>
          </a:xfrm>
        </p:spPr>
        <p:txBody>
          <a:bodyPr/>
          <a:lstStyle/>
          <a:p>
            <a:r>
              <a:rPr lang="en-US" sz="3600" b="1" dirty="0"/>
              <a:t>Presentation</a:t>
            </a:r>
          </a:p>
        </p:txBody>
      </p:sp>
      <p:pic>
        <p:nvPicPr>
          <p:cNvPr id="4" name="Picture 3">
            <a:extLst>
              <a:ext uri="{FF2B5EF4-FFF2-40B4-BE49-F238E27FC236}">
                <a16:creationId xmlns:a16="http://schemas.microsoft.com/office/drawing/2014/main" id="{565D5435-EB73-9914-9D4E-F169A4DD1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691" y="1617407"/>
            <a:ext cx="2187678" cy="218767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0B27E728-5249-75C0-EF64-1B2072903E80}"/>
              </a:ext>
            </a:extLst>
          </p:cNvPr>
          <p:cNvSpPr/>
          <p:nvPr/>
        </p:nvSpPr>
        <p:spPr>
          <a:xfrm>
            <a:off x="4157771" y="6593496"/>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9" name="TextBox 8">
            <a:extLst>
              <a:ext uri="{FF2B5EF4-FFF2-40B4-BE49-F238E27FC236}">
                <a16:creationId xmlns:a16="http://schemas.microsoft.com/office/drawing/2014/main" id="{0DC4BE73-C5AF-22AA-FB75-FC9983F502FB}"/>
              </a:ext>
            </a:extLst>
          </p:cNvPr>
          <p:cNvSpPr txBox="1"/>
          <p:nvPr/>
        </p:nvSpPr>
        <p:spPr>
          <a:xfrm>
            <a:off x="326921" y="723120"/>
            <a:ext cx="6096000" cy="646331"/>
          </a:xfrm>
          <a:prstGeom prst="rect">
            <a:avLst/>
          </a:prstGeom>
          <a:noFill/>
        </p:spPr>
        <p:txBody>
          <a:bodyPr wrap="square">
            <a:spAutoFit/>
          </a:bodyPr>
          <a:lstStyle/>
          <a:p>
            <a:r>
              <a:rPr lang="en-US" sz="3600" b="1" dirty="0"/>
              <a:t>5. User Study</a:t>
            </a:r>
          </a:p>
        </p:txBody>
      </p:sp>
      <p:sp>
        <p:nvSpPr>
          <p:cNvPr id="13" name="TextBox 12">
            <a:extLst>
              <a:ext uri="{FF2B5EF4-FFF2-40B4-BE49-F238E27FC236}">
                <a16:creationId xmlns:a16="http://schemas.microsoft.com/office/drawing/2014/main" id="{459A9FE0-D3D1-0545-28D2-BFF0EEB4F36A}"/>
              </a:ext>
            </a:extLst>
          </p:cNvPr>
          <p:cNvSpPr txBox="1"/>
          <p:nvPr/>
        </p:nvSpPr>
        <p:spPr>
          <a:xfrm>
            <a:off x="326921" y="1481868"/>
            <a:ext cx="11484078" cy="3640555"/>
          </a:xfrm>
          <a:prstGeom prst="rect">
            <a:avLst/>
          </a:prstGeom>
          <a:noFill/>
        </p:spPr>
        <p:txBody>
          <a:bodyPr wrap="square">
            <a:spAutoFit/>
          </a:bodyPr>
          <a:lstStyle/>
          <a:p>
            <a:r>
              <a:rPr lang="en-US" sz="2800" dirty="0"/>
              <a:t>The user study with 50 college students found that the explainable PSM addon effectively influenced password habits, emphasizing common use of </a:t>
            </a:r>
            <a:r>
              <a:rPr lang="en-US" sz="2800" dirty="0" err="1"/>
              <a:t>digit+letter</a:t>
            </a:r>
            <a:r>
              <a:rPr lang="en-US" sz="2800" dirty="0"/>
              <a:t> combinations. Participants were willing to change behaviors based on addon warnings, showcasing improved security awareness. Other identified pattern passwords indicated a potential shift toward more secure practices. In summary, the study demonstrated the addon's impact on fostering awareness and encouraging safer password practices.</a:t>
            </a:r>
          </a:p>
        </p:txBody>
      </p:sp>
    </p:spTree>
    <p:extLst>
      <p:ext uri="{BB962C8B-B14F-4D97-AF65-F5344CB8AC3E}">
        <p14:creationId xmlns:p14="http://schemas.microsoft.com/office/powerpoint/2010/main" val="402716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485899"/>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 </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 </a:t>
            </a:r>
            <a:endParaRPr lang="en-US" dirty="0"/>
          </a:p>
        </p:txBody>
      </p:sp>
      <p:pic>
        <p:nvPicPr>
          <p:cNvPr id="9" name="Picture 8">
            <a:extLst>
              <a:ext uri="{FF2B5EF4-FFF2-40B4-BE49-F238E27FC236}">
                <a16:creationId xmlns:a16="http://schemas.microsoft.com/office/drawing/2014/main" id="{FDEE749B-3E7B-E3A2-6D63-E50D8BC74AAE}"/>
              </a:ext>
            </a:extLst>
          </p:cNvPr>
          <p:cNvPicPr>
            <a:picLocks noChangeAspect="1"/>
          </p:cNvPicPr>
          <p:nvPr/>
        </p:nvPicPr>
        <p:blipFill>
          <a:blip r:embed="rId2"/>
          <a:stretch>
            <a:fillRect/>
          </a:stretch>
        </p:blipFill>
        <p:spPr>
          <a:xfrm>
            <a:off x="1651820" y="43774"/>
            <a:ext cx="7944464" cy="6483412"/>
          </a:xfrm>
          <a:prstGeom prst="rect">
            <a:avLst/>
          </a:prstGeom>
        </p:spPr>
      </p:pic>
    </p:spTree>
    <p:extLst>
      <p:ext uri="{BB962C8B-B14F-4D97-AF65-F5344CB8AC3E}">
        <p14:creationId xmlns:p14="http://schemas.microsoft.com/office/powerpoint/2010/main" val="278106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75071" y="875070"/>
            <a:ext cx="3123240" cy="664344"/>
          </a:xfrm>
        </p:spPr>
        <p:txBody>
          <a:bodyPr/>
          <a:lstStyle/>
          <a:p>
            <a:r>
              <a:rPr lang="en-US" sz="4000" dirty="0"/>
              <a:t>6.Conclusion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20" name="TextBox 19">
            <a:extLst>
              <a:ext uri="{FF2B5EF4-FFF2-40B4-BE49-F238E27FC236}">
                <a16:creationId xmlns:a16="http://schemas.microsoft.com/office/drawing/2014/main" id="{14B52885-C864-88C8-0C52-8B74E99B3313}"/>
              </a:ext>
            </a:extLst>
          </p:cNvPr>
          <p:cNvSpPr txBox="1"/>
          <p:nvPr/>
        </p:nvSpPr>
        <p:spPr>
          <a:xfrm>
            <a:off x="875071" y="1403170"/>
            <a:ext cx="10805652" cy="2954655"/>
          </a:xfrm>
          <a:prstGeom prst="rect">
            <a:avLst/>
          </a:prstGeom>
          <a:noFill/>
        </p:spPr>
        <p:txBody>
          <a:bodyPr wrap="square">
            <a:spAutoFit/>
          </a:bodyPr>
          <a:lstStyle/>
          <a:p>
            <a:endParaRPr lang="en-US" dirty="0"/>
          </a:p>
          <a:p>
            <a:r>
              <a:rPr lang="en-US" sz="2800" dirty="0"/>
              <a:t>In summary, our study highlights PSMs' role in encouraging users to adopt stronger passwords. The user study affirms the effectiveness of our addon in enhancing usability. Despite only three top Alexa websites providing limited pattern information, our integrated addon outperforms in detecting more patterns, especially keyboard patterns in leaked passwords.</a:t>
            </a:r>
          </a:p>
        </p:txBody>
      </p:sp>
      <p:sp>
        <p:nvSpPr>
          <p:cNvPr id="21" name="Rectangle 20">
            <a:extLst>
              <a:ext uri="{FF2B5EF4-FFF2-40B4-BE49-F238E27FC236}">
                <a16:creationId xmlns:a16="http://schemas.microsoft.com/office/drawing/2014/main" id="{8AA5F0D2-2872-5A90-306F-8D7CDFA8B323}"/>
              </a:ext>
            </a:extLst>
          </p:cNvPr>
          <p:cNvSpPr/>
          <p:nvPr/>
        </p:nvSpPr>
        <p:spPr>
          <a:xfrm>
            <a:off x="4070556" y="6488668"/>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995948" y="2792361"/>
            <a:ext cx="3913239" cy="796414"/>
          </a:xfrm>
        </p:spPr>
        <p:txBody>
          <a:bodyPr/>
          <a:lstStyle/>
          <a:p>
            <a:r>
              <a:rPr lang="en-US" dirty="0"/>
              <a:t>Thank you</a:t>
            </a:r>
          </a:p>
        </p:txBody>
      </p:sp>
      <p:sp>
        <p:nvSpPr>
          <p:cNvPr id="4" name="Rectangle 3">
            <a:extLst>
              <a:ext uri="{FF2B5EF4-FFF2-40B4-BE49-F238E27FC236}">
                <a16:creationId xmlns:a16="http://schemas.microsoft.com/office/drawing/2014/main" id="{F355A4F6-1329-A1D0-1B06-577D04516AA9}"/>
              </a:ext>
            </a:extLst>
          </p:cNvPr>
          <p:cNvSpPr/>
          <p:nvPr/>
        </p:nvSpPr>
        <p:spPr>
          <a:xfrm>
            <a:off x="3795252" y="6488668"/>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015BCFA-A93C-176C-E59B-3DBF0E13BEAF}"/>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6" name="Text Placeholder 7">
            <a:extLst>
              <a:ext uri="{FF2B5EF4-FFF2-40B4-BE49-F238E27FC236}">
                <a16:creationId xmlns:a16="http://schemas.microsoft.com/office/drawing/2014/main" id="{D9E96775-C263-6764-B127-6FAB0CCB9B6D}"/>
              </a:ext>
            </a:extLst>
          </p:cNvPr>
          <p:cNvSpPr txBox="1">
            <a:spLocks/>
          </p:cNvSpPr>
          <p:nvPr/>
        </p:nvSpPr>
        <p:spPr>
          <a:xfrm>
            <a:off x="766607" y="706939"/>
            <a:ext cx="10929770" cy="1017454"/>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Course Code: </a:t>
            </a:r>
            <a:r>
              <a:rPr lang="en-US" sz="2800" b="1" i="1" dirty="0">
                <a:effectLst/>
                <a:latin typeface="Calibri" panose="020F0502020204030204" pitchFamily="34" charset="0"/>
                <a:ea typeface="Yu Gothic Light" panose="020B0300000000000000" pitchFamily="34" charset="-128"/>
                <a:cs typeface="Arial" panose="020B0604020202020204" pitchFamily="34" charset="0"/>
              </a:rPr>
              <a:t>CSE-4302</a:t>
            </a:r>
            <a:r>
              <a:rPr lang="en-US" sz="2800" b="1" u="dotted" dirty="0">
                <a:effectLst/>
                <a:latin typeface="Times New Roman" panose="02020603050405020304" pitchFamily="18" charset="0"/>
                <a:ea typeface="Times New Roman" panose="02020603050405020304" pitchFamily="18" charset="0"/>
              </a:rPr>
              <a:t> </a:t>
            </a:r>
          </a:p>
          <a:p>
            <a:r>
              <a:rPr lang="en-US" sz="2800" b="1" dirty="0">
                <a:latin typeface="Times New Roman" panose="02020603050405020304" pitchFamily="18" charset="0"/>
                <a:cs typeface="Times New Roman" panose="02020603050405020304" pitchFamily="18" charset="0"/>
              </a:rPr>
              <a:t>Course Title : </a:t>
            </a:r>
            <a:r>
              <a:rPr lang="en-US" sz="2800" b="1" i="1" dirty="0">
                <a:effectLst/>
                <a:latin typeface="Calibri" panose="020F0502020204030204" pitchFamily="34" charset="0"/>
                <a:ea typeface="Yu Gothic Light" panose="020B0300000000000000" pitchFamily="34" charset="-128"/>
                <a:cs typeface="Arial" panose="020B0604020202020204" pitchFamily="34" charset="0"/>
              </a:rPr>
              <a:t>Computer Graphics and Pattern Recognition Sessional</a:t>
            </a:r>
            <a:r>
              <a:rPr lang="en-US" sz="2400" b="1" dirty="0">
                <a:latin typeface="Times New Roman" panose="02020603050405020304" pitchFamily="18" charset="0"/>
                <a:cs typeface="Times New Roman" panose="02020603050405020304" pitchFamily="18" charset="0"/>
              </a:rPr>
              <a:t>.</a:t>
            </a:r>
          </a:p>
          <a:p>
            <a:endParaRPr lang="en-US" sz="2400" dirty="0">
              <a:solidFill>
                <a:srgbClr val="92D050"/>
              </a:solidFill>
              <a:highlight>
                <a:srgbClr val="000000"/>
              </a:highlight>
            </a:endParaRPr>
          </a:p>
        </p:txBody>
      </p:sp>
      <p:sp>
        <p:nvSpPr>
          <p:cNvPr id="7" name="Text Placeholder 4">
            <a:extLst>
              <a:ext uri="{FF2B5EF4-FFF2-40B4-BE49-F238E27FC236}">
                <a16:creationId xmlns:a16="http://schemas.microsoft.com/office/drawing/2014/main" id="{1CB132A2-2C63-73CB-9ADA-414C6C7245D5}"/>
              </a:ext>
            </a:extLst>
          </p:cNvPr>
          <p:cNvSpPr txBox="1">
            <a:spLocks/>
          </p:cNvSpPr>
          <p:nvPr/>
        </p:nvSpPr>
        <p:spPr>
          <a:xfrm>
            <a:off x="893494" y="2102277"/>
            <a:ext cx="5053975" cy="654274"/>
          </a:xfrm>
          <a:prstGeom prst="rect">
            <a:avLst/>
          </a:prstGeom>
        </p:spPr>
        <p:txBody>
          <a:bodyPr vert="horz" lIns="91416" tIns="45708" rIns="91416" bIns="45708"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800" b="1" i="1" dirty="0"/>
              <a:t>Submitted</a:t>
            </a:r>
            <a:r>
              <a:rPr lang="en-US" sz="2800" i="1" dirty="0"/>
              <a:t> </a:t>
            </a:r>
            <a:r>
              <a:rPr lang="en-US" sz="2800" b="1" i="1" dirty="0"/>
              <a:t>By</a:t>
            </a:r>
          </a:p>
        </p:txBody>
      </p:sp>
      <p:sp>
        <p:nvSpPr>
          <p:cNvPr id="8" name="Content Placeholder 5">
            <a:extLst>
              <a:ext uri="{FF2B5EF4-FFF2-40B4-BE49-F238E27FC236}">
                <a16:creationId xmlns:a16="http://schemas.microsoft.com/office/drawing/2014/main" id="{144C2C04-1D70-A95D-30DF-CA96FC362659}"/>
              </a:ext>
            </a:extLst>
          </p:cNvPr>
          <p:cNvSpPr txBox="1">
            <a:spLocks/>
          </p:cNvSpPr>
          <p:nvPr/>
        </p:nvSpPr>
        <p:spPr>
          <a:xfrm>
            <a:off x="963768" y="2784303"/>
            <a:ext cx="5337998" cy="2763805"/>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en-US" sz="2000" b="1" dirty="0">
                <a:latin typeface="Times New Roman" panose="02020603050405020304" pitchFamily="18" charset="0"/>
                <a:cs typeface="Times New Roman" panose="02020603050405020304" pitchFamily="18" charset="0"/>
              </a:rPr>
              <a:t>1.  Name: Chandan Sourav Mallick</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ID:2020106510</a:t>
            </a:r>
          </a:p>
          <a:p>
            <a:pPr marL="0" indent="0">
              <a:buNone/>
            </a:pPr>
            <a:r>
              <a:rPr lang="en-US" sz="2000" b="1" dirty="0">
                <a:latin typeface="Times New Roman" panose="02020603050405020304" pitchFamily="18" charset="0"/>
                <a:cs typeface="Times New Roman" panose="02020603050405020304" pitchFamily="18" charset="0"/>
              </a:rPr>
              <a:t>2. Name: Saifur Rahman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ID:20201165010</a:t>
            </a:r>
          </a:p>
          <a:p>
            <a:pPr marL="0" indent="0">
              <a:buNone/>
            </a:pPr>
            <a:r>
              <a:rPr lang="en-US" sz="2000" b="1" dirty="0">
                <a:latin typeface="Times New Roman" panose="02020603050405020304" pitchFamily="18" charset="0"/>
                <a:cs typeface="Times New Roman" panose="02020603050405020304" pitchFamily="18" charset="0"/>
              </a:rPr>
              <a:t>3. Name: Sajib Bhattacharjee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ID:2020107010</a:t>
            </a:r>
          </a:p>
          <a:p>
            <a:pPr marL="0" indent="0">
              <a:buNone/>
            </a:pPr>
            <a:r>
              <a:rPr lang="en-US" sz="1799" i="1" dirty="0">
                <a:latin typeface="Times New Roman" panose="02020603050405020304" pitchFamily="18" charset="0"/>
                <a:cs typeface="Times New Roman" panose="02020603050405020304" pitchFamily="18" charset="0"/>
              </a:rPr>
              <a:t>Department of Computer Science and Engineering</a:t>
            </a:r>
            <a:endParaRPr lang="en-US" sz="1799" dirty="0">
              <a:latin typeface="Times New Roman" panose="02020603050405020304" pitchFamily="18" charset="0"/>
              <a:cs typeface="Times New Roman" panose="02020603050405020304" pitchFamily="18" charset="0"/>
            </a:endParaRPr>
          </a:p>
        </p:txBody>
      </p:sp>
      <p:sp>
        <p:nvSpPr>
          <p:cNvPr id="9" name="Text Placeholder 6">
            <a:extLst>
              <a:ext uri="{FF2B5EF4-FFF2-40B4-BE49-F238E27FC236}">
                <a16:creationId xmlns:a16="http://schemas.microsoft.com/office/drawing/2014/main" id="{EAFF7A9A-9AAE-9764-9B22-6D676B06A108}"/>
              </a:ext>
            </a:extLst>
          </p:cNvPr>
          <p:cNvSpPr txBox="1">
            <a:spLocks/>
          </p:cNvSpPr>
          <p:nvPr/>
        </p:nvSpPr>
        <p:spPr>
          <a:xfrm>
            <a:off x="6301766" y="2102612"/>
            <a:ext cx="4729127" cy="576112"/>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2800" b="1" i="1" dirty="0"/>
              <a:t>Submitted</a:t>
            </a:r>
            <a:r>
              <a:rPr lang="en-US" sz="2800" dirty="0"/>
              <a:t> </a:t>
            </a:r>
            <a:r>
              <a:rPr lang="en-US" sz="2800" b="1" i="1" dirty="0"/>
              <a:t>To</a:t>
            </a:r>
          </a:p>
        </p:txBody>
      </p:sp>
      <p:sp>
        <p:nvSpPr>
          <p:cNvPr id="10" name="Content Placeholder 7">
            <a:extLst>
              <a:ext uri="{FF2B5EF4-FFF2-40B4-BE49-F238E27FC236}">
                <a16:creationId xmlns:a16="http://schemas.microsoft.com/office/drawing/2014/main" id="{4B0F1BBA-BA1C-E143-51EF-D5D68E017ED0}"/>
              </a:ext>
            </a:extLst>
          </p:cNvPr>
          <p:cNvSpPr txBox="1">
            <a:spLocks/>
          </p:cNvSpPr>
          <p:nvPr/>
        </p:nvSpPr>
        <p:spPr>
          <a:xfrm>
            <a:off x="6371303" y="2784303"/>
            <a:ext cx="5451961" cy="2701561"/>
          </a:xfrm>
          <a:prstGeom prst="rect">
            <a:avLst/>
          </a:prstGeom>
        </p:spPr>
        <p:txBody>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eaLnBrk="0" fontAlgn="base" hangingPunct="0">
              <a:lnSpc>
                <a:spcPct val="107000"/>
              </a:lnSpc>
              <a:spcBef>
                <a:spcPts val="200"/>
              </a:spcBef>
              <a:spcAft>
                <a:spcPts val="800"/>
              </a:spcAft>
              <a:buNone/>
            </a:pPr>
            <a:r>
              <a:rPr lang="en-US" sz="2000" b="1" dirty="0">
                <a:latin typeface="Times New Roman" panose="02020603050405020304" pitchFamily="18" charset="0"/>
                <a:ea typeface="Yu Mincho" panose="02020400000000000000" pitchFamily="18" charset="-128"/>
                <a:cs typeface="Times New Roman" panose="02020603050405020304" pitchFamily="18" charset="0"/>
              </a:rPr>
              <a:t>Name: M. Raihan</a:t>
            </a:r>
            <a:endParaRPr lang="en-US" sz="2000"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2000" b="1" dirty="0">
                <a:latin typeface="Times New Roman" panose="02020603050405020304" pitchFamily="18" charset="0"/>
                <a:ea typeface="Yu Mincho" panose="02020400000000000000" pitchFamily="18" charset="-128"/>
                <a:cs typeface="Times New Roman" panose="02020603050405020304" pitchFamily="18" charset="0"/>
              </a:rPr>
              <a:t>Assistant Professor </a:t>
            </a:r>
            <a:endParaRPr lang="en-US" sz="2000"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eaLnBrk="0" fontAlgn="base" hangingPunct="0">
              <a:lnSpc>
                <a:spcPct val="107000"/>
              </a:lnSpc>
              <a:spcBef>
                <a:spcPts val="200"/>
              </a:spcBef>
              <a:spcAft>
                <a:spcPts val="800"/>
              </a:spcAft>
              <a:buNone/>
            </a:pPr>
            <a:r>
              <a:rPr lang="en-US" sz="2000" b="1" dirty="0">
                <a:latin typeface="Times New Roman" panose="02020603050405020304" pitchFamily="18" charset="0"/>
                <a:ea typeface="Yu Mincho" panose="02020400000000000000" pitchFamily="18" charset="-128"/>
                <a:cs typeface="Times New Roman" panose="02020603050405020304" pitchFamily="18" charset="0"/>
              </a:rPr>
              <a:t>Department of Computer Science and Engineering</a:t>
            </a:r>
            <a:endParaRPr lang="en-US" sz="2000" b="1" kern="100" dirty="0">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Department of Computer Science and Engineering</a:t>
            </a:r>
            <a:endParaRPr lang="en-US" sz="2000" dirty="0"/>
          </a:p>
        </p:txBody>
      </p:sp>
      <p:sp>
        <p:nvSpPr>
          <p:cNvPr id="11" name="Rectangle 10">
            <a:extLst>
              <a:ext uri="{FF2B5EF4-FFF2-40B4-BE49-F238E27FC236}">
                <a16:creationId xmlns:a16="http://schemas.microsoft.com/office/drawing/2014/main" id="{B6F3C760-B9FF-1147-73A2-5E6C2F63E544}"/>
              </a:ext>
            </a:extLst>
          </p:cNvPr>
          <p:cNvSpPr/>
          <p:nvPr/>
        </p:nvSpPr>
        <p:spPr>
          <a:xfrm>
            <a:off x="4138969" y="6269032"/>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50002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sz="4000" dirty="0"/>
              <a:t>Abstract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Addon enhances PSMs for textual password vulnerabilities, offering detailed pattern feedback to improve user comprehension. Study on Alexa's top 100 sites reveals a lack of such platforms. Identifies twelve weak password patterns from 70 million leaked passwords. Evaluation confirms effectiveness in aiding users for more secure passwords.</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t>1. Introduction</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This paper delves into Internet password vulnerabilities, focusing on users' inclination toward weak and reused passwords. It underscores limitations in current password policies and strength meters. The introduced PSM addon offers detailed feedback on weaknesses, spotlighting common patterns using data from 70 million leaked passwords. The study assesses the addon's efficacy in addressing PSM issues and improving user security awareness. Key contributions include the addon introduction, PSM survey insights, and positive user study results, concluding with future work considerations.</a:t>
            </a:r>
            <a:endParaRPr lang="en-US" dirty="0"/>
          </a:p>
        </p:txBody>
      </p:sp>
    </p:spTree>
    <p:extLst>
      <p:ext uri="{BB962C8B-B14F-4D97-AF65-F5344CB8AC3E}">
        <p14:creationId xmlns:p14="http://schemas.microsoft.com/office/powerpoint/2010/main" val="35800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11277" y="2604067"/>
            <a:ext cx="11169445" cy="3097161"/>
          </a:xfrm>
        </p:spPr>
        <p:txBody>
          <a:bodyPr vert="horz" lIns="91440" tIns="45720" rIns="91440" bIns="45720" rtlCol="0" anchor="t">
            <a:normAutofit/>
          </a:bodyPr>
          <a:lstStyle/>
          <a:p>
            <a:r>
              <a:rPr lang="en-US" b="0" i="0" dirty="0">
                <a:effectLst/>
                <a:latin typeface="Söhne"/>
              </a:rPr>
              <a:t>Research explores alternatives like password cracking and behavior modeling. Solutions like </a:t>
            </a:r>
            <a:r>
              <a:rPr lang="en-US" b="0" i="0" dirty="0" err="1">
                <a:effectLst/>
                <a:latin typeface="Söhne"/>
              </a:rPr>
              <a:t>zxcvbn</a:t>
            </a:r>
            <a:r>
              <a:rPr lang="en-US" b="0" i="0" dirty="0">
                <a:effectLst/>
                <a:latin typeface="Söhne"/>
              </a:rPr>
              <a:t> and Ur et al.'s meter reduce weak password patterns but lack detailed explanations. Our novel PSM addon emphasizes pattern passwords for enhanced user understanding and potential behavior improvement. It detects regional patterns, phone numbers, and date variants, providing comprehensive feedback. Tailored for Chinese users, it suggests client-side deployment to boost </a:t>
            </a:r>
            <a:r>
              <a:rPr lang="en-US" b="0" i="0" dirty="0">
                <a:solidFill>
                  <a:srgbClr val="ECECF1"/>
                </a:solidFill>
                <a:effectLst/>
                <a:latin typeface="Söhne"/>
              </a:rPr>
              <a:t>awareness of weak passwords.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 </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 </a:t>
            </a:r>
            <a:endParaRPr lang="en-US" dirty="0"/>
          </a:p>
        </p:txBody>
      </p:sp>
      <p:sp>
        <p:nvSpPr>
          <p:cNvPr id="9" name="TextBox 8">
            <a:extLst>
              <a:ext uri="{FF2B5EF4-FFF2-40B4-BE49-F238E27FC236}">
                <a16:creationId xmlns:a16="http://schemas.microsoft.com/office/drawing/2014/main" id="{CD21DACB-8E3E-00CC-2EE3-F896D60DB19D}"/>
              </a:ext>
            </a:extLst>
          </p:cNvPr>
          <p:cNvSpPr txBox="1"/>
          <p:nvPr/>
        </p:nvSpPr>
        <p:spPr>
          <a:xfrm>
            <a:off x="462117" y="867569"/>
            <a:ext cx="11169445" cy="1384995"/>
          </a:xfrm>
          <a:prstGeom prst="rect">
            <a:avLst/>
          </a:prstGeom>
          <a:noFill/>
        </p:spPr>
        <p:txBody>
          <a:bodyPr wrap="square">
            <a:spAutoFit/>
          </a:bodyPr>
          <a:lstStyle/>
          <a:p>
            <a:r>
              <a:rPr lang="en-US" sz="2800" b="0" i="0" dirty="0">
                <a:effectLst/>
                <a:latin typeface="Söhne"/>
              </a:rPr>
              <a:t>Previous studies focused on password strength meters (PSMs), often using simplistic methods that lead to inaccuracies. Traditional models, like NIST's entropy-based approach, struggle with evaluating user-chosen passwords.</a:t>
            </a:r>
            <a:endParaRPr lang="en-US" sz="2800" dirty="0"/>
          </a:p>
        </p:txBody>
      </p:sp>
      <p:sp>
        <p:nvSpPr>
          <p:cNvPr id="11" name="TextBox 10">
            <a:extLst>
              <a:ext uri="{FF2B5EF4-FFF2-40B4-BE49-F238E27FC236}">
                <a16:creationId xmlns:a16="http://schemas.microsoft.com/office/drawing/2014/main" id="{44F27763-1126-B847-C716-1328FBF1AC45}"/>
              </a:ext>
            </a:extLst>
          </p:cNvPr>
          <p:cNvSpPr txBox="1"/>
          <p:nvPr/>
        </p:nvSpPr>
        <p:spPr>
          <a:xfrm>
            <a:off x="882356" y="96939"/>
            <a:ext cx="6096000" cy="707886"/>
          </a:xfrm>
          <a:prstGeom prst="rect">
            <a:avLst/>
          </a:prstGeom>
          <a:noFill/>
        </p:spPr>
        <p:txBody>
          <a:bodyPr wrap="square">
            <a:spAutoFit/>
          </a:bodyPr>
          <a:lstStyle/>
          <a:p>
            <a:r>
              <a:rPr lang="en-US" sz="4000" b="1" dirty="0"/>
              <a:t>2. Related Work</a:t>
            </a:r>
          </a:p>
        </p:txBody>
      </p:sp>
    </p:spTree>
    <p:extLst>
      <p:ext uri="{BB962C8B-B14F-4D97-AF65-F5344CB8AC3E}">
        <p14:creationId xmlns:p14="http://schemas.microsoft.com/office/powerpoint/2010/main" val="393763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 </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 </a:t>
            </a:r>
            <a:endParaRPr lang="en-US" dirty="0"/>
          </a:p>
        </p:txBody>
      </p:sp>
      <p:sp>
        <p:nvSpPr>
          <p:cNvPr id="9" name="TextBox 8">
            <a:extLst>
              <a:ext uri="{FF2B5EF4-FFF2-40B4-BE49-F238E27FC236}">
                <a16:creationId xmlns:a16="http://schemas.microsoft.com/office/drawing/2014/main" id="{A91D1648-DF8B-16D7-7D66-CC6A349FCFE0}"/>
              </a:ext>
            </a:extLst>
          </p:cNvPr>
          <p:cNvSpPr txBox="1"/>
          <p:nvPr/>
        </p:nvSpPr>
        <p:spPr>
          <a:xfrm>
            <a:off x="387099" y="1070064"/>
            <a:ext cx="11169445" cy="646331"/>
          </a:xfrm>
          <a:prstGeom prst="rect">
            <a:avLst/>
          </a:prstGeom>
          <a:noFill/>
        </p:spPr>
        <p:txBody>
          <a:bodyPr wrap="square">
            <a:spAutoFit/>
          </a:bodyPr>
          <a:lstStyle/>
          <a:p>
            <a:r>
              <a:rPr lang="en-US" sz="3600" b="1" dirty="0"/>
              <a:t>3. Explainable Password Strength Meter Addon</a:t>
            </a:r>
          </a:p>
        </p:txBody>
      </p:sp>
      <p:sp>
        <p:nvSpPr>
          <p:cNvPr id="19" name="TextBox 18">
            <a:extLst>
              <a:ext uri="{FF2B5EF4-FFF2-40B4-BE49-F238E27FC236}">
                <a16:creationId xmlns:a16="http://schemas.microsoft.com/office/drawing/2014/main" id="{9AA895B2-9160-D355-B743-B05D28D78867}"/>
              </a:ext>
            </a:extLst>
          </p:cNvPr>
          <p:cNvSpPr txBox="1"/>
          <p:nvPr/>
        </p:nvSpPr>
        <p:spPr>
          <a:xfrm>
            <a:off x="432618" y="1857170"/>
            <a:ext cx="11326763" cy="3539430"/>
          </a:xfrm>
          <a:prstGeom prst="rect">
            <a:avLst/>
          </a:prstGeom>
          <a:noFill/>
        </p:spPr>
        <p:txBody>
          <a:bodyPr wrap="square">
            <a:spAutoFit/>
          </a:bodyPr>
          <a:lstStyle/>
          <a:p>
            <a:r>
              <a:rPr lang="en-US" sz="2800" dirty="0"/>
              <a:t>Enhancing password security through email pattern matching and addressing vulnerabilities in pure letter and digit patterns. Utilizing regular expressions and a Two-Pattern Combination Matching Algorithm for </a:t>
            </a:r>
            <a:r>
              <a:rPr lang="en-US" sz="2800" dirty="0" err="1"/>
              <a:t>Pinyin+Date</a:t>
            </a:r>
            <a:r>
              <a:rPr lang="en-US" sz="2800" dirty="0"/>
              <a:t>, </a:t>
            </a:r>
            <a:r>
              <a:rPr lang="en-US" sz="2800" dirty="0" err="1"/>
              <a:t>Pinyin+Phone</a:t>
            </a:r>
            <a:r>
              <a:rPr lang="en-US" sz="2800" dirty="0"/>
              <a:t>, wire phone numbers, and pure </a:t>
            </a:r>
            <a:r>
              <a:rPr lang="en-US" sz="2800" dirty="0" err="1"/>
              <a:t>letter+digit</a:t>
            </a:r>
            <a:r>
              <a:rPr lang="en-US" sz="2800" dirty="0"/>
              <a:t>. Exclusion of three-pattern combinations reduces user burden. Leaked password analysis from sites like CSDN, Tianya, </a:t>
            </a:r>
            <a:r>
              <a:rPr lang="en-US" sz="2800" dirty="0" err="1"/>
              <a:t>Duduniu</a:t>
            </a:r>
            <a:r>
              <a:rPr lang="en-US" sz="2800" dirty="0"/>
              <a:t>, 7k7k, and 178.com offers insights into password patterns and security.</a:t>
            </a:r>
          </a:p>
        </p:txBody>
      </p:sp>
    </p:spTree>
    <p:extLst>
      <p:ext uri="{BB962C8B-B14F-4D97-AF65-F5344CB8AC3E}">
        <p14:creationId xmlns:p14="http://schemas.microsoft.com/office/powerpoint/2010/main" val="34174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 </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 </a:t>
            </a:r>
            <a:endParaRPr lang="en-US" dirty="0"/>
          </a:p>
        </p:txBody>
      </p:sp>
      <p:pic>
        <p:nvPicPr>
          <p:cNvPr id="11" name="Picture 10">
            <a:extLst>
              <a:ext uri="{FF2B5EF4-FFF2-40B4-BE49-F238E27FC236}">
                <a16:creationId xmlns:a16="http://schemas.microsoft.com/office/drawing/2014/main" id="{60857232-99B2-646B-1689-CB89855FB093}"/>
              </a:ext>
            </a:extLst>
          </p:cNvPr>
          <p:cNvPicPr>
            <a:picLocks noChangeAspect="1"/>
          </p:cNvPicPr>
          <p:nvPr/>
        </p:nvPicPr>
        <p:blipFill>
          <a:blip r:embed="rId2"/>
          <a:stretch>
            <a:fillRect/>
          </a:stretch>
        </p:blipFill>
        <p:spPr>
          <a:xfrm>
            <a:off x="334296" y="390832"/>
            <a:ext cx="11169445" cy="5256209"/>
          </a:xfrm>
          <a:prstGeom prst="rect">
            <a:avLst/>
          </a:prstGeom>
        </p:spPr>
      </p:pic>
    </p:spTree>
    <p:extLst>
      <p:ext uri="{BB962C8B-B14F-4D97-AF65-F5344CB8AC3E}">
        <p14:creationId xmlns:p14="http://schemas.microsoft.com/office/powerpoint/2010/main" val="85038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E091-0498-FEE6-37CB-4059F111801E}"/>
              </a:ext>
            </a:extLst>
          </p:cNvPr>
          <p:cNvSpPr>
            <a:spLocks noGrp="1"/>
          </p:cNvSpPr>
          <p:nvPr>
            <p:ph type="title"/>
          </p:nvPr>
        </p:nvSpPr>
        <p:spPr>
          <a:xfrm>
            <a:off x="275302" y="989678"/>
            <a:ext cx="2962056" cy="566021"/>
          </a:xfrm>
        </p:spPr>
        <p:txBody>
          <a:bodyPr/>
          <a:lstStyle/>
          <a:p>
            <a:r>
              <a:rPr lang="en-US" sz="3600" dirty="0"/>
              <a:t>4. Evaluation</a:t>
            </a:r>
          </a:p>
        </p:txBody>
      </p:sp>
      <p:sp>
        <p:nvSpPr>
          <p:cNvPr id="3" name="Content Placeholder 2">
            <a:extLst>
              <a:ext uri="{FF2B5EF4-FFF2-40B4-BE49-F238E27FC236}">
                <a16:creationId xmlns:a16="http://schemas.microsoft.com/office/drawing/2014/main" id="{1A238C2E-1885-58CF-3501-22B5975DA919}"/>
              </a:ext>
            </a:extLst>
          </p:cNvPr>
          <p:cNvSpPr>
            <a:spLocks noGrp="1"/>
          </p:cNvSpPr>
          <p:nvPr>
            <p:ph idx="1"/>
          </p:nvPr>
        </p:nvSpPr>
        <p:spPr>
          <a:xfrm>
            <a:off x="275302" y="1706563"/>
            <a:ext cx="11366091" cy="3805083"/>
          </a:xfrm>
        </p:spPr>
        <p:txBody>
          <a:bodyPr/>
          <a:lstStyle/>
          <a:p>
            <a:r>
              <a:rPr lang="en-US" dirty="0"/>
              <a:t>Evaluation reveals PSM shortcomings on top Alexa websites, with only three offering guidance and causing user confusion. A study exposes deficiencies in some sites, jeopardizing access control. The leaked password analysis emphasizes pattern matching's importance, showcasing the addon's superior detection, including Pinyin patterns. The dataset of 70 million passwords highlights prevalent patterns like pure digits and </a:t>
            </a:r>
            <a:r>
              <a:rPr lang="en-US" dirty="0" err="1"/>
              <a:t>Pinyin+date</a:t>
            </a:r>
            <a:r>
              <a:rPr lang="en-US" dirty="0"/>
              <a:t>. In conclusion, the evaluation stresses the need for user-friendly PSMs, praising the addon's broader pattern detection, crucial for enhancing password security, especially for Chinese users.</a:t>
            </a:r>
          </a:p>
        </p:txBody>
      </p:sp>
      <p:sp>
        <p:nvSpPr>
          <p:cNvPr id="5" name="Slide Number Placeholder 4">
            <a:extLst>
              <a:ext uri="{FF2B5EF4-FFF2-40B4-BE49-F238E27FC236}">
                <a16:creationId xmlns:a16="http://schemas.microsoft.com/office/drawing/2014/main" id="{45E43E1B-A0E5-6189-7A9E-DDBBD1FC360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6" name="Rectangle 5">
            <a:extLst>
              <a:ext uri="{FF2B5EF4-FFF2-40B4-BE49-F238E27FC236}">
                <a16:creationId xmlns:a16="http://schemas.microsoft.com/office/drawing/2014/main" id="{54AA02D9-4DD2-1D8B-AECC-55B315104E52}"/>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Tree>
    <p:extLst>
      <p:ext uri="{BB962C8B-B14F-4D97-AF65-F5344CB8AC3E}">
        <p14:creationId xmlns:p14="http://schemas.microsoft.com/office/powerpoint/2010/main" val="2271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8259" y="993058"/>
            <a:ext cx="3519948" cy="786581"/>
          </a:xfrm>
        </p:spPr>
        <p:txBody>
          <a:bodyPr/>
          <a:lstStyle/>
          <a:p>
            <a:r>
              <a:rPr lang="en-US" dirty="0"/>
              <a:t> </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60438" y="1927123"/>
            <a:ext cx="11169445" cy="3097161"/>
          </a:xfrm>
        </p:spPr>
        <p:txBody>
          <a:bodyPr vert="horz" lIns="91440" tIns="45720" rIns="91440" bIns="45720" rtlCol="0" anchor="t">
            <a:normAutofit/>
          </a:bodyPr>
          <a:lstStyle/>
          <a:p>
            <a:r>
              <a:rPr lang="en-US" b="0" i="0" dirty="0">
                <a:effectLst/>
                <a:latin typeface="Söhne"/>
              </a:rPr>
              <a:t> </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4" name="Rectangle 3">
            <a:extLst>
              <a:ext uri="{FF2B5EF4-FFF2-40B4-BE49-F238E27FC236}">
                <a16:creationId xmlns:a16="http://schemas.microsoft.com/office/drawing/2014/main" id="{66B05EF4-B9A3-A142-7549-C638616065D1}"/>
              </a:ext>
            </a:extLst>
          </p:cNvPr>
          <p:cNvSpPr/>
          <p:nvPr/>
        </p:nvSpPr>
        <p:spPr>
          <a:xfrm>
            <a:off x="4208207" y="6356350"/>
            <a:ext cx="3617000" cy="369332"/>
          </a:xfrm>
          <a:prstGeom prst="rect">
            <a:avLst/>
          </a:prstGeom>
        </p:spPr>
        <p:txBody>
          <a:bodyPr wrap="square">
            <a:spAutoFit/>
          </a:bodyPr>
          <a:lstStyle/>
          <a:p>
            <a:r>
              <a:rPr lang="en-US" b="1" i="1" dirty="0"/>
              <a:t>North Western University , Khulna.</a:t>
            </a:r>
          </a:p>
        </p:txBody>
      </p:sp>
      <p:sp>
        <p:nvSpPr>
          <p:cNvPr id="5" name="Title 1">
            <a:extLst>
              <a:ext uri="{FF2B5EF4-FFF2-40B4-BE49-F238E27FC236}">
                <a16:creationId xmlns:a16="http://schemas.microsoft.com/office/drawing/2014/main" id="{9AA000E8-3686-7285-0142-6001834A3B46}"/>
              </a:ext>
            </a:extLst>
          </p:cNvPr>
          <p:cNvSpPr txBox="1">
            <a:spLocks/>
          </p:cNvSpPr>
          <p:nvPr/>
        </p:nvSpPr>
        <p:spPr>
          <a:xfrm>
            <a:off x="882356" y="390832"/>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 </a:t>
            </a:r>
          </a:p>
        </p:txBody>
      </p:sp>
      <p:sp>
        <p:nvSpPr>
          <p:cNvPr id="8" name="Content Placeholder 6">
            <a:extLst>
              <a:ext uri="{FF2B5EF4-FFF2-40B4-BE49-F238E27FC236}">
                <a16:creationId xmlns:a16="http://schemas.microsoft.com/office/drawing/2014/main" id="{EAE45FDF-C278-5CB1-082E-ED475B400AFF}"/>
              </a:ext>
            </a:extLst>
          </p:cNvPr>
          <p:cNvSpPr txBox="1">
            <a:spLocks/>
          </p:cNvSpPr>
          <p:nvPr/>
        </p:nvSpPr>
        <p:spPr>
          <a:xfrm>
            <a:off x="882356" y="2067898"/>
            <a:ext cx="10178933" cy="412642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Söhne"/>
              </a:rPr>
              <a:t> </a:t>
            </a:r>
            <a:endParaRPr lang="en-US" dirty="0"/>
          </a:p>
        </p:txBody>
      </p:sp>
      <p:pic>
        <p:nvPicPr>
          <p:cNvPr id="9" name="Picture 8">
            <a:extLst>
              <a:ext uri="{FF2B5EF4-FFF2-40B4-BE49-F238E27FC236}">
                <a16:creationId xmlns:a16="http://schemas.microsoft.com/office/drawing/2014/main" id="{9E08884E-EA48-006C-43E2-EE1DB7C8F504}"/>
              </a:ext>
            </a:extLst>
          </p:cNvPr>
          <p:cNvPicPr>
            <a:picLocks noChangeAspect="1"/>
          </p:cNvPicPr>
          <p:nvPr/>
        </p:nvPicPr>
        <p:blipFill>
          <a:blip r:embed="rId2"/>
          <a:stretch>
            <a:fillRect/>
          </a:stretch>
        </p:blipFill>
        <p:spPr>
          <a:xfrm>
            <a:off x="688259" y="390832"/>
            <a:ext cx="10715269" cy="5803490"/>
          </a:xfrm>
          <a:prstGeom prst="rect">
            <a:avLst/>
          </a:prstGeom>
        </p:spPr>
      </p:pic>
    </p:spTree>
    <p:extLst>
      <p:ext uri="{BB962C8B-B14F-4D97-AF65-F5344CB8AC3E}">
        <p14:creationId xmlns:p14="http://schemas.microsoft.com/office/powerpoint/2010/main" val="181293801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74</TotalTime>
  <Words>785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Tenorite</vt:lpstr>
      <vt:lpstr>Times New Roman</vt:lpstr>
      <vt:lpstr>Office Theme</vt:lpstr>
      <vt:lpstr>Title: An Explainable Password Strength Meter Addon via Textual Pattern Recognition </vt:lpstr>
      <vt:lpstr>PowerPoint Presentation</vt:lpstr>
      <vt:lpstr>Abstract</vt:lpstr>
      <vt:lpstr> </vt:lpstr>
      <vt:lpstr> </vt:lpstr>
      <vt:lpstr>PowerPoint Presentation</vt:lpstr>
      <vt:lpstr> </vt:lpstr>
      <vt:lpstr>4. Evaluation</vt:lpstr>
      <vt:lpstr> </vt:lpstr>
      <vt:lpstr>PowerPoint Presentation</vt:lpstr>
      <vt:lpstr> </vt:lpstr>
      <vt:lpstr>6.Conclusion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Explainable Password Strength Meter Addon via Textual Pattern Recognition</dc:title>
  <dc:creator>Sajib Bhattacharjee</dc:creator>
  <cp:lastModifiedBy>Sajib Bhattacharjee</cp:lastModifiedBy>
  <cp:revision>11</cp:revision>
  <dcterms:created xsi:type="dcterms:W3CDTF">2023-12-19T09:16:12Z</dcterms:created>
  <dcterms:modified xsi:type="dcterms:W3CDTF">2023-12-19T10:35:01Z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