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12ED9F-A3DC-4631-9AF3-0963C62CB60D}"/>
              </a:ext>
            </a:extLst>
          </p:cNvPr>
          <p:cNvSpPr/>
          <p:nvPr/>
        </p:nvSpPr>
        <p:spPr>
          <a:xfrm>
            <a:off x="4088958" y="667444"/>
            <a:ext cx="3856767" cy="792643"/>
          </a:xfrm>
          <a:prstGeom prst="rect">
            <a:avLst/>
          </a:prstGeom>
        </p:spPr>
        <p:txBody>
          <a:bodyPr wrap="square">
            <a:spAutoFit/>
          </a:bodyPr>
          <a:lstStyle/>
          <a:p>
            <a:r>
              <a:rPr lang="en-US" sz="4400" b="1" u="sng" dirty="0"/>
              <a:t>Presentation</a:t>
            </a:r>
            <a:endParaRPr lang="en-US" sz="4400" dirty="0"/>
          </a:p>
        </p:txBody>
      </p:sp>
      <p:sp>
        <p:nvSpPr>
          <p:cNvPr id="2" name="Text Placeholder 7">
            <a:extLst>
              <a:ext uri="{FF2B5EF4-FFF2-40B4-BE49-F238E27FC236}">
                <a16:creationId xmlns:a16="http://schemas.microsoft.com/office/drawing/2014/main" id="{0335285A-482F-6782-7F48-62DC41D47B91}"/>
              </a:ext>
            </a:extLst>
          </p:cNvPr>
          <p:cNvSpPr txBox="1">
            <a:spLocks/>
          </p:cNvSpPr>
          <p:nvPr/>
        </p:nvSpPr>
        <p:spPr>
          <a:xfrm>
            <a:off x="2166424" y="4343400"/>
            <a:ext cx="9521800" cy="1143001"/>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Course Code: </a:t>
            </a:r>
            <a:r>
              <a:rPr lang="en-US" sz="2400" b="1" i="1" dirty="0">
                <a:effectLst/>
                <a:latin typeface="Calibri" panose="020F0502020204030204" pitchFamily="34" charset="0"/>
                <a:ea typeface="Yu Gothic Light" panose="020B0300000000000000" pitchFamily="34" charset="-128"/>
                <a:cs typeface="Arial" panose="020B0604020202020204" pitchFamily="34" charset="0"/>
              </a:rPr>
              <a:t>CSE-4302</a:t>
            </a:r>
            <a:r>
              <a:rPr lang="en-US" sz="2400" b="1" u="dotted" dirty="0">
                <a:effectLst/>
                <a:latin typeface="Times New Roman" panose="02020603050405020304" pitchFamily="18" charset="0"/>
                <a:ea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Course Title : </a:t>
            </a:r>
            <a:r>
              <a:rPr lang="en-US" sz="2400" b="1" i="1" dirty="0">
                <a:effectLst/>
                <a:latin typeface="Calibri" panose="020F0502020204030204" pitchFamily="34" charset="0"/>
                <a:ea typeface="Yu Gothic Light" panose="020B0300000000000000" pitchFamily="34" charset="-128"/>
                <a:cs typeface="Arial" panose="020B0604020202020204" pitchFamily="34" charset="0"/>
              </a:rPr>
              <a:t>Computer Graphics and Pattern Recognition Sessional</a:t>
            </a:r>
            <a:r>
              <a:rPr lang="en-US" sz="2400" b="1" dirty="0">
                <a:latin typeface="Times New Roman" panose="02020603050405020304" pitchFamily="18" charset="0"/>
                <a:cs typeface="Times New Roman" panose="02020603050405020304" pitchFamily="18" charset="0"/>
              </a:rPr>
              <a:t>.</a:t>
            </a:r>
          </a:p>
          <a:p>
            <a:endParaRPr lang="en-US" sz="2400" dirty="0">
              <a:solidFill>
                <a:srgbClr val="92D050"/>
              </a:solidFill>
              <a:highlight>
                <a:srgbClr val="000000"/>
              </a:highlight>
            </a:endParaRPr>
          </a:p>
        </p:txBody>
      </p:sp>
      <p:pic>
        <p:nvPicPr>
          <p:cNvPr id="6" name="Picture 5">
            <a:extLst>
              <a:ext uri="{FF2B5EF4-FFF2-40B4-BE49-F238E27FC236}">
                <a16:creationId xmlns:a16="http://schemas.microsoft.com/office/drawing/2014/main" id="{D8A77FCD-51E0-6974-E836-98E1AD7DC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122" y="1961907"/>
            <a:ext cx="1879673" cy="1879673"/>
          </a:xfrm>
          <a:prstGeom prst="rect">
            <a:avLst/>
          </a:prstGeom>
        </p:spPr>
      </p:pic>
    </p:spTree>
    <p:extLst>
      <p:ext uri="{BB962C8B-B14F-4D97-AF65-F5344CB8AC3E}">
        <p14:creationId xmlns:p14="http://schemas.microsoft.com/office/powerpoint/2010/main" val="370243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2584E938-25B7-4DF2-A761-03D26DB0A5F5}"/>
              </a:ext>
            </a:extLst>
          </p:cNvPr>
          <p:cNvSpPr txBox="1">
            <a:spLocks/>
          </p:cNvSpPr>
          <p:nvPr/>
        </p:nvSpPr>
        <p:spPr>
          <a:xfrm>
            <a:off x="6735097" y="6143029"/>
            <a:ext cx="5842662" cy="492804"/>
          </a:xfrm>
          <a:prstGeom prst="rect">
            <a:avLst/>
          </a:prstGeom>
        </p:spPr>
        <p:txBody>
          <a:bodyPr vert="horz" lIns="91440" tIns="45720" rIns="91440" bIns="45720"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b="1" dirty="0"/>
              <a:t> North Western University, Khulna.</a:t>
            </a:r>
          </a:p>
        </p:txBody>
      </p:sp>
      <p:sp>
        <p:nvSpPr>
          <p:cNvPr id="18" name="Content Placeholder 5">
            <a:extLst>
              <a:ext uri="{FF2B5EF4-FFF2-40B4-BE49-F238E27FC236}">
                <a16:creationId xmlns:a16="http://schemas.microsoft.com/office/drawing/2014/main" id="{47E10596-9B81-D88F-2ED1-B6FF97007F14}"/>
              </a:ext>
            </a:extLst>
          </p:cNvPr>
          <p:cNvSpPr txBox="1">
            <a:spLocks/>
          </p:cNvSpPr>
          <p:nvPr/>
        </p:nvSpPr>
        <p:spPr>
          <a:xfrm>
            <a:off x="1131212" y="2843038"/>
            <a:ext cx="5339388" cy="2764525"/>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en-US" sz="1800" b="1" dirty="0">
                <a:latin typeface="Times New Roman" panose="02020603050405020304" pitchFamily="18" charset="0"/>
                <a:cs typeface="Times New Roman" panose="02020603050405020304" pitchFamily="18" charset="0"/>
              </a:rPr>
              <a:t>1.  Name: </a:t>
            </a:r>
            <a:r>
              <a:rPr lang="en-US" sz="1800" b="1" dirty="0" err="1">
                <a:latin typeface="Times New Roman" panose="02020603050405020304" pitchFamily="18" charset="0"/>
                <a:cs typeface="Times New Roman" panose="02020603050405020304" pitchFamily="18" charset="0"/>
              </a:rPr>
              <a:t>Sumaiya</a:t>
            </a:r>
            <a:r>
              <a:rPr lang="en-US" sz="1800" b="1" dirty="0">
                <a:latin typeface="Times New Roman" panose="02020603050405020304" pitchFamily="18" charset="0"/>
                <a:cs typeface="Times New Roman" panose="02020603050405020304" pitchFamily="18" charset="0"/>
              </a:rPr>
              <a:t> Ahmed </a:t>
            </a:r>
            <a:r>
              <a:rPr lang="en-US" sz="1800" b="1" dirty="0" err="1">
                <a:latin typeface="Times New Roman" panose="02020603050405020304" pitchFamily="18" charset="0"/>
                <a:cs typeface="Times New Roman" panose="02020603050405020304" pitchFamily="18" charset="0"/>
              </a:rPr>
              <a:t>Susmi</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ID:2020105810</a:t>
            </a:r>
          </a:p>
          <a:p>
            <a:pPr marL="0" indent="0">
              <a:buNone/>
            </a:pPr>
            <a:r>
              <a:rPr lang="en-US" sz="1800" b="1" dirty="0">
                <a:latin typeface="Times New Roman" panose="02020603050405020304" pitchFamily="18" charset="0"/>
                <a:cs typeface="Times New Roman" panose="02020603050405020304" pitchFamily="18" charset="0"/>
              </a:rPr>
              <a:t>2. Name: </a:t>
            </a:r>
            <a:r>
              <a:rPr lang="en-US" sz="1800" b="1" dirty="0" err="1">
                <a:latin typeface="Times New Roman" panose="02020603050405020304" pitchFamily="18" charset="0"/>
                <a:cs typeface="Times New Roman" panose="02020603050405020304" pitchFamily="18" charset="0"/>
              </a:rPr>
              <a:t>Isfat</a:t>
            </a:r>
            <a:r>
              <a:rPr lang="en-US" sz="1800" b="1" dirty="0">
                <a:latin typeface="Times New Roman" panose="02020603050405020304" pitchFamily="18" charset="0"/>
                <a:cs typeface="Times New Roman" panose="02020603050405020304" pitchFamily="18" charset="0"/>
              </a:rPr>
              <a:t> Ara Hasan Ema</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ID:20201112010</a:t>
            </a:r>
          </a:p>
          <a:p>
            <a:pPr marL="0" indent="0">
              <a:buNone/>
            </a:pPr>
            <a:r>
              <a:rPr lang="en-US" sz="1800" b="1" dirty="0">
                <a:latin typeface="Times New Roman" panose="02020603050405020304" pitchFamily="18" charset="0"/>
                <a:cs typeface="Times New Roman" panose="02020603050405020304" pitchFamily="18" charset="0"/>
              </a:rPr>
              <a:t>3. Name: Fatema Zahan Shayla</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ID:20201159010</a:t>
            </a:r>
          </a:p>
          <a:p>
            <a:pPr marL="0" indent="0">
              <a:buNone/>
            </a:pPr>
            <a:r>
              <a:rPr lang="en-US" sz="1800" i="1" dirty="0">
                <a:latin typeface="Times New Roman" panose="02020603050405020304" pitchFamily="18" charset="0"/>
                <a:cs typeface="Times New Roman" panose="02020603050405020304" pitchFamily="18" charset="0"/>
              </a:rPr>
              <a:t>Department of Computer Science and Engineering</a:t>
            </a:r>
            <a:endParaRPr lang="en-US" sz="18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CC83069-792F-F99A-6A29-EE5A1EC1C96D}"/>
              </a:ext>
            </a:extLst>
          </p:cNvPr>
          <p:cNvSpPr/>
          <p:nvPr/>
        </p:nvSpPr>
        <p:spPr>
          <a:xfrm>
            <a:off x="235974" y="485171"/>
            <a:ext cx="11956026" cy="461665"/>
          </a:xfrm>
          <a:prstGeom prst="rect">
            <a:avLst/>
          </a:prstGeom>
        </p:spPr>
        <p:txBody>
          <a:bodyPr wrap="square">
            <a:spAutoFit/>
          </a:bodyPr>
          <a:lstStyle/>
          <a:p>
            <a:r>
              <a:rPr lang="en-US" sz="2400" b="1" dirty="0"/>
              <a:t>Topic: Pattern Recognition and Neural Network-Driven Roller Track Analysis via 5G Network</a:t>
            </a:r>
            <a:endParaRPr lang="en-US" sz="2400" b="1" dirty="0">
              <a:highlight>
                <a:srgbClr val="000080"/>
              </a:highlight>
            </a:endParaRPr>
          </a:p>
        </p:txBody>
      </p:sp>
      <p:sp>
        <p:nvSpPr>
          <p:cNvPr id="20" name="Text Placeholder 4">
            <a:extLst>
              <a:ext uri="{FF2B5EF4-FFF2-40B4-BE49-F238E27FC236}">
                <a16:creationId xmlns:a16="http://schemas.microsoft.com/office/drawing/2014/main" id="{A3E36A77-43D4-9FA1-B4F3-BA71BDBF4DFE}"/>
              </a:ext>
            </a:extLst>
          </p:cNvPr>
          <p:cNvSpPr txBox="1">
            <a:spLocks/>
          </p:cNvSpPr>
          <p:nvPr/>
        </p:nvSpPr>
        <p:spPr>
          <a:xfrm>
            <a:off x="893727" y="2101932"/>
            <a:ext cx="5055291" cy="65444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b="1" i="1" dirty="0"/>
              <a:t>Submitted</a:t>
            </a:r>
            <a:r>
              <a:rPr lang="en-US" i="1" dirty="0"/>
              <a:t> </a:t>
            </a:r>
            <a:r>
              <a:rPr lang="en-US" b="1" i="1" dirty="0"/>
              <a:t>By</a:t>
            </a:r>
          </a:p>
        </p:txBody>
      </p:sp>
      <p:sp>
        <p:nvSpPr>
          <p:cNvPr id="21" name="Text Placeholder 6">
            <a:extLst>
              <a:ext uri="{FF2B5EF4-FFF2-40B4-BE49-F238E27FC236}">
                <a16:creationId xmlns:a16="http://schemas.microsoft.com/office/drawing/2014/main" id="{570E039B-5044-A608-6DDA-8ADE225E87FC}"/>
              </a:ext>
            </a:extLst>
          </p:cNvPr>
          <p:cNvSpPr txBox="1">
            <a:spLocks/>
          </p:cNvSpPr>
          <p:nvPr/>
        </p:nvSpPr>
        <p:spPr>
          <a:xfrm>
            <a:off x="6470600" y="2124244"/>
            <a:ext cx="4730359" cy="576262"/>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b="1" i="1" dirty="0"/>
              <a:t>Submitted</a:t>
            </a:r>
            <a:r>
              <a:rPr lang="en-US" dirty="0"/>
              <a:t> </a:t>
            </a:r>
            <a:r>
              <a:rPr lang="en-US" b="1" i="1" dirty="0"/>
              <a:t>To</a:t>
            </a:r>
          </a:p>
        </p:txBody>
      </p:sp>
      <p:sp>
        <p:nvSpPr>
          <p:cNvPr id="22" name="Content Placeholder 7">
            <a:extLst>
              <a:ext uri="{FF2B5EF4-FFF2-40B4-BE49-F238E27FC236}">
                <a16:creationId xmlns:a16="http://schemas.microsoft.com/office/drawing/2014/main" id="{73133D28-5C76-1745-AEA0-2C8392739031}"/>
              </a:ext>
            </a:extLst>
          </p:cNvPr>
          <p:cNvSpPr txBox="1">
            <a:spLocks/>
          </p:cNvSpPr>
          <p:nvPr/>
        </p:nvSpPr>
        <p:spPr>
          <a:xfrm>
            <a:off x="6771053" y="2843038"/>
            <a:ext cx="5055291" cy="2643362"/>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marR="0" indent="0" eaLnBrk="0" fontAlgn="base" hangingPunct="0">
              <a:lnSpc>
                <a:spcPct val="107000"/>
              </a:lnSpc>
              <a:spcBef>
                <a:spcPts val="200"/>
              </a:spcBef>
              <a:spcAft>
                <a:spcPts val="800"/>
              </a:spcAft>
              <a:buNone/>
            </a:pPr>
            <a:r>
              <a:rPr lang="en-US" sz="1800" b="1" kern="1200" dirty="0">
                <a:effectLst/>
                <a:latin typeface="Times New Roman" panose="02020603050405020304" pitchFamily="18" charset="0"/>
                <a:ea typeface="Yu Mincho" panose="02020400000000000000" pitchFamily="18" charset="-128"/>
                <a:cs typeface="Times New Roman" panose="02020603050405020304" pitchFamily="18" charset="0"/>
              </a:rPr>
              <a:t>Name: M. Raihan</a:t>
            </a:r>
            <a:endParaRPr lang="en-US" sz="1800" b="1" kern="1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0" marR="0" indent="0" eaLnBrk="0" fontAlgn="base" hangingPunct="0">
              <a:lnSpc>
                <a:spcPct val="107000"/>
              </a:lnSpc>
              <a:spcBef>
                <a:spcPts val="200"/>
              </a:spcBef>
              <a:spcAft>
                <a:spcPts val="800"/>
              </a:spcAft>
              <a:buNone/>
            </a:pPr>
            <a:r>
              <a:rPr lang="en-US" sz="1800" b="1" kern="1200" dirty="0">
                <a:effectLst/>
                <a:latin typeface="Times New Roman" panose="02020603050405020304" pitchFamily="18" charset="0"/>
                <a:ea typeface="Yu Mincho" panose="02020400000000000000" pitchFamily="18" charset="-128"/>
                <a:cs typeface="Times New Roman" panose="02020603050405020304" pitchFamily="18" charset="0"/>
              </a:rPr>
              <a:t>Assistant Professor </a:t>
            </a:r>
            <a:endParaRPr lang="en-US" sz="1800" b="1" kern="1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0" marR="0" indent="0" eaLnBrk="0" fontAlgn="base" hangingPunct="0">
              <a:lnSpc>
                <a:spcPct val="107000"/>
              </a:lnSpc>
              <a:spcBef>
                <a:spcPts val="200"/>
              </a:spcBef>
              <a:spcAft>
                <a:spcPts val="800"/>
              </a:spcAft>
              <a:buNone/>
            </a:pPr>
            <a:r>
              <a:rPr lang="en-US" sz="1800" b="1" kern="1200" dirty="0">
                <a:effectLst/>
                <a:latin typeface="Times New Roman" panose="02020603050405020304" pitchFamily="18" charset="0"/>
                <a:ea typeface="Yu Mincho" panose="02020400000000000000" pitchFamily="18" charset="-128"/>
                <a:cs typeface="Times New Roman" panose="02020603050405020304" pitchFamily="18" charset="0"/>
              </a:rPr>
              <a:t>Department of Computer Science and Engineering</a:t>
            </a:r>
            <a:endParaRPr lang="en-US" sz="1800" b="1" kern="1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0" indent="0">
              <a:buFont typeface="Arial" pitchFamily="34" charset="0"/>
              <a:buNone/>
            </a:pPr>
            <a:r>
              <a:rPr lang="en-US" sz="1800" i="1" dirty="0">
                <a:latin typeface="Times New Roman" panose="02020603050405020304" pitchFamily="18" charset="0"/>
                <a:cs typeface="Times New Roman" panose="02020603050405020304" pitchFamily="18" charset="0"/>
              </a:rPr>
              <a:t>Department of Computer Science and Engineering</a:t>
            </a:r>
            <a:endParaRPr lang="en-US" sz="1800" dirty="0"/>
          </a:p>
        </p:txBody>
      </p:sp>
    </p:spTree>
    <p:extLst>
      <p:ext uri="{BB962C8B-B14F-4D97-AF65-F5344CB8AC3E}">
        <p14:creationId xmlns:p14="http://schemas.microsoft.com/office/powerpoint/2010/main" val="814192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592D48-31AB-48AD-AE7C-21CD16191E4E}"/>
              </a:ext>
            </a:extLst>
          </p:cNvPr>
          <p:cNvSpPr/>
          <p:nvPr/>
        </p:nvSpPr>
        <p:spPr>
          <a:xfrm>
            <a:off x="252920" y="1006217"/>
            <a:ext cx="11391089" cy="2246769"/>
          </a:xfrm>
          <a:prstGeom prst="rect">
            <a:avLst/>
          </a:prstGeom>
        </p:spPr>
        <p:txBody>
          <a:bodyPr wrap="square">
            <a:spAutoFit/>
          </a:bodyPr>
          <a:lstStyle/>
          <a:p>
            <a:r>
              <a:rPr lang="en-US" sz="2000" b="0" i="0" dirty="0">
                <a:effectLst/>
                <a:latin typeface="Söhne"/>
              </a:rPr>
              <a:t>This paper introduces a system for detecting falls in roller skating competitions, employing an Automatic Movement Identifier (AMI) embedded in athletes' bodies. The AMI utilizes a Back-Propagation (BP) neural network for data training, analyzing roller tracks internally through pattern recognition. To ensure stability and minimize transmission delay, the paper advocates for a 5G-enabled network for communication between athletes and remote referees. Experimental results showcase a remarkable 100% prediction accuracy, underscoring the system's efficacy in preventing falls. The paper concludes with an overview of the network architecture and its significant contributions.</a:t>
            </a:r>
            <a:endParaRPr lang="en-US" sz="2000" dirty="0"/>
          </a:p>
        </p:txBody>
      </p:sp>
      <p:sp>
        <p:nvSpPr>
          <p:cNvPr id="8" name="Rectangle 7">
            <a:extLst>
              <a:ext uri="{FF2B5EF4-FFF2-40B4-BE49-F238E27FC236}">
                <a16:creationId xmlns:a16="http://schemas.microsoft.com/office/drawing/2014/main" id="{7E93270A-F115-41C5-9A32-FCE0200B2AC4}"/>
              </a:ext>
            </a:extLst>
          </p:cNvPr>
          <p:cNvSpPr/>
          <p:nvPr/>
        </p:nvSpPr>
        <p:spPr>
          <a:xfrm>
            <a:off x="252920" y="404339"/>
            <a:ext cx="2405146" cy="523220"/>
          </a:xfrm>
          <a:prstGeom prst="rect">
            <a:avLst/>
          </a:prstGeom>
        </p:spPr>
        <p:txBody>
          <a:bodyPr wrap="none">
            <a:spAutoFit/>
          </a:bodyPr>
          <a:lstStyle/>
          <a:p>
            <a:r>
              <a:rPr lang="en-US" sz="2800" b="1" dirty="0"/>
              <a:t>1. Introduction</a:t>
            </a:r>
          </a:p>
        </p:txBody>
      </p:sp>
      <p:sp>
        <p:nvSpPr>
          <p:cNvPr id="2" name="TextBox 1">
            <a:extLst>
              <a:ext uri="{FF2B5EF4-FFF2-40B4-BE49-F238E27FC236}">
                <a16:creationId xmlns:a16="http://schemas.microsoft.com/office/drawing/2014/main" id="{ECCED5B3-2A0A-5E08-4008-85821FFD1C33}"/>
              </a:ext>
            </a:extLst>
          </p:cNvPr>
          <p:cNvSpPr txBox="1"/>
          <p:nvPr/>
        </p:nvSpPr>
        <p:spPr>
          <a:xfrm>
            <a:off x="272478" y="3429000"/>
            <a:ext cx="6096000" cy="523220"/>
          </a:xfrm>
          <a:prstGeom prst="rect">
            <a:avLst/>
          </a:prstGeom>
          <a:noFill/>
        </p:spPr>
        <p:txBody>
          <a:bodyPr wrap="square">
            <a:spAutoFit/>
          </a:bodyPr>
          <a:lstStyle/>
          <a:p>
            <a:r>
              <a:rPr lang="en-US" sz="2800" b="1" dirty="0"/>
              <a:t>2. Network Architecture</a:t>
            </a:r>
          </a:p>
        </p:txBody>
      </p:sp>
      <p:sp>
        <p:nvSpPr>
          <p:cNvPr id="3" name="Rectangle 2">
            <a:extLst>
              <a:ext uri="{FF2B5EF4-FFF2-40B4-BE49-F238E27FC236}">
                <a16:creationId xmlns:a16="http://schemas.microsoft.com/office/drawing/2014/main" id="{BEBF92A5-BE64-7FE9-2FC4-060E9BDE73A9}"/>
              </a:ext>
            </a:extLst>
          </p:cNvPr>
          <p:cNvSpPr/>
          <p:nvPr/>
        </p:nvSpPr>
        <p:spPr>
          <a:xfrm>
            <a:off x="283723" y="4298136"/>
            <a:ext cx="11624553" cy="1938992"/>
          </a:xfrm>
          <a:prstGeom prst="rect">
            <a:avLst/>
          </a:prstGeom>
        </p:spPr>
        <p:txBody>
          <a:bodyPr wrap="square">
            <a:spAutoFit/>
          </a:bodyPr>
          <a:lstStyle/>
          <a:p>
            <a:r>
              <a:rPr lang="en-US" sz="2000" b="0" i="0" dirty="0">
                <a:effectLst/>
                <a:latin typeface="Söhne"/>
              </a:rPr>
              <a:t>This study outlines a network architecture centered around roller athletes and remote video monitor referees. The key element is the Automatic Movement Identifier (AMI), integrated into roller athletes, comprising pattern recognition and Back-Propagation (BP) neural network modules. The AMI processes roller tracks data and transmits results in two ways: direct communication to athletes for competition termination or to referees for posture adjustment. Emergency situations prompt immediate athlete communication, while the 5G-enabled network ensures swift and stable data transmission between AMI and referees.</a:t>
            </a:r>
            <a:endParaRPr lang="en-US" sz="2000" dirty="0"/>
          </a:p>
        </p:txBody>
      </p:sp>
    </p:spTree>
    <p:extLst>
      <p:ext uri="{BB962C8B-B14F-4D97-AF65-F5344CB8AC3E}">
        <p14:creationId xmlns:p14="http://schemas.microsoft.com/office/powerpoint/2010/main" val="371568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BF05C3-C678-2640-7928-29FC6DEAD6F9}"/>
              </a:ext>
            </a:extLst>
          </p:cNvPr>
          <p:cNvPicPr>
            <a:picLocks noChangeAspect="1"/>
          </p:cNvPicPr>
          <p:nvPr/>
        </p:nvPicPr>
        <p:blipFill>
          <a:blip r:embed="rId2"/>
          <a:stretch>
            <a:fillRect/>
          </a:stretch>
        </p:blipFill>
        <p:spPr>
          <a:xfrm>
            <a:off x="1799303" y="105139"/>
            <a:ext cx="8593394" cy="6647721"/>
          </a:xfrm>
          <a:prstGeom prst="rect">
            <a:avLst/>
          </a:prstGeom>
        </p:spPr>
      </p:pic>
    </p:spTree>
    <p:extLst>
      <p:ext uri="{BB962C8B-B14F-4D97-AF65-F5344CB8AC3E}">
        <p14:creationId xmlns:p14="http://schemas.microsoft.com/office/powerpoint/2010/main" val="77456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9EB182-BAC5-422F-8ECD-BEB471EC9E73}"/>
              </a:ext>
            </a:extLst>
          </p:cNvPr>
          <p:cNvSpPr/>
          <p:nvPr/>
        </p:nvSpPr>
        <p:spPr>
          <a:xfrm>
            <a:off x="281892" y="673720"/>
            <a:ext cx="11245174" cy="2554545"/>
          </a:xfrm>
          <a:prstGeom prst="rect">
            <a:avLst/>
          </a:prstGeom>
        </p:spPr>
        <p:txBody>
          <a:bodyPr wrap="square">
            <a:spAutoFit/>
          </a:bodyPr>
          <a:lstStyle/>
          <a:p>
            <a:r>
              <a:rPr lang="en-US" sz="2000" b="0" i="0" dirty="0">
                <a:effectLst/>
                <a:latin typeface="Söhne"/>
              </a:rPr>
              <a:t>This section details the pattern recognition process within the Automatic Movement Identifier (AMI) system for roller skating. Implemented on a field-programmable gate array (FPGA), the pattern recognition involves data collection, processing, and storage. The feature vector determination employs the law of large numbers and Chebyshev-based coagulation equation for data classification. Membership degree function computation utilizes the Cauchy distribution as a reference, determining the maximum membership degree for data storage in AMI. The pseudocode outlines the process, involving clock collection, initialization, address processing, and data storage. Overall, the section provides a comprehensive overview of the pattern recognition framework essential for effective roller track analysis.</a:t>
            </a:r>
            <a:endParaRPr lang="en-US" sz="2000" dirty="0"/>
          </a:p>
        </p:txBody>
      </p:sp>
      <p:sp>
        <p:nvSpPr>
          <p:cNvPr id="4" name="TextBox 3">
            <a:extLst>
              <a:ext uri="{FF2B5EF4-FFF2-40B4-BE49-F238E27FC236}">
                <a16:creationId xmlns:a16="http://schemas.microsoft.com/office/drawing/2014/main" id="{0817C7AD-84B3-2E5B-9187-EA3F78B27739}"/>
              </a:ext>
            </a:extLst>
          </p:cNvPr>
          <p:cNvSpPr txBox="1"/>
          <p:nvPr/>
        </p:nvSpPr>
        <p:spPr>
          <a:xfrm>
            <a:off x="281892" y="326611"/>
            <a:ext cx="6096000" cy="461665"/>
          </a:xfrm>
          <a:prstGeom prst="rect">
            <a:avLst/>
          </a:prstGeom>
          <a:noFill/>
        </p:spPr>
        <p:txBody>
          <a:bodyPr wrap="square">
            <a:spAutoFit/>
          </a:bodyPr>
          <a:lstStyle/>
          <a:p>
            <a:r>
              <a:rPr lang="en-US" sz="2400" b="1" dirty="0"/>
              <a:t>3. Pattern Recognition</a:t>
            </a:r>
          </a:p>
        </p:txBody>
      </p:sp>
      <p:pic>
        <p:nvPicPr>
          <p:cNvPr id="6" name="Picture 5">
            <a:extLst>
              <a:ext uri="{FF2B5EF4-FFF2-40B4-BE49-F238E27FC236}">
                <a16:creationId xmlns:a16="http://schemas.microsoft.com/office/drawing/2014/main" id="{D490999F-43C8-816B-987D-EE063F9E221D}"/>
              </a:ext>
            </a:extLst>
          </p:cNvPr>
          <p:cNvPicPr>
            <a:picLocks noChangeAspect="1"/>
          </p:cNvPicPr>
          <p:nvPr/>
        </p:nvPicPr>
        <p:blipFill>
          <a:blip r:embed="rId2"/>
          <a:stretch>
            <a:fillRect/>
          </a:stretch>
        </p:blipFill>
        <p:spPr>
          <a:xfrm>
            <a:off x="3974923" y="3191741"/>
            <a:ext cx="4242154" cy="3666259"/>
          </a:xfrm>
          <a:prstGeom prst="rect">
            <a:avLst/>
          </a:prstGeom>
        </p:spPr>
      </p:pic>
    </p:spTree>
    <p:extLst>
      <p:ext uri="{BB962C8B-B14F-4D97-AF65-F5344CB8AC3E}">
        <p14:creationId xmlns:p14="http://schemas.microsoft.com/office/powerpoint/2010/main" val="110086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4EFBAF-8474-63AE-F6C3-89125AB2DD68}"/>
              </a:ext>
            </a:extLst>
          </p:cNvPr>
          <p:cNvSpPr txBox="1"/>
          <p:nvPr/>
        </p:nvSpPr>
        <p:spPr>
          <a:xfrm>
            <a:off x="471948" y="990467"/>
            <a:ext cx="11513575" cy="1631216"/>
          </a:xfrm>
          <a:prstGeom prst="rect">
            <a:avLst/>
          </a:prstGeom>
          <a:noFill/>
        </p:spPr>
        <p:txBody>
          <a:bodyPr wrap="square">
            <a:spAutoFit/>
          </a:bodyPr>
          <a:lstStyle/>
          <a:p>
            <a:r>
              <a:rPr lang="en-US" sz="2000" b="0" i="0" dirty="0">
                <a:effectLst/>
                <a:latin typeface="Söhne"/>
              </a:rPr>
              <a:t>This section discusses the application of the Back-Propagation (BP) neural network in analyzing roller tracks stored in the Automatic Movement Identifier (AMI) system. The BP neural network consists of input, hidden, and output layers, with emphasis on weight adjustment through the learning rate (η) and error function (E). Recognizing the limitations of traditional BP networks, the paper introduces enhancements, including momentum attachment and dynamic learning rate optimization.</a:t>
            </a:r>
            <a:endParaRPr lang="en-US" sz="2000" dirty="0"/>
          </a:p>
        </p:txBody>
      </p:sp>
      <p:sp>
        <p:nvSpPr>
          <p:cNvPr id="6" name="TextBox 5">
            <a:extLst>
              <a:ext uri="{FF2B5EF4-FFF2-40B4-BE49-F238E27FC236}">
                <a16:creationId xmlns:a16="http://schemas.microsoft.com/office/drawing/2014/main" id="{129EE8B6-D2ED-5EC2-5C70-A050F84615D9}"/>
              </a:ext>
            </a:extLst>
          </p:cNvPr>
          <p:cNvSpPr txBox="1"/>
          <p:nvPr/>
        </p:nvSpPr>
        <p:spPr>
          <a:xfrm>
            <a:off x="471948" y="2972927"/>
            <a:ext cx="6096000" cy="3170099"/>
          </a:xfrm>
          <a:prstGeom prst="rect">
            <a:avLst/>
          </a:prstGeom>
          <a:noFill/>
        </p:spPr>
        <p:txBody>
          <a:bodyPr wrap="square">
            <a:spAutoFit/>
          </a:bodyPr>
          <a:lstStyle/>
          <a:p>
            <a:pPr marL="342900" indent="-342900">
              <a:buAutoNum type="arabicParenBoth"/>
            </a:pPr>
            <a:r>
              <a:rPr lang="en-US" sz="2000" dirty="0"/>
              <a:t>Input the roller tracks data</a:t>
            </a:r>
          </a:p>
          <a:p>
            <a:pPr marL="342900" indent="-342900">
              <a:buAutoNum type="arabicParenBoth"/>
            </a:pPr>
            <a:r>
              <a:rPr lang="en-US" sz="2000" dirty="0"/>
              <a:t> Build BP neural network according to Figure 4 </a:t>
            </a:r>
          </a:p>
          <a:p>
            <a:pPr marL="342900" indent="-342900">
              <a:buAutoNum type="arabicParenBoth"/>
            </a:pPr>
            <a:r>
              <a:rPr lang="en-US" sz="2000" dirty="0"/>
              <a:t>Add momentum factor β and self-learning rate α into BP neural network</a:t>
            </a:r>
          </a:p>
          <a:p>
            <a:pPr marL="342900" indent="-342900">
              <a:buAutoNum type="arabicParenBoth"/>
            </a:pPr>
            <a:r>
              <a:rPr lang="en-US" sz="2000" dirty="0"/>
              <a:t> Compute the error function according to equation </a:t>
            </a:r>
          </a:p>
          <a:p>
            <a:pPr marL="342900" indent="-342900">
              <a:buAutoNum type="arabicParenBoth"/>
            </a:pPr>
            <a:r>
              <a:rPr lang="en-US" sz="2000" dirty="0"/>
              <a:t>Modify the weight adjustment</a:t>
            </a:r>
          </a:p>
          <a:p>
            <a:r>
              <a:rPr lang="en-US" sz="2000" dirty="0"/>
              <a:t>     Check whether the number of training satisfies the given I (7) Output the analyzed results on roller tracks</a:t>
            </a:r>
          </a:p>
          <a:p>
            <a:r>
              <a:rPr lang="en-US" sz="2000" dirty="0"/>
              <a:t>(8) Send the results to the roller athlete or the monitor referee according to the real emergency</a:t>
            </a:r>
          </a:p>
        </p:txBody>
      </p:sp>
      <p:sp>
        <p:nvSpPr>
          <p:cNvPr id="8" name="TextBox 7">
            <a:extLst>
              <a:ext uri="{FF2B5EF4-FFF2-40B4-BE49-F238E27FC236}">
                <a16:creationId xmlns:a16="http://schemas.microsoft.com/office/drawing/2014/main" id="{4EAC447E-334A-E4C2-480E-42C4D4685507}"/>
              </a:ext>
            </a:extLst>
          </p:cNvPr>
          <p:cNvSpPr txBox="1"/>
          <p:nvPr/>
        </p:nvSpPr>
        <p:spPr>
          <a:xfrm>
            <a:off x="471948" y="381543"/>
            <a:ext cx="6096000" cy="523220"/>
          </a:xfrm>
          <a:prstGeom prst="rect">
            <a:avLst/>
          </a:prstGeom>
          <a:noFill/>
        </p:spPr>
        <p:txBody>
          <a:bodyPr wrap="square">
            <a:spAutoFit/>
          </a:bodyPr>
          <a:lstStyle/>
          <a:p>
            <a:r>
              <a:rPr lang="en-US" sz="2800" b="1" dirty="0"/>
              <a:t>4. BP Neural Network</a:t>
            </a:r>
          </a:p>
        </p:txBody>
      </p:sp>
      <p:pic>
        <p:nvPicPr>
          <p:cNvPr id="10" name="Picture 9">
            <a:extLst>
              <a:ext uri="{FF2B5EF4-FFF2-40B4-BE49-F238E27FC236}">
                <a16:creationId xmlns:a16="http://schemas.microsoft.com/office/drawing/2014/main" id="{A35E805C-CE8B-36F1-B027-88A559E299B1}"/>
              </a:ext>
            </a:extLst>
          </p:cNvPr>
          <p:cNvPicPr>
            <a:picLocks noChangeAspect="1"/>
          </p:cNvPicPr>
          <p:nvPr/>
        </p:nvPicPr>
        <p:blipFill>
          <a:blip r:embed="rId2"/>
          <a:stretch>
            <a:fillRect/>
          </a:stretch>
        </p:blipFill>
        <p:spPr>
          <a:xfrm>
            <a:off x="6449962" y="2721385"/>
            <a:ext cx="5639593" cy="3723013"/>
          </a:xfrm>
          <a:prstGeom prst="rect">
            <a:avLst/>
          </a:prstGeom>
        </p:spPr>
      </p:pic>
    </p:spTree>
    <p:extLst>
      <p:ext uri="{BB962C8B-B14F-4D97-AF65-F5344CB8AC3E}">
        <p14:creationId xmlns:p14="http://schemas.microsoft.com/office/powerpoint/2010/main" val="318154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1A23244-6390-CDF3-D32A-E4DF51A40E9B}"/>
              </a:ext>
            </a:extLst>
          </p:cNvPr>
          <p:cNvSpPr>
            <a:spLocks noGrp="1"/>
          </p:cNvSpPr>
          <p:nvPr>
            <p:ph type="body" sz="quarter" idx="3"/>
          </p:nvPr>
        </p:nvSpPr>
        <p:spPr>
          <a:xfrm>
            <a:off x="358878" y="318936"/>
            <a:ext cx="4722813" cy="576262"/>
          </a:xfrm>
        </p:spPr>
        <p:txBody>
          <a:bodyPr/>
          <a:lstStyle/>
          <a:p>
            <a:r>
              <a:rPr lang="en-US" b="1" dirty="0"/>
              <a:t>5. Performance Evaluation</a:t>
            </a:r>
          </a:p>
        </p:txBody>
      </p:sp>
      <p:sp>
        <p:nvSpPr>
          <p:cNvPr id="8" name="TextBox 7">
            <a:extLst>
              <a:ext uri="{FF2B5EF4-FFF2-40B4-BE49-F238E27FC236}">
                <a16:creationId xmlns:a16="http://schemas.microsoft.com/office/drawing/2014/main" id="{BDA8D904-CB90-50A3-423C-E0490682623C}"/>
              </a:ext>
            </a:extLst>
          </p:cNvPr>
          <p:cNvSpPr txBox="1"/>
          <p:nvPr/>
        </p:nvSpPr>
        <p:spPr>
          <a:xfrm>
            <a:off x="358878" y="895198"/>
            <a:ext cx="11474244" cy="2246769"/>
          </a:xfrm>
          <a:prstGeom prst="rect">
            <a:avLst/>
          </a:prstGeom>
          <a:noFill/>
        </p:spPr>
        <p:txBody>
          <a:bodyPr wrap="square">
            <a:spAutoFit/>
          </a:bodyPr>
          <a:lstStyle/>
          <a:p>
            <a:br>
              <a:rPr lang="en-US" sz="2000" dirty="0"/>
            </a:br>
            <a:r>
              <a:rPr lang="en-US" sz="2000" b="0" i="0" dirty="0">
                <a:effectLst/>
                <a:latin typeface="Söhne"/>
              </a:rPr>
              <a:t>The PRNN roller track analysis method is evaluated using NS3, simulating 1500 roller competitions due to the absence of an open dataset. A baseline method, PRWI, without the improved BP neural network, is considered. Four 5G wireless base stations facilitate efficient data communication. The crucial parameters α and β for the improved BP neural network are assessed, with α=0.7 and β=0.3 identified as optimal for minimal standard deviation. The evaluation explores different phases of standard deviation change with varying α and β values.</a:t>
            </a:r>
            <a:endParaRPr lang="en-US" sz="2000" dirty="0"/>
          </a:p>
        </p:txBody>
      </p:sp>
      <p:sp>
        <p:nvSpPr>
          <p:cNvPr id="10" name="TextBox 9">
            <a:extLst>
              <a:ext uri="{FF2B5EF4-FFF2-40B4-BE49-F238E27FC236}">
                <a16:creationId xmlns:a16="http://schemas.microsoft.com/office/drawing/2014/main" id="{CA7B2E73-2719-3209-4AD3-B4BC6BFADEF5}"/>
              </a:ext>
            </a:extLst>
          </p:cNvPr>
          <p:cNvSpPr txBox="1"/>
          <p:nvPr/>
        </p:nvSpPr>
        <p:spPr>
          <a:xfrm>
            <a:off x="334298" y="3881920"/>
            <a:ext cx="11073581" cy="2246769"/>
          </a:xfrm>
          <a:prstGeom prst="rect">
            <a:avLst/>
          </a:prstGeom>
          <a:noFill/>
        </p:spPr>
        <p:txBody>
          <a:bodyPr wrap="square">
            <a:spAutoFit/>
          </a:bodyPr>
          <a:lstStyle/>
          <a:p>
            <a:br>
              <a:rPr lang="en-US" sz="2000" dirty="0"/>
            </a:br>
            <a:r>
              <a:rPr lang="en-US" sz="2000" b="0" i="0" dirty="0">
                <a:effectLst/>
                <a:latin typeface="Söhne"/>
              </a:rPr>
              <a:t>This paper employs pattern recognition and BP neural networks for roller track analysis, ensuring stable transmission with 5G. Pattern recognition in AMI on FPGA and enhanced BP neural network via momentum attachment and dynamic learning rates are featured. NS3 simulations confirm effective fall prevention for roller athletes, acknowledging limitations such as lacking AMI system implementation, reliance on NS3 without test-bed verification, and overlooking posture variety. Future efforts aim to address these constraints.</a:t>
            </a:r>
            <a:endParaRPr lang="en-US" sz="2000" dirty="0"/>
          </a:p>
        </p:txBody>
      </p:sp>
      <p:sp>
        <p:nvSpPr>
          <p:cNvPr id="12" name="TextBox 11">
            <a:extLst>
              <a:ext uri="{FF2B5EF4-FFF2-40B4-BE49-F238E27FC236}">
                <a16:creationId xmlns:a16="http://schemas.microsoft.com/office/drawing/2014/main" id="{E236489F-4DE7-BF50-6D64-7952A77B2DF9}"/>
              </a:ext>
            </a:extLst>
          </p:cNvPr>
          <p:cNvSpPr txBox="1"/>
          <p:nvPr/>
        </p:nvSpPr>
        <p:spPr>
          <a:xfrm>
            <a:off x="358878" y="3461604"/>
            <a:ext cx="6096000" cy="523220"/>
          </a:xfrm>
          <a:prstGeom prst="rect">
            <a:avLst/>
          </a:prstGeom>
          <a:noFill/>
        </p:spPr>
        <p:txBody>
          <a:bodyPr wrap="square">
            <a:spAutoFit/>
          </a:bodyPr>
          <a:lstStyle/>
          <a:p>
            <a:r>
              <a:rPr lang="en-US" sz="2800" b="1" dirty="0"/>
              <a:t>6. Conclusions</a:t>
            </a:r>
          </a:p>
        </p:txBody>
      </p:sp>
    </p:spTree>
    <p:extLst>
      <p:ext uri="{BB962C8B-B14F-4D97-AF65-F5344CB8AC3E}">
        <p14:creationId xmlns:p14="http://schemas.microsoft.com/office/powerpoint/2010/main" val="56850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8B57C2-CECA-47CD-B54E-3645A0EA9F9A}"/>
              </a:ext>
            </a:extLst>
          </p:cNvPr>
          <p:cNvSpPr txBox="1">
            <a:spLocks/>
          </p:cNvSpPr>
          <p:nvPr/>
        </p:nvSpPr>
        <p:spPr>
          <a:xfrm>
            <a:off x="3948328" y="2312016"/>
            <a:ext cx="3541970" cy="111698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t>Thank You </a:t>
            </a:r>
            <a:endParaRPr lang="en-GB" sz="4800" b="1" dirty="0"/>
          </a:p>
        </p:txBody>
      </p:sp>
      <p:sp>
        <p:nvSpPr>
          <p:cNvPr id="8" name="Subtitle 2">
            <a:extLst>
              <a:ext uri="{FF2B5EF4-FFF2-40B4-BE49-F238E27FC236}">
                <a16:creationId xmlns:a16="http://schemas.microsoft.com/office/drawing/2014/main" id="{4F5F4080-441D-4E65-9873-F856BDA289D5}"/>
              </a:ext>
            </a:extLst>
          </p:cNvPr>
          <p:cNvSpPr txBox="1">
            <a:spLocks/>
          </p:cNvSpPr>
          <p:nvPr/>
        </p:nvSpPr>
        <p:spPr>
          <a:xfrm>
            <a:off x="6246695" y="3283225"/>
            <a:ext cx="1700802" cy="568928"/>
          </a:xfrm>
          <a:prstGeom prst="rect">
            <a:avLst/>
          </a:prstGeom>
        </p:spPr>
        <p:txBody>
          <a:bodyPr vert="horz" lIns="91440" tIns="45720" rIns="91440" bIns="45720"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dirty="0"/>
              <a:t>The End</a:t>
            </a:r>
          </a:p>
        </p:txBody>
      </p:sp>
    </p:spTree>
    <p:extLst>
      <p:ext uri="{BB962C8B-B14F-4D97-AF65-F5344CB8AC3E}">
        <p14:creationId xmlns:p14="http://schemas.microsoft.com/office/powerpoint/2010/main" val="2219463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65</TotalTime>
  <Words>787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Sajib Bhattacharjee</dc:creator>
  <cp:lastModifiedBy>Sajib Bhattacharjee</cp:lastModifiedBy>
  <cp:revision>8</cp:revision>
  <dcterms:created xsi:type="dcterms:W3CDTF">2023-09-25T17:07:41Z</dcterms:created>
  <dcterms:modified xsi:type="dcterms:W3CDTF">2023-12-17T15:28:02Z</dcterms:modified>
</cp:coreProperties>
</file>