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handoutMasterIdLst>
    <p:handoutMasterId r:id="rId12"/>
  </p:handoutMasterIdLst>
  <p:sldIdLst>
    <p:sldId id="341" r:id="rId2"/>
    <p:sldId id="257" r:id="rId3"/>
    <p:sldId id="329" r:id="rId4"/>
    <p:sldId id="342" r:id="rId5"/>
    <p:sldId id="336" r:id="rId6"/>
    <p:sldId id="332" r:id="rId7"/>
    <p:sldId id="343" r:id="rId8"/>
    <p:sldId id="339" r:id="rId9"/>
    <p:sldId id="328" r:id="rId10"/>
  </p:sldIdLst>
  <p:sldSz cx="12188825"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8" d="100"/>
          <a:sy n="78" d="100"/>
        </p:scale>
        <p:origin x="87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E9A34A-C79E-4DF4-AA0C-0A0C12237863}"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56C3E-54D9-40BA-9A0C-744B8E33558B}" type="slidenum">
              <a:rPr lang="en-US" smtClean="0"/>
              <a:t>‹#›</a:t>
            </a:fld>
            <a:endParaRPr lang="en-US"/>
          </a:p>
        </p:txBody>
      </p:sp>
    </p:spTree>
    <p:extLst>
      <p:ext uri="{BB962C8B-B14F-4D97-AF65-F5344CB8AC3E}">
        <p14:creationId xmlns:p14="http://schemas.microsoft.com/office/powerpoint/2010/main" val="258330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1783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4231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0"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p>
            <a:pPr algn="r"/>
            <a:r>
              <a:rPr lang="en-US" sz="12196" b="0" i="0" dirty="0">
                <a:solidFill>
                  <a:schemeClr val="accent1">
                    <a:lumMod val="60000"/>
                    <a:lumOff val="40000"/>
                  </a:schemeClr>
                </a:solidFill>
                <a:latin typeface="Arial"/>
                <a:ea typeface="+mj-ea"/>
                <a:cs typeface="+mj-cs"/>
              </a:rPr>
              <a:t>“</a:t>
            </a:r>
          </a:p>
        </p:txBody>
      </p:sp>
      <p:sp>
        <p:nvSpPr>
          <p:cNvPr id="11" name="TextBox 10"/>
          <p:cNvSpPr txBox="1"/>
          <p:nvPr/>
        </p:nvSpPr>
        <p:spPr>
          <a:xfrm>
            <a:off x="9328060" y="2613787"/>
            <a:ext cx="801703" cy="1969770"/>
          </a:xfrm>
          <a:prstGeom prst="rect">
            <a:avLst/>
          </a:prstGeom>
          <a:noFill/>
        </p:spPr>
        <p:txBody>
          <a:bodyPr wrap="square" rtlCol="0">
            <a:spAutoFit/>
          </a:bodyPr>
          <a:lstStyle/>
          <a:p>
            <a:pPr algn="r"/>
            <a:r>
              <a:rPr lang="en-US" sz="12196"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358363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4" y="3124201"/>
            <a:ext cx="8823361"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52524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33929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29415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306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1768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1472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17006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8969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369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6466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8242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3400177"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6"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180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7163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1" y="2669686"/>
            <a:ext cx="4034618"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F41C87-7AD9-4845-A077-840E4A0F3F06}" type="datetimeFigureOut">
              <a:rPr lang="en-US" smtClean="0"/>
              <a:pPr/>
              <a:t>12/18/2023</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9222895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870F61-01DA-6636-5817-CAC5B517CCE3}"/>
              </a:ext>
            </a:extLst>
          </p:cNvPr>
          <p:cNvSpPr>
            <a:spLocks noGrp="1"/>
          </p:cNvSpPr>
          <p:nvPr>
            <p:ph type="title"/>
          </p:nvPr>
        </p:nvSpPr>
        <p:spPr>
          <a:xfrm>
            <a:off x="4189412" y="253180"/>
            <a:ext cx="3309609" cy="944408"/>
          </a:xfrm>
        </p:spPr>
        <p:txBody>
          <a:bodyPr>
            <a:normAutofit/>
          </a:bodyPr>
          <a:lstStyle/>
          <a:p>
            <a:r>
              <a:rPr lang="en-US" sz="4000" b="1" u="sng" dirty="0"/>
              <a:t>Presentation</a:t>
            </a:r>
            <a:r>
              <a:rPr lang="en-US" dirty="0"/>
              <a:t> </a:t>
            </a:r>
          </a:p>
        </p:txBody>
      </p:sp>
      <p:pic>
        <p:nvPicPr>
          <p:cNvPr id="5" name="Picture 4">
            <a:extLst>
              <a:ext uri="{FF2B5EF4-FFF2-40B4-BE49-F238E27FC236}">
                <a16:creationId xmlns:a16="http://schemas.microsoft.com/office/drawing/2014/main" id="{C8010D7B-5E62-A6AB-5FC8-5777321CF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379" y="1825741"/>
            <a:ext cx="1879673" cy="1879673"/>
          </a:xfrm>
          <a:prstGeom prst="rect">
            <a:avLst/>
          </a:prstGeom>
        </p:spPr>
      </p:pic>
      <p:sp>
        <p:nvSpPr>
          <p:cNvPr id="2" name="Text Placeholder 7">
            <a:extLst>
              <a:ext uri="{FF2B5EF4-FFF2-40B4-BE49-F238E27FC236}">
                <a16:creationId xmlns:a16="http://schemas.microsoft.com/office/drawing/2014/main" id="{6930D6E8-6BCF-3563-F1F5-E78372B6E560}"/>
              </a:ext>
            </a:extLst>
          </p:cNvPr>
          <p:cNvSpPr txBox="1">
            <a:spLocks/>
          </p:cNvSpPr>
          <p:nvPr/>
        </p:nvSpPr>
        <p:spPr>
          <a:xfrm>
            <a:off x="2166424" y="4343400"/>
            <a:ext cx="9521800" cy="1143001"/>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Course Code: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CSE-4302</a:t>
            </a:r>
            <a:r>
              <a:rPr lang="en-US" sz="2400" b="1" u="dotted" dirty="0">
                <a:effectLst/>
                <a:latin typeface="Times New Roman" panose="02020603050405020304" pitchFamily="18" charset="0"/>
                <a:ea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Course Title :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Computer Graphics and Pattern Recognition Sessional</a:t>
            </a:r>
            <a:r>
              <a:rPr lang="en-US" sz="2400" b="1" dirty="0">
                <a:latin typeface="Times New Roman" panose="02020603050405020304" pitchFamily="18" charset="0"/>
                <a:cs typeface="Times New Roman" panose="02020603050405020304" pitchFamily="18" charset="0"/>
              </a:rPr>
              <a:t>.</a:t>
            </a:r>
          </a:p>
          <a:p>
            <a:endParaRPr lang="en-US" sz="2400" dirty="0">
              <a:solidFill>
                <a:srgbClr val="92D050"/>
              </a:solidFill>
              <a:highlight>
                <a:srgbClr val="000000"/>
              </a:highlight>
            </a:endParaRPr>
          </a:p>
        </p:txBody>
      </p:sp>
    </p:spTree>
    <p:extLst>
      <p:ext uri="{BB962C8B-B14F-4D97-AF65-F5344CB8AC3E}">
        <p14:creationId xmlns:p14="http://schemas.microsoft.com/office/powerpoint/2010/main" val="27154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2584E938-25B7-4DF2-A761-03D26DB0A5F5}"/>
              </a:ext>
            </a:extLst>
          </p:cNvPr>
          <p:cNvSpPr txBox="1">
            <a:spLocks/>
          </p:cNvSpPr>
          <p:nvPr/>
        </p:nvSpPr>
        <p:spPr>
          <a:xfrm>
            <a:off x="6733343" y="6142322"/>
            <a:ext cx="5841140" cy="492676"/>
          </a:xfrm>
          <a:prstGeom prst="rect">
            <a:avLst/>
          </a:prstGeom>
        </p:spPr>
        <p:txBody>
          <a:bodyPr vert="horz" lIns="91416" tIns="45708" rIns="91416" bIns="45708"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sz="2799" b="1" dirty="0"/>
              <a:t> North Western University, Khulna.</a:t>
            </a:r>
          </a:p>
        </p:txBody>
      </p:sp>
      <p:sp>
        <p:nvSpPr>
          <p:cNvPr id="18" name="Content Placeholder 5">
            <a:extLst>
              <a:ext uri="{FF2B5EF4-FFF2-40B4-BE49-F238E27FC236}">
                <a16:creationId xmlns:a16="http://schemas.microsoft.com/office/drawing/2014/main" id="{47E10596-9B81-D88F-2ED1-B6FF97007F14}"/>
              </a:ext>
            </a:extLst>
          </p:cNvPr>
          <p:cNvSpPr txBox="1">
            <a:spLocks/>
          </p:cNvSpPr>
          <p:nvPr/>
        </p:nvSpPr>
        <p:spPr>
          <a:xfrm>
            <a:off x="1130917" y="2843191"/>
            <a:ext cx="5337998" cy="2763805"/>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1799" b="1" dirty="0">
                <a:latin typeface="Times New Roman" panose="02020603050405020304" pitchFamily="18" charset="0"/>
                <a:cs typeface="Times New Roman" panose="02020603050405020304" pitchFamily="18" charset="0"/>
              </a:rPr>
              <a:t>1.  Name: </a:t>
            </a:r>
            <a:r>
              <a:rPr lang="en-US" sz="1799" b="1" dirty="0" err="1">
                <a:latin typeface="Times New Roman" panose="02020603050405020304" pitchFamily="18" charset="0"/>
                <a:cs typeface="Times New Roman" panose="02020603050405020304" pitchFamily="18" charset="0"/>
              </a:rPr>
              <a:t>Sumaiya</a:t>
            </a:r>
            <a:r>
              <a:rPr lang="en-US" sz="1799" b="1" dirty="0">
                <a:latin typeface="Times New Roman" panose="02020603050405020304" pitchFamily="18" charset="0"/>
                <a:cs typeface="Times New Roman" panose="02020603050405020304" pitchFamily="18" charset="0"/>
              </a:rPr>
              <a:t> Ahmed </a:t>
            </a:r>
            <a:r>
              <a:rPr lang="en-US" sz="1799" b="1" dirty="0" err="1">
                <a:latin typeface="Times New Roman" panose="02020603050405020304" pitchFamily="18" charset="0"/>
                <a:cs typeface="Times New Roman" panose="02020603050405020304" pitchFamily="18" charset="0"/>
              </a:rPr>
              <a:t>Susmi</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ID:2020105810</a:t>
            </a:r>
          </a:p>
          <a:p>
            <a:pPr marL="0" indent="0">
              <a:buNone/>
            </a:pPr>
            <a:r>
              <a:rPr lang="en-US" sz="1799" b="1" dirty="0">
                <a:latin typeface="Times New Roman" panose="02020603050405020304" pitchFamily="18" charset="0"/>
                <a:cs typeface="Times New Roman" panose="02020603050405020304" pitchFamily="18" charset="0"/>
              </a:rPr>
              <a:t>2. Name: </a:t>
            </a:r>
            <a:r>
              <a:rPr lang="en-US" sz="1799" b="1" dirty="0" err="1">
                <a:latin typeface="Times New Roman" panose="02020603050405020304" pitchFamily="18" charset="0"/>
                <a:cs typeface="Times New Roman" panose="02020603050405020304" pitchFamily="18" charset="0"/>
              </a:rPr>
              <a:t>Isfat</a:t>
            </a:r>
            <a:r>
              <a:rPr lang="en-US" sz="1799" b="1" dirty="0">
                <a:latin typeface="Times New Roman" panose="02020603050405020304" pitchFamily="18" charset="0"/>
                <a:cs typeface="Times New Roman" panose="02020603050405020304" pitchFamily="18" charset="0"/>
              </a:rPr>
              <a:t> Ara Hasan Ema</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ID:20201112010</a:t>
            </a:r>
          </a:p>
          <a:p>
            <a:pPr marL="0" indent="0">
              <a:buNone/>
            </a:pPr>
            <a:r>
              <a:rPr lang="en-US" sz="1799" b="1" dirty="0">
                <a:latin typeface="Times New Roman" panose="02020603050405020304" pitchFamily="18" charset="0"/>
                <a:cs typeface="Times New Roman" panose="02020603050405020304" pitchFamily="18" charset="0"/>
              </a:rPr>
              <a:t>3. Name: Fatema Zahan Shayla</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ID:20201159010</a:t>
            </a:r>
          </a:p>
          <a:p>
            <a:pPr marL="0" indent="0">
              <a:buNone/>
            </a:pPr>
            <a:r>
              <a:rPr lang="en-US" sz="1799" i="1" dirty="0">
                <a:latin typeface="Times New Roman" panose="02020603050405020304" pitchFamily="18" charset="0"/>
                <a:cs typeface="Times New Roman" panose="02020603050405020304" pitchFamily="18" charset="0"/>
              </a:rPr>
              <a:t>Department of Computer Science and Engineering</a:t>
            </a:r>
            <a:endParaRPr lang="en-US" sz="1799" dirty="0">
              <a:latin typeface="Times New Roman" panose="02020603050405020304" pitchFamily="18" charset="0"/>
              <a:cs typeface="Times New Roman" panose="02020603050405020304" pitchFamily="18" charset="0"/>
            </a:endParaRPr>
          </a:p>
        </p:txBody>
      </p:sp>
      <p:sp>
        <p:nvSpPr>
          <p:cNvPr id="20" name="Text Placeholder 4">
            <a:extLst>
              <a:ext uri="{FF2B5EF4-FFF2-40B4-BE49-F238E27FC236}">
                <a16:creationId xmlns:a16="http://schemas.microsoft.com/office/drawing/2014/main" id="{A3E36A77-43D4-9FA1-B4F3-BA71BDBF4DFE}"/>
              </a:ext>
            </a:extLst>
          </p:cNvPr>
          <p:cNvSpPr txBox="1">
            <a:spLocks/>
          </p:cNvSpPr>
          <p:nvPr/>
        </p:nvSpPr>
        <p:spPr>
          <a:xfrm>
            <a:off x="893494" y="2102277"/>
            <a:ext cx="5053975" cy="654274"/>
          </a:xfrm>
          <a:prstGeom prst="rect">
            <a:avLst/>
          </a:prstGeom>
        </p:spPr>
        <p:txBody>
          <a:bodyPr vert="horz" lIns="91416" tIns="45708" rIns="91416" bIns="45708"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399" b="1" i="1" dirty="0"/>
              <a:t>Submitted</a:t>
            </a:r>
            <a:r>
              <a:rPr lang="en-US" sz="2399" i="1" dirty="0"/>
              <a:t> </a:t>
            </a:r>
            <a:r>
              <a:rPr lang="en-US" sz="2399" b="1" i="1" dirty="0"/>
              <a:t>By</a:t>
            </a:r>
          </a:p>
        </p:txBody>
      </p:sp>
      <p:sp>
        <p:nvSpPr>
          <p:cNvPr id="21" name="Text Placeholder 6">
            <a:extLst>
              <a:ext uri="{FF2B5EF4-FFF2-40B4-BE49-F238E27FC236}">
                <a16:creationId xmlns:a16="http://schemas.microsoft.com/office/drawing/2014/main" id="{570E039B-5044-A608-6DDA-8ADE225E87FC}"/>
              </a:ext>
            </a:extLst>
          </p:cNvPr>
          <p:cNvSpPr txBox="1">
            <a:spLocks/>
          </p:cNvSpPr>
          <p:nvPr/>
        </p:nvSpPr>
        <p:spPr>
          <a:xfrm>
            <a:off x="6468915" y="2124584"/>
            <a:ext cx="4729127" cy="57611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399" b="1" i="1" dirty="0"/>
              <a:t>Submitted</a:t>
            </a:r>
            <a:r>
              <a:rPr lang="en-US" sz="2399" dirty="0"/>
              <a:t> </a:t>
            </a:r>
            <a:r>
              <a:rPr lang="en-US" sz="2399" b="1" i="1" dirty="0"/>
              <a:t>To</a:t>
            </a:r>
          </a:p>
        </p:txBody>
      </p:sp>
      <p:sp>
        <p:nvSpPr>
          <p:cNvPr id="22" name="Content Placeholder 7">
            <a:extLst>
              <a:ext uri="{FF2B5EF4-FFF2-40B4-BE49-F238E27FC236}">
                <a16:creationId xmlns:a16="http://schemas.microsoft.com/office/drawing/2014/main" id="{73133D28-5C76-1745-AEA0-2C8392739031}"/>
              </a:ext>
            </a:extLst>
          </p:cNvPr>
          <p:cNvSpPr txBox="1">
            <a:spLocks/>
          </p:cNvSpPr>
          <p:nvPr/>
        </p:nvSpPr>
        <p:spPr>
          <a:xfrm>
            <a:off x="6769289" y="2843190"/>
            <a:ext cx="5053975" cy="2642674"/>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Name: M. Raihan</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Assistant Professor </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Department of Computer Science and Engineering</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1799" i="1" dirty="0">
                <a:latin typeface="Times New Roman" panose="02020603050405020304" pitchFamily="18" charset="0"/>
                <a:cs typeface="Times New Roman" panose="02020603050405020304" pitchFamily="18" charset="0"/>
              </a:rPr>
              <a:t>Department of Computer Science and Engineering</a:t>
            </a:r>
            <a:endParaRPr lang="en-US" sz="1799" dirty="0"/>
          </a:p>
        </p:txBody>
      </p:sp>
      <p:sp>
        <p:nvSpPr>
          <p:cNvPr id="2" name="Rectangle 1">
            <a:extLst>
              <a:ext uri="{FF2B5EF4-FFF2-40B4-BE49-F238E27FC236}">
                <a16:creationId xmlns:a16="http://schemas.microsoft.com/office/drawing/2014/main" id="{3018106F-618A-9381-AF11-3BC771A02BA0}"/>
              </a:ext>
            </a:extLst>
          </p:cNvPr>
          <p:cNvSpPr/>
          <p:nvPr/>
        </p:nvSpPr>
        <p:spPr>
          <a:xfrm>
            <a:off x="760412" y="763029"/>
            <a:ext cx="11627416" cy="461665"/>
          </a:xfrm>
          <a:prstGeom prst="rect">
            <a:avLst/>
          </a:prstGeom>
        </p:spPr>
        <p:txBody>
          <a:bodyPr wrap="square">
            <a:spAutoFit/>
          </a:bodyPr>
          <a:lstStyle/>
          <a:p>
            <a:r>
              <a:rPr lang="en-US" sz="2400" b="1" dirty="0"/>
              <a:t>Topic: Real-Time Detection and Tracking for Augmented Reality on Mobile Phones</a:t>
            </a:r>
            <a:endParaRPr lang="en-US" sz="2400" b="1" dirty="0">
              <a:highlight>
                <a:srgbClr val="000080"/>
              </a:highlight>
            </a:endParaRPr>
          </a:p>
        </p:txBody>
      </p:sp>
    </p:spTree>
    <p:extLst>
      <p:ext uri="{BB962C8B-B14F-4D97-AF65-F5344CB8AC3E}">
        <p14:creationId xmlns:p14="http://schemas.microsoft.com/office/powerpoint/2010/main" val="81419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33877-B049-C2B7-CC1A-EDC366BEC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8"/>
            <a:ext cx="12200146" cy="6851641"/>
          </a:xfrm>
          <a:prstGeom prst="rect">
            <a:avLst/>
          </a:prstGeom>
        </p:spPr>
      </p:pic>
    </p:spTree>
    <p:extLst>
      <p:ext uri="{BB962C8B-B14F-4D97-AF65-F5344CB8AC3E}">
        <p14:creationId xmlns:p14="http://schemas.microsoft.com/office/powerpoint/2010/main" val="196966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8D135A-CAD0-E86B-5378-CF542694C793}"/>
              </a:ext>
            </a:extLst>
          </p:cNvPr>
          <p:cNvSpPr txBox="1"/>
          <p:nvPr/>
        </p:nvSpPr>
        <p:spPr>
          <a:xfrm>
            <a:off x="272997" y="1295400"/>
            <a:ext cx="11658600" cy="1569660"/>
          </a:xfrm>
          <a:prstGeom prst="rect">
            <a:avLst/>
          </a:prstGeom>
          <a:noFill/>
        </p:spPr>
        <p:txBody>
          <a:bodyPr wrap="square">
            <a:spAutoFit/>
          </a:bodyPr>
          <a:lstStyle/>
          <a:p>
            <a:r>
              <a:rPr lang="en-US" sz="2400" b="0" i="0" dirty="0">
                <a:effectLst/>
                <a:latin typeface="Söhne"/>
              </a:rPr>
              <a:t>The paper introduces 3 techniques for real-time 6DOF feature tracking on mobiles, achieving up to 30 Hz rates. It modifies SIFT and Ferns, making them mobile-friendly. SIFT is strong but computationally expensive; Ferns is fast but memory-intensive. Authors enhance these with a template-matching tracker, evaluating suitability for Augmented Reality.</a:t>
            </a:r>
            <a:endParaRPr lang="en-US" sz="2400" dirty="0"/>
          </a:p>
        </p:txBody>
      </p:sp>
      <p:sp>
        <p:nvSpPr>
          <p:cNvPr id="7" name="TextBox 6">
            <a:extLst>
              <a:ext uri="{FF2B5EF4-FFF2-40B4-BE49-F238E27FC236}">
                <a16:creationId xmlns:a16="http://schemas.microsoft.com/office/drawing/2014/main" id="{58FADE45-CC4D-61EA-635E-44C82085DF7F}"/>
              </a:ext>
            </a:extLst>
          </p:cNvPr>
          <p:cNvSpPr txBox="1"/>
          <p:nvPr/>
        </p:nvSpPr>
        <p:spPr>
          <a:xfrm>
            <a:off x="288615" y="457200"/>
            <a:ext cx="6096000" cy="584775"/>
          </a:xfrm>
          <a:prstGeom prst="rect">
            <a:avLst/>
          </a:prstGeom>
          <a:noFill/>
        </p:spPr>
        <p:txBody>
          <a:bodyPr wrap="square">
            <a:spAutoFit/>
          </a:bodyPr>
          <a:lstStyle/>
          <a:p>
            <a:r>
              <a:rPr lang="en-US" sz="3200" b="1" u="sng" dirty="0"/>
              <a:t>Abstract</a:t>
            </a:r>
            <a:r>
              <a:rPr lang="en-US" sz="3200" b="1" u="sng" dirty="0">
                <a:latin typeface="Söhne"/>
              </a:rPr>
              <a:t>:</a:t>
            </a:r>
          </a:p>
        </p:txBody>
      </p:sp>
      <p:sp>
        <p:nvSpPr>
          <p:cNvPr id="8" name="Rectangle 7">
            <a:extLst>
              <a:ext uri="{FF2B5EF4-FFF2-40B4-BE49-F238E27FC236}">
                <a16:creationId xmlns:a16="http://schemas.microsoft.com/office/drawing/2014/main" id="{2C3E52F6-0174-3F64-03E7-599F18216394}"/>
              </a:ext>
            </a:extLst>
          </p:cNvPr>
          <p:cNvSpPr/>
          <p:nvPr/>
        </p:nvSpPr>
        <p:spPr>
          <a:xfrm>
            <a:off x="272997" y="3276600"/>
            <a:ext cx="11201400" cy="2739211"/>
          </a:xfrm>
          <a:prstGeom prst="rect">
            <a:avLst/>
          </a:prstGeom>
        </p:spPr>
        <p:txBody>
          <a:bodyPr wrap="square">
            <a:spAutoFit/>
          </a:bodyPr>
          <a:lstStyle/>
          <a:p>
            <a:r>
              <a:rPr lang="en-US" sz="2800" b="1" u="sng" dirty="0">
                <a:latin typeface="Söhne"/>
              </a:rPr>
              <a:t>1. Introduction:</a:t>
            </a:r>
          </a:p>
          <a:p>
            <a:endParaRPr lang="en-US" sz="2400" b="1" dirty="0">
              <a:latin typeface="Söhne"/>
            </a:endParaRPr>
          </a:p>
          <a:p>
            <a:r>
              <a:rPr lang="en-US" sz="2400" b="0" i="0" dirty="0">
                <a:effectLst/>
                <a:latin typeface="Söhne"/>
              </a:rPr>
              <a:t>The paper addresses mobile AR's natural feature tracking challenges, introducing </a:t>
            </a:r>
            <a:r>
              <a:rPr lang="en-US" sz="2400" b="0" i="0" dirty="0" err="1">
                <a:effectLst/>
                <a:latin typeface="Söhne"/>
              </a:rPr>
              <a:t>PhonySIFT</a:t>
            </a:r>
            <a:r>
              <a:rPr lang="en-US" sz="2400" b="0" i="0" dirty="0">
                <a:effectLst/>
                <a:latin typeface="Söhne"/>
              </a:rPr>
              <a:t> and </a:t>
            </a:r>
            <a:r>
              <a:rPr lang="en-US" sz="2400" b="0" i="0" dirty="0" err="1">
                <a:effectLst/>
                <a:latin typeface="Söhne"/>
              </a:rPr>
              <a:t>PhonyFerns</a:t>
            </a:r>
            <a:r>
              <a:rPr lang="en-US" sz="2400" b="0" i="0" dirty="0">
                <a:effectLst/>
                <a:latin typeface="Söhne"/>
              </a:rPr>
              <a:t> for mobile platforms, along with </a:t>
            </a:r>
            <a:r>
              <a:rPr lang="en-US" sz="2400" b="0" i="0" dirty="0" err="1">
                <a:effectLst/>
                <a:latin typeface="Söhne"/>
              </a:rPr>
              <a:t>PatchTracker</a:t>
            </a:r>
            <a:r>
              <a:rPr lang="en-US" sz="2400" b="0" i="0" dirty="0">
                <a:effectLst/>
                <a:latin typeface="Söhne"/>
              </a:rPr>
              <a:t>. This hybrid system achieves efficient 6DOF tracking, surpassing naive methods and is suitable for both mobile phones and advanced platforms. The detailed evaluation offers insights for computer vision-based tracking system developers.</a:t>
            </a:r>
            <a:endParaRPr lang="en-US" sz="2400" b="1" i="0" dirty="0">
              <a:effectLst/>
              <a:latin typeface="Söhne"/>
            </a:endParaRPr>
          </a:p>
        </p:txBody>
      </p:sp>
    </p:spTree>
    <p:extLst>
      <p:ext uri="{BB962C8B-B14F-4D97-AF65-F5344CB8AC3E}">
        <p14:creationId xmlns:p14="http://schemas.microsoft.com/office/powerpoint/2010/main" val="201615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485BC0-BD70-47F4-97CA-3B493F99919C}"/>
              </a:ext>
            </a:extLst>
          </p:cNvPr>
          <p:cNvSpPr/>
          <p:nvPr/>
        </p:nvSpPr>
        <p:spPr>
          <a:xfrm>
            <a:off x="150812" y="228600"/>
            <a:ext cx="10972800" cy="2431435"/>
          </a:xfrm>
          <a:prstGeom prst="rect">
            <a:avLst/>
          </a:prstGeom>
        </p:spPr>
        <p:txBody>
          <a:bodyPr wrap="square">
            <a:spAutoFit/>
          </a:bodyPr>
          <a:lstStyle/>
          <a:p>
            <a:r>
              <a:rPr lang="en-US" sz="3200" b="1" u="sng" dirty="0"/>
              <a:t>2. </a:t>
            </a:r>
            <a:r>
              <a:rPr lang="en-US" sz="2800" b="1" u="sng" dirty="0"/>
              <a:t>Related Work: </a:t>
            </a:r>
            <a:br>
              <a:rPr lang="en-US" sz="2400" dirty="0"/>
            </a:br>
            <a:r>
              <a:rPr lang="en-US" sz="2400" b="0" i="0" dirty="0">
                <a:effectLst/>
                <a:latin typeface="Söhne"/>
              </a:rPr>
              <a:t>The paper tackles real-time 6DOF tracking challenges in mobile AR, presenting the sole published system for mobile 6DOF tracking. It categorizes prior work, focusing on SIFT and Ferns for point-based approaches, addressing mobile resource constraints and tracking outsourcing to PCs. The paper briefly mentions early fiducial marker tracking and provides a concise overview of SIFT and Ferns techniques.</a:t>
            </a:r>
            <a:endParaRPr lang="en-US" sz="2400" dirty="0"/>
          </a:p>
        </p:txBody>
      </p:sp>
      <p:sp>
        <p:nvSpPr>
          <p:cNvPr id="5" name="Rectangle 4">
            <a:extLst>
              <a:ext uri="{FF2B5EF4-FFF2-40B4-BE49-F238E27FC236}">
                <a16:creationId xmlns:a16="http://schemas.microsoft.com/office/drawing/2014/main" id="{67484C9D-72AA-44BB-AE26-7638D085074F}"/>
              </a:ext>
            </a:extLst>
          </p:cNvPr>
          <p:cNvSpPr/>
          <p:nvPr/>
        </p:nvSpPr>
        <p:spPr>
          <a:xfrm>
            <a:off x="8421012"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
        <p:nvSpPr>
          <p:cNvPr id="3" name="TextBox 2">
            <a:extLst>
              <a:ext uri="{FF2B5EF4-FFF2-40B4-BE49-F238E27FC236}">
                <a16:creationId xmlns:a16="http://schemas.microsoft.com/office/drawing/2014/main" id="{73CF50DD-C5EA-3B61-0ACD-2F8D0F36682B}"/>
              </a:ext>
            </a:extLst>
          </p:cNvPr>
          <p:cNvSpPr txBox="1"/>
          <p:nvPr/>
        </p:nvSpPr>
        <p:spPr>
          <a:xfrm>
            <a:off x="150812" y="3609000"/>
            <a:ext cx="11430000" cy="2585323"/>
          </a:xfrm>
          <a:prstGeom prst="rect">
            <a:avLst/>
          </a:prstGeom>
          <a:noFill/>
        </p:spPr>
        <p:txBody>
          <a:bodyPr wrap="square">
            <a:spAutoFit/>
          </a:bodyPr>
          <a:lstStyle/>
          <a:p>
            <a:br>
              <a:rPr lang="en-US" dirty="0"/>
            </a:br>
            <a:r>
              <a:rPr lang="en-US" sz="2400" b="0" i="0" dirty="0">
                <a:effectLst/>
                <a:latin typeface="Söhne"/>
              </a:rPr>
              <a:t>The paper outlines a tracking classification method (from reference [14]) learning binary features from image intensity near interest points. At runtime, these features classify interest points without distance measures, optimizing recognition in the original model image. Training involves varied example views, with Ferns handling the large distribution, approximating classification probabilities. The summary is a brief overview without specific mathematical details</a:t>
            </a:r>
            <a:endParaRPr lang="en-US" sz="2400" dirty="0"/>
          </a:p>
        </p:txBody>
      </p:sp>
      <p:sp>
        <p:nvSpPr>
          <p:cNvPr id="7" name="TextBox 6">
            <a:extLst>
              <a:ext uri="{FF2B5EF4-FFF2-40B4-BE49-F238E27FC236}">
                <a16:creationId xmlns:a16="http://schemas.microsoft.com/office/drawing/2014/main" id="{9B378000-FF1F-DD8F-C1C5-A4C7BF85A0AA}"/>
              </a:ext>
            </a:extLst>
          </p:cNvPr>
          <p:cNvSpPr txBox="1"/>
          <p:nvPr/>
        </p:nvSpPr>
        <p:spPr>
          <a:xfrm>
            <a:off x="15618" y="3147335"/>
            <a:ext cx="6100916" cy="461665"/>
          </a:xfrm>
          <a:prstGeom prst="rect">
            <a:avLst/>
          </a:prstGeom>
          <a:noFill/>
        </p:spPr>
        <p:txBody>
          <a:bodyPr wrap="square">
            <a:spAutoFit/>
          </a:bodyPr>
          <a:lstStyle/>
          <a:p>
            <a:r>
              <a:rPr lang="en-US" sz="2400" b="1" u="sng" dirty="0"/>
              <a:t>  3.NATURAL FEATURE MATCHING</a:t>
            </a:r>
          </a:p>
        </p:txBody>
      </p:sp>
    </p:spTree>
    <p:extLst>
      <p:ext uri="{BB962C8B-B14F-4D97-AF65-F5344CB8AC3E}">
        <p14:creationId xmlns:p14="http://schemas.microsoft.com/office/powerpoint/2010/main" val="26722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3DBDD8-FC1B-444D-844F-9F461731EF4D}"/>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
        <p:nvSpPr>
          <p:cNvPr id="5" name="TextBox 4">
            <a:extLst>
              <a:ext uri="{FF2B5EF4-FFF2-40B4-BE49-F238E27FC236}">
                <a16:creationId xmlns:a16="http://schemas.microsoft.com/office/drawing/2014/main" id="{0F0A8AD3-3459-D067-7A7E-B495071043A9}"/>
              </a:ext>
            </a:extLst>
          </p:cNvPr>
          <p:cNvSpPr txBox="1"/>
          <p:nvPr/>
        </p:nvSpPr>
        <p:spPr>
          <a:xfrm>
            <a:off x="31237" y="420103"/>
            <a:ext cx="11699199" cy="2215991"/>
          </a:xfrm>
          <a:prstGeom prst="rect">
            <a:avLst/>
          </a:prstGeom>
          <a:noFill/>
        </p:spPr>
        <p:txBody>
          <a:bodyPr wrap="square">
            <a:spAutoFit/>
          </a:bodyPr>
          <a:lstStyle/>
          <a:p>
            <a:br>
              <a:rPr lang="en-US" dirty="0"/>
            </a:br>
            <a:r>
              <a:rPr lang="en-US" sz="2400" b="0" i="0" dirty="0">
                <a:effectLst/>
                <a:latin typeface="Söhne"/>
              </a:rPr>
              <a:t>The paper enhances SIFT and Ferns for real-time 6DOF tracking on mobiles. </a:t>
            </a:r>
            <a:r>
              <a:rPr lang="en-US" sz="2400" b="0" i="0" dirty="0" err="1">
                <a:effectLst/>
                <a:latin typeface="Söhne"/>
              </a:rPr>
              <a:t>PhonySIFT</a:t>
            </a:r>
            <a:r>
              <a:rPr lang="en-US" sz="2400" b="0" i="0" dirty="0">
                <a:effectLst/>
                <a:latin typeface="Söhne"/>
              </a:rPr>
              <a:t> and </a:t>
            </a:r>
            <a:r>
              <a:rPr lang="en-US" sz="2400" b="0" i="0" dirty="0" err="1">
                <a:effectLst/>
                <a:latin typeface="Söhne"/>
              </a:rPr>
              <a:t>PhonyFerns</a:t>
            </a:r>
            <a:r>
              <a:rPr lang="en-US" sz="2400" b="0" i="0" dirty="0">
                <a:effectLst/>
                <a:latin typeface="Söhne"/>
              </a:rPr>
              <a:t>, with FAST and Gauss-Newton, enable a four-step pipeline. </a:t>
            </a:r>
            <a:r>
              <a:rPr lang="en-US" sz="2400" b="0" i="0" dirty="0" err="1">
                <a:effectLst/>
                <a:latin typeface="Söhne"/>
              </a:rPr>
              <a:t>PhonySIFT</a:t>
            </a:r>
            <a:r>
              <a:rPr lang="en-US" sz="2400" b="0" i="0" dirty="0">
                <a:effectLst/>
                <a:latin typeface="Söhne"/>
              </a:rPr>
              <a:t>, a modified SIFT, and </a:t>
            </a:r>
            <a:r>
              <a:rPr lang="en-US" sz="2400" b="0" i="0" dirty="0" err="1">
                <a:effectLst/>
                <a:latin typeface="Söhne"/>
              </a:rPr>
              <a:t>PhonyFerns</a:t>
            </a:r>
            <a:r>
              <a:rPr lang="en-US" sz="2400" b="0" i="0" dirty="0">
                <a:effectLst/>
                <a:latin typeface="Söhne"/>
              </a:rPr>
              <a:t>, an adapted Ferns, are featured. </a:t>
            </a:r>
            <a:r>
              <a:rPr lang="en-US" sz="2400" b="0" i="0" dirty="0" err="1">
                <a:effectLst/>
                <a:latin typeface="Söhne"/>
              </a:rPr>
              <a:t>PatchTracker</a:t>
            </a:r>
            <a:r>
              <a:rPr lang="en-US" sz="2400" b="0" i="0" dirty="0">
                <a:effectLst/>
                <a:latin typeface="Söhne"/>
              </a:rPr>
              <a:t>, a </a:t>
            </a:r>
            <a:r>
              <a:rPr lang="en-US" sz="2400" b="0" i="0" dirty="0" err="1">
                <a:effectLst/>
                <a:latin typeface="Söhne"/>
              </a:rPr>
              <a:t>keypoint</a:t>
            </a:r>
            <a:r>
              <a:rPr lang="en-US" sz="2400" b="0" i="0" dirty="0">
                <a:effectLst/>
                <a:latin typeface="Söhne"/>
              </a:rPr>
              <a:t>-less, active search tracker, is introduced. Combined tracking uses </a:t>
            </a:r>
            <a:r>
              <a:rPr lang="en-US" sz="2400" b="0" i="0" dirty="0" err="1">
                <a:effectLst/>
                <a:latin typeface="Söhne"/>
              </a:rPr>
              <a:t>PhonySIFT</a:t>
            </a:r>
            <a:r>
              <a:rPr lang="en-US" sz="2400" b="0" i="0" dirty="0">
                <a:effectLst/>
                <a:latin typeface="Söhne"/>
              </a:rPr>
              <a:t>/Ferns for initiation, handing over to </a:t>
            </a:r>
            <a:r>
              <a:rPr lang="en-US" sz="2400" b="0" i="0" dirty="0" err="1">
                <a:effectLst/>
                <a:latin typeface="Söhne"/>
              </a:rPr>
              <a:t>PatchTracker</a:t>
            </a:r>
            <a:r>
              <a:rPr lang="en-US" sz="2400" b="0" i="0" dirty="0">
                <a:effectLst/>
                <a:latin typeface="Söhne"/>
              </a:rPr>
              <a:t> for robust mobile augmented reality.</a:t>
            </a:r>
            <a:endParaRPr lang="en-US" sz="2400" dirty="0"/>
          </a:p>
        </p:txBody>
      </p:sp>
      <p:sp>
        <p:nvSpPr>
          <p:cNvPr id="7" name="TextBox 6">
            <a:extLst>
              <a:ext uri="{FF2B5EF4-FFF2-40B4-BE49-F238E27FC236}">
                <a16:creationId xmlns:a16="http://schemas.microsoft.com/office/drawing/2014/main" id="{2FDF059A-9EC3-FB63-3702-DC1332CAACDC}"/>
              </a:ext>
            </a:extLst>
          </p:cNvPr>
          <p:cNvSpPr txBox="1"/>
          <p:nvPr/>
        </p:nvSpPr>
        <p:spPr>
          <a:xfrm>
            <a:off x="37741" y="152400"/>
            <a:ext cx="11049000" cy="461665"/>
          </a:xfrm>
          <a:prstGeom prst="rect">
            <a:avLst/>
          </a:prstGeom>
          <a:noFill/>
        </p:spPr>
        <p:txBody>
          <a:bodyPr wrap="square">
            <a:spAutoFit/>
          </a:bodyPr>
          <a:lstStyle/>
          <a:p>
            <a:r>
              <a:rPr lang="en-US" sz="2400" b="1" u="sng" dirty="0"/>
              <a:t>4.MAKING NATURAL FEATURE TRACKING FEASIBLE ON PHONES</a:t>
            </a:r>
          </a:p>
        </p:txBody>
      </p:sp>
      <p:pic>
        <p:nvPicPr>
          <p:cNvPr id="9" name="Picture 8">
            <a:extLst>
              <a:ext uri="{FF2B5EF4-FFF2-40B4-BE49-F238E27FC236}">
                <a16:creationId xmlns:a16="http://schemas.microsoft.com/office/drawing/2014/main" id="{337CD69D-E539-4D51-6723-18FD68FA3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1" y="2671662"/>
            <a:ext cx="12117070" cy="4110138"/>
          </a:xfrm>
          <a:prstGeom prst="rect">
            <a:avLst/>
          </a:prstGeom>
        </p:spPr>
      </p:pic>
    </p:spTree>
    <p:extLst>
      <p:ext uri="{BB962C8B-B14F-4D97-AF65-F5344CB8AC3E}">
        <p14:creationId xmlns:p14="http://schemas.microsoft.com/office/powerpoint/2010/main" val="262671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F2FE2-E350-D7FB-30E6-335D50108F45}"/>
              </a:ext>
            </a:extLst>
          </p:cNvPr>
          <p:cNvSpPr txBox="1"/>
          <p:nvPr/>
        </p:nvSpPr>
        <p:spPr>
          <a:xfrm>
            <a:off x="227012" y="685800"/>
            <a:ext cx="11734800" cy="2585323"/>
          </a:xfrm>
          <a:prstGeom prst="rect">
            <a:avLst/>
          </a:prstGeom>
          <a:noFill/>
        </p:spPr>
        <p:txBody>
          <a:bodyPr wrap="square">
            <a:spAutoFit/>
          </a:bodyPr>
          <a:lstStyle/>
          <a:p>
            <a:br>
              <a:rPr lang="en-US" dirty="0"/>
            </a:br>
            <a:r>
              <a:rPr lang="en-US" sz="2400" b="0" i="0" dirty="0">
                <a:effectLst/>
                <a:latin typeface="Söhne"/>
              </a:rPr>
              <a:t>The evaluation compared </a:t>
            </a:r>
            <a:r>
              <a:rPr lang="en-US" sz="2400" b="0" i="0" dirty="0" err="1">
                <a:effectLst/>
                <a:latin typeface="Söhne"/>
              </a:rPr>
              <a:t>PhonySIFT</a:t>
            </a:r>
            <a:r>
              <a:rPr lang="en-US" sz="2400" b="0" i="0" dirty="0">
                <a:effectLst/>
                <a:latin typeface="Söhne"/>
              </a:rPr>
              <a:t>, </a:t>
            </a:r>
            <a:r>
              <a:rPr lang="en-US" sz="2400" b="0" i="0" dirty="0" err="1">
                <a:effectLst/>
                <a:latin typeface="Söhne"/>
              </a:rPr>
              <a:t>PhonyFerns</a:t>
            </a:r>
            <a:r>
              <a:rPr lang="en-US" sz="2400" b="0" i="0" dirty="0">
                <a:effectLst/>
                <a:latin typeface="Söhne"/>
              </a:rPr>
              <a:t>, and their </a:t>
            </a:r>
            <a:r>
              <a:rPr lang="en-US" sz="2400" b="0" i="0" dirty="0" err="1">
                <a:effectLst/>
                <a:latin typeface="Söhne"/>
              </a:rPr>
              <a:t>PatchTracker</a:t>
            </a:r>
            <a:r>
              <a:rPr lang="en-US" sz="2400" b="0" i="0" dirty="0">
                <a:effectLst/>
                <a:latin typeface="Söhne"/>
              </a:rPr>
              <a:t> combinations for tracking quality and speed on mobile phones and PCs. Ferns parameters, matching rates, and tracking robustness were assessed across diverse scenarios. The results highlighted the effectiveness of </a:t>
            </a:r>
            <a:r>
              <a:rPr lang="en-US" sz="2400" b="0" i="0" dirty="0" err="1">
                <a:effectLst/>
                <a:latin typeface="Söhne"/>
              </a:rPr>
              <a:t>PhonySIFT</a:t>
            </a:r>
            <a:r>
              <a:rPr lang="en-US" sz="2400" b="0" i="0" dirty="0">
                <a:effectLst/>
                <a:latin typeface="Söhne"/>
              </a:rPr>
              <a:t>/</a:t>
            </a:r>
            <a:r>
              <a:rPr lang="en-US" sz="2400" b="0" i="0" dirty="0" err="1">
                <a:effectLst/>
                <a:latin typeface="Söhne"/>
              </a:rPr>
              <a:t>PatchTracker</a:t>
            </a:r>
            <a:r>
              <a:rPr lang="en-US" sz="2400" b="0" i="0" dirty="0">
                <a:effectLst/>
                <a:latin typeface="Söhne"/>
              </a:rPr>
              <a:t> for real-time performance in augmented reality on mobile devices, offering insights into each tracker's strengths and weaknesses in various contexts.</a:t>
            </a:r>
            <a:endParaRPr lang="en-US" sz="2400" dirty="0"/>
          </a:p>
        </p:txBody>
      </p:sp>
      <p:sp>
        <p:nvSpPr>
          <p:cNvPr id="7" name="TextBox 6">
            <a:extLst>
              <a:ext uri="{FF2B5EF4-FFF2-40B4-BE49-F238E27FC236}">
                <a16:creationId xmlns:a16="http://schemas.microsoft.com/office/drawing/2014/main" id="{8C9C7C9A-C75C-3E69-1B34-AC3D49470628}"/>
              </a:ext>
            </a:extLst>
          </p:cNvPr>
          <p:cNvSpPr txBox="1"/>
          <p:nvPr/>
        </p:nvSpPr>
        <p:spPr>
          <a:xfrm>
            <a:off x="326205" y="304800"/>
            <a:ext cx="6100916" cy="523220"/>
          </a:xfrm>
          <a:prstGeom prst="rect">
            <a:avLst/>
          </a:prstGeom>
          <a:noFill/>
        </p:spPr>
        <p:txBody>
          <a:bodyPr wrap="square">
            <a:spAutoFit/>
          </a:bodyPr>
          <a:lstStyle/>
          <a:p>
            <a:r>
              <a:rPr lang="en-US" sz="2800" b="1" u="sng" dirty="0"/>
              <a:t>5EVALUATION</a:t>
            </a:r>
          </a:p>
        </p:txBody>
      </p:sp>
      <p:pic>
        <p:nvPicPr>
          <p:cNvPr id="9" name="Picture 8">
            <a:extLst>
              <a:ext uri="{FF2B5EF4-FFF2-40B4-BE49-F238E27FC236}">
                <a16:creationId xmlns:a16="http://schemas.microsoft.com/office/drawing/2014/main" id="{9E90CCC7-7EDD-8059-BA4C-1A9E5C22F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2971800"/>
            <a:ext cx="10351686" cy="3886200"/>
          </a:xfrm>
          <a:prstGeom prst="rect">
            <a:avLst/>
          </a:prstGeom>
        </p:spPr>
      </p:pic>
    </p:spTree>
    <p:extLst>
      <p:ext uri="{BB962C8B-B14F-4D97-AF65-F5344CB8AC3E}">
        <p14:creationId xmlns:p14="http://schemas.microsoft.com/office/powerpoint/2010/main" val="233029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1B4737-663F-4F36-A1CA-11183CABA29A}"/>
              </a:ext>
            </a:extLst>
          </p:cNvPr>
          <p:cNvSpPr/>
          <p:nvPr/>
        </p:nvSpPr>
        <p:spPr>
          <a:xfrm>
            <a:off x="303213" y="1371600"/>
            <a:ext cx="11353800" cy="3477875"/>
          </a:xfrm>
          <a:prstGeom prst="rect">
            <a:avLst/>
          </a:prstGeom>
        </p:spPr>
        <p:txBody>
          <a:bodyPr wrap="square">
            <a:spAutoFit/>
          </a:bodyPr>
          <a:lstStyle/>
          <a:p>
            <a:r>
              <a:rPr lang="en-US" sz="2800" b="1" dirty="0">
                <a:latin typeface="Söhne"/>
              </a:rPr>
              <a:t>6. Conclusion</a:t>
            </a:r>
            <a:r>
              <a:rPr lang="en-US" sz="2800" dirty="0">
                <a:latin typeface="Söhne"/>
              </a:rPr>
              <a:t>:</a:t>
            </a:r>
          </a:p>
          <a:p>
            <a:br>
              <a:rPr lang="en-US" sz="2400" dirty="0"/>
            </a:br>
            <a:r>
              <a:rPr lang="en-US" sz="2400" b="0" i="0" dirty="0">
                <a:effectLst/>
                <a:latin typeface="Söhne"/>
              </a:rPr>
              <a:t>In conclusion, our study on real-time mobile phone pose estimation introduced three trackers—comparing SIFT and Ferns. Despite challenges in memory and computational demands, both methods converged with FAST detectors and shared outlier management. </a:t>
            </a:r>
            <a:r>
              <a:rPr lang="en-US" sz="2400" b="0" i="0" dirty="0" err="1">
                <a:effectLst/>
                <a:latin typeface="Söhne"/>
              </a:rPr>
              <a:t>PhonyFerns</a:t>
            </a:r>
            <a:r>
              <a:rPr lang="en-US" sz="2400" b="0" i="0" dirty="0">
                <a:effectLst/>
                <a:latin typeface="Söhne"/>
              </a:rPr>
              <a:t> integrated SIFT's regularization, </a:t>
            </a:r>
            <a:r>
              <a:rPr lang="en-US" sz="2400" b="0" i="0" dirty="0" err="1">
                <a:effectLst/>
                <a:latin typeface="Söhne"/>
              </a:rPr>
              <a:t>PhonySIFT</a:t>
            </a:r>
            <a:r>
              <a:rPr lang="en-US" sz="2400" b="0" i="0" dirty="0">
                <a:effectLst/>
                <a:latin typeface="Söhne"/>
              </a:rPr>
              <a:t> embraced Ferns' search forest. Combining </a:t>
            </a:r>
            <a:r>
              <a:rPr lang="en-US" sz="2400" b="0" i="0" dirty="0" err="1">
                <a:effectLst/>
                <a:latin typeface="Söhne"/>
              </a:rPr>
              <a:t>PhonySIFT</a:t>
            </a:r>
            <a:r>
              <a:rPr lang="en-US" sz="2400" b="0" i="0" dirty="0">
                <a:effectLst/>
                <a:latin typeface="Söhne"/>
              </a:rPr>
              <a:t>, </a:t>
            </a:r>
            <a:r>
              <a:rPr lang="en-US" sz="2400" b="0" i="0" dirty="0" err="1">
                <a:effectLst/>
                <a:latin typeface="Söhne"/>
              </a:rPr>
              <a:t>PhonyFerns</a:t>
            </a:r>
            <a:r>
              <a:rPr lang="en-US" sz="2400" b="0" i="0" dirty="0">
                <a:effectLst/>
                <a:latin typeface="Söhne"/>
              </a:rPr>
              <a:t>, and </a:t>
            </a:r>
            <a:r>
              <a:rPr lang="en-US" sz="2400" b="0" i="0" dirty="0" err="1">
                <a:effectLst/>
                <a:latin typeface="Söhne"/>
              </a:rPr>
              <a:t>PatchTracker</a:t>
            </a:r>
            <a:r>
              <a:rPr lang="en-US" sz="2400" b="0" i="0" dirty="0">
                <a:effectLst/>
                <a:latin typeface="Söhne"/>
              </a:rPr>
              <a:t> tackled tilt issues. Future advancements, like mobile GPUs, may impact tracking choices. Next steps involve 3D tracking support and addressing </a:t>
            </a:r>
            <a:r>
              <a:rPr lang="en-US" sz="2400" b="0" i="0" dirty="0" err="1">
                <a:effectLst/>
                <a:latin typeface="Söhne"/>
              </a:rPr>
              <a:t>homography</a:t>
            </a:r>
            <a:r>
              <a:rPr lang="en-US" sz="2400" b="0" i="0" dirty="0">
                <a:effectLst/>
                <a:latin typeface="Söhne"/>
              </a:rPr>
              <a:t> limitations and self-occlusions.</a:t>
            </a:r>
          </a:p>
        </p:txBody>
      </p:sp>
      <p:sp>
        <p:nvSpPr>
          <p:cNvPr id="4" name="Rectangle 3">
            <a:extLst>
              <a:ext uri="{FF2B5EF4-FFF2-40B4-BE49-F238E27FC236}">
                <a16:creationId xmlns:a16="http://schemas.microsoft.com/office/drawing/2014/main" id="{4ECCC502-C44A-4EDF-85B3-4B36FA618B98}"/>
              </a:ext>
            </a:extLst>
          </p:cNvPr>
          <p:cNvSpPr/>
          <p:nvPr/>
        </p:nvSpPr>
        <p:spPr>
          <a:xfrm>
            <a:off x="8455026"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Tree>
    <p:extLst>
      <p:ext uri="{BB962C8B-B14F-4D97-AF65-F5344CB8AC3E}">
        <p14:creationId xmlns:p14="http://schemas.microsoft.com/office/powerpoint/2010/main" val="5736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41CC-6AE4-48DF-885B-54A3488E7B8E}"/>
              </a:ext>
            </a:extLst>
          </p:cNvPr>
          <p:cNvSpPr>
            <a:spLocks noGrp="1"/>
          </p:cNvSpPr>
          <p:nvPr>
            <p:ph type="title"/>
          </p:nvPr>
        </p:nvSpPr>
        <p:spPr>
          <a:xfrm>
            <a:off x="4646612" y="2895600"/>
            <a:ext cx="3200400" cy="914400"/>
          </a:xfrm>
        </p:spPr>
        <p:txBody>
          <a:bodyPr>
            <a:normAutofit/>
          </a:bodyPr>
          <a:lstStyle/>
          <a:p>
            <a:r>
              <a:rPr lang="en-US" sz="4000" b="1" u="sng" dirty="0"/>
              <a:t>Thank You</a:t>
            </a:r>
          </a:p>
        </p:txBody>
      </p:sp>
      <p:sp>
        <p:nvSpPr>
          <p:cNvPr id="4" name="Rectangle 3">
            <a:extLst>
              <a:ext uri="{FF2B5EF4-FFF2-40B4-BE49-F238E27FC236}">
                <a16:creationId xmlns:a16="http://schemas.microsoft.com/office/drawing/2014/main" id="{CE006F52-EC2B-43B3-A269-E5E23F97B4C9}"/>
              </a:ext>
            </a:extLst>
          </p:cNvPr>
          <p:cNvSpPr/>
          <p:nvPr/>
        </p:nvSpPr>
        <p:spPr>
          <a:xfrm>
            <a:off x="8421012"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Tree>
    <p:extLst>
      <p:ext uri="{BB962C8B-B14F-4D97-AF65-F5344CB8AC3E}">
        <p14:creationId xmlns:p14="http://schemas.microsoft.com/office/powerpoint/2010/main" val="184609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527</TotalTime>
  <Words>639</Words>
  <Application>Microsoft Office PowerPoint</Application>
  <PresentationFormat>Custom</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Corbel</vt:lpstr>
      <vt:lpstr>Söhne</vt:lpstr>
      <vt:lpstr>Times New Roman</vt:lpstr>
      <vt:lpstr>Wingdings 3</vt:lpstr>
      <vt:lpstr>Ion</vt:lpstr>
      <vt:lpstr>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Sajib Bhattacharjee</dc:creator>
  <cp:lastModifiedBy>Sajib Bhattacharjee</cp:lastModifiedBy>
  <cp:revision>32</cp:revision>
  <dcterms:created xsi:type="dcterms:W3CDTF">2021-09-20T04:44:40Z</dcterms:created>
  <dcterms:modified xsi:type="dcterms:W3CDTF">2023-12-18T17:08:55Z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