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1"/>
  </p:sldMasterIdLst>
  <p:notesMasterIdLst>
    <p:notesMasterId r:id="rId30"/>
  </p:notesMasterIdLst>
  <p:handoutMasterIdLst>
    <p:handoutMasterId r:id="rId31"/>
  </p:handoutMasterIdLst>
  <p:sldIdLst>
    <p:sldId id="270" r:id="rId2"/>
    <p:sldId id="275" r:id="rId3"/>
    <p:sldId id="288" r:id="rId4"/>
    <p:sldId id="290" r:id="rId5"/>
    <p:sldId id="295" r:id="rId6"/>
    <p:sldId id="287" r:id="rId7"/>
    <p:sldId id="292" r:id="rId8"/>
    <p:sldId id="293" r:id="rId9"/>
    <p:sldId id="296" r:id="rId10"/>
    <p:sldId id="312" r:id="rId11"/>
    <p:sldId id="297" r:id="rId12"/>
    <p:sldId id="298" r:id="rId13"/>
    <p:sldId id="299" r:id="rId14"/>
    <p:sldId id="300" r:id="rId15"/>
    <p:sldId id="301" r:id="rId16"/>
    <p:sldId id="303" r:id="rId17"/>
    <p:sldId id="313" r:id="rId18"/>
    <p:sldId id="314" r:id="rId19"/>
    <p:sldId id="315" r:id="rId20"/>
    <p:sldId id="316" r:id="rId21"/>
    <p:sldId id="304" r:id="rId22"/>
    <p:sldId id="302" r:id="rId23"/>
    <p:sldId id="317" r:id="rId24"/>
    <p:sldId id="309" r:id="rId25"/>
    <p:sldId id="308" r:id="rId26"/>
    <p:sldId id="310" r:id="rId27"/>
    <p:sldId id="311" r:id="rId28"/>
    <p:sldId id="3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88" autoAdjust="0"/>
  </p:normalViewPr>
  <p:slideViewPr>
    <p:cSldViewPr snapToGrid="0" snapToObjects="1">
      <p:cViewPr varScale="1">
        <p:scale>
          <a:sx n="85" d="100"/>
          <a:sy n="85" d="100"/>
        </p:scale>
        <p:origin x="744" y="62"/>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5/6/2024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5/6/2024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hf sldNum="0" hdr="0" dt="0"/>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refhub.elsevier.com/S2214-2126(23)00239-9/sb3" TargetMode="External"/><Relationship Id="rId2" Type="http://schemas.openxmlformats.org/officeDocument/2006/relationships/hyperlink" Target="http://refhub.elsevier.com/S2214-2126(23)00239-9/sb2" TargetMode="External"/><Relationship Id="rId1" Type="http://schemas.openxmlformats.org/officeDocument/2006/relationships/slideLayout" Target="../slideLayouts/slideLayout2.xml"/><Relationship Id="rId5" Type="http://schemas.openxmlformats.org/officeDocument/2006/relationships/hyperlink" Target="http://refhub.elsevier.com/S2214-2126(23)00239-9/sb5" TargetMode="External"/><Relationship Id="rId4" Type="http://schemas.openxmlformats.org/officeDocument/2006/relationships/hyperlink" Target="http://refhub.elsevier.com/S2214-2126(23)00239-9/sb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2CF00B-5131-3902-B1EC-CBE73F06136F}"/>
              </a:ext>
            </a:extLst>
          </p:cNvPr>
          <p:cNvSpPr/>
          <p:nvPr/>
        </p:nvSpPr>
        <p:spPr>
          <a:xfrm>
            <a:off x="328246" y="465992"/>
            <a:ext cx="11421207" cy="59436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83B80B-C995-AF0F-87E3-CFC76C48EEA6}"/>
              </a:ext>
            </a:extLst>
          </p:cNvPr>
          <p:cNvSpPr/>
          <p:nvPr/>
        </p:nvSpPr>
        <p:spPr>
          <a:xfrm>
            <a:off x="463063" y="788894"/>
            <a:ext cx="11265875" cy="12421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000" b="1" dirty="0">
                <a:solidFill>
                  <a:srgbClr val="000000"/>
                </a:solidFill>
                <a:latin typeface="Times New Roman" panose="02020603050405020304" pitchFamily="18" charset="0"/>
                <a:cs typeface="Times New Roman" panose="02020603050405020304" pitchFamily="18" charset="0"/>
              </a:rPr>
              <a:t>North Western University, Khulna </a:t>
            </a:r>
          </a:p>
        </p:txBody>
      </p:sp>
      <p:pic>
        <p:nvPicPr>
          <p:cNvPr id="12" name="Picture 11">
            <a:extLst>
              <a:ext uri="{FF2B5EF4-FFF2-40B4-BE49-F238E27FC236}">
                <a16:creationId xmlns:a16="http://schemas.microsoft.com/office/drawing/2014/main" id="{C94C72A3-B6E2-FB37-176A-6535CAC3E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0349" y="448408"/>
            <a:ext cx="1679620" cy="1582615"/>
          </a:xfrm>
          <a:prstGeom prst="rect">
            <a:avLst/>
          </a:prstGeom>
        </p:spPr>
      </p:pic>
      <p:sp>
        <p:nvSpPr>
          <p:cNvPr id="14" name="TextBox 13">
            <a:extLst>
              <a:ext uri="{FF2B5EF4-FFF2-40B4-BE49-F238E27FC236}">
                <a16:creationId xmlns:a16="http://schemas.microsoft.com/office/drawing/2014/main" id="{080FB42A-B292-FD7C-34D5-7B875D01369A}"/>
              </a:ext>
            </a:extLst>
          </p:cNvPr>
          <p:cNvSpPr txBox="1"/>
          <p:nvPr/>
        </p:nvSpPr>
        <p:spPr>
          <a:xfrm>
            <a:off x="1125415" y="2409092"/>
            <a:ext cx="9671539"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 Secure and Privacy Preserving Medical Image Sharing Scheme for E-Healthcare using Blockchain</a:t>
            </a:r>
          </a:p>
        </p:txBody>
      </p:sp>
      <p:graphicFrame>
        <p:nvGraphicFramePr>
          <p:cNvPr id="15" name="Table 15">
            <a:extLst>
              <a:ext uri="{FF2B5EF4-FFF2-40B4-BE49-F238E27FC236}">
                <a16:creationId xmlns:a16="http://schemas.microsoft.com/office/drawing/2014/main" id="{8499ADAF-741B-08FF-5F69-54D08A085445}"/>
              </a:ext>
            </a:extLst>
          </p:cNvPr>
          <p:cNvGraphicFramePr>
            <a:graphicFrameLocks noGrp="1"/>
          </p:cNvGraphicFramePr>
          <p:nvPr>
            <p:extLst>
              <p:ext uri="{D42A27DB-BD31-4B8C-83A1-F6EECF244321}">
                <p14:modId xmlns:p14="http://schemas.microsoft.com/office/powerpoint/2010/main" val="2744330191"/>
              </p:ext>
            </p:extLst>
          </p:nvPr>
        </p:nvGraphicFramePr>
        <p:xfrm>
          <a:off x="463063" y="5284177"/>
          <a:ext cx="11265875" cy="949568"/>
        </p:xfrm>
        <a:graphic>
          <a:graphicData uri="http://schemas.openxmlformats.org/drawingml/2006/table">
            <a:tbl>
              <a:tblPr firstRow="1" bandRow="1">
                <a:tableStyleId>{D27102A9-8310-4765-A935-A1911B00CA55}</a:tableStyleId>
              </a:tblPr>
              <a:tblGrid>
                <a:gridCol w="2253175">
                  <a:extLst>
                    <a:ext uri="{9D8B030D-6E8A-4147-A177-3AD203B41FA5}">
                      <a16:colId xmlns:a16="http://schemas.microsoft.com/office/drawing/2014/main" val="3492710075"/>
                    </a:ext>
                  </a:extLst>
                </a:gridCol>
                <a:gridCol w="2253175">
                  <a:extLst>
                    <a:ext uri="{9D8B030D-6E8A-4147-A177-3AD203B41FA5}">
                      <a16:colId xmlns:a16="http://schemas.microsoft.com/office/drawing/2014/main" val="3145621637"/>
                    </a:ext>
                  </a:extLst>
                </a:gridCol>
                <a:gridCol w="2495256">
                  <a:extLst>
                    <a:ext uri="{9D8B030D-6E8A-4147-A177-3AD203B41FA5}">
                      <a16:colId xmlns:a16="http://schemas.microsoft.com/office/drawing/2014/main" val="3239927707"/>
                    </a:ext>
                  </a:extLst>
                </a:gridCol>
                <a:gridCol w="2127739">
                  <a:extLst>
                    <a:ext uri="{9D8B030D-6E8A-4147-A177-3AD203B41FA5}">
                      <a16:colId xmlns:a16="http://schemas.microsoft.com/office/drawing/2014/main" val="815121659"/>
                    </a:ext>
                  </a:extLst>
                </a:gridCol>
                <a:gridCol w="2136530">
                  <a:extLst>
                    <a:ext uri="{9D8B030D-6E8A-4147-A177-3AD203B41FA5}">
                      <a16:colId xmlns:a16="http://schemas.microsoft.com/office/drawing/2014/main" val="2760709755"/>
                    </a:ext>
                  </a:extLst>
                </a:gridCol>
              </a:tblGrid>
              <a:tr h="949568">
                <a:tc>
                  <a:txBody>
                    <a:bodyPr/>
                    <a:lstStyle/>
                    <a:p>
                      <a:r>
                        <a:rPr lang="nl-NL" dirty="0">
                          <a:latin typeface="Times New Roman" panose="02020603050405020304" pitchFamily="18" charset="0"/>
                          <a:cs typeface="Times New Roman" panose="02020603050405020304" pitchFamily="18" charset="0"/>
                        </a:rPr>
                        <a:t>Hirak Mondal </a:t>
                      </a:r>
                    </a:p>
                    <a:p>
                      <a:r>
                        <a:rPr lang="nl-NL" sz="1600" dirty="0">
                          <a:latin typeface="Times New Roman" panose="02020603050405020304" pitchFamily="18" charset="0"/>
                          <a:cs typeface="Times New Roman" panose="02020603050405020304" pitchFamily="18" charset="0"/>
                        </a:rPr>
                        <a:t>ID: 20201046010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Sajib</a:t>
                      </a:r>
                      <a:r>
                        <a:rPr lang="en-US" dirty="0">
                          <a:latin typeface="Times New Roman" panose="02020603050405020304" pitchFamily="18" charset="0"/>
                          <a:cs typeface="Times New Roman" panose="02020603050405020304" pitchFamily="18" charset="0"/>
                        </a:rPr>
                        <a:t> Datta </a:t>
                      </a:r>
                    </a:p>
                    <a:p>
                      <a:r>
                        <a:rPr lang="en-US" sz="1600" dirty="0">
                          <a:latin typeface="Times New Roman" panose="02020603050405020304" pitchFamily="18" charset="0"/>
                          <a:cs typeface="Times New Roman" panose="02020603050405020304" pitchFamily="18" charset="0"/>
                        </a:rPr>
                        <a:t>ID: 20201037010</a:t>
                      </a:r>
                    </a:p>
                  </a:txBody>
                  <a:tcPr/>
                </a:tc>
                <a:tc>
                  <a:txBody>
                    <a:bodyPr/>
                    <a:lstStyle/>
                    <a:p>
                      <a:r>
                        <a:rPr lang="en-US" sz="1600" dirty="0" err="1">
                          <a:latin typeface="Times New Roman" panose="02020603050405020304" pitchFamily="18" charset="0"/>
                          <a:cs typeface="Times New Roman" panose="02020603050405020304" pitchFamily="18" charset="0"/>
                        </a:rPr>
                        <a:t>Sajib</a:t>
                      </a:r>
                      <a:r>
                        <a:rPr lang="en-US" sz="1600" dirty="0">
                          <a:latin typeface="Times New Roman" panose="02020603050405020304" pitchFamily="18" charset="0"/>
                          <a:cs typeface="Times New Roman" panose="02020603050405020304" pitchFamily="18" charset="0"/>
                        </a:rPr>
                        <a:t> Bhattacharjee </a:t>
                      </a:r>
                    </a:p>
                    <a:p>
                      <a:r>
                        <a:rPr lang="en-US" sz="1600" dirty="0">
                          <a:latin typeface="Times New Roman" panose="02020603050405020304" pitchFamily="18" charset="0"/>
                          <a:cs typeface="Times New Roman" panose="02020603050405020304" pitchFamily="18" charset="0"/>
                        </a:rPr>
                        <a:t>ID: 20201070010</a:t>
                      </a:r>
                    </a:p>
                  </a:txBody>
                  <a:tcPr/>
                </a:tc>
                <a:tc>
                  <a:txBody>
                    <a:bodyPr/>
                    <a:lstStyle/>
                    <a:p>
                      <a:r>
                        <a:rPr lang="en-US" dirty="0" err="1">
                          <a:latin typeface="Times New Roman" panose="02020603050405020304" pitchFamily="18" charset="0"/>
                          <a:cs typeface="Times New Roman" panose="02020603050405020304" pitchFamily="18" charset="0"/>
                        </a:rPr>
                        <a:t>Broti</a:t>
                      </a:r>
                      <a:r>
                        <a:rPr lang="en-US" dirty="0">
                          <a:latin typeface="Times New Roman" panose="02020603050405020304" pitchFamily="18" charset="0"/>
                          <a:cs typeface="Times New Roman" panose="02020603050405020304" pitchFamily="18" charset="0"/>
                        </a:rPr>
                        <a:t> Mondal </a:t>
                      </a:r>
                      <a:r>
                        <a:rPr lang="en-US" sz="1600" dirty="0">
                          <a:latin typeface="Times New Roman" panose="02020603050405020304" pitchFamily="18" charset="0"/>
                          <a:cs typeface="Times New Roman" panose="02020603050405020304" pitchFamily="18" charset="0"/>
                        </a:rPr>
                        <a:t>ID:20201170010</a:t>
                      </a:r>
                      <a:endParaRPr lang="en-US"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Saiket</a:t>
                      </a:r>
                      <a:r>
                        <a:rPr lang="en-US" sz="1600" dirty="0">
                          <a:latin typeface="Times New Roman" panose="02020603050405020304" pitchFamily="18" charset="0"/>
                          <a:cs typeface="Times New Roman" panose="02020603050405020304" pitchFamily="18" charset="0"/>
                        </a:rPr>
                        <a:t> Kumar Ray </a:t>
                      </a:r>
                    </a:p>
                    <a:p>
                      <a:r>
                        <a:rPr lang="en-US" sz="1600" dirty="0">
                          <a:latin typeface="Times New Roman" panose="02020603050405020304" pitchFamily="18" charset="0"/>
                          <a:cs typeface="Times New Roman" panose="02020603050405020304" pitchFamily="18" charset="0"/>
                        </a:rPr>
                        <a:t>ID: 20201056010</a:t>
                      </a:r>
                    </a:p>
                  </a:txBody>
                  <a:tcPr/>
                </a:tc>
                <a:extLst>
                  <a:ext uri="{0D108BD9-81ED-4DB2-BD59-A6C34878D82A}">
                    <a16:rowId xmlns:a16="http://schemas.microsoft.com/office/drawing/2014/main" val="1319488800"/>
                  </a:ext>
                </a:extLst>
              </a:tr>
            </a:tbl>
          </a:graphicData>
        </a:graphic>
      </p:graphicFrame>
      <p:sp>
        <p:nvSpPr>
          <p:cNvPr id="17" name="Rectangle: Diagonal Corners Snipped 16">
            <a:extLst>
              <a:ext uri="{FF2B5EF4-FFF2-40B4-BE49-F238E27FC236}">
                <a16:creationId xmlns:a16="http://schemas.microsoft.com/office/drawing/2014/main" id="{D8C2222C-6E20-A7E6-5959-43F1172D84F7}"/>
              </a:ext>
            </a:extLst>
          </p:cNvPr>
          <p:cNvSpPr/>
          <p:nvPr/>
        </p:nvSpPr>
        <p:spPr>
          <a:xfrm>
            <a:off x="4715607" y="4231401"/>
            <a:ext cx="2760785" cy="615462"/>
          </a:xfrm>
          <a:prstGeom prst="snip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Presented By</a:t>
            </a:r>
          </a:p>
        </p:txBody>
      </p:sp>
      <p:sp>
        <p:nvSpPr>
          <p:cNvPr id="2" name="Oval 1">
            <a:extLst>
              <a:ext uri="{FF2B5EF4-FFF2-40B4-BE49-F238E27FC236}">
                <a16:creationId xmlns:a16="http://schemas.microsoft.com/office/drawing/2014/main" id="{C9FDB8B3-F4B4-BE98-1902-7CA66A66814E}"/>
              </a:ext>
            </a:extLst>
          </p:cNvPr>
          <p:cNvSpPr/>
          <p:nvPr/>
        </p:nvSpPr>
        <p:spPr>
          <a:xfrm>
            <a:off x="7816361" y="4270966"/>
            <a:ext cx="729762" cy="501162"/>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B2</a:t>
            </a:r>
          </a:p>
        </p:txBody>
      </p:sp>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4C7085-0282-EAA6-40E9-6B311275A672}"/>
              </a:ext>
            </a:extLst>
          </p:cNvPr>
          <p:cNvSpPr txBox="1">
            <a:spLocks noGrp="1"/>
          </p:cNvSpPr>
          <p:nvPr>
            <p:ph type="title"/>
          </p:nvPr>
        </p:nvSpPr>
        <p:spPr>
          <a:xfrm>
            <a:off x="838200" y="681038"/>
            <a:ext cx="10515600" cy="584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Methodology (Continue)</a:t>
            </a:r>
            <a:endParaRPr lang="en-US" sz="48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54EB334-6169-736B-CD9E-5205939A7900}"/>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670301" y="1433234"/>
            <a:ext cx="8649907" cy="3991532"/>
          </a:xfrm>
          <a:prstGeom prst="rect">
            <a:avLst/>
          </a:prstGeom>
          <a:noFill/>
          <a:ln>
            <a:noFill/>
          </a:ln>
        </p:spPr>
      </p:pic>
      <p:sp>
        <p:nvSpPr>
          <p:cNvPr id="6" name="TextBox 5">
            <a:extLst>
              <a:ext uri="{FF2B5EF4-FFF2-40B4-BE49-F238E27FC236}">
                <a16:creationId xmlns:a16="http://schemas.microsoft.com/office/drawing/2014/main" id="{0E8B3002-93CE-2E6C-9141-D304703A0457}"/>
              </a:ext>
            </a:extLst>
          </p:cNvPr>
          <p:cNvSpPr txBox="1"/>
          <p:nvPr/>
        </p:nvSpPr>
        <p:spPr>
          <a:xfrm>
            <a:off x="3717681" y="5424767"/>
            <a:ext cx="4098681" cy="646331"/>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 4: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Hexagon 6">
            <a:extLst>
              <a:ext uri="{FF2B5EF4-FFF2-40B4-BE49-F238E27FC236}">
                <a16:creationId xmlns:a16="http://schemas.microsoft.com/office/drawing/2014/main" id="{8211EAE5-FD23-2E6F-7621-0957FEBFABFC}"/>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9</a:t>
            </a:r>
          </a:p>
        </p:txBody>
      </p:sp>
    </p:spTree>
    <p:extLst>
      <p:ext uri="{BB962C8B-B14F-4D97-AF65-F5344CB8AC3E}">
        <p14:creationId xmlns:p14="http://schemas.microsoft.com/office/powerpoint/2010/main" val="3774656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C7F598-8AE6-54C6-F045-B5468B8E8AFA}"/>
              </a:ext>
            </a:extLst>
          </p:cNvPr>
          <p:cNvSpPr txBox="1"/>
          <p:nvPr/>
        </p:nvSpPr>
        <p:spPr>
          <a:xfrm>
            <a:off x="838200" y="1242098"/>
            <a:ext cx="6096000" cy="584775"/>
          </a:xfrm>
          <a:prstGeom prst="rect">
            <a:avLst/>
          </a:prstGeom>
          <a:noFill/>
        </p:spPr>
        <p:txBody>
          <a:bodyPr wrap="square">
            <a:spAutoFit/>
          </a:bodyPr>
          <a:lstStyle/>
          <a:p>
            <a:pPr marL="342900" indent="-342900" algn="just">
              <a:lnSpc>
                <a:spcPct val="100000"/>
              </a:lnSpc>
              <a:buFont typeface="+mj-lt"/>
              <a:buAutoNum type="arabicPeriod"/>
            </a:pPr>
            <a:r>
              <a:rPr lang="en-US" sz="3200" b="1" u="sng" dirty="0">
                <a:latin typeface="Times New Roman" panose="02020603050405020304" pitchFamily="18" charset="0"/>
                <a:cs typeface="Times New Roman" panose="02020603050405020304" pitchFamily="18" charset="0"/>
              </a:rPr>
              <a:t>Image Capture and Encryption</a:t>
            </a:r>
          </a:p>
        </p:txBody>
      </p:sp>
      <p:sp>
        <p:nvSpPr>
          <p:cNvPr id="7" name="Rectangle 1">
            <a:extLst>
              <a:ext uri="{FF2B5EF4-FFF2-40B4-BE49-F238E27FC236}">
                <a16:creationId xmlns:a16="http://schemas.microsoft.com/office/drawing/2014/main" id="{9BF949D5-9E87-ED1D-ADCD-3B3EA61D7037}"/>
              </a:ext>
            </a:extLst>
          </p:cNvPr>
          <p:cNvSpPr>
            <a:spLocks noGrp="1" noChangeArrowheads="1"/>
          </p:cNvSpPr>
          <p:nvPr>
            <p:ph sz="quarter" idx="10"/>
          </p:nvPr>
        </p:nvSpPr>
        <p:spPr bwMode="auto">
          <a:xfrm>
            <a:off x="1037492" y="2376726"/>
            <a:ext cx="6858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X-ray images at the medical center.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Divide the image into multiple encrypted copies for security.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Distribute encrypted copies to various cloud servers for redundancy. </a:t>
            </a:r>
          </a:p>
        </p:txBody>
      </p:sp>
      <p:sp>
        <p:nvSpPr>
          <p:cNvPr id="2" name="Title 1">
            <a:extLst>
              <a:ext uri="{FF2B5EF4-FFF2-40B4-BE49-F238E27FC236}">
                <a16:creationId xmlns:a16="http://schemas.microsoft.com/office/drawing/2014/main" id="{027C822A-5F48-C68E-E3A7-07B014686614}"/>
              </a:ext>
            </a:extLst>
          </p:cNvPr>
          <p:cNvSpPr txBox="1">
            <a:spLocks noGrp="1"/>
          </p:cNvSpPr>
          <p:nvPr>
            <p:ph type="title"/>
          </p:nvPr>
        </p:nvSpPr>
        <p:spPr>
          <a:xfrm>
            <a:off x="899746" y="530778"/>
            <a:ext cx="10515600" cy="584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Methodology (Continue)</a:t>
            </a:r>
            <a:endParaRPr lang="en-US" sz="4800" u="sng"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4D2F8EC-8A59-E721-A328-4B5F03279D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500"/>
          <a:stretch/>
        </p:blipFill>
        <p:spPr bwMode="auto">
          <a:xfrm>
            <a:off x="8203224" y="1534484"/>
            <a:ext cx="3525714" cy="3199601"/>
          </a:xfrm>
          <a:prstGeom prst="rect">
            <a:avLst/>
          </a:prstGeom>
          <a:noFill/>
          <a:extLst>
            <a:ext uri="{909E8E84-426E-40DD-AFC4-6F175D3DCCD1}">
              <a14:hiddenFill xmlns:a14="http://schemas.microsoft.com/office/drawing/2010/main">
                <a:solidFill>
                  <a:srgbClr val="FFFFFF"/>
                </a:solidFill>
              </a14:hiddenFill>
            </a:ext>
          </a:extLst>
        </p:spPr>
      </p:pic>
      <p:sp>
        <p:nvSpPr>
          <p:cNvPr id="4" name="Hexagon 3">
            <a:extLst>
              <a:ext uri="{FF2B5EF4-FFF2-40B4-BE49-F238E27FC236}">
                <a16:creationId xmlns:a16="http://schemas.microsoft.com/office/drawing/2014/main" id="{BC7DB547-84D8-1009-7CFA-6891B7D078DE}"/>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10</a:t>
            </a:r>
          </a:p>
        </p:txBody>
      </p:sp>
    </p:spTree>
    <p:extLst>
      <p:ext uri="{BB962C8B-B14F-4D97-AF65-F5344CB8AC3E}">
        <p14:creationId xmlns:p14="http://schemas.microsoft.com/office/powerpoint/2010/main" val="3652061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29CF498-952D-6362-4361-B59142895F36}"/>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725616" y="726776"/>
            <a:ext cx="6427176" cy="5917223"/>
          </a:xfrm>
          <a:prstGeom prst="rect">
            <a:avLst/>
          </a:prstGeom>
          <a:noFill/>
        </p:spPr>
      </p:pic>
      <p:sp>
        <p:nvSpPr>
          <p:cNvPr id="4" name="TextBox 3">
            <a:extLst>
              <a:ext uri="{FF2B5EF4-FFF2-40B4-BE49-F238E27FC236}">
                <a16:creationId xmlns:a16="http://schemas.microsoft.com/office/drawing/2014/main" id="{15F069CF-91E4-A001-A167-0E624E065744}"/>
              </a:ext>
            </a:extLst>
          </p:cNvPr>
          <p:cNvSpPr txBox="1"/>
          <p:nvPr/>
        </p:nvSpPr>
        <p:spPr>
          <a:xfrm>
            <a:off x="3934557" y="6247450"/>
            <a:ext cx="3560885" cy="369332"/>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4.1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Proposed Architecture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0393730B-993E-6033-35D7-7E3EE1D2C976}"/>
              </a:ext>
            </a:extLst>
          </p:cNvPr>
          <p:cNvSpPr txBox="1">
            <a:spLocks noGrp="1"/>
          </p:cNvSpPr>
          <p:nvPr>
            <p:ph type="title"/>
          </p:nvPr>
        </p:nvSpPr>
        <p:spPr>
          <a:xfrm>
            <a:off x="899746" y="425884"/>
            <a:ext cx="10515600" cy="584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Methodology (Continue)</a:t>
            </a:r>
            <a:endParaRPr lang="en-US" sz="4800" u="sng" dirty="0">
              <a:latin typeface="Times New Roman" panose="02020603050405020304" pitchFamily="18" charset="0"/>
              <a:cs typeface="Times New Roman" panose="02020603050405020304" pitchFamily="18" charset="0"/>
            </a:endParaRPr>
          </a:p>
        </p:txBody>
      </p:sp>
      <p:sp>
        <p:nvSpPr>
          <p:cNvPr id="9" name="Hexagon 8">
            <a:extLst>
              <a:ext uri="{FF2B5EF4-FFF2-40B4-BE49-F238E27FC236}">
                <a16:creationId xmlns:a16="http://schemas.microsoft.com/office/drawing/2014/main" id="{F9A51D8C-D036-63A3-8B2B-336A33307DE7}"/>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11</a:t>
            </a:r>
          </a:p>
        </p:txBody>
      </p:sp>
    </p:spTree>
    <p:extLst>
      <p:ext uri="{BB962C8B-B14F-4D97-AF65-F5344CB8AC3E}">
        <p14:creationId xmlns:p14="http://schemas.microsoft.com/office/powerpoint/2010/main" val="55224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1EA76-41C7-4C6F-7FF0-A902CA244AEB}"/>
              </a:ext>
            </a:extLst>
          </p:cNvPr>
          <p:cNvSpPr txBox="1"/>
          <p:nvPr/>
        </p:nvSpPr>
        <p:spPr>
          <a:xfrm>
            <a:off x="632851" y="976784"/>
            <a:ext cx="10524343" cy="584775"/>
          </a:xfrm>
          <a:prstGeom prst="rect">
            <a:avLst/>
          </a:prstGeom>
          <a:noFill/>
        </p:spPr>
        <p:txBody>
          <a:bodyPr wrap="square">
            <a:spAutoFit/>
          </a:bodyPr>
          <a:lstStyle/>
          <a:p>
            <a:pPr algn="just">
              <a:lnSpc>
                <a:spcPct val="100000"/>
              </a:lnSpc>
            </a:pPr>
            <a:r>
              <a:rPr lang="en-US" sz="3200" b="1" dirty="0">
                <a:latin typeface="Times New Roman" panose="02020603050405020304" pitchFamily="18" charset="0"/>
                <a:cs typeface="Times New Roman" panose="02020603050405020304" pitchFamily="18" charset="0"/>
              </a:rPr>
              <a:t>3. Image Sub-sampling and Share Generation:</a:t>
            </a:r>
          </a:p>
        </p:txBody>
      </p:sp>
      <p:sp>
        <p:nvSpPr>
          <p:cNvPr id="6" name="Rectangle 2">
            <a:extLst>
              <a:ext uri="{FF2B5EF4-FFF2-40B4-BE49-F238E27FC236}">
                <a16:creationId xmlns:a16="http://schemas.microsoft.com/office/drawing/2014/main" id="{FD978C43-8ADB-3D63-E108-B716A4B249AE}"/>
              </a:ext>
            </a:extLst>
          </p:cNvPr>
          <p:cNvSpPr>
            <a:spLocks noGrp="1" noChangeArrowheads="1"/>
          </p:cNvSpPr>
          <p:nvPr>
            <p:ph sz="quarter" idx="10"/>
          </p:nvPr>
        </p:nvSpPr>
        <p:spPr bwMode="auto">
          <a:xfrm>
            <a:off x="782320" y="1803095"/>
            <a:ext cx="488871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Divide the encrypted image and EPHR data into multiple shares.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share contains a portion of the original data.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fragmentation enhances security as no single share reveals the complete picture. </a:t>
            </a:r>
          </a:p>
        </p:txBody>
      </p:sp>
      <p:pic>
        <p:nvPicPr>
          <p:cNvPr id="2" name="Picture 1">
            <a:extLst>
              <a:ext uri="{FF2B5EF4-FFF2-40B4-BE49-F238E27FC236}">
                <a16:creationId xmlns:a16="http://schemas.microsoft.com/office/drawing/2014/main" id="{3E18D463-4DF9-D4F3-6D81-D625C90CD5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8462" y="1600200"/>
            <a:ext cx="5935980" cy="4563208"/>
          </a:xfrm>
          <a:prstGeom prst="rect">
            <a:avLst/>
          </a:prstGeom>
          <a:noFill/>
          <a:ln>
            <a:noFill/>
          </a:ln>
        </p:spPr>
      </p:pic>
      <p:sp>
        <p:nvSpPr>
          <p:cNvPr id="3" name="Title 1">
            <a:extLst>
              <a:ext uri="{FF2B5EF4-FFF2-40B4-BE49-F238E27FC236}">
                <a16:creationId xmlns:a16="http://schemas.microsoft.com/office/drawing/2014/main" id="{958A35AC-B9D4-BD42-DCB0-1C0F989A5439}"/>
              </a:ext>
            </a:extLst>
          </p:cNvPr>
          <p:cNvSpPr txBox="1">
            <a:spLocks noGrp="1"/>
          </p:cNvSpPr>
          <p:nvPr>
            <p:ph type="title"/>
          </p:nvPr>
        </p:nvSpPr>
        <p:spPr>
          <a:xfrm>
            <a:off x="899746" y="473493"/>
            <a:ext cx="10515600" cy="584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Methodology (Continue)</a:t>
            </a:r>
            <a:endParaRPr lang="en-US" sz="4800" u="sng" dirty="0">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CBB42FBA-AC8E-303F-6295-05F4E3F48F71}"/>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12</a:t>
            </a:r>
          </a:p>
        </p:txBody>
      </p:sp>
    </p:spTree>
    <p:extLst>
      <p:ext uri="{BB962C8B-B14F-4D97-AF65-F5344CB8AC3E}">
        <p14:creationId xmlns:p14="http://schemas.microsoft.com/office/powerpoint/2010/main" val="230984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79827B-DDAA-797D-47C5-0865AE83C75F}"/>
              </a:ext>
            </a:extLst>
          </p:cNvPr>
          <p:cNvSpPr txBox="1"/>
          <p:nvPr/>
        </p:nvSpPr>
        <p:spPr>
          <a:xfrm>
            <a:off x="822960" y="1323390"/>
            <a:ext cx="10524343" cy="584775"/>
          </a:xfrm>
          <a:prstGeom prst="rect">
            <a:avLst/>
          </a:prstGeom>
          <a:noFill/>
        </p:spPr>
        <p:txBody>
          <a:bodyPr wrap="square">
            <a:spAutoFit/>
          </a:bodyPr>
          <a:lstStyle/>
          <a:p>
            <a:pPr algn="just">
              <a:lnSpc>
                <a:spcPct val="100000"/>
              </a:lnSpc>
            </a:pPr>
            <a:r>
              <a:rPr lang="en-US" sz="3200" b="1" u="sng" dirty="0">
                <a:latin typeface="Times New Roman" panose="02020603050405020304" pitchFamily="18" charset="0"/>
                <a:cs typeface="Times New Roman" panose="02020603050405020304" pitchFamily="18" charset="0"/>
              </a:rPr>
              <a:t>4. Watermark Embedding:</a:t>
            </a:r>
          </a:p>
        </p:txBody>
      </p:sp>
      <p:sp>
        <p:nvSpPr>
          <p:cNvPr id="5" name="Rectangle 1">
            <a:extLst>
              <a:ext uri="{FF2B5EF4-FFF2-40B4-BE49-F238E27FC236}">
                <a16:creationId xmlns:a16="http://schemas.microsoft.com/office/drawing/2014/main" id="{2536A6D4-985D-6B69-5D7B-C4DA9895F537}"/>
              </a:ext>
            </a:extLst>
          </p:cNvPr>
          <p:cNvSpPr>
            <a:spLocks noGrp="1" noChangeArrowheads="1"/>
          </p:cNvSpPr>
          <p:nvPr>
            <p:ph sz="quarter" idx="10"/>
          </p:nvPr>
        </p:nvSpPr>
        <p:spPr bwMode="auto">
          <a:xfrm>
            <a:off x="1174652" y="2342880"/>
            <a:ext cx="396005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 a watermark into the image for tamper detection.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helps verify the image's authenticity after transmission. </a:t>
            </a:r>
          </a:p>
        </p:txBody>
      </p:sp>
      <p:sp>
        <p:nvSpPr>
          <p:cNvPr id="3" name="Title 1">
            <a:extLst>
              <a:ext uri="{FF2B5EF4-FFF2-40B4-BE49-F238E27FC236}">
                <a16:creationId xmlns:a16="http://schemas.microsoft.com/office/drawing/2014/main" id="{110E3B03-600B-B953-2A08-84E09D8F387A}"/>
              </a:ext>
            </a:extLst>
          </p:cNvPr>
          <p:cNvSpPr txBox="1">
            <a:spLocks noGrp="1"/>
          </p:cNvSpPr>
          <p:nvPr>
            <p:ph type="title"/>
          </p:nvPr>
        </p:nvSpPr>
        <p:spPr>
          <a:xfrm>
            <a:off x="899746" y="530778"/>
            <a:ext cx="10515600" cy="584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Methodology (Continue)</a:t>
            </a:r>
            <a:endParaRPr lang="en-US" sz="4800"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27FD8E-FA03-54CE-5261-0E5052526778}"/>
              </a:ext>
            </a:extLst>
          </p:cNvPr>
          <p:cNvPicPr>
            <a:picLocks noChangeAspect="1"/>
          </p:cNvPicPr>
          <p:nvPr/>
        </p:nvPicPr>
        <p:blipFill rotWithShape="1">
          <a:blip r:embed="rId2">
            <a:extLst>
              <a:ext uri="{28A0092B-C50C-407E-A947-70E740481C1C}">
                <a14:useLocalDpi xmlns:a14="http://schemas.microsoft.com/office/drawing/2010/main" val="0"/>
              </a:ext>
            </a:extLst>
          </a:blip>
          <a:srcRect l="5031" t="17108" r="5471" b="23152"/>
          <a:stretch/>
        </p:blipFill>
        <p:spPr bwMode="auto">
          <a:xfrm>
            <a:off x="5502098" y="2160587"/>
            <a:ext cx="5845205" cy="2789249"/>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598216EA-9670-476B-A228-A638BF000420}"/>
              </a:ext>
            </a:extLst>
          </p:cNvPr>
          <p:cNvSpPr txBox="1"/>
          <p:nvPr/>
        </p:nvSpPr>
        <p:spPr>
          <a:xfrm>
            <a:off x="6096000" y="5345723"/>
            <a:ext cx="5319346" cy="861774"/>
          </a:xfrm>
          <a:prstGeom prst="rect">
            <a:avLst/>
          </a:prstGeom>
          <a:noFill/>
        </p:spPr>
        <p:txBody>
          <a:bodyPr wrap="square" rtlCol="0">
            <a:spAutoFit/>
          </a:bodyPr>
          <a:lstStyle/>
          <a:p>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Fig 5.1: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Example to data hiding approach (Least significant bit embedding).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Hexagon 7">
            <a:extLst>
              <a:ext uri="{FF2B5EF4-FFF2-40B4-BE49-F238E27FC236}">
                <a16:creationId xmlns:a16="http://schemas.microsoft.com/office/drawing/2014/main" id="{911EEBD7-83CA-4B1F-F1A1-7BC41057A890}"/>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13</a:t>
            </a:r>
          </a:p>
        </p:txBody>
      </p:sp>
    </p:spTree>
    <p:extLst>
      <p:ext uri="{BB962C8B-B14F-4D97-AF65-F5344CB8AC3E}">
        <p14:creationId xmlns:p14="http://schemas.microsoft.com/office/powerpoint/2010/main" val="3527095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8923D0-D349-1267-2256-1EFBF57ABF93}"/>
              </a:ext>
            </a:extLst>
          </p:cNvPr>
          <p:cNvSpPr txBox="1"/>
          <p:nvPr/>
        </p:nvSpPr>
        <p:spPr>
          <a:xfrm>
            <a:off x="850606" y="1107183"/>
            <a:ext cx="10524343" cy="584775"/>
          </a:xfrm>
          <a:prstGeom prst="rect">
            <a:avLst/>
          </a:prstGeom>
          <a:noFill/>
        </p:spPr>
        <p:txBody>
          <a:bodyPr wrap="square">
            <a:spAutoFit/>
          </a:bodyPr>
          <a:lstStyle/>
          <a:p>
            <a:pPr algn="just">
              <a:lnSpc>
                <a:spcPct val="100000"/>
              </a:lnSpc>
            </a:pPr>
            <a:r>
              <a:rPr lang="en-US" sz="3200" b="1" u="sng" dirty="0">
                <a:latin typeface="Times New Roman" panose="02020603050405020304" pitchFamily="18" charset="0"/>
                <a:cs typeface="Times New Roman" panose="02020603050405020304" pitchFamily="18" charset="0"/>
              </a:rPr>
              <a:t>5. Blockchain Integration:</a:t>
            </a:r>
          </a:p>
        </p:txBody>
      </p:sp>
      <p:sp>
        <p:nvSpPr>
          <p:cNvPr id="7" name="Rectangle 2">
            <a:extLst>
              <a:ext uri="{FF2B5EF4-FFF2-40B4-BE49-F238E27FC236}">
                <a16:creationId xmlns:a16="http://schemas.microsoft.com/office/drawing/2014/main" id="{CC4D64FB-E4AC-661E-F24B-86570D25EC23}"/>
              </a:ext>
            </a:extLst>
          </p:cNvPr>
          <p:cNvSpPr>
            <a:spLocks noGrp="1" noChangeArrowheads="1"/>
          </p:cNvSpPr>
          <p:nvPr>
            <p:ph sz="quarter" idx="10"/>
          </p:nvPr>
        </p:nvSpPr>
        <p:spPr bwMode="auto">
          <a:xfrm>
            <a:off x="779095" y="2316752"/>
            <a:ext cx="453145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encrypted image shares and decryption keys on a blockchain.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offers a secure and tamper-proof storage solution. </a:t>
            </a:r>
          </a:p>
        </p:txBody>
      </p:sp>
      <p:sp>
        <p:nvSpPr>
          <p:cNvPr id="3" name="Title 1">
            <a:extLst>
              <a:ext uri="{FF2B5EF4-FFF2-40B4-BE49-F238E27FC236}">
                <a16:creationId xmlns:a16="http://schemas.microsoft.com/office/drawing/2014/main" id="{2A805F05-4A86-418B-0E3A-92577BD5E9F2}"/>
              </a:ext>
            </a:extLst>
          </p:cNvPr>
          <p:cNvSpPr txBox="1">
            <a:spLocks noGrp="1"/>
          </p:cNvSpPr>
          <p:nvPr>
            <p:ph type="title"/>
          </p:nvPr>
        </p:nvSpPr>
        <p:spPr>
          <a:xfrm>
            <a:off x="899746" y="530778"/>
            <a:ext cx="10515600" cy="5842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Methodology (continue)</a:t>
            </a:r>
            <a:endParaRPr lang="en-US" sz="4800"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512184-52D1-889E-2047-6AC0953ACB17}"/>
              </a:ext>
            </a:extLst>
          </p:cNvPr>
          <p:cNvSpPr txBox="1"/>
          <p:nvPr/>
        </p:nvSpPr>
        <p:spPr>
          <a:xfrm>
            <a:off x="5958254" y="6034834"/>
            <a:ext cx="6233746" cy="584775"/>
          </a:xfrm>
          <a:prstGeom prst="rect">
            <a:avLst/>
          </a:prstGeom>
          <a:noFill/>
        </p:spPr>
        <p:txBody>
          <a:bodyPr wrap="square" rtlCol="0">
            <a:spAutoFit/>
          </a:bodyPr>
          <a:lstStyle/>
          <a:p>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Fig 4.5.3: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Block diagram for the proposed embedding and extraction process.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Hexagon 4">
            <a:extLst>
              <a:ext uri="{FF2B5EF4-FFF2-40B4-BE49-F238E27FC236}">
                <a16:creationId xmlns:a16="http://schemas.microsoft.com/office/drawing/2014/main" id="{6C0F681A-36B9-7B10-C13F-1F5651DF8F00}"/>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14</a:t>
            </a:r>
          </a:p>
        </p:txBody>
      </p:sp>
      <p:pic>
        <p:nvPicPr>
          <p:cNvPr id="11" name="Picture 10">
            <a:extLst>
              <a:ext uri="{FF2B5EF4-FFF2-40B4-BE49-F238E27FC236}">
                <a16:creationId xmlns:a16="http://schemas.microsoft.com/office/drawing/2014/main" id="{8DD79062-D119-5D82-D814-20FB91E1A61F}"/>
              </a:ext>
            </a:extLst>
          </p:cNvPr>
          <p:cNvPicPr>
            <a:picLocks noChangeAspect="1"/>
          </p:cNvPicPr>
          <p:nvPr/>
        </p:nvPicPr>
        <p:blipFill rotWithShape="1">
          <a:blip r:embed="rId2"/>
          <a:srcRect l="3305" t="4303"/>
          <a:stretch/>
        </p:blipFill>
        <p:spPr>
          <a:xfrm>
            <a:off x="5671038" y="1186962"/>
            <a:ext cx="6110654" cy="4861506"/>
          </a:xfrm>
          <a:prstGeom prst="rect">
            <a:avLst/>
          </a:prstGeom>
        </p:spPr>
      </p:pic>
    </p:spTree>
    <p:extLst>
      <p:ext uri="{BB962C8B-B14F-4D97-AF65-F5344CB8AC3E}">
        <p14:creationId xmlns:p14="http://schemas.microsoft.com/office/powerpoint/2010/main" val="407726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825F2-CCAD-C74C-BF3D-2EB2608B2FDE}"/>
              </a:ext>
            </a:extLst>
          </p:cNvPr>
          <p:cNvSpPr>
            <a:spLocks noGrp="1"/>
          </p:cNvSpPr>
          <p:nvPr>
            <p:ph sz="quarter" idx="10"/>
          </p:nvPr>
        </p:nvSpPr>
        <p:spPr>
          <a:xfrm>
            <a:off x="833828" y="2011680"/>
            <a:ext cx="10524344" cy="3941763"/>
          </a:xfrm>
        </p:spPr>
        <p:txBody>
          <a:bodyPr>
            <a:normAutofit lnSpcReduction="10000"/>
          </a:bodyPr>
          <a:lstStyle/>
          <a:p>
            <a:pPr marL="0" indent="0">
              <a:buNone/>
            </a:pPr>
            <a:r>
              <a:rPr lang="en-US" sz="2800" b="1" u="sng" dirty="0">
                <a:latin typeface="Times New Roman" panose="02020603050405020304" pitchFamily="18" charset="0"/>
                <a:cs typeface="Times New Roman" panose="02020603050405020304" pitchFamily="18" charset="0"/>
              </a:rPr>
              <a:t>1. Enhanced Security:</a:t>
            </a:r>
          </a:p>
          <a:p>
            <a:r>
              <a:rPr lang="en-US" sz="2800" dirty="0">
                <a:latin typeface="Times New Roman" panose="02020603050405020304" pitchFamily="18" charset="0"/>
                <a:cs typeface="Times New Roman" panose="02020603050405020304" pitchFamily="18" charset="0"/>
              </a:rPr>
              <a:t>Encrypts images and EPHR data for confidentiality (DSPPS).Fragmentation via sub-sampling hinders unauthorized access to complete </a:t>
            </a:r>
            <a:r>
              <a:rPr lang="en-US" sz="2800" dirty="0" err="1">
                <a:latin typeface="Times New Roman" panose="02020603050405020304" pitchFamily="18" charset="0"/>
                <a:cs typeface="Times New Roman" panose="02020603050405020304" pitchFamily="18" charset="0"/>
              </a:rPr>
              <a:t>data.Optional</a:t>
            </a:r>
            <a:r>
              <a:rPr lang="en-US" sz="2800" dirty="0">
                <a:latin typeface="Times New Roman" panose="02020603050405020304" pitchFamily="18" charset="0"/>
                <a:cs typeface="Times New Roman" panose="02020603050405020304" pitchFamily="18" charset="0"/>
              </a:rPr>
              <a:t> watermarking detects tampering during </a:t>
            </a:r>
            <a:r>
              <a:rPr lang="en-US" sz="2800" dirty="0" err="1">
                <a:latin typeface="Times New Roman" panose="02020603050405020304" pitchFamily="18" charset="0"/>
                <a:cs typeface="Times New Roman" panose="02020603050405020304" pitchFamily="18" charset="0"/>
              </a:rPr>
              <a:t>transmission.Blockchain</a:t>
            </a:r>
            <a:r>
              <a:rPr lang="en-US" sz="2800" dirty="0">
                <a:latin typeface="Times New Roman" panose="02020603050405020304" pitchFamily="18" charset="0"/>
                <a:cs typeface="Times New Roman" panose="02020603050405020304" pitchFamily="18" charset="0"/>
              </a:rPr>
              <a:t> integration offers potential for secure, tamper-proof storage.</a:t>
            </a:r>
          </a:p>
        </p:txBody>
      </p:sp>
      <p:sp>
        <p:nvSpPr>
          <p:cNvPr id="4" name="Title 1">
            <a:extLst>
              <a:ext uri="{FF2B5EF4-FFF2-40B4-BE49-F238E27FC236}">
                <a16:creationId xmlns:a16="http://schemas.microsoft.com/office/drawing/2014/main" id="{447B77AD-D376-437F-B0E2-43140BF25F2B}"/>
              </a:ext>
            </a:extLst>
          </p:cNvPr>
          <p:cNvSpPr txBox="1">
            <a:spLocks/>
          </p:cNvSpPr>
          <p:nvPr/>
        </p:nvSpPr>
        <p:spPr>
          <a:xfrm>
            <a:off x="1879600" y="548640"/>
            <a:ext cx="8168640"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Outcomes and Impact</a:t>
            </a:r>
            <a:endParaRPr lang="en-US" sz="4800"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779586-5594-4150-2927-9206097777E0}"/>
              </a:ext>
            </a:extLst>
          </p:cNvPr>
          <p:cNvSpPr txBox="1"/>
          <p:nvPr/>
        </p:nvSpPr>
        <p:spPr>
          <a:xfrm>
            <a:off x="838200" y="1390516"/>
            <a:ext cx="6096000" cy="523220"/>
          </a:xfrm>
          <a:prstGeom prst="rect">
            <a:avLst/>
          </a:prstGeom>
          <a:noFill/>
        </p:spPr>
        <p:txBody>
          <a:bodyPr wrap="square">
            <a:spAutoFit/>
          </a:bodyPr>
          <a:lstStyle/>
          <a:p>
            <a:r>
              <a:rPr lang="en-US" sz="2800" b="1" u="sng" dirty="0">
                <a:solidFill>
                  <a:srgbClr val="8141B5"/>
                </a:solidFill>
                <a:latin typeface="Times New Roman" panose="02020603050405020304" pitchFamily="18" charset="0"/>
                <a:cs typeface="Times New Roman" panose="02020603050405020304" pitchFamily="18" charset="0"/>
              </a:rPr>
              <a:t>Outcomes:</a:t>
            </a:r>
            <a:endParaRPr lang="en-US" sz="2800" b="1" dirty="0">
              <a:latin typeface="Times New Roman" panose="02020603050405020304" pitchFamily="18" charset="0"/>
              <a:cs typeface="Times New Roman" panose="02020603050405020304" pitchFamily="18" charset="0"/>
            </a:endParaRPr>
          </a:p>
        </p:txBody>
      </p:sp>
      <p:sp>
        <p:nvSpPr>
          <p:cNvPr id="2" name="Hexagon 1">
            <a:extLst>
              <a:ext uri="{FF2B5EF4-FFF2-40B4-BE49-F238E27FC236}">
                <a16:creationId xmlns:a16="http://schemas.microsoft.com/office/drawing/2014/main" id="{D98C4076-8679-49A3-1386-6B04996EB1B5}"/>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15</a:t>
            </a:r>
          </a:p>
        </p:txBody>
      </p:sp>
    </p:spTree>
    <p:extLst>
      <p:ext uri="{BB962C8B-B14F-4D97-AF65-F5344CB8AC3E}">
        <p14:creationId xmlns:p14="http://schemas.microsoft.com/office/powerpoint/2010/main" val="268284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1E7CFF-1603-E2EE-732E-C700BFF6D99B}"/>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2539427" y="1353161"/>
            <a:ext cx="7113145" cy="4377321"/>
          </a:xfrm>
          <a:prstGeom prst="rect">
            <a:avLst/>
          </a:prstGeom>
          <a:noFill/>
          <a:ln>
            <a:noFill/>
          </a:ln>
        </p:spPr>
      </p:pic>
      <p:sp>
        <p:nvSpPr>
          <p:cNvPr id="5" name="TextBox 4">
            <a:extLst>
              <a:ext uri="{FF2B5EF4-FFF2-40B4-BE49-F238E27FC236}">
                <a16:creationId xmlns:a16="http://schemas.microsoft.com/office/drawing/2014/main" id="{5D0800A4-AD1E-62A8-A286-35CB41756DB0}"/>
              </a:ext>
            </a:extLst>
          </p:cNvPr>
          <p:cNvSpPr txBox="1"/>
          <p:nvPr/>
        </p:nvSpPr>
        <p:spPr>
          <a:xfrm>
            <a:off x="3226777" y="5864469"/>
            <a:ext cx="7447085" cy="646331"/>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5.2.1:</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 using a 4x4 image matrix.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itle 1">
            <a:extLst>
              <a:ext uri="{FF2B5EF4-FFF2-40B4-BE49-F238E27FC236}">
                <a16:creationId xmlns:a16="http://schemas.microsoft.com/office/drawing/2014/main" id="{8DC8DEAB-7E88-2C34-61A1-4799B3D87C8A}"/>
              </a:ext>
            </a:extLst>
          </p:cNvPr>
          <p:cNvSpPr txBox="1">
            <a:spLocks/>
          </p:cNvSpPr>
          <p:nvPr/>
        </p:nvSpPr>
        <p:spPr>
          <a:xfrm>
            <a:off x="1879599" y="548640"/>
            <a:ext cx="9453685"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Outcomes and Impact (continue)</a:t>
            </a:r>
            <a:endParaRPr lang="en-US" sz="4800" u="sng" dirty="0">
              <a:latin typeface="Times New Roman" panose="02020603050405020304" pitchFamily="18" charset="0"/>
              <a:cs typeface="Times New Roman" panose="02020603050405020304" pitchFamily="18" charset="0"/>
            </a:endParaRPr>
          </a:p>
        </p:txBody>
      </p:sp>
      <p:sp>
        <p:nvSpPr>
          <p:cNvPr id="7" name="Hexagon 6">
            <a:extLst>
              <a:ext uri="{FF2B5EF4-FFF2-40B4-BE49-F238E27FC236}">
                <a16:creationId xmlns:a16="http://schemas.microsoft.com/office/drawing/2014/main" id="{F9F2BA80-2A7E-8E11-7D60-17A8F1F99F39}"/>
              </a:ext>
            </a:extLst>
          </p:cNvPr>
          <p:cNvSpPr/>
          <p:nvPr/>
        </p:nvSpPr>
        <p:spPr>
          <a:xfrm>
            <a:off x="11207262" y="-22868"/>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16</a:t>
            </a:r>
          </a:p>
        </p:txBody>
      </p:sp>
    </p:spTree>
    <p:extLst>
      <p:ext uri="{BB962C8B-B14F-4D97-AF65-F5344CB8AC3E}">
        <p14:creationId xmlns:p14="http://schemas.microsoft.com/office/powerpoint/2010/main" val="1739233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4A90AB1-150F-55E3-F636-A9D16F5C2E92}"/>
              </a:ext>
            </a:extLst>
          </p:cNvPr>
          <p:cNvPicPr>
            <a:picLocks noGrp="1" noChangeAspect="1"/>
          </p:cNvPicPr>
          <p:nvPr>
            <p:ph sz="quarter" idx="10"/>
          </p:nvPr>
        </p:nvPicPr>
        <p:blipFill rotWithShape="1">
          <a:blip r:embed="rId2">
            <a:extLst>
              <a:ext uri="{28A0092B-C50C-407E-A947-70E740481C1C}">
                <a14:useLocalDpi xmlns:a14="http://schemas.microsoft.com/office/drawing/2010/main" val="0"/>
              </a:ext>
            </a:extLst>
          </a:blip>
          <a:srcRect l="11516" r="11353" b="13680"/>
          <a:stretch/>
        </p:blipFill>
        <p:spPr bwMode="auto">
          <a:xfrm>
            <a:off x="2901662" y="1264837"/>
            <a:ext cx="6398200" cy="4406431"/>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3C8F53BB-B480-49CE-C95E-2EFD990DE30D}"/>
              </a:ext>
            </a:extLst>
          </p:cNvPr>
          <p:cNvSpPr txBox="1"/>
          <p:nvPr/>
        </p:nvSpPr>
        <p:spPr>
          <a:xfrm>
            <a:off x="3115408" y="5752319"/>
            <a:ext cx="5961184" cy="646331"/>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5.4.1</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Restoring medical image from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𝑀</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𝑖𝑚g</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𝑀</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aseline="-25000" dirty="0">
                <a:effectLst/>
                <a:latin typeface="Cambria Math" panose="02040503050406030204" pitchFamily="18" charset="0"/>
                <a:ea typeface="Times New Roman" panose="02020603050405020304" pitchFamily="18" charset="0"/>
                <a:cs typeface="Cambria Math" panose="02040503050406030204" pitchFamily="18" charset="0"/>
              </a:rPr>
              <a:t>𝑖𝑚𝑔</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Title 1">
            <a:extLst>
              <a:ext uri="{FF2B5EF4-FFF2-40B4-BE49-F238E27FC236}">
                <a16:creationId xmlns:a16="http://schemas.microsoft.com/office/drawing/2014/main" id="{C19FF7FA-9BB8-5E43-8C22-83E290645323}"/>
              </a:ext>
            </a:extLst>
          </p:cNvPr>
          <p:cNvSpPr txBox="1">
            <a:spLocks/>
          </p:cNvSpPr>
          <p:nvPr/>
        </p:nvSpPr>
        <p:spPr>
          <a:xfrm>
            <a:off x="1633414" y="548640"/>
            <a:ext cx="9453685"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Outcomes and Impact (continue)</a:t>
            </a:r>
            <a:endParaRPr lang="en-US" sz="4800" u="sng" dirty="0">
              <a:latin typeface="Times New Roman" panose="02020603050405020304" pitchFamily="18" charset="0"/>
              <a:cs typeface="Times New Roman" panose="02020603050405020304" pitchFamily="18" charset="0"/>
            </a:endParaRPr>
          </a:p>
        </p:txBody>
      </p:sp>
      <p:sp>
        <p:nvSpPr>
          <p:cNvPr id="10" name="Hexagon 9">
            <a:extLst>
              <a:ext uri="{FF2B5EF4-FFF2-40B4-BE49-F238E27FC236}">
                <a16:creationId xmlns:a16="http://schemas.microsoft.com/office/drawing/2014/main" id="{41533BF4-0698-7505-66C3-DD33329D0930}"/>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17</a:t>
            </a:r>
          </a:p>
        </p:txBody>
      </p:sp>
    </p:spTree>
    <p:extLst>
      <p:ext uri="{BB962C8B-B14F-4D97-AF65-F5344CB8AC3E}">
        <p14:creationId xmlns:p14="http://schemas.microsoft.com/office/powerpoint/2010/main" val="165215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E987F3-B885-DBAE-0522-59FB9CF1B6F1}"/>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3402047" y="1732085"/>
            <a:ext cx="6067267" cy="3660417"/>
          </a:xfrm>
          <a:prstGeom prst="rect">
            <a:avLst/>
          </a:prstGeom>
          <a:noFill/>
          <a:ln>
            <a:noFill/>
          </a:ln>
        </p:spPr>
      </p:pic>
      <p:sp>
        <p:nvSpPr>
          <p:cNvPr id="5" name="Rectangle 4">
            <a:extLst>
              <a:ext uri="{FF2B5EF4-FFF2-40B4-BE49-F238E27FC236}">
                <a16:creationId xmlns:a16="http://schemas.microsoft.com/office/drawing/2014/main" id="{CFCB332E-545F-6C42-97EA-BB7E22AF9C64}"/>
              </a:ext>
            </a:extLst>
          </p:cNvPr>
          <p:cNvSpPr/>
          <p:nvPr/>
        </p:nvSpPr>
        <p:spPr>
          <a:xfrm>
            <a:off x="4109402" y="5449888"/>
            <a:ext cx="5201652" cy="768350"/>
          </a:xfrm>
          <a:prstGeom prst="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Figure 5.5.1</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Image Pixel Division into 4 Matrices</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B0AE5682-A008-4E89-0A3F-D8BD6F6C3C48}"/>
              </a:ext>
            </a:extLst>
          </p:cNvPr>
          <p:cNvSpPr txBox="1">
            <a:spLocks/>
          </p:cNvSpPr>
          <p:nvPr/>
        </p:nvSpPr>
        <p:spPr>
          <a:xfrm>
            <a:off x="1615829" y="596956"/>
            <a:ext cx="9453685"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Outcomes and Impact (continue)</a:t>
            </a:r>
            <a:endParaRPr lang="en-US" sz="4800" u="sng" dirty="0">
              <a:latin typeface="Times New Roman" panose="02020603050405020304" pitchFamily="18" charset="0"/>
              <a:cs typeface="Times New Roman" panose="02020603050405020304" pitchFamily="18" charset="0"/>
            </a:endParaRPr>
          </a:p>
        </p:txBody>
      </p:sp>
      <p:sp>
        <p:nvSpPr>
          <p:cNvPr id="7" name="Hexagon 6">
            <a:extLst>
              <a:ext uri="{FF2B5EF4-FFF2-40B4-BE49-F238E27FC236}">
                <a16:creationId xmlns:a16="http://schemas.microsoft.com/office/drawing/2014/main" id="{84E29639-4249-6EE2-BABB-7B2C1845FB3B}"/>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18</a:t>
            </a:r>
          </a:p>
        </p:txBody>
      </p:sp>
    </p:spTree>
    <p:extLst>
      <p:ext uri="{BB962C8B-B14F-4D97-AF65-F5344CB8AC3E}">
        <p14:creationId xmlns:p14="http://schemas.microsoft.com/office/powerpoint/2010/main" val="211369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nchor="ctr">
            <a:normAutofit/>
          </a:bodyPr>
          <a:lstStyle/>
          <a:p>
            <a:pPr>
              <a:lnSpc>
                <a:spcPct val="100000"/>
              </a:lnSpc>
              <a:buFont typeface="Wingdings" panose="05000000000000000000" pitchFamily="2" charset="2"/>
              <a:buChar char="q"/>
            </a:pPr>
            <a:r>
              <a:rPr lang="en-US" sz="1600" b="1" dirty="0"/>
              <a:t>Introduction</a:t>
            </a:r>
          </a:p>
          <a:p>
            <a:pPr>
              <a:lnSpc>
                <a:spcPct val="100000"/>
              </a:lnSpc>
              <a:buFont typeface="Wingdings" panose="05000000000000000000" pitchFamily="2" charset="2"/>
              <a:buChar char="q"/>
            </a:pPr>
            <a:r>
              <a:rPr lang="en-US" sz="1600" b="1" dirty="0"/>
              <a:t>Motivation</a:t>
            </a:r>
          </a:p>
          <a:p>
            <a:pPr>
              <a:lnSpc>
                <a:spcPct val="100000"/>
              </a:lnSpc>
              <a:buFont typeface="Wingdings" panose="05000000000000000000" pitchFamily="2" charset="2"/>
              <a:buChar char="q"/>
            </a:pPr>
            <a:r>
              <a:rPr lang="en-US" sz="1600" b="1" dirty="0"/>
              <a:t>Objectives</a:t>
            </a:r>
          </a:p>
          <a:p>
            <a:pPr>
              <a:lnSpc>
                <a:spcPct val="100000"/>
              </a:lnSpc>
              <a:buFont typeface="Wingdings" panose="05000000000000000000" pitchFamily="2" charset="2"/>
              <a:buChar char="q"/>
            </a:pPr>
            <a:r>
              <a:rPr lang="en-US" sz="1600" b="1" dirty="0"/>
              <a:t>Related Works</a:t>
            </a:r>
          </a:p>
          <a:p>
            <a:pPr>
              <a:lnSpc>
                <a:spcPct val="100000"/>
              </a:lnSpc>
              <a:buFont typeface="Wingdings" panose="05000000000000000000" pitchFamily="2" charset="2"/>
              <a:buChar char="q"/>
            </a:pPr>
            <a:r>
              <a:rPr lang="en-US" sz="1600" b="1" dirty="0"/>
              <a:t>Methodology </a:t>
            </a:r>
          </a:p>
          <a:p>
            <a:pPr>
              <a:lnSpc>
                <a:spcPct val="100000"/>
              </a:lnSpc>
              <a:buFont typeface="Wingdings" panose="05000000000000000000" pitchFamily="2" charset="2"/>
              <a:buChar char="q"/>
            </a:pPr>
            <a:r>
              <a:rPr lang="en-US" sz="1600" b="1" dirty="0"/>
              <a:t>Outcomes and Impacts</a:t>
            </a:r>
          </a:p>
          <a:p>
            <a:pPr>
              <a:lnSpc>
                <a:spcPct val="100000"/>
              </a:lnSpc>
              <a:buFont typeface="Wingdings" panose="05000000000000000000" pitchFamily="2" charset="2"/>
              <a:buChar char="q"/>
            </a:pPr>
            <a:r>
              <a:rPr lang="en-US" sz="1600" b="1" dirty="0"/>
              <a:t>Comparative analysis</a:t>
            </a:r>
          </a:p>
          <a:p>
            <a:pPr>
              <a:lnSpc>
                <a:spcPct val="100000"/>
              </a:lnSpc>
              <a:buFont typeface="Wingdings" panose="05000000000000000000" pitchFamily="2" charset="2"/>
              <a:buChar char="q"/>
            </a:pPr>
            <a:r>
              <a:rPr lang="en-US" sz="1600" b="1" dirty="0"/>
              <a:t>Conclusion</a:t>
            </a:r>
          </a:p>
          <a:p>
            <a:pPr>
              <a:lnSpc>
                <a:spcPct val="100000"/>
              </a:lnSpc>
              <a:buFont typeface="Wingdings" panose="05000000000000000000" pitchFamily="2" charset="2"/>
              <a:buChar char="q"/>
            </a:pPr>
            <a:r>
              <a:rPr lang="en-US" sz="1600" b="1" dirty="0"/>
              <a:t>Future Work</a:t>
            </a:r>
          </a:p>
          <a:p>
            <a:pPr>
              <a:lnSpc>
                <a:spcPct val="100000"/>
              </a:lnSpc>
              <a:buFont typeface="Wingdings" panose="05000000000000000000" pitchFamily="2" charset="2"/>
              <a:buChar char="q"/>
            </a:pPr>
            <a:r>
              <a:rPr lang="en-US" sz="1600" b="1" dirty="0"/>
              <a:t>References</a:t>
            </a:r>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Outlines</a:t>
            </a:r>
          </a:p>
        </p:txBody>
      </p:sp>
      <p:sp>
        <p:nvSpPr>
          <p:cNvPr id="2" name="Hexagon 1">
            <a:extLst>
              <a:ext uri="{FF2B5EF4-FFF2-40B4-BE49-F238E27FC236}">
                <a16:creationId xmlns:a16="http://schemas.microsoft.com/office/drawing/2014/main" id="{348E4CA4-FAF3-8AAB-46CF-C0D51223E995}"/>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Tree>
    <p:extLst>
      <p:ext uri="{BB962C8B-B14F-4D97-AF65-F5344CB8AC3E}">
        <p14:creationId xmlns:p14="http://schemas.microsoft.com/office/powerpoint/2010/main" val="234823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85A0B6F-56EB-0CAF-26F8-1F96ABB21CAE}"/>
              </a:ext>
            </a:extLst>
          </p:cNvPr>
          <p:cNvPicPr>
            <a:picLocks noGrp="1" noChangeAspect="1"/>
          </p:cNvPicPr>
          <p:nvPr>
            <p:ph sz="quarter" idx="10"/>
          </p:nvPr>
        </p:nvPicPr>
        <p:blipFill rotWithShape="1">
          <a:blip r:embed="rId2">
            <a:extLst>
              <a:ext uri="{28A0092B-C50C-407E-A947-70E740481C1C}">
                <a14:useLocalDpi xmlns:a14="http://schemas.microsoft.com/office/drawing/2010/main" val="0"/>
              </a:ext>
            </a:extLst>
          </a:blip>
          <a:srcRect l="9484" t="1326" r="10024" b="1835"/>
          <a:stretch/>
        </p:blipFill>
        <p:spPr bwMode="auto">
          <a:xfrm>
            <a:off x="2523392" y="1011116"/>
            <a:ext cx="7227277" cy="516584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043F5AD6-4C1F-24A3-FC81-AA0B9B93F382}"/>
              </a:ext>
            </a:extLst>
          </p:cNvPr>
          <p:cNvSpPr txBox="1"/>
          <p:nvPr/>
        </p:nvSpPr>
        <p:spPr>
          <a:xfrm>
            <a:off x="3683977" y="6068842"/>
            <a:ext cx="6822831" cy="646331"/>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Figure 5.5.3</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Extraction of Original Image from</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7" name="Title 1">
            <a:extLst>
              <a:ext uri="{FF2B5EF4-FFF2-40B4-BE49-F238E27FC236}">
                <a16:creationId xmlns:a16="http://schemas.microsoft.com/office/drawing/2014/main" id="{71BF2C10-6F76-F8C2-3EF4-05FAD0F76612}"/>
              </a:ext>
            </a:extLst>
          </p:cNvPr>
          <p:cNvSpPr txBox="1">
            <a:spLocks/>
          </p:cNvSpPr>
          <p:nvPr/>
        </p:nvSpPr>
        <p:spPr>
          <a:xfrm>
            <a:off x="1501530" y="398361"/>
            <a:ext cx="9453685"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Outcomes and Impact (continue)</a:t>
            </a:r>
            <a:endParaRPr lang="en-US" sz="4800" u="sng" dirty="0">
              <a:latin typeface="Times New Roman" panose="02020603050405020304" pitchFamily="18" charset="0"/>
              <a:cs typeface="Times New Roman" panose="02020603050405020304" pitchFamily="18" charset="0"/>
            </a:endParaRPr>
          </a:p>
        </p:txBody>
      </p:sp>
      <p:sp>
        <p:nvSpPr>
          <p:cNvPr id="8" name="Hexagon 7">
            <a:extLst>
              <a:ext uri="{FF2B5EF4-FFF2-40B4-BE49-F238E27FC236}">
                <a16:creationId xmlns:a16="http://schemas.microsoft.com/office/drawing/2014/main" id="{9807F5C0-7614-D517-95F1-15DE60BC2821}"/>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19</a:t>
            </a:r>
          </a:p>
        </p:txBody>
      </p:sp>
    </p:spTree>
    <p:extLst>
      <p:ext uri="{BB962C8B-B14F-4D97-AF65-F5344CB8AC3E}">
        <p14:creationId xmlns:p14="http://schemas.microsoft.com/office/powerpoint/2010/main" val="4265219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F8F972-85EB-9A4C-A414-B499092ACCA2}"/>
              </a:ext>
            </a:extLst>
          </p:cNvPr>
          <p:cNvSpPr txBox="1"/>
          <p:nvPr/>
        </p:nvSpPr>
        <p:spPr>
          <a:xfrm>
            <a:off x="883920" y="985520"/>
            <a:ext cx="9215120" cy="1815882"/>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2. Improved Privacy: </a:t>
            </a:r>
            <a:r>
              <a:rPr lang="en-US" sz="2800" dirty="0">
                <a:latin typeface="Times New Roman" panose="02020603050405020304" pitchFamily="18" charset="0"/>
                <a:cs typeface="Times New Roman" panose="02020603050405020304" pitchFamily="18" charset="0"/>
              </a:rPr>
              <a:t>Only authorized personnel can access decrypted images using secure decryption keys.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Encrypted data protects patient privacy by preventing unauthorized access to EPHR information.</a:t>
            </a:r>
          </a:p>
        </p:txBody>
      </p:sp>
      <p:sp>
        <p:nvSpPr>
          <p:cNvPr id="7" name="TextBox 6">
            <a:extLst>
              <a:ext uri="{FF2B5EF4-FFF2-40B4-BE49-F238E27FC236}">
                <a16:creationId xmlns:a16="http://schemas.microsoft.com/office/drawing/2014/main" id="{AB4846FA-5885-A33E-924B-7D623B54854A}"/>
              </a:ext>
            </a:extLst>
          </p:cNvPr>
          <p:cNvSpPr txBox="1"/>
          <p:nvPr/>
        </p:nvSpPr>
        <p:spPr>
          <a:xfrm>
            <a:off x="955040" y="3342640"/>
            <a:ext cx="10292080" cy="1384995"/>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3.Data Integrity: </a:t>
            </a:r>
            <a:r>
              <a:rPr lang="en-US" sz="2800" dirty="0">
                <a:latin typeface="Times New Roman" panose="02020603050405020304" pitchFamily="18" charset="0"/>
                <a:cs typeface="Times New Roman" panose="02020603050405020304" pitchFamily="18" charset="0"/>
              </a:rPr>
              <a:t>Watermarking helps ensure images haven't been tampered with during </a:t>
            </a:r>
            <a:r>
              <a:rPr lang="en-US" sz="2800" dirty="0" err="1">
                <a:latin typeface="Times New Roman" panose="02020603050405020304" pitchFamily="18" charset="0"/>
                <a:cs typeface="Times New Roman" panose="02020603050405020304" pitchFamily="18" charset="0"/>
              </a:rPr>
              <a:t>transmission.Secure</a:t>
            </a:r>
            <a:r>
              <a:rPr lang="en-US" sz="2800" dirty="0">
                <a:latin typeface="Times New Roman" panose="02020603050405020304" pitchFamily="18" charset="0"/>
                <a:cs typeface="Times New Roman" panose="02020603050405020304" pitchFamily="18" charset="0"/>
              </a:rPr>
              <a:t> storage solutions minimize the risk of data breaches or modifications.</a:t>
            </a:r>
          </a:p>
        </p:txBody>
      </p:sp>
      <p:sp>
        <p:nvSpPr>
          <p:cNvPr id="2" name="Title 1">
            <a:extLst>
              <a:ext uri="{FF2B5EF4-FFF2-40B4-BE49-F238E27FC236}">
                <a16:creationId xmlns:a16="http://schemas.microsoft.com/office/drawing/2014/main" id="{F7A8B80A-8B5A-F264-ADDB-E0E4506AA69C}"/>
              </a:ext>
            </a:extLst>
          </p:cNvPr>
          <p:cNvSpPr txBox="1">
            <a:spLocks/>
          </p:cNvSpPr>
          <p:nvPr/>
        </p:nvSpPr>
        <p:spPr>
          <a:xfrm>
            <a:off x="1659791" y="354835"/>
            <a:ext cx="9453685"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Outcomes and Impact (continue)</a:t>
            </a:r>
            <a:endParaRPr lang="en-US" sz="4800" u="sng" dirty="0">
              <a:latin typeface="Times New Roman" panose="02020603050405020304" pitchFamily="18" charset="0"/>
              <a:cs typeface="Times New Roman" panose="02020603050405020304" pitchFamily="18" charset="0"/>
            </a:endParaRPr>
          </a:p>
        </p:txBody>
      </p:sp>
      <p:sp>
        <p:nvSpPr>
          <p:cNvPr id="3" name="Hexagon 2">
            <a:extLst>
              <a:ext uri="{FF2B5EF4-FFF2-40B4-BE49-F238E27FC236}">
                <a16:creationId xmlns:a16="http://schemas.microsoft.com/office/drawing/2014/main" id="{93CD9580-6FAA-5352-EDBB-D357EF6CF068}"/>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20</a:t>
            </a:r>
          </a:p>
        </p:txBody>
      </p:sp>
    </p:spTree>
    <p:extLst>
      <p:ext uri="{BB962C8B-B14F-4D97-AF65-F5344CB8AC3E}">
        <p14:creationId xmlns:p14="http://schemas.microsoft.com/office/powerpoint/2010/main" val="3543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2E01D6-FF98-B6C4-3AC1-BAED204A60A9}"/>
              </a:ext>
            </a:extLst>
          </p:cNvPr>
          <p:cNvSpPr txBox="1"/>
          <p:nvPr/>
        </p:nvSpPr>
        <p:spPr>
          <a:xfrm>
            <a:off x="1112520" y="1184077"/>
            <a:ext cx="6096000" cy="523220"/>
          </a:xfrm>
          <a:prstGeom prst="rect">
            <a:avLst/>
          </a:prstGeom>
          <a:noFill/>
        </p:spPr>
        <p:txBody>
          <a:bodyPr wrap="square">
            <a:spAutoFit/>
          </a:bodyPr>
          <a:lstStyle/>
          <a:p>
            <a:r>
              <a:rPr lang="en-US" sz="2800" b="1" u="sng" dirty="0">
                <a:solidFill>
                  <a:srgbClr val="8141B5"/>
                </a:solidFill>
                <a:latin typeface="Times New Roman" panose="02020603050405020304" pitchFamily="18" charset="0"/>
                <a:cs typeface="Times New Roman" panose="02020603050405020304" pitchFamily="18" charset="0"/>
              </a:rPr>
              <a:t>Impact:</a:t>
            </a:r>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18F5844-F6A9-44B7-677D-529C20ABE0C8}"/>
              </a:ext>
            </a:extLst>
          </p:cNvPr>
          <p:cNvSpPr txBox="1"/>
          <p:nvPr/>
        </p:nvSpPr>
        <p:spPr>
          <a:xfrm>
            <a:off x="904240" y="2042160"/>
            <a:ext cx="10566400" cy="3108543"/>
          </a:xfrm>
          <a:prstGeom prst="rect">
            <a:avLst/>
          </a:prstGeom>
          <a:noFill/>
        </p:spPr>
        <p:txBody>
          <a:bodyPr wrap="square">
            <a:spAutoFit/>
          </a:bodyPr>
          <a:lstStyle/>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Boosts trust</a:t>
            </a:r>
            <a:r>
              <a:rPr lang="en-US" sz="2800" dirty="0">
                <a:latin typeface="Times New Roman" panose="02020603050405020304" pitchFamily="18" charset="0"/>
                <a:cs typeface="Times New Roman" panose="02020603050405020304" pitchFamily="18" charset="0"/>
              </a:rPr>
              <a:t> between patients and providers through secure image sharing. </a:t>
            </a:r>
          </a:p>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Improves patient care</a:t>
            </a:r>
            <a:r>
              <a:rPr lang="en-US" sz="2800" dirty="0">
                <a:latin typeface="Times New Roman" panose="02020603050405020304" pitchFamily="18" charset="0"/>
                <a:cs typeface="Times New Roman" panose="02020603050405020304" pitchFamily="18" charset="0"/>
              </a:rPr>
              <a:t> with faster access to images for better diagnoses and treatment.</a:t>
            </a:r>
          </a:p>
          <a:p>
            <a:pPr marL="457200" indent="-4572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Enhances collaboration</a:t>
            </a:r>
            <a:r>
              <a:rPr lang="en-US" sz="2800" dirty="0">
                <a:latin typeface="Times New Roman" panose="02020603050405020304" pitchFamily="18" charset="0"/>
                <a:cs typeface="Times New Roman" panose="02020603050405020304" pitchFamily="18" charset="0"/>
              </a:rPr>
              <a:t> among healthcare professionals across institutions.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Potentially reduces costs</a:t>
            </a:r>
            <a:r>
              <a:rPr lang="en-US" sz="2800" dirty="0">
                <a:latin typeface="Times New Roman" panose="02020603050405020304" pitchFamily="18" charset="0"/>
                <a:cs typeface="Times New Roman" panose="02020603050405020304" pitchFamily="18" charset="0"/>
              </a:rPr>
              <a:t> by streamlining image sharing processes.</a:t>
            </a:r>
          </a:p>
        </p:txBody>
      </p:sp>
      <p:sp>
        <p:nvSpPr>
          <p:cNvPr id="2" name="Title 1">
            <a:extLst>
              <a:ext uri="{FF2B5EF4-FFF2-40B4-BE49-F238E27FC236}">
                <a16:creationId xmlns:a16="http://schemas.microsoft.com/office/drawing/2014/main" id="{1D326DDE-4EDB-1BBD-B5C9-4AC29DFFC338}"/>
              </a:ext>
            </a:extLst>
          </p:cNvPr>
          <p:cNvSpPr txBox="1">
            <a:spLocks/>
          </p:cNvSpPr>
          <p:nvPr/>
        </p:nvSpPr>
        <p:spPr>
          <a:xfrm>
            <a:off x="1589452" y="460717"/>
            <a:ext cx="9453685"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Outcomes and Impact (continue)</a:t>
            </a:r>
            <a:endParaRPr lang="en-US" sz="4800" u="sng" dirty="0">
              <a:latin typeface="Times New Roman" panose="02020603050405020304" pitchFamily="18" charset="0"/>
              <a:cs typeface="Times New Roman" panose="02020603050405020304" pitchFamily="18" charset="0"/>
            </a:endParaRPr>
          </a:p>
        </p:txBody>
      </p:sp>
      <p:sp>
        <p:nvSpPr>
          <p:cNvPr id="3" name="Hexagon 2">
            <a:extLst>
              <a:ext uri="{FF2B5EF4-FFF2-40B4-BE49-F238E27FC236}">
                <a16:creationId xmlns:a16="http://schemas.microsoft.com/office/drawing/2014/main" id="{B6F5FCED-0733-8571-E680-95ECFC5237F8}"/>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21</a:t>
            </a:r>
          </a:p>
        </p:txBody>
      </p:sp>
    </p:spTree>
    <p:extLst>
      <p:ext uri="{BB962C8B-B14F-4D97-AF65-F5344CB8AC3E}">
        <p14:creationId xmlns:p14="http://schemas.microsoft.com/office/powerpoint/2010/main" val="883287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272D7C-93A3-81BD-489B-0E9C245EBD4D}"/>
              </a:ext>
            </a:extLst>
          </p:cNvPr>
          <p:cNvPicPr>
            <a:picLocks noGrp="1" noChangeAspect="1"/>
          </p:cNvPicPr>
          <p:nvPr>
            <p:ph sz="quarter" idx="10"/>
          </p:nvPr>
        </p:nvPicPr>
        <p:blipFill>
          <a:blip r:embed="rId2"/>
          <a:stretch>
            <a:fillRect/>
          </a:stretch>
        </p:blipFill>
        <p:spPr>
          <a:xfrm>
            <a:off x="756139" y="1287000"/>
            <a:ext cx="10981592" cy="5125914"/>
          </a:xfrm>
        </p:spPr>
      </p:pic>
      <p:sp>
        <p:nvSpPr>
          <p:cNvPr id="6" name="Title 1">
            <a:extLst>
              <a:ext uri="{FF2B5EF4-FFF2-40B4-BE49-F238E27FC236}">
                <a16:creationId xmlns:a16="http://schemas.microsoft.com/office/drawing/2014/main" id="{83E81B42-FC57-28D6-7BA2-5159B38D3355}"/>
              </a:ext>
            </a:extLst>
          </p:cNvPr>
          <p:cNvSpPr txBox="1">
            <a:spLocks/>
          </p:cNvSpPr>
          <p:nvPr/>
        </p:nvSpPr>
        <p:spPr>
          <a:xfrm>
            <a:off x="914103" y="330785"/>
            <a:ext cx="10005755" cy="10519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Comparative analysis </a:t>
            </a:r>
            <a:r>
              <a:rPr lang="en-US" sz="4800" u="sng" dirty="0">
                <a:solidFill>
                  <a:srgbClr val="8141B5"/>
                </a:solidFill>
              </a:rPr>
              <a:t>(continue)</a:t>
            </a:r>
            <a:endParaRPr lang="en-US" sz="4800" u="sng" dirty="0">
              <a:latin typeface="Times New Roman" panose="02020603050405020304" pitchFamily="18" charset="0"/>
              <a:cs typeface="Times New Roman" panose="02020603050405020304" pitchFamily="18" charset="0"/>
            </a:endParaRPr>
          </a:p>
        </p:txBody>
      </p:sp>
      <p:sp>
        <p:nvSpPr>
          <p:cNvPr id="2" name="Hexagon 1">
            <a:extLst>
              <a:ext uri="{FF2B5EF4-FFF2-40B4-BE49-F238E27FC236}">
                <a16:creationId xmlns:a16="http://schemas.microsoft.com/office/drawing/2014/main" id="{3E304E2D-B926-5EE3-33E9-D251239C2425}"/>
              </a:ext>
            </a:extLst>
          </p:cNvPr>
          <p:cNvSpPr/>
          <p:nvPr/>
        </p:nvSpPr>
        <p:spPr>
          <a:xfrm>
            <a:off x="11207262" y="-22869"/>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22</a:t>
            </a:r>
          </a:p>
        </p:txBody>
      </p:sp>
    </p:spTree>
    <p:extLst>
      <p:ext uri="{BB962C8B-B14F-4D97-AF65-F5344CB8AC3E}">
        <p14:creationId xmlns:p14="http://schemas.microsoft.com/office/powerpoint/2010/main" val="2981641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BB717C-F4ED-99F6-6D79-9743D9EA7FD3}"/>
              </a:ext>
            </a:extLst>
          </p:cNvPr>
          <p:cNvSpPr>
            <a:spLocks noGrp="1"/>
          </p:cNvSpPr>
          <p:nvPr>
            <p:ph sz="quarter" idx="10"/>
          </p:nvPr>
        </p:nvSpPr>
        <p:spPr>
          <a:xfrm>
            <a:off x="487680" y="1412241"/>
            <a:ext cx="10874864" cy="4551680"/>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In conclusion, Blockchain secures medical image sharing in e-healthcare, addressing privacy, security and data integrity. Leverage blockchain's strengths and robust encryption (DSPPS) for secure storage, access control and confidential image transmission. This efficient solution offers granular access control with minimal overhead. Future work focuses on optimization and healthcare system integration.  </a:t>
            </a:r>
          </a:p>
        </p:txBody>
      </p:sp>
      <p:sp>
        <p:nvSpPr>
          <p:cNvPr id="4" name="Title 1">
            <a:extLst>
              <a:ext uri="{FF2B5EF4-FFF2-40B4-BE49-F238E27FC236}">
                <a16:creationId xmlns:a16="http://schemas.microsoft.com/office/drawing/2014/main" id="{0728B2E6-039D-C0C2-49C8-2190F1031AD2}"/>
              </a:ext>
            </a:extLst>
          </p:cNvPr>
          <p:cNvSpPr txBox="1">
            <a:spLocks/>
          </p:cNvSpPr>
          <p:nvPr/>
        </p:nvSpPr>
        <p:spPr>
          <a:xfrm>
            <a:off x="710005" y="812799"/>
            <a:ext cx="10657840" cy="4267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Conclusion</a:t>
            </a:r>
            <a:endParaRPr lang="en-US" sz="4800" u="sng" dirty="0">
              <a:latin typeface="Times New Roman" panose="02020603050405020304" pitchFamily="18" charset="0"/>
              <a:cs typeface="Times New Roman" panose="02020603050405020304" pitchFamily="18" charset="0"/>
            </a:endParaRPr>
          </a:p>
        </p:txBody>
      </p:sp>
      <p:sp>
        <p:nvSpPr>
          <p:cNvPr id="2" name="Hexagon 1">
            <a:extLst>
              <a:ext uri="{FF2B5EF4-FFF2-40B4-BE49-F238E27FC236}">
                <a16:creationId xmlns:a16="http://schemas.microsoft.com/office/drawing/2014/main" id="{99519671-97CF-210B-F3A6-0A607DF68A64}"/>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23</a:t>
            </a:r>
          </a:p>
        </p:txBody>
      </p:sp>
    </p:spTree>
    <p:extLst>
      <p:ext uri="{BB962C8B-B14F-4D97-AF65-F5344CB8AC3E}">
        <p14:creationId xmlns:p14="http://schemas.microsoft.com/office/powerpoint/2010/main" val="3049192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F910B3-98E4-F6D1-8230-95580D679FC2}"/>
              </a:ext>
            </a:extLst>
          </p:cNvPr>
          <p:cNvSpPr txBox="1"/>
          <p:nvPr/>
        </p:nvSpPr>
        <p:spPr>
          <a:xfrm>
            <a:off x="538480" y="1874728"/>
            <a:ext cx="11297920" cy="3539430"/>
          </a:xfrm>
          <a:prstGeom prst="rect">
            <a:avLst/>
          </a:prstGeom>
          <a:noFill/>
        </p:spPr>
        <p:txBody>
          <a:bodyPr wrap="square">
            <a:spAutoFit/>
          </a:bodyPr>
          <a:lstStyle/>
          <a:p>
            <a:pPr marL="457200" indent="-457200" algn="just">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Scalability: </a:t>
            </a:r>
            <a:r>
              <a:rPr lang="en-US" sz="2800" dirty="0">
                <a:latin typeface="Times New Roman" panose="02020603050405020304" pitchFamily="18" charset="0"/>
                <a:cs typeface="Times New Roman" panose="02020603050405020304" pitchFamily="18" charset="0"/>
              </a:rPr>
              <a:t>Explore off-chain storage and sharding for large medical images.</a:t>
            </a:r>
          </a:p>
          <a:p>
            <a:pPr marL="457200" indent="-457200" algn="just">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Performance: </a:t>
            </a:r>
            <a:r>
              <a:rPr lang="en-US" sz="2800" dirty="0">
                <a:latin typeface="Times New Roman" panose="02020603050405020304" pitchFamily="18" charset="0"/>
                <a:cs typeface="Times New Roman" panose="02020603050405020304" pitchFamily="18" charset="0"/>
              </a:rPr>
              <a:t>Optimize smart contracts for access control efficiency.</a:t>
            </a:r>
          </a:p>
          <a:p>
            <a:pPr marL="457200" indent="-457200" algn="just">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Security: </a:t>
            </a:r>
            <a:r>
              <a:rPr lang="en-US" sz="2800" dirty="0">
                <a:latin typeface="Times New Roman" panose="02020603050405020304" pitchFamily="18" charset="0"/>
                <a:cs typeface="Times New Roman" panose="02020603050405020304" pitchFamily="18" charset="0"/>
              </a:rPr>
              <a:t>Evaluate and potentially improve DSPPS encryption for medical images.</a:t>
            </a:r>
          </a:p>
          <a:p>
            <a:pPr marL="457200" indent="-457200" algn="just">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Trust Model: </a:t>
            </a:r>
            <a:r>
              <a:rPr lang="en-US" sz="2800" dirty="0">
                <a:latin typeface="Times New Roman" panose="02020603050405020304" pitchFamily="18" charset="0"/>
                <a:cs typeface="Times New Roman" panose="02020603050405020304" pitchFamily="18" charset="0"/>
              </a:rPr>
              <a:t>Develop methods to verify image authenticity from untrusted parties.</a:t>
            </a:r>
          </a:p>
          <a:p>
            <a:pPr marL="457200" indent="-457200" algn="just">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Integration: </a:t>
            </a:r>
            <a:r>
              <a:rPr lang="en-US" sz="2800" dirty="0">
                <a:latin typeface="Times New Roman" panose="02020603050405020304" pitchFamily="18" charset="0"/>
                <a:cs typeface="Times New Roman" panose="02020603050405020304" pitchFamily="18" charset="0"/>
              </a:rPr>
              <a:t>Ensure interoperability with existing e-healthcare standards.</a:t>
            </a:r>
          </a:p>
        </p:txBody>
      </p:sp>
      <p:sp>
        <p:nvSpPr>
          <p:cNvPr id="8" name="TextBox 7">
            <a:extLst>
              <a:ext uri="{FF2B5EF4-FFF2-40B4-BE49-F238E27FC236}">
                <a16:creationId xmlns:a16="http://schemas.microsoft.com/office/drawing/2014/main" id="{DE339412-F7AD-85D6-6297-7C8983E687F2}"/>
              </a:ext>
            </a:extLst>
          </p:cNvPr>
          <p:cNvSpPr txBox="1"/>
          <p:nvPr/>
        </p:nvSpPr>
        <p:spPr>
          <a:xfrm>
            <a:off x="3923909" y="544446"/>
            <a:ext cx="6096000" cy="830997"/>
          </a:xfrm>
          <a:prstGeom prst="rect">
            <a:avLst/>
          </a:prstGeom>
          <a:noFill/>
        </p:spPr>
        <p:txBody>
          <a:bodyPr wrap="square">
            <a:spAutoFit/>
          </a:bodyPr>
          <a:lstStyle/>
          <a:p>
            <a:r>
              <a:rPr lang="en-US" sz="4800" b="1" u="sng" dirty="0">
                <a:solidFill>
                  <a:srgbClr val="8141B5"/>
                </a:solidFill>
                <a:latin typeface="Times New Roman" panose="02020603050405020304" pitchFamily="18" charset="0"/>
                <a:cs typeface="Times New Roman" panose="02020603050405020304" pitchFamily="18" charset="0"/>
              </a:rPr>
              <a:t>Future Work</a:t>
            </a:r>
            <a:endParaRPr lang="en-US" sz="4800" b="1" dirty="0">
              <a:latin typeface="Times New Roman" panose="02020603050405020304" pitchFamily="18" charset="0"/>
              <a:cs typeface="Times New Roman" panose="02020603050405020304" pitchFamily="18" charset="0"/>
            </a:endParaRPr>
          </a:p>
        </p:txBody>
      </p:sp>
      <p:sp>
        <p:nvSpPr>
          <p:cNvPr id="2" name="Hexagon 1">
            <a:extLst>
              <a:ext uri="{FF2B5EF4-FFF2-40B4-BE49-F238E27FC236}">
                <a16:creationId xmlns:a16="http://schemas.microsoft.com/office/drawing/2014/main" id="{27731AAD-586D-62B9-D2DF-E47BEAC6BF9E}"/>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24</a:t>
            </a:r>
          </a:p>
        </p:txBody>
      </p:sp>
    </p:spTree>
    <p:extLst>
      <p:ext uri="{BB962C8B-B14F-4D97-AF65-F5344CB8AC3E}">
        <p14:creationId xmlns:p14="http://schemas.microsoft.com/office/powerpoint/2010/main" val="2831464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50F8D-9CEF-E3A4-F437-522547D282F7}"/>
              </a:ext>
            </a:extLst>
          </p:cNvPr>
          <p:cNvSpPr txBox="1">
            <a:spLocks/>
          </p:cNvSpPr>
          <p:nvPr/>
        </p:nvSpPr>
        <p:spPr>
          <a:xfrm>
            <a:off x="2612912" y="930181"/>
            <a:ext cx="6526904" cy="4982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References</a:t>
            </a:r>
            <a:endParaRPr lang="en-US" sz="4800" u="s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F84D7A1-9569-CCFD-CD0E-318543A348B9}"/>
              </a:ext>
            </a:extLst>
          </p:cNvPr>
          <p:cNvSpPr txBox="1"/>
          <p:nvPr/>
        </p:nvSpPr>
        <p:spPr>
          <a:xfrm>
            <a:off x="934720" y="1971040"/>
            <a:ext cx="10322560" cy="3876510"/>
          </a:xfrm>
          <a:prstGeom prst="rect">
            <a:avLst/>
          </a:prstGeom>
          <a:noFill/>
        </p:spPr>
        <p:txBody>
          <a:bodyPr wrap="square">
            <a:spAutoFit/>
          </a:bodyPr>
          <a:lstStyle/>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O. P. Singh, A. K. Singh, A. Agrawal, and H. Zhou, “</a:t>
            </a:r>
            <a:r>
              <a:rPr lang="en-US" sz="1800" dirty="0" err="1">
                <a:effectLst/>
                <a:latin typeface="Times New Roman" panose="02020603050405020304" pitchFamily="18" charset="0"/>
                <a:ea typeface="Times New Roman" panose="02020603050405020304" pitchFamily="18" charset="0"/>
              </a:rPr>
              <a:t>SecDH</a:t>
            </a:r>
            <a:r>
              <a:rPr lang="en-US" sz="1800" dirty="0">
                <a:effectLst/>
                <a:latin typeface="Times New Roman" panose="02020603050405020304" pitchFamily="18" charset="0"/>
                <a:ea typeface="Times New Roman" panose="02020603050405020304" pitchFamily="18" charset="0"/>
              </a:rPr>
              <a:t>: Security of COVID-19 images based on data hiding with PCA,” </a:t>
            </a:r>
            <a:r>
              <a:rPr lang="en-US" sz="1800" i="1" dirty="0">
                <a:effectLst/>
                <a:latin typeface="Times New Roman" panose="02020603050405020304" pitchFamily="18" charset="0"/>
                <a:ea typeface="Times New Roman" panose="02020603050405020304" pitchFamily="18" charset="0"/>
              </a:rPr>
              <a:t>Computer Communications</a:t>
            </a:r>
            <a:r>
              <a:rPr lang="en-US" sz="1800" dirty="0">
                <a:effectLst/>
                <a:latin typeface="Times New Roman" panose="02020603050405020304" pitchFamily="18" charset="0"/>
                <a:ea typeface="Times New Roman" panose="02020603050405020304" pitchFamily="18" charset="0"/>
              </a:rPr>
              <a:t>, vol. 191, pp. 368–377, Jul. 2022,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10.1016/j.comcom.2022.05.010.</a:t>
            </a:r>
          </a:p>
          <a:p>
            <a:pPr marL="342900" marR="0" lvl="0" indent="-342900">
              <a:buFont typeface="+mj-lt"/>
              <a:buAutoNum type="arabicPeriod"/>
            </a:pP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Shini</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S, Thomas T, </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Chithraranjan</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K. Cloud based medical image </a:t>
            </a:r>
            <a:r>
              <a:rPr lang="en-US" sz="1800" u="sng"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exchangesecurity</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challenges. Procedia Eng 2012;38:3454–61.</a:t>
            </a:r>
            <a:endParaRPr lang="en-US" sz="1800" dirty="0">
              <a:effectLst/>
              <a:latin typeface="Times New Roman" panose="02020603050405020304" pitchFamily="18" charset="0"/>
              <a:ea typeface="Times New Roman" panose="02020603050405020304" pitchFamily="18" charset="0"/>
            </a:endParaRPr>
          </a:p>
          <a:p>
            <a:pPr marL="342900" marR="0" lvl="0" indent="-342900">
              <a:buFont typeface="+mj-lt"/>
              <a:buAutoNum type="arabicPeriod"/>
            </a:pPr>
            <a:r>
              <a:rPr lang="en-US" sz="18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Singh P, Devi KJ, Thakkar HK, Kotecha K. Region-based hybrid medical image watermarking scheme for robust and secured transmission in IoMT. IEEE Access 2022;10:8974–93.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3000"/>
              </a:lnSpc>
              <a:spcBef>
                <a:spcPts val="0"/>
              </a:spcBef>
              <a:spcAft>
                <a:spcPts val="45"/>
              </a:spcAft>
              <a:buFont typeface="+mj-lt"/>
              <a:buAutoNum type="arabicPeriod"/>
            </a:pP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Mishra P, Vidyarthi A, </a:t>
            </a:r>
            <a:r>
              <a:rPr lang="en-US" sz="1800" u="none" strike="noStrike" dirty="0" err="1">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Siano</a:t>
            </a: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P. Guest editorial: Security and privacy for cloud-assisted internet of things (IoT) and smart grid. IEEE Trans Ind Inf 2022;18(7):4966–8.</a:t>
            </a:r>
            <a:endPar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2000"/>
              </a:lnSpc>
              <a:spcBef>
                <a:spcPts val="0"/>
              </a:spcBef>
              <a:spcAft>
                <a:spcPts val="55"/>
              </a:spcAft>
              <a:buFont typeface="+mj-lt"/>
              <a:buAutoNum type="arabicPeriod"/>
            </a:pPr>
            <a:r>
              <a:rPr lang="en-US"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Ramalingam C, Mohan P. Addressing semantics standards for cloud portability and interoperability in multi cloud environment. Symmetry 2021;13(2):317.</a:t>
            </a:r>
            <a:endParaRPr lang="en-US"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12000"/>
              </a:lnSpc>
              <a:spcBef>
                <a:spcPts val="0"/>
              </a:spcBef>
              <a:spcAft>
                <a:spcPts val="55"/>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3000"/>
              </a:lnSpc>
              <a:spcBef>
                <a:spcPts val="0"/>
              </a:spcBef>
              <a:spcAft>
                <a:spcPts val="45"/>
              </a:spcAft>
              <a:buFont typeface="+mj-lt"/>
              <a:buAutoNum type="arabicPeriod"/>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Hexagon 1">
            <a:extLst>
              <a:ext uri="{FF2B5EF4-FFF2-40B4-BE49-F238E27FC236}">
                <a16:creationId xmlns:a16="http://schemas.microsoft.com/office/drawing/2014/main" id="{11EFFD6C-28EE-C702-179C-8F318969FBFB}"/>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25</a:t>
            </a:r>
          </a:p>
        </p:txBody>
      </p:sp>
    </p:spTree>
    <p:extLst>
      <p:ext uri="{BB962C8B-B14F-4D97-AF65-F5344CB8AC3E}">
        <p14:creationId xmlns:p14="http://schemas.microsoft.com/office/powerpoint/2010/main" val="3717783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79C934-118A-33C3-CB57-415F2FF004CE}"/>
              </a:ext>
            </a:extLst>
          </p:cNvPr>
          <p:cNvSpPr>
            <a:spLocks noGrp="1"/>
          </p:cNvSpPr>
          <p:nvPr>
            <p:ph type="title"/>
          </p:nvPr>
        </p:nvSpPr>
        <p:spPr>
          <a:xfrm>
            <a:off x="901063" y="497839"/>
            <a:ext cx="10005755" cy="1051999"/>
          </a:xfrm>
        </p:spPr>
        <p:txBody>
          <a:bodyPr/>
          <a:lstStyle/>
          <a:p>
            <a:pPr algn="ctr"/>
            <a:r>
              <a:rPr lang="en-US" sz="4800" b="1" u="sng" dirty="0">
                <a:solidFill>
                  <a:srgbClr val="8141B5"/>
                </a:solidFill>
                <a:latin typeface="Times New Roman" panose="02020603050405020304" pitchFamily="18" charset="0"/>
                <a:cs typeface="Times New Roman" panose="02020603050405020304" pitchFamily="18" charset="0"/>
              </a:rPr>
              <a:t>References (continue)</a:t>
            </a:r>
            <a:endParaRPr lang="en-US" sz="4800"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D9D8CF1-63E2-561A-ED22-65C7CA946EBB}"/>
              </a:ext>
            </a:extLst>
          </p:cNvPr>
          <p:cNvSpPr txBox="1"/>
          <p:nvPr/>
        </p:nvSpPr>
        <p:spPr>
          <a:xfrm>
            <a:off x="817684" y="1406769"/>
            <a:ext cx="10845995" cy="4814121"/>
          </a:xfrm>
          <a:prstGeom prst="rect">
            <a:avLst/>
          </a:prstGeom>
          <a:noFill/>
        </p:spPr>
        <p:txBody>
          <a:bodyPr wrap="square">
            <a:spAutoFit/>
          </a:bodyPr>
          <a:lstStyle/>
          <a:p>
            <a:pPr marR="0" lvl="0" algn="just">
              <a:lnSpc>
                <a:spcPct val="112000"/>
              </a:lnSpc>
              <a:spcBef>
                <a:spcPts val="0"/>
              </a:spcBef>
              <a:spcAft>
                <a:spcPts val="55"/>
              </a:spcAft>
            </a:pPr>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Ghanmi</a:t>
            </a:r>
            <a:r>
              <a:rPr lang="en-US" dirty="0">
                <a:latin typeface="Times New Roman" panose="02020603050405020304" pitchFamily="18" charset="0"/>
                <a:cs typeface="Times New Roman" panose="02020603050405020304" pitchFamily="18" charset="0"/>
              </a:rPr>
              <a:t> H, </a:t>
            </a:r>
            <a:r>
              <a:rPr lang="en-US" dirty="0" err="1">
                <a:latin typeface="Times New Roman" panose="02020603050405020304" pitchFamily="18" charset="0"/>
                <a:cs typeface="Times New Roman" panose="02020603050405020304" pitchFamily="18" charset="0"/>
              </a:rPr>
              <a:t>Hajlaoui</a:t>
            </a:r>
            <a:r>
              <a:rPr lang="en-US" dirty="0">
                <a:latin typeface="Times New Roman" panose="02020603050405020304" pitchFamily="18" charset="0"/>
                <a:cs typeface="Times New Roman" panose="02020603050405020304" pitchFamily="18" charset="0"/>
              </a:rPr>
              <a:t> N, Touati H, </a:t>
            </a:r>
            <a:r>
              <a:rPr lang="en-US" dirty="0" err="1">
                <a:latin typeface="Times New Roman" panose="02020603050405020304" pitchFamily="18" charset="0"/>
                <a:cs typeface="Times New Roman" panose="02020603050405020304" pitchFamily="18" charset="0"/>
              </a:rPr>
              <a:t>Hadded</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Muhlethaler</a:t>
            </a:r>
            <a:r>
              <a:rPr lang="en-US" dirty="0">
                <a:latin typeface="Times New Roman" panose="02020603050405020304" pitchFamily="18" charset="0"/>
                <a:cs typeface="Times New Roman" panose="02020603050405020304" pitchFamily="18" charset="0"/>
              </a:rPr>
              <a:t> P. A secure data storage in multi-cloud architecture using blowfish encryption algorithm. In: Advanced information networking and applications: Proceedings of the 36th international conference on advanced information networking and applications. Vol. 2. Springer; 2022, p. 398–408.</a:t>
            </a:r>
          </a:p>
          <a:p>
            <a:pPr marR="0" lvl="0" algn="just">
              <a:lnSpc>
                <a:spcPct val="112000"/>
              </a:lnSpc>
              <a:spcBef>
                <a:spcPts val="0"/>
              </a:spcBef>
              <a:spcAft>
                <a:spcPts val="55"/>
              </a:spcAft>
            </a:pPr>
            <a:r>
              <a:rPr lang="en-US" dirty="0">
                <a:latin typeface="Times New Roman" panose="02020603050405020304" pitchFamily="18" charset="0"/>
                <a:cs typeface="Times New Roman" panose="02020603050405020304" pitchFamily="18" charset="0"/>
              </a:rPr>
              <a:t>7. Hong J, </a:t>
            </a:r>
            <a:r>
              <a:rPr lang="en-US" dirty="0" err="1">
                <a:latin typeface="Times New Roman" panose="02020603050405020304" pitchFamily="18" charset="0"/>
                <a:cs typeface="Times New Roman" panose="02020603050405020304" pitchFamily="18" charset="0"/>
              </a:rPr>
              <a:t>Dreibholz</a:t>
            </a:r>
            <a:r>
              <a:rPr lang="en-US" dirty="0">
                <a:latin typeface="Times New Roman" panose="02020603050405020304" pitchFamily="18" charset="0"/>
                <a:cs typeface="Times New Roman" panose="02020603050405020304" pitchFamily="18" charset="0"/>
              </a:rPr>
              <a:t> T, Schenkel JA, Hu JA. An overview of multi-cloud computing. In: Web, artificial intelligence and network applications: Proceedings of the workshops of the 33rd international conference on advanced information networking and applications. Vol. 33. Springer; 2019, p. 1055–68.</a:t>
            </a:r>
          </a:p>
          <a:p>
            <a:pPr marR="0" lvl="0" algn="just">
              <a:lnSpc>
                <a:spcPct val="112000"/>
              </a:lnSpc>
              <a:spcBef>
                <a:spcPts val="0"/>
              </a:spcBef>
              <a:spcAft>
                <a:spcPts val="55"/>
              </a:spcAft>
            </a:pPr>
            <a:r>
              <a:rPr lang="en-US" dirty="0">
                <a:latin typeface="Times New Roman" panose="02020603050405020304" pitchFamily="18" charset="0"/>
                <a:cs typeface="Times New Roman" panose="02020603050405020304" pitchFamily="18" charset="0"/>
              </a:rPr>
              <a:t>8. </a:t>
            </a:r>
            <a:r>
              <a:rPr lang="en-US" dirty="0" err="1">
                <a:latin typeface="Times New Roman" panose="02020603050405020304" pitchFamily="18" charset="0"/>
                <a:cs typeface="Times New Roman" panose="02020603050405020304" pitchFamily="18" charset="0"/>
              </a:rPr>
              <a:t>Apama</a:t>
            </a:r>
            <a:r>
              <a:rPr lang="en-US" dirty="0">
                <a:latin typeface="Times New Roman" panose="02020603050405020304" pitchFamily="18" charset="0"/>
                <a:cs typeface="Times New Roman" panose="02020603050405020304" pitchFamily="18" charset="0"/>
              </a:rPr>
              <a:t> RM, </a:t>
            </a:r>
            <a:r>
              <a:rPr lang="en-US" dirty="0" err="1">
                <a:latin typeface="Times New Roman" panose="02020603050405020304" pitchFamily="18" charset="0"/>
                <a:cs typeface="Times New Roman" panose="02020603050405020304" pitchFamily="18" charset="0"/>
              </a:rPr>
              <a:t>Shanmugavadivu</a:t>
            </a:r>
            <a:r>
              <a:rPr lang="en-US" dirty="0">
                <a:latin typeface="Times New Roman" panose="02020603050405020304" pitchFamily="18" charset="0"/>
                <a:cs typeface="Times New Roman" panose="02020603050405020304" pitchFamily="18" charset="0"/>
              </a:rPr>
              <a:t> P. A literature review on medical imaging transfer. In: 2017 International conference on I-SMAC (IoT in social, mobile, analytics and cloud). IEEE; 2017, p. 284–8.</a:t>
            </a:r>
          </a:p>
          <a:p>
            <a:pPr marR="0" lvl="0" algn="just">
              <a:lnSpc>
                <a:spcPct val="112000"/>
              </a:lnSpc>
              <a:spcBef>
                <a:spcPts val="0"/>
              </a:spcBef>
              <a:spcAft>
                <a:spcPts val="55"/>
              </a:spcAft>
            </a:pPr>
            <a:r>
              <a:rPr lang="en-US" dirty="0">
                <a:latin typeface="Times New Roman" panose="02020603050405020304" pitchFamily="18" charset="0"/>
                <a:cs typeface="Times New Roman" panose="02020603050405020304" pitchFamily="18" charset="0"/>
              </a:rPr>
              <a:t>9. Gaurav A, </a:t>
            </a:r>
            <a:r>
              <a:rPr lang="en-US" dirty="0" err="1">
                <a:latin typeface="Times New Roman" panose="02020603050405020304" pitchFamily="18" charset="0"/>
                <a:cs typeface="Times New Roman" panose="02020603050405020304" pitchFamily="18" charset="0"/>
              </a:rPr>
              <a:t>Psannis</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Peraković</a:t>
            </a:r>
            <a:r>
              <a:rPr lang="en-US" dirty="0">
                <a:latin typeface="Times New Roman" panose="02020603050405020304" pitchFamily="18" charset="0"/>
                <a:cs typeface="Times New Roman" panose="02020603050405020304" pitchFamily="18" charset="0"/>
              </a:rPr>
              <a:t> D. Security of cloud-based medical internet of things (</a:t>
            </a:r>
            <a:r>
              <a:rPr lang="en-US" dirty="0" err="1">
                <a:latin typeface="Times New Roman" panose="02020603050405020304" pitchFamily="18" charset="0"/>
                <a:cs typeface="Times New Roman" panose="02020603050405020304" pitchFamily="18" charset="0"/>
              </a:rPr>
              <a:t>MIoTs</a:t>
            </a:r>
            <a:r>
              <a:rPr lang="en-US" dirty="0">
                <a:latin typeface="Times New Roman" panose="02020603050405020304" pitchFamily="18" charset="0"/>
                <a:cs typeface="Times New Roman" panose="02020603050405020304" pitchFamily="18" charset="0"/>
              </a:rPr>
              <a:t>): A survey. Int J </a:t>
            </a:r>
            <a:r>
              <a:rPr lang="en-US" dirty="0" err="1">
                <a:latin typeface="Times New Roman" panose="02020603050405020304" pitchFamily="18" charset="0"/>
                <a:cs typeface="Times New Roman" panose="02020603050405020304" pitchFamily="18" charset="0"/>
              </a:rPr>
              <a:t>Softw</a:t>
            </a:r>
            <a:r>
              <a:rPr lang="en-US" dirty="0">
                <a:latin typeface="Times New Roman" panose="02020603050405020304" pitchFamily="18" charset="0"/>
                <a:cs typeface="Times New Roman" panose="02020603050405020304" pitchFamily="18" charset="0"/>
              </a:rPr>
              <a:t> Sci </a:t>
            </a:r>
            <a:r>
              <a:rPr lang="en-US" dirty="0" err="1">
                <a:latin typeface="Times New Roman" panose="02020603050405020304" pitchFamily="18" charset="0"/>
                <a:cs typeface="Times New Roman" panose="02020603050405020304" pitchFamily="18" charset="0"/>
              </a:rPr>
              <a:t>Comput</a:t>
            </a:r>
            <a:r>
              <a:rPr lang="en-US" dirty="0">
                <a:latin typeface="Times New Roman" panose="02020603050405020304" pitchFamily="18" charset="0"/>
                <a:cs typeface="Times New Roman" panose="02020603050405020304" pitchFamily="18" charset="0"/>
              </a:rPr>
              <a:t> Int (IJSSCI) 2022;14(1):1–16.</a:t>
            </a:r>
          </a:p>
          <a:p>
            <a:pPr marR="0" lvl="0" algn="just">
              <a:lnSpc>
                <a:spcPct val="112000"/>
              </a:lnSpc>
              <a:spcBef>
                <a:spcPts val="0"/>
              </a:spcBef>
              <a:spcAft>
                <a:spcPts val="55"/>
              </a:spcAft>
            </a:pPr>
            <a:r>
              <a:rPr lang="en-US" dirty="0">
                <a:latin typeface="Times New Roman" panose="02020603050405020304" pitchFamily="18" charset="0"/>
                <a:cs typeface="Times New Roman" panose="02020603050405020304" pitchFamily="18" charset="0"/>
              </a:rPr>
              <a:t>10. Patel P, </a:t>
            </a:r>
            <a:r>
              <a:rPr lang="en-US" dirty="0" err="1">
                <a:latin typeface="Times New Roman" panose="02020603050405020304" pitchFamily="18" charset="0"/>
                <a:cs typeface="Times New Roman" panose="02020603050405020304" pitchFamily="18" charset="0"/>
              </a:rPr>
              <a:t>Ramoliya</a:t>
            </a:r>
            <a:r>
              <a:rPr lang="en-US" dirty="0">
                <a:latin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cs typeface="Times New Roman" panose="02020603050405020304" pitchFamily="18" charset="0"/>
              </a:rPr>
              <a:t>Thumaar</a:t>
            </a:r>
            <a:r>
              <a:rPr lang="en-US" dirty="0">
                <a:latin typeface="Times New Roman" panose="02020603050405020304" pitchFamily="18" charset="0"/>
                <a:cs typeface="Times New Roman" panose="02020603050405020304" pitchFamily="18" charset="0"/>
              </a:rPr>
              <a:t> M, Nayak A. Advancements in cloud-based solution for medical imaging: A survey. In: 2021 5th International conference on electronics, communication and aerospace technology. IEEE; 2021, p. 811–6. 11. Ibrahim DR, </a:t>
            </a:r>
            <a:r>
              <a:rPr lang="en-US" dirty="0" err="1">
                <a:latin typeface="Times New Roman" panose="02020603050405020304" pitchFamily="18" charset="0"/>
                <a:cs typeface="Times New Roman" panose="02020603050405020304" pitchFamily="18" charset="0"/>
              </a:rPr>
              <a:t>Teh</a:t>
            </a:r>
            <a:r>
              <a:rPr lang="en-US" dirty="0">
                <a:latin typeface="Times New Roman" panose="02020603050405020304" pitchFamily="18" charset="0"/>
                <a:cs typeface="Times New Roman" panose="02020603050405020304" pitchFamily="18" charset="0"/>
              </a:rPr>
              <a:t> JS, Abdullah R. An overview of visual cryptography techniques. Multimedia Tools Appl 2021;80(21):31927–52.</a:t>
            </a:r>
          </a:p>
        </p:txBody>
      </p:sp>
      <p:sp>
        <p:nvSpPr>
          <p:cNvPr id="2" name="Hexagon 1">
            <a:extLst>
              <a:ext uri="{FF2B5EF4-FFF2-40B4-BE49-F238E27FC236}">
                <a16:creationId xmlns:a16="http://schemas.microsoft.com/office/drawing/2014/main" id="{FC8B838D-9BF1-2ECB-320E-78DD1BFCA793}"/>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26</a:t>
            </a:r>
          </a:p>
        </p:txBody>
      </p:sp>
    </p:spTree>
    <p:extLst>
      <p:ext uri="{BB962C8B-B14F-4D97-AF65-F5344CB8AC3E}">
        <p14:creationId xmlns:p14="http://schemas.microsoft.com/office/powerpoint/2010/main" val="1973287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2D76A-96CC-D399-7C79-38B40E4F0DEF}"/>
              </a:ext>
            </a:extLst>
          </p:cNvPr>
          <p:cNvSpPr txBox="1">
            <a:spLocks/>
          </p:cNvSpPr>
          <p:nvPr/>
        </p:nvSpPr>
        <p:spPr>
          <a:xfrm>
            <a:off x="2434216" y="3179856"/>
            <a:ext cx="6526904" cy="4982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Thank You</a:t>
            </a:r>
            <a:endParaRPr lang="en-US" sz="4800" u="sng" dirty="0">
              <a:latin typeface="Times New Roman" panose="02020603050405020304" pitchFamily="18" charset="0"/>
              <a:cs typeface="Times New Roman" panose="02020603050405020304" pitchFamily="18" charset="0"/>
            </a:endParaRPr>
          </a:p>
        </p:txBody>
      </p:sp>
      <p:sp>
        <p:nvSpPr>
          <p:cNvPr id="2" name="Hexagon 1">
            <a:extLst>
              <a:ext uri="{FF2B5EF4-FFF2-40B4-BE49-F238E27FC236}">
                <a16:creationId xmlns:a16="http://schemas.microsoft.com/office/drawing/2014/main" id="{760A7A52-9241-1369-A71C-5392256CB130}"/>
              </a:ext>
            </a:extLst>
          </p:cNvPr>
          <p:cNvSpPr/>
          <p:nvPr/>
        </p:nvSpPr>
        <p:spPr>
          <a:xfrm>
            <a:off x="11207262" y="-22869"/>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27</a:t>
            </a:r>
          </a:p>
        </p:txBody>
      </p:sp>
    </p:spTree>
    <p:extLst>
      <p:ext uri="{BB962C8B-B14F-4D97-AF65-F5344CB8AC3E}">
        <p14:creationId xmlns:p14="http://schemas.microsoft.com/office/powerpoint/2010/main" val="286018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8A1A91-730E-762B-4D4B-314301CF9C50}"/>
              </a:ext>
            </a:extLst>
          </p:cNvPr>
          <p:cNvSpPr txBox="1">
            <a:spLocks/>
          </p:cNvSpPr>
          <p:nvPr/>
        </p:nvSpPr>
        <p:spPr>
          <a:xfrm>
            <a:off x="2850776" y="681037"/>
            <a:ext cx="5803340" cy="4982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Introduction</a:t>
            </a:r>
            <a:endParaRPr lang="en-US" sz="4800"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F9315FD-5BD0-94B5-1D98-0311D9AFD5B9}"/>
              </a:ext>
            </a:extLst>
          </p:cNvPr>
          <p:cNvSpPr txBox="1"/>
          <p:nvPr/>
        </p:nvSpPr>
        <p:spPr>
          <a:xfrm>
            <a:off x="822961" y="1889758"/>
            <a:ext cx="7945901" cy="3539430"/>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healthcare industry has undergone a dynamic resolution.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Medical images such as X-rays and MRIs are now stored and transmitted electronically.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shift offers benefits like efficient storage and sharing.</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However, it also raises concerns about security and privacy.</a:t>
            </a:r>
          </a:p>
        </p:txBody>
      </p:sp>
      <p:sp>
        <p:nvSpPr>
          <p:cNvPr id="2" name="AutoShape 2" descr="Key benefits of multi-cloud data management">
            <a:extLst>
              <a:ext uri="{FF2B5EF4-FFF2-40B4-BE49-F238E27FC236}">
                <a16:creationId xmlns:a16="http://schemas.microsoft.com/office/drawing/2014/main" id="{DCAE4108-BF12-64E0-C13C-F92BDCE319E4}"/>
              </a:ext>
            </a:extLst>
          </p:cNvPr>
          <p:cNvSpPr>
            <a:spLocks noChangeAspect="1" noChangeArrowheads="1"/>
          </p:cNvSpPr>
          <p:nvPr/>
        </p:nvSpPr>
        <p:spPr bwMode="auto">
          <a:xfrm>
            <a:off x="5943599" y="3276599"/>
            <a:ext cx="2646485" cy="26464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FCC7A7F-201A-C119-035C-2DBDAE4E8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232192">
            <a:off x="7412893" y="2234914"/>
            <a:ext cx="5836701" cy="2388172"/>
          </a:xfrm>
          <a:prstGeom prst="rect">
            <a:avLst/>
          </a:prstGeom>
        </p:spPr>
      </p:pic>
      <p:sp>
        <p:nvSpPr>
          <p:cNvPr id="6" name="Hexagon 5">
            <a:extLst>
              <a:ext uri="{FF2B5EF4-FFF2-40B4-BE49-F238E27FC236}">
                <a16:creationId xmlns:a16="http://schemas.microsoft.com/office/drawing/2014/main" id="{4795DC36-7C81-B968-03B7-1BBD2168116B}"/>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Tree>
    <p:extLst>
      <p:ext uri="{BB962C8B-B14F-4D97-AF65-F5344CB8AC3E}">
        <p14:creationId xmlns:p14="http://schemas.microsoft.com/office/powerpoint/2010/main" val="102507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97F434-9513-CD0F-B5EC-3C25FA0B66E8}"/>
              </a:ext>
            </a:extLst>
          </p:cNvPr>
          <p:cNvSpPr txBox="1">
            <a:spLocks/>
          </p:cNvSpPr>
          <p:nvPr/>
        </p:nvSpPr>
        <p:spPr>
          <a:xfrm>
            <a:off x="2306320" y="548640"/>
            <a:ext cx="8168640"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Motivation</a:t>
            </a:r>
            <a:endParaRPr lang="en-US" sz="4800" u="sng"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F9315FD-5BD0-94B5-1D98-0311D9AFD5B9}"/>
              </a:ext>
            </a:extLst>
          </p:cNvPr>
          <p:cNvSpPr txBox="1"/>
          <p:nvPr/>
        </p:nvSpPr>
        <p:spPr>
          <a:xfrm>
            <a:off x="976256" y="1659285"/>
            <a:ext cx="10239487" cy="2246769"/>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E-healthcare's digital images raise security concerns.</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Blockchain offers a secure way to store and transmit them.</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Watermarking strengthens security and privacy further.</a:t>
            </a:r>
          </a:p>
        </p:txBody>
      </p:sp>
      <p:sp>
        <p:nvSpPr>
          <p:cNvPr id="2" name="Hexagon 1">
            <a:extLst>
              <a:ext uri="{FF2B5EF4-FFF2-40B4-BE49-F238E27FC236}">
                <a16:creationId xmlns:a16="http://schemas.microsoft.com/office/drawing/2014/main" id="{8884CC28-04EF-FD63-07FC-5A2D9930E06A}"/>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Tree>
    <p:extLst>
      <p:ext uri="{BB962C8B-B14F-4D97-AF65-F5344CB8AC3E}">
        <p14:creationId xmlns:p14="http://schemas.microsoft.com/office/powerpoint/2010/main" val="121006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4C96C-ACD4-85AB-8412-233BB251B5D5}"/>
              </a:ext>
            </a:extLst>
          </p:cNvPr>
          <p:cNvSpPr>
            <a:spLocks noGrp="1"/>
          </p:cNvSpPr>
          <p:nvPr>
            <p:ph sz="quarter" idx="10"/>
          </p:nvPr>
        </p:nvSpPr>
        <p:spPr>
          <a:xfrm>
            <a:off x="838200" y="1336359"/>
            <a:ext cx="10524344" cy="4730334"/>
          </a:xfrm>
        </p:spPr>
        <p:txBody>
          <a:bodyPr>
            <a:noAutofit/>
          </a:bodyPr>
          <a:lstStyle/>
          <a:p>
            <a:pPr>
              <a:lnSpc>
                <a:spcPct val="100000"/>
              </a:lnSpc>
            </a:pPr>
            <a:r>
              <a:rPr lang="en-US" sz="2800" dirty="0">
                <a:latin typeface="Times New Roman" panose="02020603050405020304" pitchFamily="18" charset="0"/>
                <a:cs typeface="Times New Roman" panose="02020603050405020304" pitchFamily="18" charset="0"/>
              </a:rPr>
              <a:t>Our main objective is to </a:t>
            </a:r>
            <a:r>
              <a:rPr lang="en-US" sz="2800" b="1" dirty="0">
                <a:latin typeface="Times New Roman" panose="02020603050405020304" pitchFamily="18" charset="0"/>
                <a:cs typeface="Times New Roman" panose="02020603050405020304" pitchFamily="18" charset="0"/>
              </a:rPr>
              <a:t>Medical Image Sharing Scheme for E-Healthcare using Blockchain.</a:t>
            </a:r>
          </a:p>
          <a:p>
            <a:pPr>
              <a:lnSpc>
                <a:spcPct val="100000"/>
              </a:lnSpc>
            </a:pPr>
            <a:r>
              <a:rPr lang="en-US" sz="2800" b="1" dirty="0">
                <a:latin typeface="Times New Roman" panose="02020603050405020304" pitchFamily="18" charset="0"/>
                <a:cs typeface="Times New Roman" panose="02020603050405020304" pitchFamily="18" charset="0"/>
              </a:rPr>
              <a:t>That can data secure using blockchain</a:t>
            </a:r>
            <a:r>
              <a:rPr lang="en-US" sz="2800" dirty="0">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id="{13DBD1B4-7DE5-330F-DB2E-ABABA22EFDEF}"/>
              </a:ext>
            </a:extLst>
          </p:cNvPr>
          <p:cNvSpPr txBox="1">
            <a:spLocks/>
          </p:cNvSpPr>
          <p:nvPr/>
        </p:nvSpPr>
        <p:spPr>
          <a:xfrm>
            <a:off x="2850776" y="681037"/>
            <a:ext cx="5803340" cy="4982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Objectives</a:t>
            </a:r>
            <a:endParaRPr lang="en-US" sz="4800" u="sng" dirty="0">
              <a:latin typeface="Times New Roman" panose="02020603050405020304" pitchFamily="18" charset="0"/>
              <a:cs typeface="Times New Roman" panose="02020603050405020304" pitchFamily="18" charset="0"/>
            </a:endParaRPr>
          </a:p>
        </p:txBody>
      </p:sp>
      <p:sp>
        <p:nvSpPr>
          <p:cNvPr id="2" name="Hexagon 1">
            <a:extLst>
              <a:ext uri="{FF2B5EF4-FFF2-40B4-BE49-F238E27FC236}">
                <a16:creationId xmlns:a16="http://schemas.microsoft.com/office/drawing/2014/main" id="{96D7B9FD-7E11-A8C9-D66C-DA98C814F9CC}"/>
              </a:ext>
            </a:extLst>
          </p:cNvPr>
          <p:cNvSpPr/>
          <p:nvPr/>
        </p:nvSpPr>
        <p:spPr>
          <a:xfrm>
            <a:off x="11207262" y="-22869"/>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Tree>
    <p:extLst>
      <p:ext uri="{BB962C8B-B14F-4D97-AF65-F5344CB8AC3E}">
        <p14:creationId xmlns:p14="http://schemas.microsoft.com/office/powerpoint/2010/main" val="57765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BE82A-AE58-1CD6-078E-2CED82C3C267}"/>
              </a:ext>
            </a:extLst>
          </p:cNvPr>
          <p:cNvSpPr>
            <a:spLocks noGrp="1"/>
          </p:cNvSpPr>
          <p:nvPr>
            <p:ph sz="quarter" idx="10"/>
          </p:nvPr>
        </p:nvSpPr>
        <p:spPr/>
        <p:txBody>
          <a:bodyPr>
            <a:normAutofit fontScale="92500" lnSpcReduction="20000"/>
          </a:bodyPr>
          <a:lstStyle/>
          <a:p>
            <a:r>
              <a:rPr lang="en-US" sz="3000" b="1" u="sng" kern="0" dirty="0">
                <a:effectLst/>
                <a:latin typeface="Times New Roman" panose="02020603050405020304" pitchFamily="18" charset="0"/>
                <a:ea typeface="Calibri" panose="020F0502020204030204" pitchFamily="34" charset="0"/>
                <a:cs typeface="Times New Roman" panose="02020603050405020304" pitchFamily="18" charset="0"/>
              </a:rPr>
              <a:t>Jaishree Jain and Arpit Jain et al proposed a method of </a:t>
            </a:r>
            <a:r>
              <a:rPr lang="en-US" sz="3000" b="1" u="sng" dirty="0">
                <a:latin typeface="Times New Roman" panose="02020603050405020304" pitchFamily="18" charset="0"/>
                <a:cs typeface="Times New Roman" panose="02020603050405020304" pitchFamily="18" charset="0"/>
              </a:rPr>
              <a:t>Securing E-Healthcare Images Using an Efficient Image Encryption Model [1]</a:t>
            </a:r>
            <a:r>
              <a:rPr lang="en-US" sz="3000" b="1" u="sng" kern="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SDIM-based cryptosystem </a:t>
            </a:r>
            <a:r>
              <a:rPr lang="en-US" sz="3000" dirty="0" err="1">
                <a:latin typeface="Times New Roman" panose="02020603050405020304" pitchFamily="18" charset="0"/>
                <a:cs typeface="Times New Roman" panose="02020603050405020304" pitchFamily="18" charset="0"/>
              </a:rPr>
              <a:t>diaperse</a:t>
            </a:r>
            <a:r>
              <a:rPr lang="en-US" sz="3000" dirty="0">
                <a:latin typeface="Times New Roman" panose="02020603050405020304" pitchFamily="18" charset="0"/>
                <a:cs typeface="Times New Roman" panose="02020603050405020304" pitchFamily="18" charset="0"/>
              </a:rPr>
              <a:t> medieval images </a:t>
            </a:r>
            <a:r>
              <a:rPr lang="en-US" sz="3000" dirty="0" err="1">
                <a:latin typeface="Times New Roman" panose="02020603050405020304" pitchFamily="18" charset="0"/>
                <a:cs typeface="Times New Roman" panose="02020603050405020304" pitchFamily="18" charset="0"/>
              </a:rPr>
              <a:t>weer</a:t>
            </a:r>
            <a:r>
              <a:rPr lang="en-US" sz="3000" dirty="0">
                <a:latin typeface="Times New Roman" panose="02020603050405020304" pitchFamily="18" charset="0"/>
                <a:cs typeface="Times New Roman" panose="02020603050405020304" pitchFamily="18" charset="0"/>
              </a:rPr>
              <a:t> BGD channels, enhancing e-healthcare veracity.</a:t>
            </a:r>
          </a:p>
          <a:p>
            <a:r>
              <a:rPr lang="en-US" sz="3000" dirty="0">
                <a:latin typeface="Times New Roman" panose="02020603050405020304" pitchFamily="18" charset="0"/>
                <a:cs typeface="Times New Roman" panose="02020603050405020304" pitchFamily="18" charset="0"/>
              </a:rPr>
              <a:t>Outperforms existing methods, safeguarding patient data with MHAM encryption and validation, ensuring efficacy in securing medical images.</a:t>
            </a:r>
          </a:p>
        </p:txBody>
      </p:sp>
      <p:sp>
        <p:nvSpPr>
          <p:cNvPr id="4" name="Title 1">
            <a:extLst>
              <a:ext uri="{FF2B5EF4-FFF2-40B4-BE49-F238E27FC236}">
                <a16:creationId xmlns:a16="http://schemas.microsoft.com/office/drawing/2014/main" id="{A7A98F67-5805-10E3-B13A-DCA4D0529B03}"/>
              </a:ext>
            </a:extLst>
          </p:cNvPr>
          <p:cNvSpPr txBox="1">
            <a:spLocks/>
          </p:cNvSpPr>
          <p:nvPr/>
        </p:nvSpPr>
        <p:spPr>
          <a:xfrm>
            <a:off x="2306320" y="548640"/>
            <a:ext cx="8168640"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Related Works</a:t>
            </a:r>
            <a:endParaRPr lang="en-US" sz="4800" u="sng" dirty="0">
              <a:latin typeface="Times New Roman" panose="02020603050405020304" pitchFamily="18" charset="0"/>
              <a:cs typeface="Times New Roman" panose="02020603050405020304" pitchFamily="18" charset="0"/>
            </a:endParaRPr>
          </a:p>
        </p:txBody>
      </p:sp>
      <p:sp>
        <p:nvSpPr>
          <p:cNvPr id="2" name="Hexagon 1">
            <a:extLst>
              <a:ext uri="{FF2B5EF4-FFF2-40B4-BE49-F238E27FC236}">
                <a16:creationId xmlns:a16="http://schemas.microsoft.com/office/drawing/2014/main" id="{B11E0303-FCD9-51A9-6B0A-4935EBA0174A}"/>
              </a:ext>
            </a:extLst>
          </p:cNvPr>
          <p:cNvSpPr/>
          <p:nvPr/>
        </p:nvSpPr>
        <p:spPr>
          <a:xfrm>
            <a:off x="11207262" y="-22869"/>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a:t>
            </a:r>
          </a:p>
        </p:txBody>
      </p:sp>
    </p:spTree>
    <p:extLst>
      <p:ext uri="{BB962C8B-B14F-4D97-AF65-F5344CB8AC3E}">
        <p14:creationId xmlns:p14="http://schemas.microsoft.com/office/powerpoint/2010/main" val="355862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EFF79-F90A-93EA-E888-071563E53A9F}"/>
              </a:ext>
            </a:extLst>
          </p:cNvPr>
          <p:cNvSpPr>
            <a:spLocks noGrp="1"/>
          </p:cNvSpPr>
          <p:nvPr>
            <p:ph sz="quarter" idx="10"/>
          </p:nvPr>
        </p:nvSpPr>
        <p:spPr>
          <a:xfrm>
            <a:off x="833828" y="1351280"/>
            <a:ext cx="10524344" cy="4825683"/>
          </a:xfrm>
        </p:spPr>
        <p:txBody>
          <a:bodyPr>
            <a:normAutofit/>
          </a:bodyPr>
          <a:lstStyle/>
          <a:p>
            <a:pPr>
              <a:lnSpc>
                <a:spcPct val="100000"/>
              </a:lnSpc>
            </a:pPr>
            <a:r>
              <a:rPr lang="en-US" sz="2800" b="1" u="sng" kern="0" dirty="0">
                <a:effectLst/>
                <a:latin typeface="Times New Roman" panose="02020603050405020304" pitchFamily="18" charset="0"/>
                <a:ea typeface="Calibri" panose="020F0502020204030204" pitchFamily="34" charset="0"/>
                <a:cs typeface="Times New Roman" panose="02020603050405020304" pitchFamily="18" charset="0"/>
              </a:rPr>
              <a:t>Mohammad </a:t>
            </a:r>
            <a:r>
              <a:rPr lang="en-US" sz="2800" b="1" u="sng" kern="0" dirty="0" err="1">
                <a:effectLst/>
                <a:latin typeface="Times New Roman" panose="02020603050405020304" pitchFamily="18" charset="0"/>
                <a:ea typeface="Calibri" panose="020F0502020204030204" pitchFamily="34" charset="0"/>
                <a:cs typeface="Times New Roman" panose="02020603050405020304" pitchFamily="18" charset="0"/>
              </a:rPr>
              <a:t>kamrul</a:t>
            </a:r>
            <a:r>
              <a:rPr lang="en-US" sz="2800" b="1" u="sng"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u="sng" kern="0" dirty="0" err="1">
                <a:effectLst/>
                <a:latin typeface="Times New Roman" panose="02020603050405020304" pitchFamily="18" charset="0"/>
                <a:ea typeface="Calibri" panose="020F0502020204030204" pitchFamily="34" charset="0"/>
                <a:cs typeface="Times New Roman" panose="02020603050405020304" pitchFamily="18" charset="0"/>
              </a:rPr>
              <a:t>hasan</a:t>
            </a:r>
            <a:r>
              <a:rPr lang="en-US" sz="2800" b="1" u="sng" kern="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800" b="1" u="sng" kern="0" dirty="0">
                <a:latin typeface="Times New Roman" panose="02020603050405020304" pitchFamily="18" charset="0"/>
                <a:ea typeface="Calibri" panose="020F0502020204030204" pitchFamily="34" charset="0"/>
                <a:cs typeface="Times New Roman" panose="02020603050405020304" pitchFamily="18" charset="0"/>
              </a:rPr>
              <a:t>S</a:t>
            </a:r>
            <a:r>
              <a:rPr lang="en-US" sz="2800" b="1" u="sng" kern="0" dirty="0">
                <a:effectLst/>
                <a:latin typeface="Times New Roman" panose="02020603050405020304" pitchFamily="18" charset="0"/>
                <a:ea typeface="Calibri" panose="020F0502020204030204" pitchFamily="34" charset="0"/>
                <a:cs typeface="Times New Roman" panose="02020603050405020304" pitchFamily="18" charset="0"/>
              </a:rPr>
              <a:t>hayla </a:t>
            </a:r>
            <a:r>
              <a:rPr lang="en-US" sz="2800" b="1" u="sng" kern="0" dirty="0">
                <a:latin typeface="Times New Roman" panose="02020603050405020304" pitchFamily="18" charset="0"/>
                <a:ea typeface="Calibri" panose="020F0502020204030204" pitchFamily="34" charset="0"/>
                <a:cs typeface="Times New Roman" panose="02020603050405020304" pitchFamily="18" charset="0"/>
              </a:rPr>
              <a:t>I</a:t>
            </a:r>
            <a:r>
              <a:rPr lang="en-US" sz="2800" b="1" u="sng" kern="0" dirty="0">
                <a:effectLst/>
                <a:latin typeface="Times New Roman" panose="02020603050405020304" pitchFamily="18" charset="0"/>
                <a:ea typeface="Calibri" panose="020F0502020204030204" pitchFamily="34" charset="0"/>
                <a:cs typeface="Times New Roman" panose="02020603050405020304" pitchFamily="18" charset="0"/>
              </a:rPr>
              <a:t>slam proposed </a:t>
            </a:r>
            <a:r>
              <a:rPr lang="en-US" sz="2800" b="1" u="sng" dirty="0">
                <a:latin typeface="Times New Roman" panose="02020603050405020304" pitchFamily="18" charset="0"/>
                <a:cs typeface="Times New Roman" panose="02020603050405020304" pitchFamily="18" charset="0"/>
              </a:rPr>
              <a:t>Lightweight Encryption Technique to Enhance Medical Image Security on Internet of Medical Things Applications [2]</a:t>
            </a:r>
            <a:r>
              <a:rPr lang="en-US" sz="2800" b="1" u="sng" kern="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0000"/>
              </a:lnSpc>
            </a:pPr>
            <a:r>
              <a:rPr lang="en-US" sz="2800" dirty="0">
                <a:latin typeface="Times New Roman" panose="02020603050405020304" pitchFamily="18" charset="0"/>
                <a:cs typeface="Times New Roman" panose="02020603050405020304" pitchFamily="18" charset="0"/>
              </a:rPr>
              <a:t>Regular encryption is inefficient for large medical images due to their redundancy.</a:t>
            </a:r>
          </a:p>
          <a:p>
            <a:pPr>
              <a:lnSpc>
                <a:spcPct val="100000"/>
              </a:lnSpc>
            </a:pPr>
            <a:r>
              <a:rPr lang="en-US" sz="2800" dirty="0">
                <a:latin typeface="Times New Roman" panose="02020603050405020304" pitchFamily="18" charset="0"/>
                <a:cs typeface="Times New Roman" panose="02020603050405020304" pitchFamily="18" charset="0"/>
              </a:rPr>
              <a:t>The research proposes a lightweight permutation-based method for securing medical images in IoMT.</a:t>
            </a:r>
          </a:p>
        </p:txBody>
      </p:sp>
      <p:sp>
        <p:nvSpPr>
          <p:cNvPr id="2" name="Title 1">
            <a:extLst>
              <a:ext uri="{FF2B5EF4-FFF2-40B4-BE49-F238E27FC236}">
                <a16:creationId xmlns:a16="http://schemas.microsoft.com/office/drawing/2014/main" id="{2255A6C6-4DB4-E543-600A-0FF6111799D6}"/>
              </a:ext>
            </a:extLst>
          </p:cNvPr>
          <p:cNvSpPr txBox="1">
            <a:spLocks/>
          </p:cNvSpPr>
          <p:nvPr/>
        </p:nvSpPr>
        <p:spPr>
          <a:xfrm>
            <a:off x="2189285" y="548640"/>
            <a:ext cx="8285675"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Related Works</a:t>
            </a:r>
            <a:r>
              <a:rPr lang="en-US" sz="4800" b="1" u="sng" dirty="0">
                <a:solidFill>
                  <a:srgbClr val="8141B5"/>
                </a:solidFill>
                <a:latin typeface="Times New Roman" panose="02020603050405020304" pitchFamily="18" charset="0"/>
                <a:cs typeface="Times New Roman" panose="02020603050405020304" pitchFamily="18" charset="0"/>
              </a:rPr>
              <a:t> (Continue)</a:t>
            </a:r>
            <a:endParaRPr lang="en-US" sz="4800" u="sng" dirty="0">
              <a:latin typeface="Times New Roman" panose="02020603050405020304" pitchFamily="18" charset="0"/>
              <a:cs typeface="Times New Roman" panose="02020603050405020304" pitchFamily="18" charset="0"/>
            </a:endParaRPr>
          </a:p>
        </p:txBody>
      </p:sp>
      <p:sp>
        <p:nvSpPr>
          <p:cNvPr id="4" name="Hexagon 3">
            <a:extLst>
              <a:ext uri="{FF2B5EF4-FFF2-40B4-BE49-F238E27FC236}">
                <a16:creationId xmlns:a16="http://schemas.microsoft.com/office/drawing/2014/main" id="{04766624-1626-C4B9-D977-6B5EA1B09E8D}"/>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6</a:t>
            </a:r>
          </a:p>
        </p:txBody>
      </p:sp>
    </p:spTree>
    <p:extLst>
      <p:ext uri="{BB962C8B-B14F-4D97-AF65-F5344CB8AC3E}">
        <p14:creationId xmlns:p14="http://schemas.microsoft.com/office/powerpoint/2010/main" val="94281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EFF79-F90A-93EA-E888-071563E53A9F}"/>
              </a:ext>
            </a:extLst>
          </p:cNvPr>
          <p:cNvSpPr>
            <a:spLocks noGrp="1"/>
          </p:cNvSpPr>
          <p:nvPr>
            <p:ph sz="quarter" idx="10"/>
          </p:nvPr>
        </p:nvSpPr>
        <p:spPr>
          <a:xfrm>
            <a:off x="767434" y="1257300"/>
            <a:ext cx="10657132" cy="4950143"/>
          </a:xfrm>
        </p:spPr>
        <p:txBody>
          <a:bodyPr>
            <a:normAutofit/>
          </a:bodyPr>
          <a:lstStyle/>
          <a:p>
            <a:pPr>
              <a:lnSpc>
                <a:spcPct val="100000"/>
              </a:lnSpc>
            </a:pPr>
            <a:r>
              <a:rPr lang="en-US" sz="3000" b="1" u="sng" kern="0" dirty="0">
                <a:effectLst/>
                <a:latin typeface="Times New Roman" panose="02020603050405020304" pitchFamily="18" charset="0"/>
                <a:ea typeface="Calibri" panose="020F0502020204030204" pitchFamily="34" charset="0"/>
                <a:cs typeface="Times New Roman" panose="02020603050405020304" pitchFamily="18" charset="0"/>
              </a:rPr>
              <a:t>Priyanka and Sushila </a:t>
            </a:r>
            <a:r>
              <a:rPr lang="en-US" sz="3000" b="1" u="sng" kern="0" dirty="0" err="1">
                <a:effectLst/>
                <a:latin typeface="Times New Roman" panose="02020603050405020304" pitchFamily="18" charset="0"/>
                <a:ea typeface="Calibri" panose="020F0502020204030204" pitchFamily="34" charset="0"/>
                <a:cs typeface="Times New Roman" panose="02020603050405020304" pitchFamily="18" charset="0"/>
              </a:rPr>
              <a:t>Maheshkar</a:t>
            </a:r>
            <a:r>
              <a:rPr lang="en-US" sz="3000" b="1" u="sng" kern="0" dirty="0">
                <a:effectLst/>
                <a:latin typeface="Times New Roman" panose="02020603050405020304" pitchFamily="18" charset="0"/>
                <a:ea typeface="Calibri" panose="020F0502020204030204" pitchFamily="34" charset="0"/>
                <a:cs typeface="Times New Roman" panose="02020603050405020304" pitchFamily="18" charset="0"/>
              </a:rPr>
              <a:t> et al. used a method of </a:t>
            </a:r>
            <a:r>
              <a:rPr lang="en-US" sz="3000" b="1" u="sng" dirty="0">
                <a:latin typeface="Times New Roman" panose="02020603050405020304" pitchFamily="18" charset="0"/>
                <a:cs typeface="Times New Roman" panose="02020603050405020304" pitchFamily="18" charset="0"/>
              </a:rPr>
              <a:t>An Efficient DCT based Image Watermarking Using RGB Color Space [3]</a:t>
            </a:r>
            <a:r>
              <a:rPr lang="en-US" sz="3000" b="1" u="sng" kern="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pPr>
            <a:r>
              <a:rPr lang="en-US" sz="2800" dirty="0">
                <a:latin typeface="Times New Roman" panose="02020603050405020304" pitchFamily="18" charset="0"/>
                <a:cs typeface="Times New Roman" panose="02020603050405020304" pitchFamily="18" charset="0"/>
              </a:rPr>
              <a:t>This research proposes a DCT-based watermarking system for color images. This method improves security and maintains image quality.</a:t>
            </a:r>
          </a:p>
          <a:p>
            <a:pPr>
              <a:lnSpc>
                <a:spcPct val="100000"/>
              </a:lnSpc>
            </a:pPr>
            <a:r>
              <a:rPr lang="en-US" sz="2800" dirty="0">
                <a:latin typeface="Times New Roman" panose="02020603050405020304" pitchFamily="18" charset="0"/>
                <a:cs typeface="Times New Roman" panose="02020603050405020304" pitchFamily="18" charset="0"/>
              </a:rPr>
              <a:t>The method achieves good imperceptibility and robustness against noise attacks. It also increases payload capacity, allowing more watermark data to be embedded without affecting image quality.</a:t>
            </a:r>
          </a:p>
        </p:txBody>
      </p:sp>
      <p:sp>
        <p:nvSpPr>
          <p:cNvPr id="2" name="Title 1">
            <a:extLst>
              <a:ext uri="{FF2B5EF4-FFF2-40B4-BE49-F238E27FC236}">
                <a16:creationId xmlns:a16="http://schemas.microsoft.com/office/drawing/2014/main" id="{680C2014-54FF-FCE9-9351-C08A0318ED3C}"/>
              </a:ext>
            </a:extLst>
          </p:cNvPr>
          <p:cNvSpPr txBox="1">
            <a:spLocks/>
          </p:cNvSpPr>
          <p:nvPr/>
        </p:nvSpPr>
        <p:spPr>
          <a:xfrm>
            <a:off x="2306320" y="486915"/>
            <a:ext cx="8168640" cy="6306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Related Works…</a:t>
            </a:r>
            <a:r>
              <a:rPr lang="en-US" sz="4800" u="sng" dirty="0" err="1">
                <a:solidFill>
                  <a:srgbClr val="8141B5"/>
                </a:solidFill>
                <a:latin typeface="Times New Roman" panose="02020603050405020304" pitchFamily="18" charset="0"/>
                <a:cs typeface="Times New Roman" panose="02020603050405020304" pitchFamily="18" charset="0"/>
              </a:rPr>
              <a:t>Cont</a:t>
            </a:r>
            <a:endParaRPr lang="en-US" sz="4800" u="sng" dirty="0">
              <a:latin typeface="Times New Roman" panose="02020603050405020304" pitchFamily="18" charset="0"/>
              <a:cs typeface="Times New Roman" panose="02020603050405020304" pitchFamily="18" charset="0"/>
            </a:endParaRPr>
          </a:p>
        </p:txBody>
      </p:sp>
      <p:sp>
        <p:nvSpPr>
          <p:cNvPr id="4" name="Hexagon 3">
            <a:extLst>
              <a:ext uri="{FF2B5EF4-FFF2-40B4-BE49-F238E27FC236}">
                <a16:creationId xmlns:a16="http://schemas.microsoft.com/office/drawing/2014/main" id="{4181D3A3-0FA6-4B55-6625-6AA0C59539A8}"/>
              </a:ext>
            </a:extLst>
          </p:cNvPr>
          <p:cNvSpPr/>
          <p:nvPr/>
        </p:nvSpPr>
        <p:spPr>
          <a:xfrm>
            <a:off x="11207262" y="-22869"/>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7</a:t>
            </a:r>
          </a:p>
        </p:txBody>
      </p:sp>
    </p:spTree>
    <p:extLst>
      <p:ext uri="{BB962C8B-B14F-4D97-AF65-F5344CB8AC3E}">
        <p14:creationId xmlns:p14="http://schemas.microsoft.com/office/powerpoint/2010/main" val="107103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5962B-A944-6D2D-0EFB-09E7447D12CC}"/>
              </a:ext>
            </a:extLst>
          </p:cNvPr>
          <p:cNvSpPr>
            <a:spLocks noGrp="1"/>
          </p:cNvSpPr>
          <p:nvPr>
            <p:ph sz="quarter" idx="10"/>
          </p:nvPr>
        </p:nvSpPr>
        <p:spPr>
          <a:xfrm>
            <a:off x="1345224" y="1389185"/>
            <a:ext cx="7394330" cy="3596053"/>
          </a:xfrm>
        </p:spPr>
        <p:txBody>
          <a:bodyPr>
            <a:normAutofit lnSpcReduction="10000"/>
          </a:bodyPr>
          <a:lstStyle/>
          <a:p>
            <a:pPr marL="342900" indent="-342900" algn="just">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Image Capture and Encryption</a:t>
            </a:r>
          </a:p>
          <a:p>
            <a:pPr marL="342900" indent="-342900" algn="just">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EPHR (Electronic Patient Health Record) Security: Image Sub-sampling and Share Generation</a:t>
            </a:r>
          </a:p>
          <a:p>
            <a:pPr marL="342900" indent="-342900" algn="just">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Image Sub-sampling and Share Generation</a:t>
            </a:r>
          </a:p>
          <a:p>
            <a:pPr marL="342900" indent="-342900" algn="just">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Watermark Embedding</a:t>
            </a:r>
          </a:p>
          <a:p>
            <a:pPr marL="342900" indent="-342900" algn="just">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Blockchain Integration</a:t>
            </a:r>
          </a:p>
        </p:txBody>
      </p:sp>
      <p:sp>
        <p:nvSpPr>
          <p:cNvPr id="4" name="Title 1">
            <a:extLst>
              <a:ext uri="{FF2B5EF4-FFF2-40B4-BE49-F238E27FC236}">
                <a16:creationId xmlns:a16="http://schemas.microsoft.com/office/drawing/2014/main" id="{629BF121-75DC-73E9-49E6-37E1EAA82D33}"/>
              </a:ext>
            </a:extLst>
          </p:cNvPr>
          <p:cNvSpPr txBox="1">
            <a:spLocks/>
          </p:cNvSpPr>
          <p:nvPr/>
        </p:nvSpPr>
        <p:spPr>
          <a:xfrm>
            <a:off x="2546391" y="664608"/>
            <a:ext cx="6526904" cy="4982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pPr algn="ctr"/>
            <a:r>
              <a:rPr lang="en-US" sz="4800" u="sng" dirty="0">
                <a:solidFill>
                  <a:srgbClr val="8141B5"/>
                </a:solidFill>
                <a:latin typeface="Times New Roman" panose="02020603050405020304" pitchFamily="18" charset="0"/>
                <a:cs typeface="Times New Roman" panose="02020603050405020304" pitchFamily="18" charset="0"/>
              </a:rPr>
              <a:t>Methodology</a:t>
            </a:r>
            <a:endParaRPr lang="en-US" sz="4800"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E62C63-AA67-9823-6C0D-ECCD0A8A7BAE}"/>
              </a:ext>
            </a:extLst>
          </p:cNvPr>
          <p:cNvPicPr>
            <a:picLocks noChangeAspect="1"/>
          </p:cNvPicPr>
          <p:nvPr/>
        </p:nvPicPr>
        <p:blipFill>
          <a:blip r:embed="rId2"/>
          <a:stretch>
            <a:fillRect/>
          </a:stretch>
        </p:blipFill>
        <p:spPr>
          <a:xfrm>
            <a:off x="9073295" y="1248507"/>
            <a:ext cx="2257425" cy="3657600"/>
          </a:xfrm>
          <a:prstGeom prst="rect">
            <a:avLst/>
          </a:prstGeom>
        </p:spPr>
      </p:pic>
      <p:sp>
        <p:nvSpPr>
          <p:cNvPr id="7" name="Hexagon 6">
            <a:extLst>
              <a:ext uri="{FF2B5EF4-FFF2-40B4-BE49-F238E27FC236}">
                <a16:creationId xmlns:a16="http://schemas.microsoft.com/office/drawing/2014/main" id="{1649FB8A-291B-7B7D-066E-6F64563FBD00}"/>
              </a:ext>
            </a:extLst>
          </p:cNvPr>
          <p:cNvSpPr/>
          <p:nvPr/>
        </p:nvSpPr>
        <p:spPr>
          <a:xfrm>
            <a:off x="11207262" y="29885"/>
            <a:ext cx="984738" cy="773723"/>
          </a:xfrm>
          <a:prstGeom prst="hexag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8</a:t>
            </a:r>
          </a:p>
        </p:txBody>
      </p:sp>
    </p:spTree>
    <p:extLst>
      <p:ext uri="{BB962C8B-B14F-4D97-AF65-F5344CB8AC3E}">
        <p14:creationId xmlns:p14="http://schemas.microsoft.com/office/powerpoint/2010/main" val="91690644"/>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341</TotalTime>
  <Words>1384</Words>
  <Application>Microsoft Office PowerPoint</Application>
  <PresentationFormat>Widescreen</PresentationFormat>
  <Paragraphs>151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Meiryo UI</vt:lpstr>
      <vt:lpstr>Arial</vt:lpstr>
      <vt:lpstr>Calibri</vt:lpstr>
      <vt:lpstr>Cambria Math</vt:lpstr>
      <vt:lpstr>Times New Roman</vt:lpstr>
      <vt:lpstr>Wingdings</vt:lpstr>
      <vt:lpstr>Creative Gradient </vt:lpstr>
      <vt:lpstr>PowerPoint Presentation</vt:lpstr>
      <vt:lpstr>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(Continue)</vt:lpstr>
      <vt:lpstr>Methodology (Continue)</vt:lpstr>
      <vt:lpstr>Methodology (Continue)</vt:lpstr>
      <vt:lpstr>Methodology (Continue)</vt:lpstr>
      <vt:lpstr>Methodology (Continue)</vt:lpstr>
      <vt:lpstr>Methodology (continue)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Hirak Mondal</dc:creator>
  <cp:lastModifiedBy>Sajib Bhattacharjee</cp:lastModifiedBy>
  <cp:revision>43</cp:revision>
  <dcterms:created xsi:type="dcterms:W3CDTF">2024-05-05T09:26:49Z</dcterms:created>
  <dcterms:modified xsi:type="dcterms:W3CDTF">2024-05-06T05:10:27Z</dcterms:modified>
</cp:coreProperties>
</file>