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F93E91-855E-4402-A109-0A0FC97FA0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CF93E91-855E-4402-A109-0A0FC97FA0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CF93E91-855E-4402-A109-0A0FC97FA0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CF93E91-855E-4402-A109-0A0FC97FA0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CF93E91-855E-4402-A109-0A0FC97FA0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CF93E91-855E-4402-A109-0A0FC97FA0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CF93E91-855E-4402-A109-0A0FC97FA0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93E91-855E-4402-A109-0A0FC97FA0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93E91-855E-4402-A109-0A0FC97FA0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CF93E91-855E-4402-A109-0A0FC97FA0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CF93E91-855E-4402-A109-0A0FC97FA0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19768-A224-4D4F-ABF6-DEDF6403865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93E91-855E-4402-A109-0A0FC97FA03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19768-A224-4D4F-ABF6-DEDF6403865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b="1" dirty="0" err="1" smtClean="0"/>
              <a:t>ChocoCrunch</a:t>
            </a:r>
            <a:r>
              <a:rPr lang="en-US" b="1" dirty="0" smtClean="0"/>
              <a:t> Analytics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343516"/>
          </a:xfrm>
        </p:spPr>
        <p:txBody>
          <a:bodyPr/>
          <a:lstStyle/>
          <a:p>
            <a:pPr algn="ctr"/>
            <a:r>
              <a:rPr lang="en-IN" dirty="0" smtClean="0"/>
              <a:t>Thank you</a:t>
            </a:r>
            <a:endParaRPr lang="en-US" dirty="0"/>
          </a:p>
        </p:txBody>
      </p:sp>
      <p:sp>
        <p:nvSpPr>
          <p:cNvPr id="3" name="Text Placeholder 2"/>
          <p:cNvSpPr>
            <a:spLocks noGrp="1"/>
          </p:cNvSpPr>
          <p:nvPr>
            <p:ph type="body" idx="1"/>
          </p:nvPr>
        </p:nvSpPr>
        <p:spPr/>
        <p:txBody>
          <a:bodyPr/>
          <a:lstStyle/>
          <a:p>
            <a:pPr algn="r"/>
            <a:r>
              <a:rPr lang="en-IN" dirty="0" smtClean="0"/>
              <a:t>Lets take you to demo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Project Overview &amp; Problem Statement</a:t>
            </a:r>
            <a:endParaRPr lang="en-US" b="1" dirty="0"/>
          </a:p>
        </p:txBody>
      </p:sp>
      <p:sp>
        <p:nvSpPr>
          <p:cNvPr id="3" name="Content Placeholder 2"/>
          <p:cNvSpPr>
            <a:spLocks noGrp="1"/>
          </p:cNvSpPr>
          <p:nvPr>
            <p:ph idx="1"/>
          </p:nvPr>
        </p:nvSpPr>
        <p:spPr/>
        <p:txBody>
          <a:bodyPr/>
          <a:lstStyle/>
          <a:p>
            <a:pPr algn="just"/>
            <a:r>
              <a:rPr lang="en-US" dirty="0" smtClean="0"/>
              <a:t>Global Chocolate Product Data Analysis : This project involves extracting and cleaning chocolate product data from the </a:t>
            </a:r>
            <a:r>
              <a:rPr lang="en-US" dirty="0" err="1" smtClean="0"/>
              <a:t>OpenFoodFacts</a:t>
            </a:r>
            <a:r>
              <a:rPr lang="en-US" dirty="0" smtClean="0"/>
              <a:t> API, enriching it with nutrition metrics, storing it in a SQL database, and performing exploratory data analysis and visualization to identify key nutrition trends and health insights.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Data Extraction &amp; Cleaning Process</a:t>
            </a:r>
            <a:endParaRPr lang="en-US" b="1" dirty="0"/>
          </a:p>
        </p:txBody>
      </p:sp>
      <p:sp>
        <p:nvSpPr>
          <p:cNvPr id="3" name="Content Placeholder 2"/>
          <p:cNvSpPr>
            <a:spLocks noGrp="1"/>
          </p:cNvSpPr>
          <p:nvPr>
            <p:ph idx="1"/>
          </p:nvPr>
        </p:nvSpPr>
        <p:spPr/>
        <p:txBody>
          <a:bodyPr/>
          <a:lstStyle/>
          <a:p>
            <a:pPr algn="just"/>
            <a:r>
              <a:rPr lang="en-US" dirty="0" smtClean="0"/>
              <a:t>Data Extraction and Cleaning Overview : Product data including </a:t>
            </a:r>
            <a:r>
              <a:rPr lang="en-US" dirty="0" err="1" smtClean="0"/>
              <a:t>product_code</a:t>
            </a:r>
            <a:r>
              <a:rPr lang="en-US" dirty="0" smtClean="0"/>
              <a:t>, </a:t>
            </a:r>
            <a:r>
              <a:rPr lang="en-US" dirty="0" err="1" smtClean="0"/>
              <a:t>product_name</a:t>
            </a:r>
            <a:r>
              <a:rPr lang="en-US" dirty="0" smtClean="0"/>
              <a:t>, and brand were extracted from the </a:t>
            </a:r>
            <a:r>
              <a:rPr lang="en-US" dirty="0" err="1" smtClean="0"/>
              <a:t>OpenFoodFacts</a:t>
            </a:r>
            <a:r>
              <a:rPr lang="en-US" dirty="0" smtClean="0"/>
              <a:t> API, retrieving up to 12,000 chocolate product records. The dataset underwent exploratory analysis to identify and handle missing values by dropping or imputing columns, ensuring a clean and structured dataset for further analysis.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Feature Engineering &amp; Derived Metrics</a:t>
            </a:r>
            <a:endParaRPr lang="en-US" b="1" dirty="0"/>
          </a:p>
        </p:txBody>
      </p:sp>
      <p:sp>
        <p:nvSpPr>
          <p:cNvPr id="3" name="Content Placeholder 2"/>
          <p:cNvSpPr>
            <a:spLocks noGrp="1"/>
          </p:cNvSpPr>
          <p:nvPr>
            <p:ph idx="1"/>
          </p:nvPr>
        </p:nvSpPr>
        <p:spPr/>
        <p:txBody>
          <a:bodyPr/>
          <a:lstStyle/>
          <a:p>
            <a:pPr algn="just"/>
            <a:r>
              <a:rPr lang="en-US" dirty="0" smtClean="0"/>
              <a:t>Derived Metric : Sugar to Carbohydrate Ratio**: The </a:t>
            </a:r>
            <a:r>
              <a:rPr lang="en-US" dirty="0" err="1" smtClean="0"/>
              <a:t>sugar_to_carb_ratio</a:t>
            </a:r>
            <a:r>
              <a:rPr lang="en-US" dirty="0" smtClean="0"/>
              <a:t> is calculated by dividing the total sugar content by the total carbohydrates content for each chocolate product. This metric highlights products with disproportionately high sugar relative to total carbs, aiding nutritional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SQL Database Design &amp; Data Insertion</a:t>
            </a:r>
            <a:endParaRPr lang="en-US" b="1" dirty="0"/>
          </a:p>
        </p:txBody>
      </p:sp>
      <p:sp>
        <p:nvSpPr>
          <p:cNvPr id="3" name="Content Placeholder 2"/>
          <p:cNvSpPr>
            <a:spLocks noGrp="1"/>
          </p:cNvSpPr>
          <p:nvPr>
            <p:ph idx="1"/>
          </p:nvPr>
        </p:nvSpPr>
        <p:spPr/>
        <p:txBody>
          <a:bodyPr/>
          <a:lstStyle/>
          <a:p>
            <a:pPr algn="just"/>
            <a:r>
              <a:rPr lang="en-US" dirty="0" smtClean="0"/>
              <a:t>SQL Database Design for </a:t>
            </a:r>
            <a:r>
              <a:rPr lang="en-US" dirty="0" err="1" smtClean="0"/>
              <a:t>ChocoCrunch</a:t>
            </a:r>
            <a:r>
              <a:rPr lang="en-US" dirty="0" smtClean="0"/>
              <a:t> Analytics : The database consists of three tables: </a:t>
            </a:r>
            <a:r>
              <a:rPr lang="en-US" dirty="0" err="1" smtClean="0"/>
              <a:t>product_info</a:t>
            </a:r>
            <a:r>
              <a:rPr lang="en-US" dirty="0" smtClean="0"/>
              <a:t>, </a:t>
            </a:r>
            <a:r>
              <a:rPr lang="en-US" dirty="0" err="1" smtClean="0"/>
              <a:t>nutrient_info</a:t>
            </a:r>
            <a:r>
              <a:rPr lang="en-US" dirty="0" smtClean="0"/>
              <a:t>, and </a:t>
            </a:r>
            <a:r>
              <a:rPr lang="en-US" dirty="0" err="1" smtClean="0"/>
              <a:t>derived_metrics</a:t>
            </a:r>
            <a:r>
              <a:rPr lang="en-US" dirty="0" smtClean="0"/>
              <a:t>, designed to store cleaned and enriched chocolate product data efficiently. </a:t>
            </a:r>
            <a:r>
              <a:rPr lang="en-US" dirty="0" err="1" smtClean="0"/>
              <a:t>product_info</a:t>
            </a:r>
            <a:r>
              <a:rPr lang="en-US" dirty="0" smtClean="0"/>
              <a:t> holds product identifiers and brand details. </a:t>
            </a:r>
            <a:r>
              <a:rPr lang="en-US" dirty="0" err="1" smtClean="0"/>
              <a:t>nutrient_info</a:t>
            </a:r>
            <a:r>
              <a:rPr lang="en-US" dirty="0" smtClean="0"/>
              <a:t> contains detailed nutritional values per product. </a:t>
            </a:r>
            <a:r>
              <a:rPr lang="en-US" dirty="0" err="1" smtClean="0"/>
              <a:t>derived_metrics</a:t>
            </a:r>
            <a:r>
              <a:rPr lang="en-US" dirty="0" smtClean="0"/>
              <a:t> stores feature-engineered metrics such as sugar-to-carb ratio and calorie categories. Data insertion uses Python libraries to connect and populate the tables, with </a:t>
            </a:r>
            <a:r>
              <a:rPr lang="en-US" dirty="0" err="1" smtClean="0"/>
              <a:t>product_code</a:t>
            </a:r>
            <a:r>
              <a:rPr lang="en-US" dirty="0" smtClean="0"/>
              <a:t> as the key for joining records.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Exploratory Data Analysis (EDA) &amp; Key Insights</a:t>
            </a:r>
            <a:endParaRPr lang="en-US" b="1" dirty="0"/>
          </a:p>
        </p:txBody>
      </p:sp>
      <p:sp>
        <p:nvSpPr>
          <p:cNvPr id="3" name="Content Placeholder 2"/>
          <p:cNvSpPr>
            <a:spLocks noGrp="1"/>
          </p:cNvSpPr>
          <p:nvPr>
            <p:ph idx="1"/>
          </p:nvPr>
        </p:nvSpPr>
        <p:spPr/>
        <p:txBody>
          <a:bodyPr/>
          <a:lstStyle/>
          <a:p>
            <a:pPr algn="just"/>
            <a:r>
              <a:rPr lang="en-US" dirty="0" smtClean="0"/>
              <a:t>Verified Data Shape and Missing Values : The dataset's structure was examined for rows, columns, and missing values across key nutritional variables. Columns with excessive nulls were dropped, while moderate missing data were imputed based on feature importance. This cleaning ensured reliable data for further analysis and feature engineering in the chocolate product study.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SQL Query Results &amp; Analytical Findings</a:t>
            </a:r>
            <a:endParaRPr lang="en-US" b="1" dirty="0"/>
          </a:p>
        </p:txBody>
      </p:sp>
      <p:sp>
        <p:nvSpPr>
          <p:cNvPr id="3" name="Content Placeholder 2"/>
          <p:cNvSpPr>
            <a:spLocks noGrp="1"/>
          </p:cNvSpPr>
          <p:nvPr>
            <p:ph idx="1"/>
          </p:nvPr>
        </p:nvSpPr>
        <p:spPr/>
        <p:txBody>
          <a:bodyPr/>
          <a:lstStyle/>
          <a:p>
            <a:pPr algn="just"/>
            <a:r>
              <a:rPr lang="en-US" dirty="0" smtClean="0"/>
              <a:t>Top Brands by Product Count : SQL analysis identified the leading chocolate brands by counting products per brand, ranking the top 5 to reveal market presence and product diversity. Data quality checks ensured accuracy by filtering anomalies. These insights support market share evaluation and competitive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7. Visualization &amp; Interactive Dashboard Highlights using Power BI tool</a:t>
            </a:r>
            <a:endParaRPr lang="en-US" dirty="0"/>
          </a:p>
        </p:txBody>
      </p:sp>
      <p:sp>
        <p:nvSpPr>
          <p:cNvPr id="3" name="Content Placeholder 2"/>
          <p:cNvSpPr>
            <a:spLocks noGrp="1"/>
          </p:cNvSpPr>
          <p:nvPr>
            <p:ph idx="1"/>
          </p:nvPr>
        </p:nvSpPr>
        <p:spPr/>
        <p:txBody>
          <a:bodyPr/>
          <a:lstStyle/>
          <a:p>
            <a:pPr algn="just"/>
            <a:r>
              <a:rPr lang="en-IN" dirty="0" smtClean="0"/>
              <a:t>Created visualizations directly in VS code using packages like </a:t>
            </a:r>
            <a:r>
              <a:rPr lang="en-US" dirty="0" err="1" smtClean="0"/>
              <a:t>matplotlib</a:t>
            </a:r>
            <a:r>
              <a:rPr lang="en-US" dirty="0" smtClean="0"/>
              <a:t> and </a:t>
            </a:r>
            <a:r>
              <a:rPr lang="en-US" dirty="0" err="1" smtClean="0"/>
              <a:t>seaborn</a:t>
            </a:r>
            <a:r>
              <a:rPr lang="en-US" dirty="0" smtClean="0"/>
              <a:t>.</a:t>
            </a:r>
            <a:endParaRPr lang="en-US" dirty="0" smtClean="0"/>
          </a:p>
          <a:p>
            <a:pPr algn="just"/>
            <a:r>
              <a:rPr lang="en-IN" dirty="0" err="1" smtClean="0"/>
              <a:t>Eg</a:t>
            </a:r>
            <a:r>
              <a:rPr lang="en-IN" dirty="0" smtClean="0"/>
              <a:t>: Bar Chart, Box Plot, Pie Chart, Histograms Plots etc..,</a:t>
            </a:r>
            <a:endParaRPr lang="en-IN" dirty="0" smtClean="0"/>
          </a:p>
          <a:p>
            <a:pPr algn="just"/>
            <a:r>
              <a:rPr lang="en-IN" dirty="0" smtClean="0"/>
              <a:t>Designed and demonstrated additional charts Using Power BI tool for interactive dashboards.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731" y="2268415"/>
            <a:ext cx="1345223" cy="1318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API Extract</a:t>
            </a:r>
            <a:endParaRPr lang="en-US" dirty="0"/>
          </a:p>
        </p:txBody>
      </p:sp>
      <p:sp>
        <p:nvSpPr>
          <p:cNvPr id="3" name="Rectangle 2"/>
          <p:cNvSpPr/>
          <p:nvPr/>
        </p:nvSpPr>
        <p:spPr>
          <a:xfrm>
            <a:off x="2145324" y="2268415"/>
            <a:ext cx="1424354" cy="1318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 the data into column</a:t>
            </a:r>
            <a:br>
              <a:rPr lang="en-US" dirty="0" smtClean="0">
                <a:effectLst/>
              </a:rPr>
            </a:br>
            <a:endParaRPr lang="en-US" dirty="0"/>
          </a:p>
        </p:txBody>
      </p:sp>
      <p:sp>
        <p:nvSpPr>
          <p:cNvPr id="4" name="Rectangle 3"/>
          <p:cNvSpPr/>
          <p:nvPr/>
        </p:nvSpPr>
        <p:spPr>
          <a:xfrm>
            <a:off x="4062049" y="2268415"/>
            <a:ext cx="1406766" cy="1318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the data</a:t>
            </a:r>
            <a:endParaRPr lang="en-US" dirty="0"/>
          </a:p>
        </p:txBody>
      </p:sp>
      <p:sp>
        <p:nvSpPr>
          <p:cNvPr id="7" name="Rectangle 6"/>
          <p:cNvSpPr/>
          <p:nvPr/>
        </p:nvSpPr>
        <p:spPr>
          <a:xfrm>
            <a:off x="5961186" y="2268415"/>
            <a:ext cx="1556237" cy="1318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 and load the data</a:t>
            </a:r>
            <a:endParaRPr lang="en-US" dirty="0"/>
          </a:p>
        </p:txBody>
      </p:sp>
      <p:sp>
        <p:nvSpPr>
          <p:cNvPr id="9" name="Rectangle 8"/>
          <p:cNvSpPr/>
          <p:nvPr/>
        </p:nvSpPr>
        <p:spPr>
          <a:xfrm>
            <a:off x="8097714" y="624254"/>
            <a:ext cx="1740877" cy="1169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PhPMy</a:t>
            </a:r>
            <a:r>
              <a:rPr lang="en-US" dirty="0"/>
              <a:t> Admin</a:t>
            </a:r>
            <a:endParaRPr lang="en-US" dirty="0"/>
          </a:p>
        </p:txBody>
      </p:sp>
      <p:sp>
        <p:nvSpPr>
          <p:cNvPr id="10" name="Rectangle 9"/>
          <p:cNvSpPr/>
          <p:nvPr/>
        </p:nvSpPr>
        <p:spPr>
          <a:xfrm>
            <a:off x="8097714" y="4062046"/>
            <a:ext cx="1740877" cy="1310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Power BI </a:t>
            </a:r>
            <a:endParaRPr lang="en-US"/>
          </a:p>
        </p:txBody>
      </p:sp>
      <p:sp>
        <p:nvSpPr>
          <p:cNvPr id="11" name="Rectangle 10"/>
          <p:cNvSpPr/>
          <p:nvPr/>
        </p:nvSpPr>
        <p:spPr>
          <a:xfrm>
            <a:off x="9838591" y="2268415"/>
            <a:ext cx="1855178" cy="1318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Visualization</a:t>
            </a:r>
            <a:endParaRPr lang="en-US" dirty="0"/>
          </a:p>
        </p:txBody>
      </p:sp>
      <p:cxnSp>
        <p:nvCxnSpPr>
          <p:cNvPr id="15" name="Straight Arrow Connector 14"/>
          <p:cNvCxnSpPr>
            <a:stCxn id="2" idx="3"/>
            <a:endCxn id="3" idx="1"/>
          </p:cNvCxnSpPr>
          <p:nvPr/>
        </p:nvCxnSpPr>
        <p:spPr>
          <a:xfrm>
            <a:off x="1652954" y="2927839"/>
            <a:ext cx="492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a:endCxn id="4" idx="1"/>
          </p:cNvCxnSpPr>
          <p:nvPr/>
        </p:nvCxnSpPr>
        <p:spPr>
          <a:xfrm>
            <a:off x="3569678" y="2927839"/>
            <a:ext cx="492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7" idx="1"/>
          </p:cNvCxnSpPr>
          <p:nvPr/>
        </p:nvCxnSpPr>
        <p:spPr>
          <a:xfrm>
            <a:off x="5468815" y="2927839"/>
            <a:ext cx="492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3"/>
            <a:endCxn id="9" idx="1"/>
          </p:cNvCxnSpPr>
          <p:nvPr/>
        </p:nvCxnSpPr>
        <p:spPr>
          <a:xfrm flipV="1">
            <a:off x="7517423" y="1208943"/>
            <a:ext cx="580291" cy="17188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10" idx="1"/>
          </p:cNvCxnSpPr>
          <p:nvPr/>
        </p:nvCxnSpPr>
        <p:spPr>
          <a:xfrm>
            <a:off x="7517423" y="2927839"/>
            <a:ext cx="580291" cy="17892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3"/>
            <a:endCxn id="11" idx="2"/>
          </p:cNvCxnSpPr>
          <p:nvPr/>
        </p:nvCxnSpPr>
        <p:spPr>
          <a:xfrm flipV="1">
            <a:off x="9838591" y="3587262"/>
            <a:ext cx="927589" cy="11298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3"/>
            <a:endCxn id="11" idx="0"/>
          </p:cNvCxnSpPr>
          <p:nvPr/>
        </p:nvCxnSpPr>
        <p:spPr>
          <a:xfrm>
            <a:off x="9838591" y="1208943"/>
            <a:ext cx="927589" cy="10594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2966</Words>
  <Application>WPS Presentation</Application>
  <PresentationFormat>Widescreen</PresentationFormat>
  <Paragraphs>50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Microsoft YaHei</vt:lpstr>
      <vt:lpstr>Arial Unicode MS</vt:lpstr>
      <vt:lpstr>Calibri</vt:lpstr>
      <vt:lpstr>Office Theme</vt:lpstr>
      <vt:lpstr>ChocoCrunch Analytics</vt:lpstr>
      <vt:lpstr>1. Project Overview &amp; Problem Statement</vt:lpstr>
      <vt:lpstr>2. Data Extraction &amp; Cleaning Process</vt:lpstr>
      <vt:lpstr>3. Feature Engineering &amp; Derived Metrics</vt:lpstr>
      <vt:lpstr>4. SQL Database Design &amp; Data Insertion</vt:lpstr>
      <vt:lpstr>5. Exploratory Data Analysis (EDA) &amp; Key Insights</vt:lpstr>
      <vt:lpstr>6. SQL Query Results &amp; Analytical Findings</vt:lpstr>
      <vt:lpstr>7. Visualization &amp; Interactive Dashboard Highlights using Power BI tool</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ChocoCrunch Analytics</dc:title>
  <dc:creator>Windows User</dc:creator>
  <cp:lastModifiedBy>Dell</cp:lastModifiedBy>
  <cp:revision>5</cp:revision>
  <dcterms:created xsi:type="dcterms:W3CDTF">2025-09-22T13:21:00Z</dcterms:created>
  <dcterms:modified xsi:type="dcterms:W3CDTF">2025-10-02T06:44:39Z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2EF6CE232B064351A4B7FB88FA33E02C_13</vt:lpwstr>
  </property>
  <property fmtid="{D5CDD505-2E9C-101B-9397-08002B2CF9AE}" pid="3" name="KSOProductBuildVer">
    <vt:lpwstr>1033-12.2.0.22549</vt:lpwstr>
  </property>
</Properties>
</file>