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47" r:id="rId2"/>
    <p:sldMasterId id="2147483788" r:id="rId3"/>
  </p:sldMasterIdLst>
  <p:sldIdLst>
    <p:sldId id="256" r:id="rId4"/>
    <p:sldId id="258" r:id="rId5"/>
    <p:sldId id="257" r:id="rId6"/>
    <p:sldId id="262" r:id="rId7"/>
    <p:sldId id="261" r:id="rId8"/>
    <p:sldId id="259" r:id="rId9"/>
    <p:sldId id="260" r:id="rId10"/>
    <p:sldId id="263" r:id="rId11"/>
    <p:sldId id="266" r:id="rId12"/>
    <p:sldId id="265" r:id="rId13"/>
    <p:sldId id="268" r:id="rId14"/>
    <p:sldId id="269" r:id="rId15"/>
    <p:sldId id="270" r:id="rId16"/>
    <p:sldId id="271" r:id="rId17"/>
    <p:sldId id="272" r:id="rId18"/>
    <p:sldId id="273" r:id="rId19"/>
    <p:sldId id="274" r:id="rId20"/>
    <p:sldId id="275" r:id="rId21"/>
    <p:sldId id="276" r:id="rId22"/>
    <p:sldId id="277" r:id="rId23"/>
    <p:sldId id="281" r:id="rId24"/>
    <p:sldId id="282" r:id="rId25"/>
    <p:sldId id="303" r:id="rId26"/>
    <p:sldId id="304" r:id="rId27"/>
    <p:sldId id="313" r:id="rId28"/>
    <p:sldId id="315" r:id="rId29"/>
    <p:sldId id="314"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7" r:id="rId43"/>
    <p:sldId id="290" r:id="rId44"/>
    <p:sldId id="308" r:id="rId45"/>
    <p:sldId id="309" r:id="rId46"/>
    <p:sldId id="306" r:id="rId47"/>
    <p:sldId id="312" r:id="rId48"/>
    <p:sldId id="310" r:id="rId49"/>
    <p:sldId id="311"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130" d="100"/>
          <a:sy n="130" d="100"/>
        </p:scale>
        <p:origin x="96"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56911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3088372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32768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617069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2989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2221027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3165329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2311996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13027892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144732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4287234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7967031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BB5D08-9797-4993-8C4E-4E2BC4F34F8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3942262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BB5D08-9797-4993-8C4E-4E2BC4F34F8B}"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24463817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BB5D08-9797-4993-8C4E-4E2BC4F34F8B}"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1450107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B5D08-9797-4993-8C4E-4E2BC4F34F8B}"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33487347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BB5D08-9797-4993-8C4E-4E2BC4F34F8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13470976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BB5D08-9797-4993-8C4E-4E2BC4F34F8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73408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34281689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634749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15030320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209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13130132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20919926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644694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17908574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22614398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22622674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6102849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5BB5D08-9797-4993-8C4E-4E2BC4F34F8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33241563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5BB5D08-9797-4993-8C4E-4E2BC4F34F8B}"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34371404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5BB5D08-9797-4993-8C4E-4E2BC4F34F8B}"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1940320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B5D08-9797-4993-8C4E-4E2BC4F34F8B}"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1132449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BB5D08-9797-4993-8C4E-4E2BC4F34F8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12541355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B5D08-9797-4993-8C4E-4E2BC4F34F8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5680886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B5D08-9797-4993-8C4E-4E2BC4F34F8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18577993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34742048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BB5D08-9797-4993-8C4E-4E2BC4F34F8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284576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BB5D08-9797-4993-8C4E-4E2BC4F34F8B}"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41339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BB5D08-9797-4993-8C4E-4E2BC4F34F8B}"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2417991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B5D08-9797-4993-8C4E-4E2BC4F34F8B}"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3203415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BB5D08-9797-4993-8C4E-4E2BC4F34F8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392921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BB5D08-9797-4993-8C4E-4E2BC4F34F8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68A54-1113-4F1D-9863-48AA210794DF}" type="slidenum">
              <a:rPr lang="en-US" smtClean="0"/>
              <a:t>‹#›</a:t>
            </a:fld>
            <a:endParaRPr lang="en-US"/>
          </a:p>
        </p:txBody>
      </p:sp>
    </p:spTree>
    <p:extLst>
      <p:ext uri="{BB962C8B-B14F-4D97-AF65-F5344CB8AC3E}">
        <p14:creationId xmlns:p14="http://schemas.microsoft.com/office/powerpoint/2010/main" val="332079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3.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BB5D08-9797-4993-8C4E-4E2BC4F34F8B}" type="datetimeFigureOut">
              <a:rPr lang="en-US" smtClean="0"/>
              <a:t>9/28/2023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F6D68A54-1113-4F1D-9863-48AA210794DF}" type="slidenum">
              <a:rPr lang="en-US" smtClean="0"/>
              <a:t>‹#›</a:t>
            </a:fld>
            <a:endParaRPr lang="en-US"/>
          </a:p>
        </p:txBody>
      </p:sp>
    </p:spTree>
    <p:extLst>
      <p:ext uri="{BB962C8B-B14F-4D97-AF65-F5344CB8AC3E}">
        <p14:creationId xmlns:p14="http://schemas.microsoft.com/office/powerpoint/2010/main" val="61960104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BB5D08-9797-4993-8C4E-4E2BC4F34F8B}" type="datetimeFigureOut">
              <a:rPr lang="en-US" smtClean="0"/>
              <a:t>9/28/2023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F6D68A54-1113-4F1D-9863-48AA210794DF}" type="slidenum">
              <a:rPr lang="en-US" smtClean="0"/>
              <a:t>‹#›</a:t>
            </a:fld>
            <a:endParaRPr lang="en-US"/>
          </a:p>
        </p:txBody>
      </p:sp>
    </p:spTree>
    <p:extLst>
      <p:ext uri="{BB962C8B-B14F-4D97-AF65-F5344CB8AC3E}">
        <p14:creationId xmlns:p14="http://schemas.microsoft.com/office/powerpoint/2010/main" val="2608523868"/>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B5D08-9797-4993-8C4E-4E2BC4F34F8B}" type="datetimeFigureOut">
              <a:rPr lang="en-US" smtClean="0"/>
              <a:t>9/28/2023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68A54-1113-4F1D-9863-48AA210794DF}" type="slidenum">
              <a:rPr lang="en-US" smtClean="0"/>
              <a:t>‹#›</a:t>
            </a:fld>
            <a:endParaRPr lang="en-US"/>
          </a:p>
        </p:txBody>
      </p:sp>
    </p:spTree>
    <p:extLst>
      <p:ext uri="{BB962C8B-B14F-4D97-AF65-F5344CB8AC3E}">
        <p14:creationId xmlns:p14="http://schemas.microsoft.com/office/powerpoint/2010/main" val="1408836676"/>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javatpoint.com/cpp-inheritance" TargetMode="External"/><Relationship Id="rId2" Type="http://schemas.openxmlformats.org/officeDocument/2006/relationships/hyperlink" Target="https://www.javatpoint.com/c-programming-language-tutorial" TargetMode="External"/><Relationship Id="rId1" Type="http://schemas.openxmlformats.org/officeDocument/2006/relationships/slideLayout" Target="../slideLayouts/slideLayout33.xml"/><Relationship Id="rId4" Type="http://schemas.openxmlformats.org/officeDocument/2006/relationships/hyperlink" Target="https://www.javatpoint.com/cpp-constructor"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hyperlink" Target="https://www.javatpoint.com/cpp-oops-concepts" TargetMode="External"/><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2" Type="http://schemas.openxmlformats.org/officeDocument/2006/relationships/hyperlink" Target="https://www.programiz.com/cpp-programming/inheritance" TargetMode="External"/><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xmlns="" id="{793D81D3-CC7D-8B56-797A-58DCD31B0B8C}"/>
              </a:ext>
            </a:extLst>
          </p:cNvPr>
          <p:cNvSpPr txBox="1"/>
          <p:nvPr/>
        </p:nvSpPr>
        <p:spPr>
          <a:xfrm>
            <a:off x="997528" y="1017487"/>
            <a:ext cx="8686800" cy="4896149"/>
          </a:xfrm>
          <a:prstGeom prst="rect">
            <a:avLst/>
          </a:prstGeom>
          <a:noFill/>
        </p:spPr>
        <p:txBody>
          <a:bodyPr wrap="square">
            <a:spAutoFit/>
          </a:bodyPr>
          <a:lstStyle/>
          <a:p>
            <a:pPr marL="0" marR="0" algn="just">
              <a:lnSpc>
                <a:spcPct val="107000"/>
              </a:lnSpc>
              <a:spcBef>
                <a:spcPts val="375"/>
              </a:spcBef>
              <a:spcAft>
                <a:spcPts val="800"/>
              </a:spcAft>
            </a:pPr>
            <a:r>
              <a:rPr lang="en-US" sz="2400" b="1" u="sng" kern="1800" dirty="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t>C++ Tutorial</a:t>
            </a:r>
            <a:endParaRPr lang="en-US" sz="2400" b="1"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C++ tutorial provides basic and advanced concepts of C++. Our C++ tutorial is designed for beginners and professionals.</a:t>
            </a:r>
            <a:r>
              <a:rPr lang="en-US" sz="24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r>
              <a:rPr lang="en-US" sz="2400" dirty="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C++ is an object-oriented programming language. It is an extension to </a:t>
            </a:r>
            <a:r>
              <a:rPr lang="en-US" sz="2400" dirty="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C programming</a:t>
            </a:r>
            <a:r>
              <a:rPr lang="en-US" sz="2400" dirty="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 Our C++ tutorial includes all topics of C++ such as first example, control statements, objects and classes, </a:t>
            </a:r>
            <a:r>
              <a:rPr lang="en-US" sz="2400" dirty="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inheritance</a:t>
            </a:r>
            <a:r>
              <a:rPr lang="en-US" sz="2400" dirty="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2400" dirty="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xmlns="" val="tx"/>
                    </a:ext>
                  </a:extLst>
                </a:hlinkClick>
              </a:rPr>
              <a:t>constructor</a:t>
            </a:r>
            <a:r>
              <a:rPr lang="en-US" sz="2400" dirty="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 destructor, this, static, polymorphism, abstraction, abstract class, interface, namespace, encapsulation, arrays, strings, exception handling, File IO, etc.</a:t>
            </a:r>
          </a:p>
          <a:p>
            <a:pPr marL="0" marR="0" algn="just">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6734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4" fill="hold" nodeType="clickEffect">
                                  <p:stCondLst>
                                    <p:cond delay="0"/>
                                  </p:stCondLst>
                                  <p:childTnLst>
                                    <p:animEffect transition="out" filter="wheel(4)">
                                      <p:cBhvr>
                                        <p:cTn id="6" dur="2000"/>
                                        <p:tgtEl>
                                          <p:spTgt spid="22">
                                            <p:txEl>
                                              <p:pRg st="0" end="0"/>
                                            </p:txEl>
                                          </p:spTgt>
                                        </p:tgtEl>
                                      </p:cBhvr>
                                    </p:animEffect>
                                    <p:set>
                                      <p:cBhvr>
                                        <p:cTn id="7" dur="1" fill="hold">
                                          <p:stCondLst>
                                            <p:cond delay="1999"/>
                                          </p:stCondLst>
                                        </p:cTn>
                                        <p:tgtEl>
                                          <p:spTgt spid="22">
                                            <p:txEl>
                                              <p:pRg st="0" end="0"/>
                                            </p:txEl>
                                          </p:spTgt>
                                        </p:tgtEl>
                                        <p:attrNameLst>
                                          <p:attrName>style.visibility</p:attrName>
                                        </p:attrNameLst>
                                      </p:cBhvr>
                                      <p:to>
                                        <p:strVal val="hidden"/>
                                      </p:to>
                                    </p:set>
                                  </p:childTnLst>
                                </p:cTn>
                              </p:par>
                              <p:par>
                                <p:cTn id="8" presetID="21" presetClass="exit" presetSubtype="4" fill="hold" nodeType="withEffect">
                                  <p:stCondLst>
                                    <p:cond delay="0"/>
                                  </p:stCondLst>
                                  <p:childTnLst>
                                    <p:animEffect transition="out" filter="wheel(4)">
                                      <p:cBhvr>
                                        <p:cTn id="9" dur="2000"/>
                                        <p:tgtEl>
                                          <p:spTgt spid="22">
                                            <p:txEl>
                                              <p:pRg st="1" end="1"/>
                                            </p:txEl>
                                          </p:spTgt>
                                        </p:tgtEl>
                                      </p:cBhvr>
                                    </p:animEffect>
                                    <p:set>
                                      <p:cBhvr>
                                        <p:cTn id="10" dur="1" fill="hold">
                                          <p:stCondLst>
                                            <p:cond delay="1999"/>
                                          </p:stCondLst>
                                        </p:cTn>
                                        <p:tgtEl>
                                          <p:spTgt spid="22">
                                            <p:txEl>
                                              <p:pRg st="1" end="1"/>
                                            </p:txEl>
                                          </p:spTgt>
                                        </p:tgtEl>
                                        <p:attrNameLst>
                                          <p:attrName>style.visibility</p:attrName>
                                        </p:attrNameLst>
                                      </p:cBhvr>
                                      <p:to>
                                        <p:strVal val="hidden"/>
                                      </p:to>
                                    </p:set>
                                  </p:childTnLst>
                                </p:cTn>
                              </p:par>
                              <p:par>
                                <p:cTn id="11" presetID="21" presetClass="exit" presetSubtype="4" fill="hold" nodeType="withEffect">
                                  <p:stCondLst>
                                    <p:cond delay="0"/>
                                  </p:stCondLst>
                                  <p:childTnLst>
                                    <p:animEffect transition="out" filter="wheel(4)">
                                      <p:cBhvr>
                                        <p:cTn id="12" dur="2000"/>
                                        <p:tgtEl>
                                          <p:spTgt spid="22">
                                            <p:txEl>
                                              <p:pRg st="2" end="2"/>
                                            </p:txEl>
                                          </p:spTgt>
                                        </p:tgtEl>
                                      </p:cBhvr>
                                    </p:animEffect>
                                    <p:set>
                                      <p:cBhvr>
                                        <p:cTn id="13" dur="1" fill="hold">
                                          <p:stCondLst>
                                            <p:cond delay="1999"/>
                                          </p:stCondLst>
                                        </p:cTn>
                                        <p:tgtEl>
                                          <p:spTgt spid="22">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1F7B70-CE61-FE81-853D-A69AF99B3C64}"/>
              </a:ext>
            </a:extLst>
          </p:cNvPr>
          <p:cNvSpPr>
            <a:spLocks noGrp="1"/>
          </p:cNvSpPr>
          <p:nvPr>
            <p:ph type="title"/>
          </p:nvPr>
        </p:nvSpPr>
        <p:spPr>
          <a:xfrm>
            <a:off x="677334" y="609600"/>
            <a:ext cx="8596668" cy="6248400"/>
          </a:xfrm>
        </p:spPr>
        <p:txBody>
          <a:bodyPr>
            <a:normAutofit/>
          </a:bodyPr>
          <a:lstStyle/>
          <a:p>
            <a:r>
              <a:rPr lang="en-US" dirty="0"/>
              <a:t/>
            </a:r>
            <a:br>
              <a:rPr lang="en-US" dirty="0"/>
            </a:br>
            <a:endParaRPr lang="en-US" dirty="0"/>
          </a:p>
        </p:txBody>
      </p:sp>
      <p:sp>
        <p:nvSpPr>
          <p:cNvPr id="4" name="TextBox 3">
            <a:extLst>
              <a:ext uri="{FF2B5EF4-FFF2-40B4-BE49-F238E27FC236}">
                <a16:creationId xmlns:a16="http://schemas.microsoft.com/office/drawing/2014/main" xmlns="" id="{5EB23284-70C7-0D82-1987-2965387B4E10}"/>
              </a:ext>
            </a:extLst>
          </p:cNvPr>
          <p:cNvSpPr txBox="1"/>
          <p:nvPr/>
        </p:nvSpPr>
        <p:spPr>
          <a:xfrm>
            <a:off x="677334" y="1056144"/>
            <a:ext cx="10007600" cy="5909310"/>
          </a:xfrm>
          <a:prstGeom prst="rect">
            <a:avLst/>
          </a:prstGeom>
          <a:noFill/>
        </p:spPr>
        <p:txBody>
          <a:bodyPr wrap="square">
            <a:spAutoFit/>
          </a:bodyPr>
          <a:lstStyle/>
          <a:p>
            <a:r>
              <a:rPr lang="en-US" b="1" u="sng" dirty="0">
                <a:solidFill>
                  <a:srgbClr val="FF0000"/>
                </a:solidFill>
              </a:rPr>
              <a:t>5.AMSTRONG NUMBER </a:t>
            </a:r>
            <a:r>
              <a:rPr lang="en-US" b="1" u="sng" dirty="0" smtClean="0">
                <a:solidFill>
                  <a:srgbClr val="FF0000"/>
                </a:solidFill>
              </a:rPr>
              <a:t>:</a:t>
            </a:r>
            <a:endParaRPr lang="en-US" b="1" u="sng" dirty="0">
              <a:solidFill>
                <a:srgbClr val="FF0000"/>
              </a:solidFill>
            </a:endParaRPr>
          </a:p>
          <a:p>
            <a:endParaRPr lang="en-US" dirty="0"/>
          </a:p>
          <a:p>
            <a:r>
              <a:rPr lang="en-US" dirty="0"/>
              <a:t>	#include </a:t>
            </a:r>
            <a:r>
              <a:rPr lang="en-US" dirty="0" smtClean="0"/>
              <a:t>&lt;</a:t>
            </a:r>
            <a:r>
              <a:rPr lang="en-US" dirty="0" err="1" smtClean="0"/>
              <a:t>iostream.h</a:t>
            </a:r>
            <a:r>
              <a:rPr lang="en-US" dirty="0" smtClean="0"/>
              <a:t>&gt;</a:t>
            </a:r>
          </a:p>
          <a:p>
            <a:r>
              <a:rPr lang="en-US" dirty="0" smtClean="0"/>
              <a:t>      #include&lt;</a:t>
            </a:r>
            <a:r>
              <a:rPr lang="en-US" dirty="0" err="1" smtClean="0"/>
              <a:t>conio.h</a:t>
            </a:r>
            <a:r>
              <a:rPr lang="en-US" dirty="0" smtClean="0"/>
              <a:t>&gt;</a:t>
            </a:r>
            <a:endParaRPr lang="en-US" dirty="0"/>
          </a:p>
          <a:p>
            <a:r>
              <a:rPr lang="en-US" dirty="0"/>
              <a:t>	void main</a:t>
            </a:r>
            <a:r>
              <a:rPr lang="en-US" dirty="0" smtClean="0"/>
              <a:t>()</a:t>
            </a:r>
          </a:p>
          <a:p>
            <a:r>
              <a:rPr lang="en-US" dirty="0" smtClean="0"/>
              <a:t>{</a:t>
            </a:r>
            <a:endParaRPr lang="en-US" dirty="0"/>
          </a:p>
          <a:p>
            <a:r>
              <a:rPr lang="en-US" dirty="0"/>
              <a:t>	    </a:t>
            </a:r>
            <a:r>
              <a:rPr lang="en-US" dirty="0" err="1"/>
              <a:t>int</a:t>
            </a:r>
            <a:r>
              <a:rPr lang="en-US" dirty="0"/>
              <a:t> </a:t>
            </a:r>
            <a:r>
              <a:rPr lang="en-US" dirty="0" err="1"/>
              <a:t>num,r,sum</a:t>
            </a:r>
            <a:r>
              <a:rPr lang="en-US" dirty="0"/>
              <a:t>=0,temp;</a:t>
            </a:r>
          </a:p>
          <a:p>
            <a:r>
              <a:rPr lang="en-US" dirty="0"/>
              <a:t>	</a:t>
            </a:r>
            <a:r>
              <a:rPr lang="en-US" dirty="0" err="1" smtClean="0"/>
              <a:t>cout</a:t>
            </a:r>
            <a:r>
              <a:rPr lang="en-US" dirty="0" smtClean="0"/>
              <a:t>&lt;&lt;"Input  </a:t>
            </a:r>
            <a:r>
              <a:rPr lang="en-US" dirty="0"/>
              <a:t>a number: </a:t>
            </a:r>
            <a:r>
              <a:rPr lang="en-US" dirty="0" smtClean="0"/>
              <a:t>;</a:t>
            </a:r>
            <a:endParaRPr lang="en-US" dirty="0"/>
          </a:p>
          <a:p>
            <a:r>
              <a:rPr lang="en-US" dirty="0"/>
              <a:t>	    </a:t>
            </a:r>
            <a:r>
              <a:rPr lang="en-US" dirty="0" err="1" smtClean="0"/>
              <a:t>cin</a:t>
            </a:r>
            <a:r>
              <a:rPr lang="en-US" dirty="0" smtClean="0"/>
              <a:t>&gt;&gt;</a:t>
            </a:r>
            <a:r>
              <a:rPr lang="en-US" dirty="0" err="1" smtClean="0"/>
              <a:t>num</a:t>
            </a:r>
            <a:r>
              <a:rPr lang="en-US" dirty="0" smtClean="0"/>
              <a:t>;</a:t>
            </a:r>
            <a:endParaRPr lang="en-US" dirty="0"/>
          </a:p>
          <a:p>
            <a:r>
              <a:rPr lang="en-US" dirty="0"/>
              <a:t>	    for(temp=</a:t>
            </a:r>
            <a:r>
              <a:rPr lang="en-US" dirty="0" err="1"/>
              <a:t>num;num</a:t>
            </a:r>
            <a:r>
              <a:rPr lang="en-US" dirty="0"/>
              <a:t>!=0;num=</a:t>
            </a:r>
            <a:r>
              <a:rPr lang="en-US" dirty="0" err="1"/>
              <a:t>num</a:t>
            </a:r>
            <a:r>
              <a:rPr lang="en-US" dirty="0"/>
              <a:t>/10</a:t>
            </a:r>
            <a:r>
              <a:rPr lang="en-US" dirty="0" smtClean="0"/>
              <a:t>)</a:t>
            </a:r>
          </a:p>
          <a:p>
            <a:r>
              <a:rPr lang="en-US" dirty="0" smtClean="0"/>
              <a:t>{</a:t>
            </a:r>
            <a:endParaRPr lang="en-US" dirty="0"/>
          </a:p>
          <a:p>
            <a:r>
              <a:rPr lang="en-US" dirty="0"/>
              <a:t>	         r=</a:t>
            </a:r>
            <a:r>
              <a:rPr lang="en-US" dirty="0" err="1"/>
              <a:t>num</a:t>
            </a:r>
            <a:r>
              <a:rPr lang="en-US" dirty="0"/>
              <a:t> % 10;</a:t>
            </a:r>
          </a:p>
          <a:p>
            <a:r>
              <a:rPr lang="en-US" dirty="0"/>
              <a:t>	         sum=sum+(r*r*r);</a:t>
            </a:r>
          </a:p>
          <a:p>
            <a:r>
              <a:rPr lang="en-US" dirty="0"/>
              <a:t>	    }</a:t>
            </a:r>
          </a:p>
          <a:p>
            <a:r>
              <a:rPr lang="en-US" dirty="0"/>
              <a:t>	    if(sum==temp)</a:t>
            </a:r>
          </a:p>
          <a:p>
            <a:r>
              <a:rPr lang="en-US" dirty="0"/>
              <a:t>	         </a:t>
            </a:r>
            <a:r>
              <a:rPr lang="en-US" dirty="0" err="1" smtClean="0"/>
              <a:t>cout</a:t>
            </a:r>
            <a:r>
              <a:rPr lang="en-US" dirty="0" smtClean="0"/>
              <a:t>&lt;&lt;temp&lt;&lt;“is </a:t>
            </a:r>
            <a:r>
              <a:rPr lang="en-US" dirty="0"/>
              <a:t>an Armstrong number</a:t>
            </a:r>
            <a:r>
              <a:rPr lang="en-US" dirty="0" smtClean="0"/>
              <a:t>.”;</a:t>
            </a:r>
            <a:endParaRPr lang="en-US" dirty="0"/>
          </a:p>
          <a:p>
            <a:r>
              <a:rPr lang="en-US" dirty="0"/>
              <a:t>	    else</a:t>
            </a:r>
          </a:p>
          <a:p>
            <a:r>
              <a:rPr lang="en-US" dirty="0"/>
              <a:t>	         </a:t>
            </a:r>
            <a:r>
              <a:rPr lang="en-US" dirty="0" err="1" smtClean="0"/>
              <a:t>cout</a:t>
            </a:r>
            <a:r>
              <a:rPr lang="en-US" dirty="0" smtClean="0"/>
              <a:t>&lt;&lt;temp&lt;&lt;“ </a:t>
            </a:r>
            <a:r>
              <a:rPr lang="en-US" dirty="0"/>
              <a:t>is not an Armstrong number</a:t>
            </a:r>
            <a:r>
              <a:rPr lang="en-US" dirty="0" smtClean="0"/>
              <a:t>.”;</a:t>
            </a:r>
          </a:p>
          <a:p>
            <a:r>
              <a:rPr lang="en-US" dirty="0" smtClean="0"/>
              <a:t>   </a:t>
            </a:r>
            <a:r>
              <a:rPr lang="en-US" dirty="0" err="1" smtClean="0"/>
              <a:t>Getch</a:t>
            </a:r>
            <a:r>
              <a:rPr lang="en-US" dirty="0" smtClean="0"/>
              <a:t>();</a:t>
            </a:r>
            <a:endParaRPr lang="en-US" dirty="0"/>
          </a:p>
          <a:p>
            <a:r>
              <a:rPr lang="en-US" dirty="0"/>
              <a:t>	} </a:t>
            </a:r>
          </a:p>
          <a:p>
            <a:endParaRPr lang="en-US" dirty="0"/>
          </a:p>
        </p:txBody>
      </p:sp>
    </p:spTree>
    <p:extLst>
      <p:ext uri="{BB962C8B-B14F-4D97-AF65-F5344CB8AC3E}">
        <p14:creationId xmlns:p14="http://schemas.microsoft.com/office/powerpoint/2010/main" val="3032328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9F9730-BC9E-22AE-25D5-A265DC455ACD}"/>
              </a:ext>
            </a:extLst>
          </p:cNvPr>
          <p:cNvSpPr>
            <a:spLocks noGrp="1"/>
          </p:cNvSpPr>
          <p:nvPr>
            <p:ph type="title"/>
          </p:nvPr>
        </p:nvSpPr>
        <p:spPr>
          <a:xfrm>
            <a:off x="613834" y="387350"/>
            <a:ext cx="8596668" cy="6083300"/>
          </a:xfrm>
        </p:spPr>
        <p:txBody>
          <a:bodyPr>
            <a:noAutofit/>
          </a:bodyPr>
          <a:lstStyle/>
          <a:p>
            <a:r>
              <a:rPr lang="en-US" sz="2000" b="1" u="sng" dirty="0">
                <a:solidFill>
                  <a:srgbClr val="FF0000"/>
                </a:solidFill>
              </a:rPr>
              <a:t>6. EVEN OR ODD:</a:t>
            </a: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#include &lt;iostream&gt;</a:t>
            </a:r>
            <a:br>
              <a:rPr lang="en-US" sz="2000" dirty="0">
                <a:solidFill>
                  <a:schemeClr val="tx1"/>
                </a:solidFill>
              </a:rPr>
            </a:br>
            <a:r>
              <a:rPr lang="en-US" sz="2000" dirty="0">
                <a:solidFill>
                  <a:schemeClr val="tx1"/>
                </a:solidFill>
              </a:rPr>
              <a:t>using namespace std;</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int main() {</a:t>
            </a:r>
            <a:br>
              <a:rPr lang="en-US" sz="2000" dirty="0">
                <a:solidFill>
                  <a:schemeClr val="tx1"/>
                </a:solidFill>
              </a:rPr>
            </a:br>
            <a:r>
              <a:rPr lang="en-US" sz="2000" dirty="0">
                <a:solidFill>
                  <a:schemeClr val="tx1"/>
                </a:solidFill>
              </a:rPr>
              <a:t>  int n;</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t>
            </a:r>
            <a:r>
              <a:rPr lang="en-US" sz="2000" dirty="0" err="1">
                <a:solidFill>
                  <a:schemeClr val="tx1"/>
                </a:solidFill>
              </a:rPr>
              <a:t>cout</a:t>
            </a:r>
            <a:r>
              <a:rPr lang="en-US" sz="2000" dirty="0">
                <a:solidFill>
                  <a:schemeClr val="tx1"/>
                </a:solidFill>
              </a:rPr>
              <a:t> &lt;&lt; "Enter an integer: ";</a:t>
            </a:r>
            <a:br>
              <a:rPr lang="en-US" sz="2000" dirty="0">
                <a:solidFill>
                  <a:schemeClr val="tx1"/>
                </a:solidFill>
              </a:rPr>
            </a:br>
            <a:r>
              <a:rPr lang="en-US" sz="2000" dirty="0">
                <a:solidFill>
                  <a:schemeClr val="tx1"/>
                </a:solidFill>
              </a:rPr>
              <a:t>  </a:t>
            </a:r>
            <a:r>
              <a:rPr lang="en-US" sz="2000" dirty="0" err="1">
                <a:solidFill>
                  <a:schemeClr val="tx1"/>
                </a:solidFill>
              </a:rPr>
              <a:t>cin</a:t>
            </a:r>
            <a:r>
              <a:rPr lang="en-US" sz="2000" dirty="0">
                <a:solidFill>
                  <a:schemeClr val="tx1"/>
                </a:solidFill>
              </a:rPr>
              <a:t> &gt;&gt; n;</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if ( n % 2 == 0)</a:t>
            </a:r>
            <a:br>
              <a:rPr lang="en-US" sz="2000" dirty="0">
                <a:solidFill>
                  <a:schemeClr val="tx1"/>
                </a:solidFill>
              </a:rPr>
            </a:br>
            <a:r>
              <a:rPr lang="en-US" sz="2000" dirty="0">
                <a:solidFill>
                  <a:schemeClr val="tx1"/>
                </a:solidFill>
              </a:rPr>
              <a:t>    </a:t>
            </a:r>
            <a:r>
              <a:rPr lang="en-US" sz="2000" dirty="0" err="1">
                <a:solidFill>
                  <a:schemeClr val="tx1"/>
                </a:solidFill>
              </a:rPr>
              <a:t>cout</a:t>
            </a:r>
            <a:r>
              <a:rPr lang="en-US" sz="2000" dirty="0">
                <a:solidFill>
                  <a:schemeClr val="tx1"/>
                </a:solidFill>
              </a:rPr>
              <a:t> &lt;&lt; n &lt;&lt; " is even.";</a:t>
            </a:r>
            <a:br>
              <a:rPr lang="en-US" sz="2000" dirty="0">
                <a:solidFill>
                  <a:schemeClr val="tx1"/>
                </a:solidFill>
              </a:rPr>
            </a:br>
            <a:r>
              <a:rPr lang="en-US" sz="2000" dirty="0">
                <a:solidFill>
                  <a:schemeClr val="tx1"/>
                </a:solidFill>
              </a:rPr>
              <a:t>  else</a:t>
            </a:r>
            <a:br>
              <a:rPr lang="en-US" sz="2000" dirty="0">
                <a:solidFill>
                  <a:schemeClr val="tx1"/>
                </a:solidFill>
              </a:rPr>
            </a:br>
            <a:r>
              <a:rPr lang="en-US" sz="2000" dirty="0">
                <a:solidFill>
                  <a:schemeClr val="tx1"/>
                </a:solidFill>
              </a:rPr>
              <a:t>    </a:t>
            </a:r>
            <a:r>
              <a:rPr lang="en-US" sz="2000" dirty="0" err="1">
                <a:solidFill>
                  <a:schemeClr val="tx1"/>
                </a:solidFill>
              </a:rPr>
              <a:t>cout</a:t>
            </a:r>
            <a:r>
              <a:rPr lang="en-US" sz="2000" dirty="0">
                <a:solidFill>
                  <a:schemeClr val="tx1"/>
                </a:solidFill>
              </a:rPr>
              <a:t> &lt;&lt; n &lt;&lt; " is odd.";</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return 0;</a:t>
            </a:r>
            <a:br>
              <a:rPr lang="en-US" sz="2000" dirty="0">
                <a:solidFill>
                  <a:schemeClr val="tx1"/>
                </a:solidFill>
              </a:rPr>
            </a:br>
            <a:r>
              <a:rPr lang="en-US" sz="2000" dirty="0">
                <a:solidFill>
                  <a:schemeClr val="tx1"/>
                </a:solidFill>
              </a:rPr>
              <a:t>}</a:t>
            </a:r>
            <a:br>
              <a:rPr lang="en-US" sz="2000" dirty="0">
                <a:solidFill>
                  <a:schemeClr val="tx1"/>
                </a:solidFill>
              </a:rPr>
            </a:br>
            <a:endParaRPr lang="en-US" sz="2000" dirty="0">
              <a:solidFill>
                <a:schemeClr val="tx1"/>
              </a:solidFill>
            </a:endParaRPr>
          </a:p>
        </p:txBody>
      </p:sp>
    </p:spTree>
    <p:extLst>
      <p:ext uri="{BB962C8B-B14F-4D97-AF65-F5344CB8AC3E}">
        <p14:creationId xmlns:p14="http://schemas.microsoft.com/office/powerpoint/2010/main" val="4150902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BBC057-3361-BA7F-C3A0-731DC96DDDFC}"/>
              </a:ext>
            </a:extLst>
          </p:cNvPr>
          <p:cNvSpPr>
            <a:spLocks noGrp="1"/>
          </p:cNvSpPr>
          <p:nvPr>
            <p:ph type="title"/>
          </p:nvPr>
        </p:nvSpPr>
        <p:spPr>
          <a:xfrm>
            <a:off x="651934" y="0"/>
            <a:ext cx="8596668" cy="6248400"/>
          </a:xfrm>
        </p:spPr>
        <p:txBody>
          <a:bodyPr>
            <a:noAutofit/>
          </a:bodyPr>
          <a:lstStyle/>
          <a:p>
            <a:r>
              <a:rPr lang="en-US" sz="2400" b="1" u="sng" dirty="0">
                <a:solidFill>
                  <a:srgbClr val="FF0000"/>
                </a:solidFill>
              </a:rPr>
              <a:t>7.LARGEST MUMBER B/W THREE NUMBER:</a:t>
            </a:r>
            <a:r>
              <a:rPr lang="en-US" sz="1600" dirty="0">
                <a:solidFill>
                  <a:schemeClr val="tx1"/>
                </a:solidFill>
              </a:rPr>
              <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#include &lt;iostream&gt;</a:t>
            </a:r>
            <a:br>
              <a:rPr lang="en-US" sz="1600" dirty="0">
                <a:solidFill>
                  <a:schemeClr val="tx1"/>
                </a:solidFill>
              </a:rPr>
            </a:br>
            <a:r>
              <a:rPr lang="en-US" sz="1600" dirty="0">
                <a:solidFill>
                  <a:schemeClr val="tx1"/>
                </a:solidFill>
              </a:rPr>
              <a:t>using namespace std;</a:t>
            </a:r>
            <a:br>
              <a:rPr lang="en-US" sz="1600" dirty="0">
                <a:solidFill>
                  <a:schemeClr val="tx1"/>
                </a:solidFill>
              </a:rPr>
            </a:br>
            <a:r>
              <a:rPr lang="en-US" sz="1600" dirty="0">
                <a:solidFill>
                  <a:schemeClr val="tx1"/>
                </a:solidFill>
              </a:rPr>
              <a:t>int main() </a:t>
            </a:r>
            <a:br>
              <a:rPr lang="en-US" sz="1600" dirty="0">
                <a:solidFill>
                  <a:schemeClr val="tx1"/>
                </a:solidFill>
              </a:rPr>
            </a:br>
            <a:r>
              <a:rPr lang="en-US" sz="1600" dirty="0">
                <a:solidFill>
                  <a:schemeClr val="tx1"/>
                </a:solidFill>
              </a:rPr>
              <a:t>{</a:t>
            </a:r>
            <a:br>
              <a:rPr lang="en-US" sz="1600" dirty="0">
                <a:solidFill>
                  <a:schemeClr val="tx1"/>
                </a:solidFill>
              </a:rPr>
            </a:br>
            <a:r>
              <a:rPr lang="en-US" sz="1600" dirty="0">
                <a:solidFill>
                  <a:schemeClr val="tx1"/>
                </a:solidFill>
              </a:rPr>
              <a:t>    double n1, n2, n3;</a:t>
            </a:r>
            <a:br>
              <a:rPr lang="en-US" sz="1600" dirty="0">
                <a:solidFill>
                  <a:schemeClr val="tx1"/>
                </a:solidFill>
              </a:rPr>
            </a:br>
            <a:r>
              <a:rPr lang="en-US" sz="1600" dirty="0">
                <a:solidFill>
                  <a:schemeClr val="tx1"/>
                </a:solidFill>
              </a:rPr>
              <a:t> </a:t>
            </a:r>
            <a:r>
              <a:rPr lang="en-US" sz="1600" dirty="0" err="1">
                <a:solidFill>
                  <a:schemeClr val="tx1"/>
                </a:solidFill>
              </a:rPr>
              <a:t>cout</a:t>
            </a:r>
            <a:r>
              <a:rPr lang="en-US" sz="1600" dirty="0">
                <a:solidFill>
                  <a:schemeClr val="tx1"/>
                </a:solidFill>
              </a:rPr>
              <a:t> &lt;&lt; "Enter three numbers: ";</a:t>
            </a:r>
            <a:br>
              <a:rPr lang="en-US" sz="1600" dirty="0">
                <a:solidFill>
                  <a:schemeClr val="tx1"/>
                </a:solidFill>
              </a:rPr>
            </a:br>
            <a:r>
              <a:rPr lang="en-US" sz="1600" dirty="0">
                <a:solidFill>
                  <a:schemeClr val="tx1"/>
                </a:solidFill>
              </a:rPr>
              <a:t>    </a:t>
            </a:r>
            <a:r>
              <a:rPr lang="en-US" sz="1600" dirty="0" err="1">
                <a:solidFill>
                  <a:schemeClr val="tx1"/>
                </a:solidFill>
              </a:rPr>
              <a:t>cin</a:t>
            </a:r>
            <a:r>
              <a:rPr lang="en-US" sz="1600" dirty="0">
                <a:solidFill>
                  <a:schemeClr val="tx1"/>
                </a:solidFill>
              </a:rPr>
              <a:t> &gt;&gt; n1 &gt;&gt; n2 &gt;&gt; n3;</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    // check if n1 is the largest number</a:t>
            </a:r>
            <a:br>
              <a:rPr lang="en-US" sz="1600" dirty="0">
                <a:solidFill>
                  <a:schemeClr val="tx1"/>
                </a:solidFill>
              </a:rPr>
            </a:br>
            <a:r>
              <a:rPr lang="en-US" sz="1600" dirty="0">
                <a:solidFill>
                  <a:schemeClr val="tx1"/>
                </a:solidFill>
              </a:rPr>
              <a:t>    if(n1 &gt;= n2 &amp;&amp; n1 &gt;= n3)</a:t>
            </a:r>
            <a:br>
              <a:rPr lang="en-US" sz="1600" dirty="0">
                <a:solidFill>
                  <a:schemeClr val="tx1"/>
                </a:solidFill>
              </a:rPr>
            </a:br>
            <a:r>
              <a:rPr lang="en-US" sz="1600" dirty="0">
                <a:solidFill>
                  <a:schemeClr val="tx1"/>
                </a:solidFill>
              </a:rPr>
              <a:t>        </a:t>
            </a:r>
            <a:r>
              <a:rPr lang="en-US" sz="1600" dirty="0" err="1">
                <a:solidFill>
                  <a:schemeClr val="tx1"/>
                </a:solidFill>
              </a:rPr>
              <a:t>cout</a:t>
            </a:r>
            <a:r>
              <a:rPr lang="en-US" sz="1600" dirty="0">
                <a:solidFill>
                  <a:schemeClr val="tx1"/>
                </a:solidFill>
              </a:rPr>
              <a:t> &lt;&lt; "Largest number: " &lt;&lt; n1;</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    // check if n2 is the largest number</a:t>
            </a:r>
            <a:br>
              <a:rPr lang="en-US" sz="1600" dirty="0">
                <a:solidFill>
                  <a:schemeClr val="tx1"/>
                </a:solidFill>
              </a:rPr>
            </a:br>
            <a:r>
              <a:rPr lang="en-US" sz="1600" dirty="0">
                <a:solidFill>
                  <a:schemeClr val="tx1"/>
                </a:solidFill>
              </a:rPr>
              <a:t>    else if(n2 &gt;= n1 &amp;&amp; n2 &gt;= n3)</a:t>
            </a:r>
            <a:br>
              <a:rPr lang="en-US" sz="1600" dirty="0">
                <a:solidFill>
                  <a:schemeClr val="tx1"/>
                </a:solidFill>
              </a:rPr>
            </a:br>
            <a:r>
              <a:rPr lang="en-US" sz="1600" dirty="0">
                <a:solidFill>
                  <a:schemeClr val="tx1"/>
                </a:solidFill>
              </a:rPr>
              <a:t>        </a:t>
            </a:r>
            <a:r>
              <a:rPr lang="en-US" sz="1600" dirty="0" err="1">
                <a:solidFill>
                  <a:schemeClr val="tx1"/>
                </a:solidFill>
              </a:rPr>
              <a:t>cout</a:t>
            </a:r>
            <a:r>
              <a:rPr lang="en-US" sz="1600" dirty="0">
                <a:solidFill>
                  <a:schemeClr val="tx1"/>
                </a:solidFill>
              </a:rPr>
              <a:t> &lt;&lt; "Largest number: " &lt;&lt; n2;</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    // if neither n1 nor n2 are the largest, n3 is the largest</a:t>
            </a:r>
            <a:br>
              <a:rPr lang="en-US" sz="1600" dirty="0">
                <a:solidFill>
                  <a:schemeClr val="tx1"/>
                </a:solidFill>
              </a:rPr>
            </a:br>
            <a:r>
              <a:rPr lang="en-US" sz="1600" dirty="0">
                <a:solidFill>
                  <a:schemeClr val="tx1"/>
                </a:solidFill>
              </a:rPr>
              <a:t>    else </a:t>
            </a:r>
            <a:br>
              <a:rPr lang="en-US" sz="1600" dirty="0">
                <a:solidFill>
                  <a:schemeClr val="tx1"/>
                </a:solidFill>
              </a:rPr>
            </a:br>
            <a:r>
              <a:rPr lang="en-US" sz="1600" dirty="0">
                <a:solidFill>
                  <a:schemeClr val="tx1"/>
                </a:solidFill>
              </a:rPr>
              <a:t>        </a:t>
            </a:r>
            <a:r>
              <a:rPr lang="en-US" sz="1600" dirty="0" err="1">
                <a:solidFill>
                  <a:schemeClr val="tx1"/>
                </a:solidFill>
              </a:rPr>
              <a:t>cout</a:t>
            </a:r>
            <a:r>
              <a:rPr lang="en-US" sz="1600" dirty="0">
                <a:solidFill>
                  <a:schemeClr val="tx1"/>
                </a:solidFill>
              </a:rPr>
              <a:t> &lt;&lt; "Largest number: " &lt;&lt; n3;</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    return 0;</a:t>
            </a:r>
            <a:br>
              <a:rPr lang="en-US" sz="1600" dirty="0">
                <a:solidFill>
                  <a:schemeClr val="tx1"/>
                </a:solidFill>
              </a:rPr>
            </a:br>
            <a:r>
              <a:rPr lang="en-US" sz="1600" dirty="0">
                <a:solidFill>
                  <a:schemeClr val="tx1"/>
                </a:solidFill>
              </a:rPr>
              <a:t>}</a:t>
            </a:r>
          </a:p>
        </p:txBody>
      </p:sp>
    </p:spTree>
    <p:extLst>
      <p:ext uri="{BB962C8B-B14F-4D97-AF65-F5344CB8AC3E}">
        <p14:creationId xmlns:p14="http://schemas.microsoft.com/office/powerpoint/2010/main" val="2942583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AED71D3-2A31-F38B-DBFF-BAC580B3DE69}"/>
              </a:ext>
            </a:extLst>
          </p:cNvPr>
          <p:cNvSpPr>
            <a:spLocks noGrp="1"/>
          </p:cNvSpPr>
          <p:nvPr>
            <p:ph type="title"/>
          </p:nvPr>
        </p:nvSpPr>
        <p:spPr>
          <a:xfrm>
            <a:off x="613834" y="114300"/>
            <a:ext cx="8596668" cy="6743700"/>
          </a:xfrm>
        </p:spPr>
        <p:txBody>
          <a:bodyPr>
            <a:noAutofit/>
          </a:bodyPr>
          <a:lstStyle/>
          <a:p>
            <a:r>
              <a:rPr lang="en-US" sz="2400" b="1" u="sng" dirty="0">
                <a:solidFill>
                  <a:srgbClr val="FF0000"/>
                </a:solidFill>
              </a:rPr>
              <a:t>8.LEAP YEAR:</a:t>
            </a:r>
            <a:br>
              <a:rPr lang="en-US" sz="2400" b="1" u="sng" dirty="0">
                <a:solidFill>
                  <a:srgbClr val="FF0000"/>
                </a:solidFill>
              </a:rPr>
            </a:br>
            <a:r>
              <a:rPr lang="en-US" sz="1600" dirty="0">
                <a:solidFill>
                  <a:schemeClr val="tx1"/>
                </a:solidFill>
              </a:rPr>
              <a:t/>
            </a:r>
            <a:br>
              <a:rPr lang="en-US" sz="1600" dirty="0">
                <a:solidFill>
                  <a:schemeClr val="tx1"/>
                </a:solidFill>
              </a:rPr>
            </a:br>
            <a:r>
              <a:rPr lang="en-US" sz="1600" dirty="0">
                <a:solidFill>
                  <a:schemeClr val="tx1"/>
                </a:solidFill>
              </a:rPr>
              <a:t>#include &lt;iostream&gt;</a:t>
            </a:r>
            <a:br>
              <a:rPr lang="en-US" sz="1600" dirty="0">
                <a:solidFill>
                  <a:schemeClr val="tx1"/>
                </a:solidFill>
              </a:rPr>
            </a:br>
            <a:r>
              <a:rPr lang="en-US" sz="1600" dirty="0">
                <a:solidFill>
                  <a:schemeClr val="tx1"/>
                </a:solidFill>
              </a:rPr>
              <a:t>using namespace std;</a:t>
            </a:r>
            <a:br>
              <a:rPr lang="en-US" sz="1600" dirty="0">
                <a:solidFill>
                  <a:schemeClr val="tx1"/>
                </a:solidFill>
              </a:rPr>
            </a:br>
            <a:r>
              <a:rPr lang="en-US" sz="1600" dirty="0">
                <a:solidFill>
                  <a:schemeClr val="tx1"/>
                </a:solidFill>
              </a:rPr>
              <a:t>int main()</a:t>
            </a:r>
            <a:br>
              <a:rPr lang="en-US" sz="1600" dirty="0">
                <a:solidFill>
                  <a:schemeClr val="tx1"/>
                </a:solidFill>
              </a:rPr>
            </a:br>
            <a:r>
              <a:rPr lang="en-US" sz="1600" dirty="0">
                <a:solidFill>
                  <a:schemeClr val="tx1"/>
                </a:solidFill>
              </a:rPr>
              <a:t> {    int year;</a:t>
            </a:r>
            <a:br>
              <a:rPr lang="en-US" sz="1600" dirty="0">
                <a:solidFill>
                  <a:schemeClr val="tx1"/>
                </a:solidFill>
              </a:rPr>
            </a:br>
            <a:r>
              <a:rPr lang="en-US" sz="1600" dirty="0">
                <a:solidFill>
                  <a:schemeClr val="tx1"/>
                </a:solidFill>
              </a:rPr>
              <a:t>  </a:t>
            </a:r>
            <a:r>
              <a:rPr lang="en-US" sz="1600" dirty="0" err="1">
                <a:solidFill>
                  <a:schemeClr val="tx1"/>
                </a:solidFill>
              </a:rPr>
              <a:t>cout</a:t>
            </a:r>
            <a:r>
              <a:rPr lang="en-US" sz="1600" dirty="0">
                <a:solidFill>
                  <a:schemeClr val="tx1"/>
                </a:solidFill>
              </a:rPr>
              <a:t> &lt;&lt; "Enter a year: ";</a:t>
            </a:r>
            <a:br>
              <a:rPr lang="en-US" sz="1600" dirty="0">
                <a:solidFill>
                  <a:schemeClr val="tx1"/>
                </a:solidFill>
              </a:rPr>
            </a:br>
            <a:r>
              <a:rPr lang="en-US" sz="1600" dirty="0">
                <a:solidFill>
                  <a:schemeClr val="tx1"/>
                </a:solidFill>
              </a:rPr>
              <a:t>  </a:t>
            </a:r>
            <a:r>
              <a:rPr lang="en-US" sz="1600" dirty="0" err="1">
                <a:solidFill>
                  <a:schemeClr val="tx1"/>
                </a:solidFill>
              </a:rPr>
              <a:t>cin</a:t>
            </a:r>
            <a:r>
              <a:rPr lang="en-US" sz="1600" dirty="0">
                <a:solidFill>
                  <a:schemeClr val="tx1"/>
                </a:solidFill>
              </a:rPr>
              <a:t> &gt;&gt; year;</a:t>
            </a:r>
            <a:br>
              <a:rPr lang="en-US" sz="1600" dirty="0">
                <a:solidFill>
                  <a:schemeClr val="tx1"/>
                </a:solidFill>
              </a:rPr>
            </a:br>
            <a:r>
              <a:rPr lang="en-US" sz="1600" dirty="0">
                <a:solidFill>
                  <a:schemeClr val="tx1"/>
                </a:solidFill>
              </a:rPr>
              <a:t>// leap year if perfectly divisible by 400</a:t>
            </a:r>
            <a:br>
              <a:rPr lang="en-US" sz="1600" dirty="0">
                <a:solidFill>
                  <a:schemeClr val="tx1"/>
                </a:solidFill>
              </a:rPr>
            </a:br>
            <a:r>
              <a:rPr lang="en-US" sz="1600" dirty="0">
                <a:solidFill>
                  <a:schemeClr val="tx1"/>
                </a:solidFill>
              </a:rPr>
              <a:t>  if (year % 400 == 0) {</a:t>
            </a:r>
            <a:br>
              <a:rPr lang="en-US" sz="1600" dirty="0">
                <a:solidFill>
                  <a:schemeClr val="tx1"/>
                </a:solidFill>
              </a:rPr>
            </a:br>
            <a:r>
              <a:rPr lang="en-US" sz="1600" dirty="0">
                <a:solidFill>
                  <a:schemeClr val="tx1"/>
                </a:solidFill>
              </a:rPr>
              <a:t>    </a:t>
            </a:r>
            <a:r>
              <a:rPr lang="en-US" sz="1600" dirty="0" err="1">
                <a:solidFill>
                  <a:schemeClr val="tx1"/>
                </a:solidFill>
              </a:rPr>
              <a:t>cout</a:t>
            </a:r>
            <a:r>
              <a:rPr lang="en-US" sz="1600" dirty="0">
                <a:solidFill>
                  <a:schemeClr val="tx1"/>
                </a:solidFill>
              </a:rPr>
              <a:t> &lt;&lt; year &lt;&lt; " is a leap year.";</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  // not a leap year if divisible by 100</a:t>
            </a:r>
            <a:br>
              <a:rPr lang="en-US" sz="1600" dirty="0">
                <a:solidFill>
                  <a:schemeClr val="tx1"/>
                </a:solidFill>
              </a:rPr>
            </a:br>
            <a:r>
              <a:rPr lang="en-US" sz="1600" dirty="0">
                <a:solidFill>
                  <a:schemeClr val="tx1"/>
                </a:solidFill>
              </a:rPr>
              <a:t>  // but not divisible by 400</a:t>
            </a:r>
            <a:br>
              <a:rPr lang="en-US" sz="1600" dirty="0">
                <a:solidFill>
                  <a:schemeClr val="tx1"/>
                </a:solidFill>
              </a:rPr>
            </a:br>
            <a:r>
              <a:rPr lang="en-US" sz="1600" dirty="0">
                <a:solidFill>
                  <a:schemeClr val="tx1"/>
                </a:solidFill>
              </a:rPr>
              <a:t>  else if (year % 100 == 0) {</a:t>
            </a:r>
            <a:br>
              <a:rPr lang="en-US" sz="1600" dirty="0">
                <a:solidFill>
                  <a:schemeClr val="tx1"/>
                </a:solidFill>
              </a:rPr>
            </a:br>
            <a:r>
              <a:rPr lang="en-US" sz="1600" dirty="0">
                <a:solidFill>
                  <a:schemeClr val="tx1"/>
                </a:solidFill>
              </a:rPr>
              <a:t>    </a:t>
            </a:r>
            <a:r>
              <a:rPr lang="en-US" sz="1600" dirty="0" err="1">
                <a:solidFill>
                  <a:schemeClr val="tx1"/>
                </a:solidFill>
              </a:rPr>
              <a:t>cout</a:t>
            </a:r>
            <a:r>
              <a:rPr lang="en-US" sz="1600" dirty="0">
                <a:solidFill>
                  <a:schemeClr val="tx1"/>
                </a:solidFill>
              </a:rPr>
              <a:t> &lt;&lt; year &lt;&lt; " is not a leap year.";</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  // leap year if not divisible by 100</a:t>
            </a:r>
            <a:br>
              <a:rPr lang="en-US" sz="1600" dirty="0">
                <a:solidFill>
                  <a:schemeClr val="tx1"/>
                </a:solidFill>
              </a:rPr>
            </a:br>
            <a:r>
              <a:rPr lang="en-US" sz="1600" dirty="0">
                <a:solidFill>
                  <a:schemeClr val="tx1"/>
                </a:solidFill>
              </a:rPr>
              <a:t>  // but divisible by 4</a:t>
            </a:r>
            <a:br>
              <a:rPr lang="en-US" sz="1600" dirty="0">
                <a:solidFill>
                  <a:schemeClr val="tx1"/>
                </a:solidFill>
              </a:rPr>
            </a:br>
            <a:r>
              <a:rPr lang="en-US" sz="1600" dirty="0">
                <a:solidFill>
                  <a:schemeClr val="tx1"/>
                </a:solidFill>
              </a:rPr>
              <a:t>  else if (year % 4 == 0) {</a:t>
            </a:r>
            <a:br>
              <a:rPr lang="en-US" sz="1600" dirty="0">
                <a:solidFill>
                  <a:schemeClr val="tx1"/>
                </a:solidFill>
              </a:rPr>
            </a:br>
            <a:r>
              <a:rPr lang="en-US" sz="1600" dirty="0">
                <a:solidFill>
                  <a:schemeClr val="tx1"/>
                </a:solidFill>
              </a:rPr>
              <a:t>    </a:t>
            </a:r>
            <a:r>
              <a:rPr lang="en-US" sz="1600" dirty="0" err="1">
                <a:solidFill>
                  <a:schemeClr val="tx1"/>
                </a:solidFill>
              </a:rPr>
              <a:t>cout</a:t>
            </a:r>
            <a:r>
              <a:rPr lang="en-US" sz="1600" dirty="0">
                <a:solidFill>
                  <a:schemeClr val="tx1"/>
                </a:solidFill>
              </a:rPr>
              <a:t> &lt;&lt; year &lt;&lt; " is a leap year.";</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  // all other years are not leap years</a:t>
            </a:r>
            <a:br>
              <a:rPr lang="en-US" sz="1600" dirty="0">
                <a:solidFill>
                  <a:schemeClr val="tx1"/>
                </a:solidFill>
              </a:rPr>
            </a:br>
            <a:r>
              <a:rPr lang="en-US" sz="1600" dirty="0">
                <a:solidFill>
                  <a:schemeClr val="tx1"/>
                </a:solidFill>
              </a:rPr>
              <a:t>  else {</a:t>
            </a:r>
            <a:br>
              <a:rPr lang="en-US" sz="1600" dirty="0">
                <a:solidFill>
                  <a:schemeClr val="tx1"/>
                </a:solidFill>
              </a:rPr>
            </a:br>
            <a:r>
              <a:rPr lang="en-US" sz="1600" dirty="0">
                <a:solidFill>
                  <a:schemeClr val="tx1"/>
                </a:solidFill>
              </a:rPr>
              <a:t>    </a:t>
            </a:r>
            <a:r>
              <a:rPr lang="en-US" sz="1600" dirty="0" err="1">
                <a:solidFill>
                  <a:schemeClr val="tx1"/>
                </a:solidFill>
              </a:rPr>
              <a:t>cout</a:t>
            </a:r>
            <a:r>
              <a:rPr lang="en-US" sz="1600" dirty="0">
                <a:solidFill>
                  <a:schemeClr val="tx1"/>
                </a:solidFill>
              </a:rPr>
              <a:t> &lt;&lt; year &lt;&lt; " is not a leap year.";</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a:t>
            </a:r>
          </a:p>
        </p:txBody>
      </p:sp>
    </p:spTree>
    <p:extLst>
      <p:ext uri="{BB962C8B-B14F-4D97-AF65-F5344CB8AC3E}">
        <p14:creationId xmlns:p14="http://schemas.microsoft.com/office/powerpoint/2010/main" val="504306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AD32FC-29A4-4D51-3A7E-D27F19C132F5}"/>
              </a:ext>
            </a:extLst>
          </p:cNvPr>
          <p:cNvSpPr>
            <a:spLocks noGrp="1"/>
          </p:cNvSpPr>
          <p:nvPr>
            <p:ph type="title"/>
          </p:nvPr>
        </p:nvSpPr>
        <p:spPr>
          <a:xfrm>
            <a:off x="677334" y="165100"/>
            <a:ext cx="9088966" cy="6489700"/>
          </a:xfrm>
        </p:spPr>
        <p:txBody>
          <a:bodyPr>
            <a:noAutofit/>
          </a:bodyPr>
          <a:lstStyle/>
          <a:p>
            <a:r>
              <a:rPr lang="en-US" sz="2400" b="1" u="sng" dirty="0" smtClean="0">
                <a:solidFill>
                  <a:srgbClr val="FF0000"/>
                </a:solidFill>
              </a:rPr>
              <a:t>9.FACTORIAL OF NUMBER:</a:t>
            </a:r>
            <a:r>
              <a:rPr lang="en-US" sz="1800" dirty="0" smtClean="0"/>
              <a:t/>
            </a:r>
            <a:br>
              <a:rPr lang="en-US" sz="1800" dirty="0" smtClean="0"/>
            </a:br>
            <a:r>
              <a:rPr lang="en-US" sz="1800" dirty="0" smtClean="0"/>
              <a:t/>
            </a:r>
            <a:br>
              <a:rPr lang="en-US" sz="1800" dirty="0" smtClean="0"/>
            </a:br>
            <a:r>
              <a:rPr lang="en-US" sz="1800" dirty="0" smtClean="0">
                <a:solidFill>
                  <a:schemeClr val="tx1"/>
                </a:solidFill>
              </a:rPr>
              <a:t>#include &lt;</a:t>
            </a:r>
            <a:r>
              <a:rPr lang="en-US" sz="1800" dirty="0" err="1" smtClean="0">
                <a:solidFill>
                  <a:schemeClr val="tx1"/>
                </a:solidFill>
              </a:rPr>
              <a:t>iostream</a:t>
            </a:r>
            <a:r>
              <a:rPr lang="en-US" sz="1800" dirty="0" smtClean="0">
                <a:solidFill>
                  <a:schemeClr val="tx1"/>
                </a:solidFill>
              </a:rPr>
              <a:t>&gt;</a:t>
            </a:r>
            <a:br>
              <a:rPr lang="en-US" sz="1800" dirty="0" smtClean="0">
                <a:solidFill>
                  <a:schemeClr val="tx1"/>
                </a:solidFill>
              </a:rPr>
            </a:br>
            <a:r>
              <a:rPr lang="en-US" sz="1800" dirty="0" smtClean="0">
                <a:solidFill>
                  <a:schemeClr val="tx1"/>
                </a:solidFill>
              </a:rPr>
              <a:t>using namespace </a:t>
            </a:r>
            <a:r>
              <a:rPr lang="en-US" sz="1800" dirty="0" err="1" smtClean="0">
                <a:solidFill>
                  <a:schemeClr val="tx1"/>
                </a:solidFill>
              </a:rPr>
              <a:t>std</a:t>
            </a:r>
            <a:r>
              <a:rPr lang="en-US" sz="1800" dirty="0" smtClean="0">
                <a:solidFill>
                  <a:schemeClr val="tx1"/>
                </a:solidFill>
              </a:rPr>
              <a:t>;</a:t>
            </a:r>
            <a:br>
              <a:rPr lang="en-US" sz="1800" dirty="0" smtClean="0">
                <a:solidFill>
                  <a:schemeClr val="tx1"/>
                </a:solidFill>
              </a:rPr>
            </a:br>
            <a:r>
              <a:rPr lang="en-US" sz="1800" dirty="0" err="1" smtClean="0">
                <a:solidFill>
                  <a:schemeClr val="tx1"/>
                </a:solidFill>
              </a:rPr>
              <a:t>int</a:t>
            </a:r>
            <a:r>
              <a:rPr lang="en-US" sz="1800" dirty="0" smtClean="0">
                <a:solidFill>
                  <a:schemeClr val="tx1"/>
                </a:solidFill>
              </a:rPr>
              <a:t> main() {</a:t>
            </a:r>
            <a:br>
              <a:rPr lang="en-US" sz="1800" dirty="0" smtClean="0">
                <a:solidFill>
                  <a:schemeClr val="tx1"/>
                </a:solidFill>
              </a:rPr>
            </a:br>
            <a:r>
              <a:rPr lang="en-US" sz="1800" dirty="0" smtClean="0">
                <a:solidFill>
                  <a:schemeClr val="tx1"/>
                </a:solidFill>
              </a:rPr>
              <a:t>    </a:t>
            </a:r>
            <a:r>
              <a:rPr lang="en-US" sz="1800" dirty="0" err="1" smtClean="0">
                <a:solidFill>
                  <a:schemeClr val="tx1"/>
                </a:solidFill>
              </a:rPr>
              <a:t>int</a:t>
            </a:r>
            <a:r>
              <a:rPr lang="en-US" sz="1800" dirty="0" smtClean="0">
                <a:solidFill>
                  <a:schemeClr val="tx1"/>
                </a:solidFill>
              </a:rPr>
              <a:t> n;</a:t>
            </a:r>
            <a:br>
              <a:rPr lang="en-US" sz="1800" dirty="0" smtClean="0">
                <a:solidFill>
                  <a:schemeClr val="tx1"/>
                </a:solidFill>
              </a:rPr>
            </a:br>
            <a:r>
              <a:rPr lang="en-US" sz="1800" dirty="0" smtClean="0">
                <a:solidFill>
                  <a:schemeClr val="tx1"/>
                </a:solidFill>
              </a:rPr>
              <a:t>    long factorial = 1.0;</a:t>
            </a:r>
            <a:br>
              <a:rPr lang="en-US" sz="1800" dirty="0" smtClean="0">
                <a:solidFill>
                  <a:schemeClr val="tx1"/>
                </a:solidFill>
              </a:rPr>
            </a:br>
            <a:r>
              <a:rPr lang="en-US" sz="1800" dirty="0" err="1" smtClean="0">
                <a:solidFill>
                  <a:schemeClr val="tx1"/>
                </a:solidFill>
              </a:rPr>
              <a:t>cout</a:t>
            </a:r>
            <a:r>
              <a:rPr lang="en-US" sz="1800" dirty="0" smtClean="0">
                <a:solidFill>
                  <a:schemeClr val="tx1"/>
                </a:solidFill>
              </a:rPr>
              <a:t> &lt;&lt; "Enter a positive integer: ";</a:t>
            </a:r>
            <a:br>
              <a:rPr lang="en-US" sz="1800" dirty="0" smtClean="0">
                <a:solidFill>
                  <a:schemeClr val="tx1"/>
                </a:solidFill>
              </a:rPr>
            </a:br>
            <a:r>
              <a:rPr lang="en-US" sz="1800" dirty="0" smtClean="0">
                <a:solidFill>
                  <a:schemeClr val="tx1"/>
                </a:solidFill>
              </a:rPr>
              <a:t>    </a:t>
            </a:r>
            <a:r>
              <a:rPr lang="en-US" sz="1800" dirty="0" err="1" smtClean="0">
                <a:solidFill>
                  <a:schemeClr val="tx1"/>
                </a:solidFill>
              </a:rPr>
              <a:t>cin</a:t>
            </a:r>
            <a:r>
              <a:rPr lang="en-US" sz="1800" dirty="0" smtClean="0">
                <a:solidFill>
                  <a:schemeClr val="tx1"/>
                </a:solidFill>
              </a:rPr>
              <a:t> &gt;&gt; n;</a:t>
            </a:r>
            <a:br>
              <a:rPr lang="en-US" sz="1800" dirty="0" smtClean="0">
                <a:solidFill>
                  <a:schemeClr val="tx1"/>
                </a:solidFill>
              </a:rPr>
            </a:br>
            <a:r>
              <a:rPr lang="en-US" sz="1800" dirty="0" smtClean="0">
                <a:solidFill>
                  <a:schemeClr val="tx1"/>
                </a:solidFill>
              </a:rPr>
              <a:t>if (n &lt; 0)</a:t>
            </a:r>
            <a:br>
              <a:rPr lang="en-US" sz="1800" dirty="0" smtClean="0">
                <a:solidFill>
                  <a:schemeClr val="tx1"/>
                </a:solidFill>
              </a:rPr>
            </a:br>
            <a:r>
              <a:rPr lang="en-US" sz="1800" dirty="0" smtClean="0">
                <a:solidFill>
                  <a:schemeClr val="tx1"/>
                </a:solidFill>
              </a:rPr>
              <a:t>        </a:t>
            </a:r>
            <a:r>
              <a:rPr lang="en-US" sz="1800" dirty="0" err="1" smtClean="0">
                <a:solidFill>
                  <a:schemeClr val="tx1"/>
                </a:solidFill>
              </a:rPr>
              <a:t>cout</a:t>
            </a:r>
            <a:r>
              <a:rPr lang="en-US" sz="1800" dirty="0" smtClean="0">
                <a:solidFill>
                  <a:schemeClr val="tx1"/>
                </a:solidFill>
              </a:rPr>
              <a:t> &lt;&lt; "Error! Factorial of a negative number doesn't exist.";</a:t>
            </a:r>
            <a:br>
              <a:rPr lang="en-US" sz="1800" dirty="0" smtClean="0">
                <a:solidFill>
                  <a:schemeClr val="tx1"/>
                </a:solidFill>
              </a:rPr>
            </a:br>
            <a:r>
              <a:rPr lang="en-US" sz="1800" dirty="0" smtClean="0">
                <a:solidFill>
                  <a:schemeClr val="tx1"/>
                </a:solidFill>
              </a:rPr>
              <a:t>    else {</a:t>
            </a:r>
            <a:br>
              <a:rPr lang="en-US" sz="1800" dirty="0" smtClean="0">
                <a:solidFill>
                  <a:schemeClr val="tx1"/>
                </a:solidFill>
              </a:rPr>
            </a:br>
            <a:r>
              <a:rPr lang="en-US" sz="1800" dirty="0" smtClean="0">
                <a:solidFill>
                  <a:schemeClr val="tx1"/>
                </a:solidFill>
              </a:rPr>
              <a:t>        for(</a:t>
            </a:r>
            <a:r>
              <a:rPr lang="en-US" sz="1800" dirty="0" err="1" smtClean="0">
                <a:solidFill>
                  <a:schemeClr val="tx1"/>
                </a:solidFill>
              </a:rPr>
              <a:t>int</a:t>
            </a:r>
            <a:r>
              <a:rPr lang="en-US" sz="1800" dirty="0" smtClean="0">
                <a:solidFill>
                  <a:schemeClr val="tx1"/>
                </a:solidFill>
              </a:rPr>
              <a:t> </a:t>
            </a:r>
            <a:r>
              <a:rPr lang="en-US" sz="1800" dirty="0" err="1" smtClean="0">
                <a:solidFill>
                  <a:schemeClr val="tx1"/>
                </a:solidFill>
              </a:rPr>
              <a:t>i</a:t>
            </a:r>
            <a:r>
              <a:rPr lang="en-US" sz="1800" dirty="0" smtClean="0">
                <a:solidFill>
                  <a:schemeClr val="tx1"/>
                </a:solidFill>
              </a:rPr>
              <a:t> = 1; </a:t>
            </a:r>
            <a:r>
              <a:rPr lang="en-US" sz="1800" dirty="0" err="1" smtClean="0">
                <a:solidFill>
                  <a:schemeClr val="tx1"/>
                </a:solidFill>
              </a:rPr>
              <a:t>i</a:t>
            </a:r>
            <a:r>
              <a:rPr lang="en-US" sz="1800" dirty="0" smtClean="0">
                <a:solidFill>
                  <a:schemeClr val="tx1"/>
                </a:solidFill>
              </a:rPr>
              <a:t> &lt;= n; ++</a:t>
            </a:r>
            <a:r>
              <a:rPr lang="en-US" sz="1800" dirty="0" err="1" smtClean="0">
                <a:solidFill>
                  <a:schemeClr val="tx1"/>
                </a:solidFill>
              </a:rPr>
              <a:t>i</a:t>
            </a:r>
            <a:r>
              <a:rPr lang="en-US" sz="1800" dirty="0" smtClean="0">
                <a:solidFill>
                  <a:schemeClr val="tx1"/>
                </a:solidFill>
              </a:rPr>
              <a:t>) {</a:t>
            </a:r>
            <a:br>
              <a:rPr lang="en-US" sz="1800" dirty="0" smtClean="0">
                <a:solidFill>
                  <a:schemeClr val="tx1"/>
                </a:solidFill>
              </a:rPr>
            </a:br>
            <a:r>
              <a:rPr lang="en-US" sz="1800" dirty="0" smtClean="0">
                <a:solidFill>
                  <a:schemeClr val="tx1"/>
                </a:solidFill>
              </a:rPr>
              <a:t>            factorial *= </a:t>
            </a:r>
            <a:r>
              <a:rPr lang="en-US" sz="1800" dirty="0" err="1" smtClean="0">
                <a:solidFill>
                  <a:schemeClr val="tx1"/>
                </a:solidFill>
              </a:rPr>
              <a:t>i</a:t>
            </a:r>
            <a:r>
              <a:rPr lang="en-US" sz="1800" dirty="0" smtClean="0">
                <a:solidFill>
                  <a:schemeClr val="tx1"/>
                </a:solidFill>
              </a:rPr>
              <a:t>;</a:t>
            </a:r>
            <a:br>
              <a:rPr lang="en-US" sz="1800" dirty="0" smtClean="0">
                <a:solidFill>
                  <a:schemeClr val="tx1"/>
                </a:solidFill>
              </a:rPr>
            </a:br>
            <a:r>
              <a:rPr lang="en-US" sz="1800" dirty="0" smtClean="0">
                <a:solidFill>
                  <a:schemeClr val="tx1"/>
                </a:solidFill>
              </a:rPr>
              <a:t>        }</a:t>
            </a:r>
            <a:br>
              <a:rPr lang="en-US" sz="1800" dirty="0" smtClean="0">
                <a:solidFill>
                  <a:schemeClr val="tx1"/>
                </a:solidFill>
              </a:rPr>
            </a:br>
            <a:r>
              <a:rPr lang="en-US" sz="1800" dirty="0" smtClean="0">
                <a:solidFill>
                  <a:schemeClr val="tx1"/>
                </a:solidFill>
              </a:rPr>
              <a:t>        </a:t>
            </a:r>
            <a:r>
              <a:rPr lang="en-US" sz="1800" dirty="0" err="1" smtClean="0">
                <a:solidFill>
                  <a:schemeClr val="tx1"/>
                </a:solidFill>
              </a:rPr>
              <a:t>cout</a:t>
            </a:r>
            <a:r>
              <a:rPr lang="en-US" sz="1800" dirty="0" smtClean="0">
                <a:solidFill>
                  <a:schemeClr val="tx1"/>
                </a:solidFill>
              </a:rPr>
              <a:t> &lt;&lt; "Factorial of " &lt;&lt; n &lt;&lt; " = " &lt;&lt; factorial;    </a:t>
            </a:r>
            <a:br>
              <a:rPr lang="en-US" sz="1800" dirty="0" smtClean="0">
                <a:solidFill>
                  <a:schemeClr val="tx1"/>
                </a:solidFill>
              </a:rPr>
            </a:br>
            <a:r>
              <a:rPr lang="en-US" sz="1800" dirty="0" smtClean="0">
                <a:solidFill>
                  <a:schemeClr val="tx1"/>
                </a:solidFill>
              </a:rPr>
              <a:t>    }</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rPr>
              <a:t>    return 0;</a:t>
            </a:r>
            <a:br>
              <a:rPr lang="en-US" sz="1800" dirty="0" smtClean="0">
                <a:solidFill>
                  <a:schemeClr val="tx1"/>
                </a:solidFill>
              </a:rPr>
            </a:br>
            <a:r>
              <a:rPr lang="en-US" sz="1800" dirty="0" smtClean="0">
                <a:solidFill>
                  <a:schemeClr val="tx1"/>
                </a:solidFill>
              </a:rPr>
              <a:t>}</a:t>
            </a:r>
            <a:endParaRPr lang="en-US" sz="1800" dirty="0">
              <a:solidFill>
                <a:schemeClr val="tx1"/>
              </a:solidFill>
            </a:endParaRPr>
          </a:p>
        </p:txBody>
      </p:sp>
    </p:spTree>
    <p:extLst>
      <p:ext uri="{BB962C8B-B14F-4D97-AF65-F5344CB8AC3E}">
        <p14:creationId xmlns:p14="http://schemas.microsoft.com/office/powerpoint/2010/main" val="633849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4F2329-5EA3-FCCC-9962-98E7E588083B}"/>
              </a:ext>
            </a:extLst>
          </p:cNvPr>
          <p:cNvSpPr>
            <a:spLocks noGrp="1"/>
          </p:cNvSpPr>
          <p:nvPr>
            <p:ph type="title"/>
          </p:nvPr>
        </p:nvSpPr>
        <p:spPr>
          <a:xfrm>
            <a:off x="677334" y="609600"/>
            <a:ext cx="8596668" cy="6146800"/>
          </a:xfrm>
        </p:spPr>
        <p:txBody>
          <a:bodyPr>
            <a:noAutofit/>
          </a:bodyPr>
          <a:lstStyle/>
          <a:p>
            <a:r>
              <a:rPr lang="en-US" sz="2400" b="1" u="sng" dirty="0">
                <a:solidFill>
                  <a:srgbClr val="FF0000"/>
                </a:solidFill>
              </a:rPr>
              <a:t>10.MULTIPLICATION TABLE:</a:t>
            </a: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#include &lt;iostream&gt;</a:t>
            </a:r>
            <a:br>
              <a:rPr lang="en-US" sz="2000" dirty="0">
                <a:solidFill>
                  <a:schemeClr val="tx1"/>
                </a:solidFill>
              </a:rPr>
            </a:br>
            <a:r>
              <a:rPr lang="en-US" sz="2000" dirty="0">
                <a:solidFill>
                  <a:schemeClr val="tx1"/>
                </a:solidFill>
              </a:rPr>
              <a:t>using namespace std;</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int main() </a:t>
            </a:r>
            <a:br>
              <a:rPr lang="en-US" sz="2000" dirty="0">
                <a:solidFill>
                  <a:schemeClr val="tx1"/>
                </a:solidFill>
              </a:rPr>
            </a:br>
            <a:r>
              <a:rPr lang="en-US" sz="2000" dirty="0">
                <a:solidFill>
                  <a:schemeClr val="tx1"/>
                </a:solidFill>
              </a:rPr>
              <a:t>{</a:t>
            </a:r>
            <a:br>
              <a:rPr lang="en-US" sz="2000" dirty="0">
                <a:solidFill>
                  <a:schemeClr val="tx1"/>
                </a:solidFill>
              </a:rPr>
            </a:br>
            <a:r>
              <a:rPr lang="en-US" sz="2000" dirty="0">
                <a:solidFill>
                  <a:schemeClr val="tx1"/>
                </a:solidFill>
              </a:rPr>
              <a:t>int n;</a:t>
            </a:r>
            <a:br>
              <a:rPr lang="en-US" sz="2000" dirty="0">
                <a:solidFill>
                  <a:schemeClr val="tx1"/>
                </a:solidFill>
              </a:rPr>
            </a:br>
            <a:r>
              <a:rPr lang="en-US" sz="2000" dirty="0" err="1">
                <a:solidFill>
                  <a:schemeClr val="tx1"/>
                </a:solidFill>
              </a:rPr>
              <a:t>cout</a:t>
            </a:r>
            <a:r>
              <a:rPr lang="en-US" sz="2000" dirty="0">
                <a:solidFill>
                  <a:schemeClr val="tx1"/>
                </a:solidFill>
              </a:rPr>
              <a:t> &lt;&lt; "Enter a positive integer: ";</a:t>
            </a:r>
            <a:br>
              <a:rPr lang="en-US" sz="2000" dirty="0">
                <a:solidFill>
                  <a:schemeClr val="tx1"/>
                </a:solidFill>
              </a:rPr>
            </a:br>
            <a:r>
              <a:rPr lang="en-US" sz="2000" dirty="0">
                <a:solidFill>
                  <a:schemeClr val="tx1"/>
                </a:solidFill>
              </a:rPr>
              <a:t>    </a:t>
            </a:r>
            <a:r>
              <a:rPr lang="en-US" sz="2000" dirty="0" err="1">
                <a:solidFill>
                  <a:schemeClr val="tx1"/>
                </a:solidFill>
              </a:rPr>
              <a:t>cin</a:t>
            </a:r>
            <a:r>
              <a:rPr lang="en-US" sz="2000" dirty="0">
                <a:solidFill>
                  <a:schemeClr val="tx1"/>
                </a:solidFill>
              </a:rPr>
              <a:t> &gt;&gt; n;</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 run a loop from 1 to 10</a:t>
            </a:r>
            <a:br>
              <a:rPr lang="en-US" sz="2000" dirty="0">
                <a:solidFill>
                  <a:schemeClr val="tx1"/>
                </a:solidFill>
              </a:rPr>
            </a:br>
            <a:r>
              <a:rPr lang="en-US" sz="2000" dirty="0">
                <a:solidFill>
                  <a:schemeClr val="tx1"/>
                </a:solidFill>
              </a:rPr>
              <a:t>    // print the multiplication table</a:t>
            </a:r>
            <a:br>
              <a:rPr lang="en-US" sz="2000" dirty="0">
                <a:solidFill>
                  <a:schemeClr val="tx1"/>
                </a:solidFill>
              </a:rPr>
            </a:br>
            <a:r>
              <a:rPr lang="en-US" sz="2000" dirty="0">
                <a:solidFill>
                  <a:schemeClr val="tx1"/>
                </a:solidFill>
              </a:rPr>
              <a:t>    for (int </a:t>
            </a:r>
            <a:r>
              <a:rPr lang="en-US" sz="2000" dirty="0" err="1">
                <a:solidFill>
                  <a:schemeClr val="tx1"/>
                </a:solidFill>
              </a:rPr>
              <a:t>i</a:t>
            </a:r>
            <a:r>
              <a:rPr lang="en-US" sz="2000" dirty="0">
                <a:solidFill>
                  <a:schemeClr val="tx1"/>
                </a:solidFill>
              </a:rPr>
              <a:t> = 1; </a:t>
            </a:r>
            <a:r>
              <a:rPr lang="en-US" sz="2000" dirty="0" err="1">
                <a:solidFill>
                  <a:schemeClr val="tx1"/>
                </a:solidFill>
              </a:rPr>
              <a:t>i</a:t>
            </a:r>
            <a:r>
              <a:rPr lang="en-US" sz="2000" dirty="0">
                <a:solidFill>
                  <a:schemeClr val="tx1"/>
                </a:solidFill>
              </a:rPr>
              <a:t> &lt;= 10; ++</a:t>
            </a:r>
            <a:r>
              <a:rPr lang="en-US" sz="2000" dirty="0" err="1">
                <a:solidFill>
                  <a:schemeClr val="tx1"/>
                </a:solidFill>
              </a:rPr>
              <a:t>i</a:t>
            </a:r>
            <a:r>
              <a:rPr lang="en-US" sz="2000" dirty="0">
                <a:solidFill>
                  <a:schemeClr val="tx1"/>
                </a:solidFill>
              </a:rPr>
              <a:t>) {</a:t>
            </a:r>
            <a:br>
              <a:rPr lang="en-US" sz="2000" dirty="0">
                <a:solidFill>
                  <a:schemeClr val="tx1"/>
                </a:solidFill>
              </a:rPr>
            </a:br>
            <a:r>
              <a:rPr lang="en-US" sz="2000" dirty="0">
                <a:solidFill>
                  <a:schemeClr val="tx1"/>
                </a:solidFill>
              </a:rPr>
              <a:t>        </a:t>
            </a:r>
            <a:r>
              <a:rPr lang="en-US" sz="2000" dirty="0" err="1">
                <a:solidFill>
                  <a:schemeClr val="tx1"/>
                </a:solidFill>
              </a:rPr>
              <a:t>cout</a:t>
            </a:r>
            <a:r>
              <a:rPr lang="en-US" sz="2000" dirty="0">
                <a:solidFill>
                  <a:schemeClr val="tx1"/>
                </a:solidFill>
              </a:rPr>
              <a:t> &lt;&lt; n &lt;&lt; " * " &lt;&lt; </a:t>
            </a:r>
            <a:r>
              <a:rPr lang="en-US" sz="2000" dirty="0" err="1">
                <a:solidFill>
                  <a:schemeClr val="tx1"/>
                </a:solidFill>
              </a:rPr>
              <a:t>i</a:t>
            </a:r>
            <a:r>
              <a:rPr lang="en-US" sz="2000" dirty="0">
                <a:solidFill>
                  <a:schemeClr val="tx1"/>
                </a:solidFill>
              </a:rPr>
              <a:t> &lt;&lt; " = " &lt;&lt; n * </a:t>
            </a:r>
            <a:r>
              <a:rPr lang="en-US" sz="2000" dirty="0" err="1">
                <a:solidFill>
                  <a:schemeClr val="tx1"/>
                </a:solidFill>
              </a:rPr>
              <a:t>i</a:t>
            </a:r>
            <a:r>
              <a:rPr lang="en-US" sz="2000" dirty="0">
                <a:solidFill>
                  <a:schemeClr val="tx1"/>
                </a:solidFill>
              </a:rPr>
              <a:t> &lt;&lt; </a:t>
            </a:r>
            <a:r>
              <a:rPr lang="en-US" sz="2000" dirty="0" err="1">
                <a:solidFill>
                  <a:schemeClr val="tx1"/>
                </a:solidFill>
              </a:rPr>
              <a:t>endl</a:t>
            </a:r>
            <a:r>
              <a:rPr lang="en-US" sz="2000" dirty="0">
                <a:solidFill>
                  <a:schemeClr val="tx1"/>
                </a:solidFill>
              </a:rPr>
              <a:t>;</a:t>
            </a:r>
            <a:br>
              <a:rPr lang="en-US" sz="2000" dirty="0">
                <a:solidFill>
                  <a:schemeClr val="tx1"/>
                </a:solidFill>
              </a:rPr>
            </a:br>
            <a:r>
              <a:rPr lang="en-US" sz="2000" dirty="0">
                <a:solidFill>
                  <a:schemeClr val="tx1"/>
                </a:solidFill>
              </a:rPr>
              <a:t>    }</a:t>
            </a:r>
            <a:br>
              <a:rPr lang="en-US" sz="2000" dirty="0">
                <a:solidFill>
                  <a:schemeClr val="tx1"/>
                </a:solidFill>
              </a:rPr>
            </a:br>
            <a:r>
              <a:rPr lang="en-US" sz="2000" dirty="0">
                <a:solidFill>
                  <a:schemeClr val="tx1"/>
                </a:solidFill>
              </a:rPr>
              <a:t>    </a:t>
            </a:r>
            <a:br>
              <a:rPr lang="en-US" sz="2000" dirty="0">
                <a:solidFill>
                  <a:schemeClr val="tx1"/>
                </a:solidFill>
              </a:rPr>
            </a:br>
            <a:r>
              <a:rPr lang="en-US" sz="2000" dirty="0">
                <a:solidFill>
                  <a:schemeClr val="tx1"/>
                </a:solidFill>
              </a:rPr>
              <a:t>    return 0;</a:t>
            </a:r>
            <a:br>
              <a:rPr lang="en-US" sz="2000" dirty="0">
                <a:solidFill>
                  <a:schemeClr val="tx1"/>
                </a:solidFill>
              </a:rPr>
            </a:br>
            <a:r>
              <a:rPr lang="en-US" sz="2000" dirty="0">
                <a:solidFill>
                  <a:schemeClr val="tx1"/>
                </a:solidFill>
              </a:rPr>
              <a:t>}</a:t>
            </a:r>
          </a:p>
        </p:txBody>
      </p:sp>
    </p:spTree>
    <p:extLst>
      <p:ext uri="{BB962C8B-B14F-4D97-AF65-F5344CB8AC3E}">
        <p14:creationId xmlns:p14="http://schemas.microsoft.com/office/powerpoint/2010/main" val="2415499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63D405-79F5-494B-1093-BD7239A3EFC5}"/>
              </a:ext>
            </a:extLst>
          </p:cNvPr>
          <p:cNvSpPr>
            <a:spLocks noGrp="1"/>
          </p:cNvSpPr>
          <p:nvPr>
            <p:ph type="title"/>
          </p:nvPr>
        </p:nvSpPr>
        <p:spPr>
          <a:xfrm>
            <a:off x="677334" y="609600"/>
            <a:ext cx="8596668" cy="6248400"/>
          </a:xfrm>
        </p:spPr>
        <p:txBody>
          <a:bodyPr>
            <a:normAutofit/>
          </a:bodyPr>
          <a:lstStyle/>
          <a:p>
            <a:r>
              <a:rPr lang="en-US" sz="2800" dirty="0" smtClean="0">
                <a:solidFill>
                  <a:srgbClr val="FF0000"/>
                </a:solidFill>
              </a:rPr>
              <a:t>11.C</a:t>
            </a:r>
            <a:r>
              <a:rPr lang="en-US" sz="2800" dirty="0">
                <a:solidFill>
                  <a:srgbClr val="FF0000"/>
                </a:solidFill>
              </a:rPr>
              <a:t>++ Program to Convert Celsius to Fahrenheit </a:t>
            </a:r>
            <a:r>
              <a:rPr lang="en-US" sz="2700" b="1" u="sng" dirty="0" smtClean="0">
                <a:solidFill>
                  <a:srgbClr val="FF0000"/>
                </a:solidFill>
              </a:rPr>
              <a:t>:</a:t>
            </a:r>
            <a:r>
              <a:rPr lang="en-US" dirty="0"/>
              <a:t/>
            </a:r>
            <a:br>
              <a:rPr lang="en-US" dirty="0"/>
            </a:br>
            <a:r>
              <a:rPr lang="en-US" sz="2000" dirty="0">
                <a:solidFill>
                  <a:schemeClr val="tx1"/>
                </a:solidFill>
              </a:rPr>
              <a:t/>
            </a:r>
            <a:br>
              <a:rPr lang="en-US" sz="2000" dirty="0">
                <a:solidFill>
                  <a:schemeClr val="tx1"/>
                </a:solidFill>
              </a:rPr>
            </a:br>
            <a:r>
              <a:rPr lang="en-US" sz="2000" dirty="0">
                <a:solidFill>
                  <a:schemeClr val="tx1"/>
                </a:solidFill>
              </a:rPr>
              <a:t>#include &lt;</a:t>
            </a:r>
            <a:r>
              <a:rPr lang="en-US" sz="2000" dirty="0" err="1" smtClean="0">
                <a:solidFill>
                  <a:schemeClr val="tx1"/>
                </a:solidFill>
              </a:rPr>
              <a:t>iostream.h</a:t>
            </a:r>
            <a:r>
              <a:rPr lang="en-US" sz="2000" dirty="0" smtClean="0">
                <a:solidFill>
                  <a:schemeClr val="tx1"/>
                </a:solidFill>
              </a:rPr>
              <a:t>&gt;</a:t>
            </a:r>
            <a:br>
              <a:rPr lang="en-US" sz="2000" dirty="0" smtClean="0">
                <a:solidFill>
                  <a:schemeClr val="tx1"/>
                </a:solidFill>
              </a:rPr>
            </a:br>
            <a:r>
              <a:rPr lang="en-US" sz="2000" dirty="0" smtClean="0">
                <a:solidFill>
                  <a:schemeClr val="tx1"/>
                </a:solidFill>
              </a:rPr>
              <a:t>#include&lt;</a:t>
            </a:r>
            <a:r>
              <a:rPr lang="en-US" sz="2000" dirty="0" err="1" smtClean="0">
                <a:solidFill>
                  <a:schemeClr val="tx1"/>
                </a:solidFill>
              </a:rPr>
              <a:t>conio.h</a:t>
            </a:r>
            <a:r>
              <a:rPr lang="en-US" sz="2000" dirty="0" smtClean="0">
                <a:solidFill>
                  <a:schemeClr val="tx1"/>
                </a:solidFill>
              </a:rPr>
              <a:t>&gt;</a:t>
            </a: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smtClean="0">
                <a:solidFill>
                  <a:schemeClr val="tx1"/>
                </a:solidFill>
              </a:rPr>
              <a:t>void </a:t>
            </a:r>
            <a:r>
              <a:rPr lang="en-US" sz="2000" dirty="0">
                <a:solidFill>
                  <a:schemeClr val="tx1"/>
                </a:solidFill>
              </a:rPr>
              <a:t>main(){</a:t>
            </a:r>
            <a:br>
              <a:rPr lang="en-US" sz="2000" dirty="0">
                <a:solidFill>
                  <a:schemeClr val="tx1"/>
                </a:solidFill>
              </a:rPr>
            </a:br>
            <a:r>
              <a:rPr lang="en-US" sz="2000" dirty="0">
                <a:solidFill>
                  <a:schemeClr val="tx1"/>
                </a:solidFill>
              </a:rPr>
              <a:t>    float </a:t>
            </a:r>
            <a:r>
              <a:rPr lang="en-US" sz="2000" dirty="0" err="1">
                <a:solidFill>
                  <a:schemeClr val="tx1"/>
                </a:solidFill>
              </a:rPr>
              <a:t>celsius</a:t>
            </a:r>
            <a:r>
              <a:rPr lang="en-US" sz="2000" dirty="0">
                <a:solidFill>
                  <a:schemeClr val="tx1"/>
                </a:solidFill>
              </a:rPr>
              <a:t>, </a:t>
            </a:r>
            <a:r>
              <a:rPr lang="en-US" sz="2000" dirty="0" err="1">
                <a:solidFill>
                  <a:schemeClr val="tx1"/>
                </a:solidFill>
              </a:rPr>
              <a:t>fahrenheit</a:t>
            </a:r>
            <a:r>
              <a:rPr lang="en-US" sz="2000" dirty="0" smtClean="0">
                <a:solidFill>
                  <a:schemeClr val="tx1"/>
                </a:solidFill>
              </a:rPr>
              <a:t>;</a:t>
            </a:r>
            <a:br>
              <a:rPr lang="en-US" sz="2000" dirty="0" smtClean="0">
                <a:solidFill>
                  <a:schemeClr val="tx1"/>
                </a:solidFill>
              </a:rPr>
            </a:br>
            <a:r>
              <a:rPr lang="en-US" sz="2000" dirty="0" err="1" smtClean="0">
                <a:solidFill>
                  <a:schemeClr val="tx1"/>
                </a:solidFill>
              </a:rPr>
              <a:t>clrscr</a:t>
            </a:r>
            <a:r>
              <a:rPr lang="en-US" sz="2000" smtClean="0">
                <a:solidFill>
                  <a:schemeClr val="tx1"/>
                </a:solidFill>
              </a:rPr>
              <a:t>();</a:t>
            </a:r>
            <a:r>
              <a:rPr lang="en-US" sz="2000" dirty="0">
                <a:solidFill>
                  <a:schemeClr val="tx1"/>
                </a:solidFill>
              </a:rPr>
              <a:t/>
            </a:r>
            <a:br>
              <a:rPr lang="en-US" sz="2000" dirty="0">
                <a:solidFill>
                  <a:schemeClr val="tx1"/>
                </a:solidFill>
              </a:rPr>
            </a:br>
            <a:r>
              <a:rPr lang="en-US" sz="2000" dirty="0">
                <a:solidFill>
                  <a:schemeClr val="tx1"/>
                </a:solidFill>
              </a:rPr>
              <a:t>    </a:t>
            </a:r>
            <a:br>
              <a:rPr lang="en-US" sz="2000" dirty="0">
                <a:solidFill>
                  <a:schemeClr val="tx1"/>
                </a:solidFill>
              </a:rPr>
            </a:br>
            <a:r>
              <a:rPr lang="en-US" sz="2000" dirty="0">
                <a:solidFill>
                  <a:schemeClr val="tx1"/>
                </a:solidFill>
              </a:rPr>
              <a:t>    // Asking for input</a:t>
            </a:r>
            <a:br>
              <a:rPr lang="en-US" sz="2000" dirty="0">
                <a:solidFill>
                  <a:schemeClr val="tx1"/>
                </a:solidFill>
              </a:rPr>
            </a:br>
            <a:r>
              <a:rPr lang="en-US" sz="2000" dirty="0">
                <a:solidFill>
                  <a:schemeClr val="tx1"/>
                </a:solidFill>
              </a:rPr>
              <a:t>    </a:t>
            </a:r>
            <a:r>
              <a:rPr lang="en-US" sz="2000" dirty="0" err="1">
                <a:solidFill>
                  <a:schemeClr val="tx1"/>
                </a:solidFill>
              </a:rPr>
              <a:t>cout</a:t>
            </a:r>
            <a:r>
              <a:rPr lang="en-US" sz="2000" dirty="0">
                <a:solidFill>
                  <a:schemeClr val="tx1"/>
                </a:solidFill>
              </a:rPr>
              <a:t> &lt;&lt; "Enter the temperature in Celsius: ";</a:t>
            </a:r>
            <a:br>
              <a:rPr lang="en-US" sz="2000" dirty="0">
                <a:solidFill>
                  <a:schemeClr val="tx1"/>
                </a:solidFill>
              </a:rPr>
            </a:br>
            <a:r>
              <a:rPr lang="en-US" sz="2000" dirty="0">
                <a:solidFill>
                  <a:schemeClr val="tx1"/>
                </a:solidFill>
              </a:rPr>
              <a:t>    </a:t>
            </a:r>
            <a:r>
              <a:rPr lang="en-US" sz="2000" dirty="0" err="1">
                <a:solidFill>
                  <a:schemeClr val="tx1"/>
                </a:solidFill>
              </a:rPr>
              <a:t>cin</a:t>
            </a:r>
            <a:r>
              <a:rPr lang="en-US" sz="2000" dirty="0">
                <a:solidFill>
                  <a:schemeClr val="tx1"/>
                </a:solidFill>
              </a:rPr>
              <a:t> &gt;&gt; </a:t>
            </a:r>
            <a:r>
              <a:rPr lang="en-US" sz="2000" dirty="0" err="1">
                <a:solidFill>
                  <a:schemeClr val="tx1"/>
                </a:solidFill>
              </a:rPr>
              <a:t>celsius</a:t>
            </a:r>
            <a:r>
              <a:rPr lang="en-US" sz="2000" dirty="0">
                <a:solidFill>
                  <a:schemeClr val="tx1"/>
                </a:solidFill>
              </a:rPr>
              <a:t>;</a:t>
            </a:r>
            <a:br>
              <a:rPr lang="en-US" sz="2000" dirty="0">
                <a:solidFill>
                  <a:schemeClr val="tx1"/>
                </a:solidFill>
              </a:rPr>
            </a:br>
            <a:r>
              <a:rPr lang="en-US" sz="2000" dirty="0">
                <a:solidFill>
                  <a:schemeClr val="tx1"/>
                </a:solidFill>
              </a:rPr>
              <a:t>    </a:t>
            </a:r>
            <a:br>
              <a:rPr lang="en-US" sz="2000" dirty="0">
                <a:solidFill>
                  <a:schemeClr val="tx1"/>
                </a:solidFill>
              </a:rPr>
            </a:br>
            <a:r>
              <a:rPr lang="en-US" sz="2000" dirty="0">
                <a:solidFill>
                  <a:schemeClr val="tx1"/>
                </a:solidFill>
              </a:rPr>
              <a:t>    // Celsius to </a:t>
            </a:r>
            <a:r>
              <a:rPr lang="en-US" sz="2000" dirty="0" err="1">
                <a:solidFill>
                  <a:schemeClr val="tx1"/>
                </a:solidFill>
              </a:rPr>
              <a:t>fahrenheit</a:t>
            </a:r>
            <a:r>
              <a:rPr lang="en-US" sz="2000" dirty="0">
                <a:solidFill>
                  <a:schemeClr val="tx1"/>
                </a:solidFill>
              </a:rPr>
              <a:t/>
            </a:r>
            <a:br>
              <a:rPr lang="en-US" sz="2000" dirty="0">
                <a:solidFill>
                  <a:schemeClr val="tx1"/>
                </a:solidFill>
              </a:rPr>
            </a:br>
            <a:r>
              <a:rPr lang="en-US" sz="2000" dirty="0">
                <a:solidFill>
                  <a:schemeClr val="tx1"/>
                </a:solidFill>
              </a:rPr>
              <a:t>    </a:t>
            </a:r>
            <a:r>
              <a:rPr lang="en-US" sz="2000" dirty="0" err="1">
                <a:solidFill>
                  <a:schemeClr val="tx1"/>
                </a:solidFill>
              </a:rPr>
              <a:t>fahrenheit</a:t>
            </a:r>
            <a:r>
              <a:rPr lang="en-US" sz="2000" dirty="0">
                <a:solidFill>
                  <a:schemeClr val="tx1"/>
                </a:solidFill>
              </a:rPr>
              <a:t> = (</a:t>
            </a:r>
            <a:r>
              <a:rPr lang="en-US" sz="2000" dirty="0" err="1">
                <a:solidFill>
                  <a:schemeClr val="tx1"/>
                </a:solidFill>
              </a:rPr>
              <a:t>celsius</a:t>
            </a:r>
            <a:r>
              <a:rPr lang="en-US" sz="2000" dirty="0">
                <a:solidFill>
                  <a:schemeClr val="tx1"/>
                </a:solidFill>
              </a:rPr>
              <a:t> * 9.0) / 5.0 + 32;</a:t>
            </a:r>
            <a:br>
              <a:rPr lang="en-US" sz="2000" dirty="0">
                <a:solidFill>
                  <a:schemeClr val="tx1"/>
                </a:solidFill>
              </a:rPr>
            </a:br>
            <a:r>
              <a:rPr lang="en-US" sz="2000" dirty="0">
                <a:solidFill>
                  <a:schemeClr val="tx1"/>
                </a:solidFill>
              </a:rPr>
              <a:t>    </a:t>
            </a:r>
            <a:br>
              <a:rPr lang="en-US" sz="2000" dirty="0">
                <a:solidFill>
                  <a:schemeClr val="tx1"/>
                </a:solidFill>
              </a:rPr>
            </a:br>
            <a:r>
              <a:rPr lang="en-US" sz="2000" dirty="0">
                <a:solidFill>
                  <a:schemeClr val="tx1"/>
                </a:solidFill>
              </a:rPr>
              <a:t>    // Display result</a:t>
            </a:r>
            <a:br>
              <a:rPr lang="en-US" sz="2000" dirty="0">
                <a:solidFill>
                  <a:schemeClr val="tx1"/>
                </a:solidFill>
              </a:rPr>
            </a:br>
            <a:r>
              <a:rPr lang="en-US" sz="2000" dirty="0">
                <a:solidFill>
                  <a:schemeClr val="tx1"/>
                </a:solidFill>
              </a:rPr>
              <a:t>    </a:t>
            </a:r>
            <a:r>
              <a:rPr lang="en-US" sz="2000" dirty="0" err="1">
                <a:solidFill>
                  <a:schemeClr val="tx1"/>
                </a:solidFill>
              </a:rPr>
              <a:t>cout</a:t>
            </a:r>
            <a:r>
              <a:rPr lang="en-US" sz="2000" dirty="0">
                <a:solidFill>
                  <a:schemeClr val="tx1"/>
                </a:solidFill>
              </a:rPr>
              <a:t> &lt;&lt; "The temperature in degree Fahrenheit: " &lt;&lt; </a:t>
            </a:r>
            <a:r>
              <a:rPr lang="en-US" sz="2000" dirty="0" err="1">
                <a:solidFill>
                  <a:schemeClr val="tx1"/>
                </a:solidFill>
              </a:rPr>
              <a:t>fahrenheit</a:t>
            </a:r>
            <a:r>
              <a:rPr lang="en-US" sz="2000" dirty="0">
                <a:solidFill>
                  <a:schemeClr val="tx1"/>
                </a:solidFill>
              </a:rPr>
              <a:t> &lt;&lt; </a:t>
            </a:r>
            <a:r>
              <a:rPr lang="en-US" sz="2000" dirty="0" err="1">
                <a:solidFill>
                  <a:schemeClr val="tx1"/>
                </a:solidFill>
              </a:rPr>
              <a:t>endl</a:t>
            </a:r>
            <a:r>
              <a:rPr lang="en-US" sz="2000" dirty="0">
                <a:solidFill>
                  <a:schemeClr val="tx1"/>
                </a:solidFill>
              </a:rPr>
              <a:t>;</a:t>
            </a:r>
            <a:br>
              <a:rPr lang="en-US" sz="2000" dirty="0">
                <a:solidFill>
                  <a:schemeClr val="tx1"/>
                </a:solidFill>
              </a:rPr>
            </a:br>
            <a:r>
              <a:rPr lang="en-US" sz="2000" dirty="0">
                <a:solidFill>
                  <a:schemeClr val="tx1"/>
                </a:solidFill>
              </a:rPr>
              <a:t>    </a:t>
            </a:r>
            <a:br>
              <a:rPr lang="en-US" sz="2000" dirty="0">
                <a:solidFill>
                  <a:schemeClr val="tx1"/>
                </a:solidFill>
              </a:rPr>
            </a:br>
            <a:r>
              <a:rPr lang="en-US" sz="2000" dirty="0">
                <a:solidFill>
                  <a:schemeClr val="tx1"/>
                </a:solidFill>
              </a:rPr>
              <a:t>    </a:t>
            </a:r>
            <a:r>
              <a:rPr lang="en-US" sz="2000" dirty="0" err="1" smtClean="0">
                <a:solidFill>
                  <a:schemeClr val="tx1"/>
                </a:solidFill>
              </a:rPr>
              <a:t>getch</a:t>
            </a:r>
            <a:r>
              <a:rPr lang="en-US" sz="2000" dirty="0" smtClean="0">
                <a:solidFill>
                  <a:schemeClr val="tx1"/>
                </a:solidFill>
              </a:rPr>
              <a:t>();</a:t>
            </a:r>
            <a:r>
              <a:rPr lang="en-US" sz="2000" dirty="0">
                <a:solidFill>
                  <a:schemeClr val="tx1"/>
                </a:solidFill>
              </a:rPr>
              <a:t/>
            </a:r>
            <a:br>
              <a:rPr lang="en-US" sz="2000" dirty="0">
                <a:solidFill>
                  <a:schemeClr val="tx1"/>
                </a:solidFill>
              </a:rPr>
            </a:br>
            <a:r>
              <a:rPr lang="en-US" sz="2000" dirty="0">
                <a:solidFill>
                  <a:schemeClr val="tx1"/>
                </a:solidFill>
              </a:rPr>
              <a:t>}</a:t>
            </a:r>
          </a:p>
        </p:txBody>
      </p:sp>
    </p:spTree>
    <p:extLst>
      <p:ext uri="{BB962C8B-B14F-4D97-AF65-F5344CB8AC3E}">
        <p14:creationId xmlns:p14="http://schemas.microsoft.com/office/powerpoint/2010/main" val="309400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259E64-151F-BDFC-6240-83CFF8A73706}"/>
              </a:ext>
            </a:extLst>
          </p:cNvPr>
          <p:cNvSpPr>
            <a:spLocks noGrp="1"/>
          </p:cNvSpPr>
          <p:nvPr>
            <p:ph type="title"/>
          </p:nvPr>
        </p:nvSpPr>
        <p:spPr>
          <a:xfrm>
            <a:off x="677334" y="228600"/>
            <a:ext cx="8596668" cy="5956300"/>
          </a:xfrm>
        </p:spPr>
        <p:txBody>
          <a:bodyPr>
            <a:normAutofit fontScale="90000"/>
          </a:bodyPr>
          <a:lstStyle/>
          <a:p>
            <a:r>
              <a:rPr lang="en-US" b="1" u="sng" dirty="0" smtClean="0">
                <a:solidFill>
                  <a:srgbClr val="FF0000"/>
                </a:solidFill>
              </a:rPr>
              <a:t>12.Factors Finder:</a:t>
            </a:r>
            <a:r>
              <a:rPr lang="en-US" b="1" u="sng" dirty="0">
                <a:solidFill>
                  <a:srgbClr val="FF0000"/>
                </a:solidFill>
              </a:rPr>
              <a:t/>
            </a:r>
            <a:br>
              <a:rPr lang="en-US" b="1" u="sng" dirty="0">
                <a:solidFill>
                  <a:srgbClr val="FF0000"/>
                </a:solidFill>
              </a:rPr>
            </a:br>
            <a:r>
              <a:rPr lang="en-US" dirty="0"/>
              <a:t/>
            </a:r>
            <a:br>
              <a:rPr lang="en-US" dirty="0"/>
            </a:br>
            <a:r>
              <a:rPr lang="en-US" sz="2200" dirty="0">
                <a:solidFill>
                  <a:schemeClr val="tx1"/>
                </a:solidFill>
              </a:rPr>
              <a:t>#include&lt;</a:t>
            </a:r>
            <a:r>
              <a:rPr lang="en-US" sz="2200" dirty="0" err="1">
                <a:solidFill>
                  <a:schemeClr val="tx1"/>
                </a:solidFill>
              </a:rPr>
              <a:t>iostream</a:t>
            </a:r>
            <a:r>
              <a:rPr lang="en-US" sz="2200" dirty="0">
                <a:solidFill>
                  <a:schemeClr val="tx1"/>
                </a:solidFill>
              </a:rPr>
              <a:t>&gt;</a:t>
            </a:r>
            <a:br>
              <a:rPr lang="en-US" sz="2200" dirty="0">
                <a:solidFill>
                  <a:schemeClr val="tx1"/>
                </a:solidFill>
              </a:rPr>
            </a:br>
            <a:r>
              <a:rPr lang="en-US" sz="2200" dirty="0">
                <a:solidFill>
                  <a:schemeClr val="tx1"/>
                </a:solidFill>
              </a:rPr>
              <a:t/>
            </a:r>
            <a:br>
              <a:rPr lang="en-US" sz="2200" dirty="0">
                <a:solidFill>
                  <a:schemeClr val="tx1"/>
                </a:solidFill>
              </a:rPr>
            </a:br>
            <a:r>
              <a:rPr lang="en-US" sz="2200" dirty="0">
                <a:solidFill>
                  <a:schemeClr val="tx1"/>
                </a:solidFill>
              </a:rPr>
              <a:t>using namespace </a:t>
            </a:r>
            <a:r>
              <a:rPr lang="en-US" sz="2200" dirty="0" err="1">
                <a:solidFill>
                  <a:schemeClr val="tx1"/>
                </a:solidFill>
              </a:rPr>
              <a:t>std</a:t>
            </a:r>
            <a:r>
              <a:rPr lang="en-US" sz="2200" dirty="0">
                <a:solidFill>
                  <a:schemeClr val="tx1"/>
                </a:solidFill>
              </a:rPr>
              <a:t>;</a:t>
            </a:r>
            <a:br>
              <a:rPr lang="en-US" sz="2200" dirty="0">
                <a:solidFill>
                  <a:schemeClr val="tx1"/>
                </a:solidFill>
              </a:rPr>
            </a:br>
            <a:r>
              <a:rPr lang="en-US" sz="2200" dirty="0" err="1">
                <a:solidFill>
                  <a:schemeClr val="tx1"/>
                </a:solidFill>
              </a:rPr>
              <a:t>int</a:t>
            </a:r>
            <a:r>
              <a:rPr lang="en-US" sz="2200" dirty="0">
                <a:solidFill>
                  <a:schemeClr val="tx1"/>
                </a:solidFill>
              </a:rPr>
              <a:t> main()</a:t>
            </a:r>
            <a:br>
              <a:rPr lang="en-US" sz="2200" dirty="0">
                <a:solidFill>
                  <a:schemeClr val="tx1"/>
                </a:solidFill>
              </a:rPr>
            </a:br>
            <a:r>
              <a:rPr lang="en-US" sz="2200" dirty="0">
                <a:solidFill>
                  <a:schemeClr val="tx1"/>
                </a:solidFill>
              </a:rPr>
              <a:t>{</a:t>
            </a:r>
            <a:br>
              <a:rPr lang="en-US" sz="2200" dirty="0">
                <a:solidFill>
                  <a:schemeClr val="tx1"/>
                </a:solidFill>
              </a:rPr>
            </a:br>
            <a:r>
              <a:rPr lang="en-US" sz="2200" dirty="0">
                <a:solidFill>
                  <a:schemeClr val="tx1"/>
                </a:solidFill>
              </a:rPr>
              <a:t>   </a:t>
            </a:r>
            <a:r>
              <a:rPr lang="en-US" sz="2200" dirty="0" err="1">
                <a:solidFill>
                  <a:schemeClr val="tx1"/>
                </a:solidFill>
              </a:rPr>
              <a:t>int</a:t>
            </a:r>
            <a:r>
              <a:rPr lang="en-US" sz="2200" dirty="0">
                <a:solidFill>
                  <a:schemeClr val="tx1"/>
                </a:solidFill>
              </a:rPr>
              <a:t> </a:t>
            </a:r>
            <a:r>
              <a:rPr lang="en-US" sz="2200" dirty="0" err="1">
                <a:solidFill>
                  <a:schemeClr val="tx1"/>
                </a:solidFill>
              </a:rPr>
              <a:t>num</a:t>
            </a:r>
            <a:r>
              <a:rPr lang="en-US" sz="2200" dirty="0">
                <a:solidFill>
                  <a:schemeClr val="tx1"/>
                </a:solidFill>
              </a:rPr>
              <a:t>, </a:t>
            </a:r>
            <a:r>
              <a:rPr lang="en-US" sz="2200" dirty="0" err="1">
                <a:solidFill>
                  <a:schemeClr val="tx1"/>
                </a:solidFill>
              </a:rPr>
              <a:t>i</a:t>
            </a:r>
            <a:r>
              <a:rPr lang="en-US" sz="2200" dirty="0">
                <a:solidFill>
                  <a:schemeClr val="tx1"/>
                </a:solidFill>
              </a:rPr>
              <a:t>=1;</a:t>
            </a:r>
            <a:br>
              <a:rPr lang="en-US" sz="2200" dirty="0">
                <a:solidFill>
                  <a:schemeClr val="tx1"/>
                </a:solidFill>
              </a:rPr>
            </a:br>
            <a:r>
              <a:rPr lang="en-US" sz="2200" dirty="0">
                <a:solidFill>
                  <a:schemeClr val="tx1"/>
                </a:solidFill>
              </a:rPr>
              <a:t>   </a:t>
            </a:r>
            <a:r>
              <a:rPr lang="en-US" sz="2200" dirty="0" err="1">
                <a:solidFill>
                  <a:schemeClr val="tx1"/>
                </a:solidFill>
              </a:rPr>
              <a:t>cout</a:t>
            </a:r>
            <a:r>
              <a:rPr lang="en-US" sz="2200" dirty="0">
                <a:solidFill>
                  <a:schemeClr val="tx1"/>
                </a:solidFill>
              </a:rPr>
              <a:t>&lt;&lt;"Enter a Number: ";</a:t>
            </a:r>
            <a:br>
              <a:rPr lang="en-US" sz="2200" dirty="0">
                <a:solidFill>
                  <a:schemeClr val="tx1"/>
                </a:solidFill>
              </a:rPr>
            </a:br>
            <a:r>
              <a:rPr lang="en-US" sz="2200" dirty="0">
                <a:solidFill>
                  <a:schemeClr val="tx1"/>
                </a:solidFill>
              </a:rPr>
              <a:t>   </a:t>
            </a:r>
            <a:r>
              <a:rPr lang="en-US" sz="2200" dirty="0" err="1">
                <a:solidFill>
                  <a:schemeClr val="tx1"/>
                </a:solidFill>
              </a:rPr>
              <a:t>cin</a:t>
            </a:r>
            <a:r>
              <a:rPr lang="en-US" sz="2200" dirty="0">
                <a:solidFill>
                  <a:schemeClr val="tx1"/>
                </a:solidFill>
              </a:rPr>
              <a:t>&gt;&gt;</a:t>
            </a:r>
            <a:r>
              <a:rPr lang="en-US" sz="2200" dirty="0" err="1">
                <a:solidFill>
                  <a:schemeClr val="tx1"/>
                </a:solidFill>
              </a:rPr>
              <a:t>num</a:t>
            </a:r>
            <a:r>
              <a:rPr lang="en-US" sz="2200" dirty="0">
                <a:solidFill>
                  <a:schemeClr val="tx1"/>
                </a:solidFill>
              </a:rPr>
              <a:t>;</a:t>
            </a:r>
            <a:br>
              <a:rPr lang="en-US" sz="2200" dirty="0">
                <a:solidFill>
                  <a:schemeClr val="tx1"/>
                </a:solidFill>
              </a:rPr>
            </a:br>
            <a:r>
              <a:rPr lang="en-US" sz="2200" dirty="0">
                <a:solidFill>
                  <a:schemeClr val="tx1"/>
                </a:solidFill>
              </a:rPr>
              <a:t>   </a:t>
            </a:r>
            <a:r>
              <a:rPr lang="en-US" sz="2200" dirty="0" err="1">
                <a:solidFill>
                  <a:schemeClr val="tx1"/>
                </a:solidFill>
              </a:rPr>
              <a:t>cout</a:t>
            </a:r>
            <a:r>
              <a:rPr lang="en-US" sz="2200" dirty="0">
                <a:solidFill>
                  <a:schemeClr val="tx1"/>
                </a:solidFill>
              </a:rPr>
              <a:t>&lt;&lt;"\</a:t>
            </a:r>
            <a:r>
              <a:rPr lang="en-US" sz="2200" dirty="0" err="1">
                <a:solidFill>
                  <a:schemeClr val="tx1"/>
                </a:solidFill>
              </a:rPr>
              <a:t>nFactors</a:t>
            </a:r>
            <a:r>
              <a:rPr lang="en-US" sz="2200" dirty="0">
                <a:solidFill>
                  <a:schemeClr val="tx1"/>
                </a:solidFill>
              </a:rPr>
              <a:t> of "&lt;&lt;</a:t>
            </a:r>
            <a:r>
              <a:rPr lang="en-US" sz="2200" dirty="0" err="1">
                <a:solidFill>
                  <a:schemeClr val="tx1"/>
                </a:solidFill>
              </a:rPr>
              <a:t>num</a:t>
            </a:r>
            <a:r>
              <a:rPr lang="en-US" sz="2200" dirty="0">
                <a:solidFill>
                  <a:schemeClr val="tx1"/>
                </a:solidFill>
              </a:rPr>
              <a:t>&lt;&lt;" are:\n";</a:t>
            </a:r>
            <a:br>
              <a:rPr lang="en-US" sz="2200" dirty="0">
                <a:solidFill>
                  <a:schemeClr val="tx1"/>
                </a:solidFill>
              </a:rPr>
            </a:br>
            <a:r>
              <a:rPr lang="en-US" sz="2200" dirty="0">
                <a:solidFill>
                  <a:schemeClr val="tx1"/>
                </a:solidFill>
              </a:rPr>
              <a:t>   while(</a:t>
            </a:r>
            <a:r>
              <a:rPr lang="en-US" sz="2200" dirty="0" err="1">
                <a:solidFill>
                  <a:schemeClr val="tx1"/>
                </a:solidFill>
              </a:rPr>
              <a:t>i</a:t>
            </a:r>
            <a:r>
              <a:rPr lang="en-US" sz="2200" dirty="0">
                <a:solidFill>
                  <a:schemeClr val="tx1"/>
                </a:solidFill>
              </a:rPr>
              <a:t>&lt;=</a:t>
            </a:r>
            <a:r>
              <a:rPr lang="en-US" sz="2200" dirty="0" err="1">
                <a:solidFill>
                  <a:schemeClr val="tx1"/>
                </a:solidFill>
              </a:rPr>
              <a:t>num</a:t>
            </a:r>
            <a:r>
              <a:rPr lang="en-US" sz="2200" dirty="0">
                <a:solidFill>
                  <a:schemeClr val="tx1"/>
                </a:solidFill>
              </a:rPr>
              <a:t>)</a:t>
            </a:r>
            <a:br>
              <a:rPr lang="en-US" sz="2200" dirty="0">
                <a:solidFill>
                  <a:schemeClr val="tx1"/>
                </a:solidFill>
              </a:rPr>
            </a:br>
            <a:r>
              <a:rPr lang="en-US" sz="2200" dirty="0">
                <a:solidFill>
                  <a:schemeClr val="tx1"/>
                </a:solidFill>
              </a:rPr>
              <a:t>   {</a:t>
            </a:r>
            <a:br>
              <a:rPr lang="en-US" sz="2200" dirty="0">
                <a:solidFill>
                  <a:schemeClr val="tx1"/>
                </a:solidFill>
              </a:rPr>
            </a:br>
            <a:r>
              <a:rPr lang="en-US" sz="2200" dirty="0">
                <a:solidFill>
                  <a:schemeClr val="tx1"/>
                </a:solidFill>
              </a:rPr>
              <a:t>      if(</a:t>
            </a:r>
            <a:r>
              <a:rPr lang="en-US" sz="2200" dirty="0" err="1">
                <a:solidFill>
                  <a:schemeClr val="tx1"/>
                </a:solidFill>
              </a:rPr>
              <a:t>num%i</a:t>
            </a:r>
            <a:r>
              <a:rPr lang="en-US" sz="2200" dirty="0">
                <a:solidFill>
                  <a:schemeClr val="tx1"/>
                </a:solidFill>
              </a:rPr>
              <a:t>==0)</a:t>
            </a:r>
            <a:br>
              <a:rPr lang="en-US" sz="2200" dirty="0">
                <a:solidFill>
                  <a:schemeClr val="tx1"/>
                </a:solidFill>
              </a:rPr>
            </a:br>
            <a:r>
              <a:rPr lang="en-US" sz="2200" dirty="0">
                <a:solidFill>
                  <a:schemeClr val="tx1"/>
                </a:solidFill>
              </a:rPr>
              <a:t>         </a:t>
            </a:r>
            <a:r>
              <a:rPr lang="en-US" sz="2200" dirty="0" err="1">
                <a:solidFill>
                  <a:schemeClr val="tx1"/>
                </a:solidFill>
              </a:rPr>
              <a:t>cout</a:t>
            </a:r>
            <a:r>
              <a:rPr lang="en-US" sz="2200" dirty="0">
                <a:solidFill>
                  <a:schemeClr val="tx1"/>
                </a:solidFill>
              </a:rPr>
              <a:t>&lt;&lt;</a:t>
            </a:r>
            <a:r>
              <a:rPr lang="en-US" sz="2200" dirty="0" err="1">
                <a:solidFill>
                  <a:schemeClr val="tx1"/>
                </a:solidFill>
              </a:rPr>
              <a:t>i</a:t>
            </a:r>
            <a:r>
              <a:rPr lang="en-US" sz="2200" dirty="0">
                <a:solidFill>
                  <a:schemeClr val="tx1"/>
                </a:solidFill>
              </a:rPr>
              <a:t>&lt;&lt;" ";</a:t>
            </a:r>
            <a:br>
              <a:rPr lang="en-US" sz="2200" dirty="0">
                <a:solidFill>
                  <a:schemeClr val="tx1"/>
                </a:solidFill>
              </a:rPr>
            </a:br>
            <a:r>
              <a:rPr lang="en-US" sz="2200" dirty="0">
                <a:solidFill>
                  <a:schemeClr val="tx1"/>
                </a:solidFill>
              </a:rPr>
              <a:t>      </a:t>
            </a:r>
            <a:r>
              <a:rPr lang="en-US" sz="2200" dirty="0" err="1">
                <a:solidFill>
                  <a:schemeClr val="tx1"/>
                </a:solidFill>
              </a:rPr>
              <a:t>i</a:t>
            </a:r>
            <a:r>
              <a:rPr lang="en-US" sz="2200" dirty="0">
                <a:solidFill>
                  <a:schemeClr val="tx1"/>
                </a:solidFill>
              </a:rPr>
              <a:t>++;</a:t>
            </a:r>
            <a:br>
              <a:rPr lang="en-US" sz="2200" dirty="0">
                <a:solidFill>
                  <a:schemeClr val="tx1"/>
                </a:solidFill>
              </a:rPr>
            </a:br>
            <a:r>
              <a:rPr lang="en-US" sz="2200" dirty="0">
                <a:solidFill>
                  <a:schemeClr val="tx1"/>
                </a:solidFill>
              </a:rPr>
              <a:t>   }</a:t>
            </a:r>
            <a:br>
              <a:rPr lang="en-US" sz="2200" dirty="0">
                <a:solidFill>
                  <a:schemeClr val="tx1"/>
                </a:solidFill>
              </a:rPr>
            </a:br>
            <a:r>
              <a:rPr lang="en-US" sz="2200" dirty="0">
                <a:solidFill>
                  <a:schemeClr val="tx1"/>
                </a:solidFill>
              </a:rPr>
              <a:t>   </a:t>
            </a:r>
            <a:r>
              <a:rPr lang="en-US" sz="2200" dirty="0" err="1">
                <a:solidFill>
                  <a:schemeClr val="tx1"/>
                </a:solidFill>
              </a:rPr>
              <a:t>cout</a:t>
            </a:r>
            <a:r>
              <a:rPr lang="en-US" sz="2200" dirty="0">
                <a:solidFill>
                  <a:schemeClr val="tx1"/>
                </a:solidFill>
              </a:rPr>
              <a:t>&lt;&lt;</a:t>
            </a:r>
            <a:r>
              <a:rPr lang="en-US" sz="2200" dirty="0" err="1">
                <a:solidFill>
                  <a:schemeClr val="tx1"/>
                </a:solidFill>
              </a:rPr>
              <a:t>endl</a:t>
            </a:r>
            <a:r>
              <a:rPr lang="en-US" sz="2200" dirty="0">
                <a:solidFill>
                  <a:schemeClr val="tx1"/>
                </a:solidFill>
              </a:rPr>
              <a:t>;</a:t>
            </a:r>
            <a:br>
              <a:rPr lang="en-US" sz="2200" dirty="0">
                <a:solidFill>
                  <a:schemeClr val="tx1"/>
                </a:solidFill>
              </a:rPr>
            </a:br>
            <a:r>
              <a:rPr lang="en-US" sz="2200" dirty="0">
                <a:solidFill>
                  <a:schemeClr val="tx1"/>
                </a:solidFill>
              </a:rPr>
              <a:t>   return 0;</a:t>
            </a:r>
            <a:br>
              <a:rPr lang="en-US" sz="2200" dirty="0">
                <a:solidFill>
                  <a:schemeClr val="tx1"/>
                </a:solidFill>
              </a:rPr>
            </a:br>
            <a:r>
              <a:rPr lang="en-US" sz="2200" dirty="0">
                <a:solidFill>
                  <a:schemeClr val="tx1"/>
                </a:solidFill>
              </a:rPr>
              <a:t>}</a:t>
            </a:r>
            <a:br>
              <a:rPr lang="en-US" sz="2200" dirty="0">
                <a:solidFill>
                  <a:schemeClr val="tx1"/>
                </a:solidFill>
              </a:rPr>
            </a:br>
            <a:endParaRPr lang="en-US" sz="2200" dirty="0">
              <a:solidFill>
                <a:schemeClr val="tx1"/>
              </a:solidFill>
            </a:endParaRPr>
          </a:p>
        </p:txBody>
      </p:sp>
    </p:spTree>
    <p:extLst>
      <p:ext uri="{BB962C8B-B14F-4D97-AF65-F5344CB8AC3E}">
        <p14:creationId xmlns:p14="http://schemas.microsoft.com/office/powerpoint/2010/main" val="31507683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1F5F49-BA4D-6BB2-8300-DDB69C81F559}"/>
              </a:ext>
            </a:extLst>
          </p:cNvPr>
          <p:cNvSpPr>
            <a:spLocks noGrp="1"/>
          </p:cNvSpPr>
          <p:nvPr>
            <p:ph type="title"/>
          </p:nvPr>
        </p:nvSpPr>
        <p:spPr>
          <a:xfrm>
            <a:off x="677334" y="609600"/>
            <a:ext cx="8596668" cy="6096000"/>
          </a:xfrm>
        </p:spPr>
        <p:txBody>
          <a:bodyPr>
            <a:normAutofit fontScale="90000"/>
          </a:bodyPr>
          <a:lstStyle/>
          <a:p>
            <a:r>
              <a:rPr lang="en-US" b="1" u="sng" dirty="0">
                <a:solidFill>
                  <a:srgbClr val="FF0000"/>
                </a:solidFill>
              </a:rPr>
              <a:t>13.Find simple interest:</a:t>
            </a:r>
            <a:r>
              <a:rPr lang="en-US" dirty="0"/>
              <a:t/>
            </a:r>
            <a:br>
              <a:rPr lang="en-US" dirty="0"/>
            </a:br>
            <a:r>
              <a:rPr lang="en-US" sz="2200" dirty="0"/>
              <a:t/>
            </a:r>
            <a:br>
              <a:rPr lang="en-US" sz="2200" dirty="0"/>
            </a:br>
            <a:r>
              <a:rPr lang="en-US" sz="2200" dirty="0">
                <a:solidFill>
                  <a:schemeClr val="tx1"/>
                </a:solidFill>
              </a:rPr>
              <a:t>#include&lt;iostream&gt;</a:t>
            </a:r>
            <a:br>
              <a:rPr lang="en-US" sz="2200" dirty="0">
                <a:solidFill>
                  <a:schemeClr val="tx1"/>
                </a:solidFill>
              </a:rPr>
            </a:br>
            <a:r>
              <a:rPr lang="en-US" sz="2200" dirty="0">
                <a:solidFill>
                  <a:schemeClr val="tx1"/>
                </a:solidFill>
              </a:rPr>
              <a:t>using namespace std;</a:t>
            </a:r>
            <a:br>
              <a:rPr lang="en-US" sz="2200" dirty="0">
                <a:solidFill>
                  <a:schemeClr val="tx1"/>
                </a:solidFill>
              </a:rPr>
            </a:br>
            <a:r>
              <a:rPr lang="en-US" sz="2200" dirty="0">
                <a:solidFill>
                  <a:schemeClr val="tx1"/>
                </a:solidFill>
              </a:rPr>
              <a:t>int main()</a:t>
            </a:r>
            <a:br>
              <a:rPr lang="en-US" sz="2200" dirty="0">
                <a:solidFill>
                  <a:schemeClr val="tx1"/>
                </a:solidFill>
              </a:rPr>
            </a:br>
            <a:r>
              <a:rPr lang="en-US" sz="2200" dirty="0">
                <a:solidFill>
                  <a:schemeClr val="tx1"/>
                </a:solidFill>
              </a:rPr>
              <a:t>{</a:t>
            </a:r>
            <a:br>
              <a:rPr lang="en-US" sz="2200" dirty="0">
                <a:solidFill>
                  <a:schemeClr val="tx1"/>
                </a:solidFill>
              </a:rPr>
            </a:br>
            <a:r>
              <a:rPr lang="en-US" sz="2200" dirty="0">
                <a:solidFill>
                  <a:schemeClr val="tx1"/>
                </a:solidFill>
              </a:rPr>
              <a:t>	// We can change values here for</a:t>
            </a:r>
            <a:br>
              <a:rPr lang="en-US" sz="2200" dirty="0">
                <a:solidFill>
                  <a:schemeClr val="tx1"/>
                </a:solidFill>
              </a:rPr>
            </a:br>
            <a:r>
              <a:rPr lang="en-US" sz="2200" dirty="0">
                <a:solidFill>
                  <a:schemeClr val="tx1"/>
                </a:solidFill>
              </a:rPr>
              <a:t>	// different inputs</a:t>
            </a:r>
            <a:br>
              <a:rPr lang="en-US" sz="2200" dirty="0">
                <a:solidFill>
                  <a:schemeClr val="tx1"/>
                </a:solidFill>
              </a:rPr>
            </a:br>
            <a:r>
              <a:rPr lang="en-US" sz="2200" dirty="0">
                <a:solidFill>
                  <a:schemeClr val="tx1"/>
                </a:solidFill>
              </a:rPr>
              <a:t>	float P = 1, R = 1, T = 1;</a:t>
            </a:r>
            <a:br>
              <a:rPr lang="en-US" sz="2200" dirty="0">
                <a:solidFill>
                  <a:schemeClr val="tx1"/>
                </a:solidFill>
              </a:rPr>
            </a:br>
            <a:r>
              <a:rPr lang="en-US" sz="2200" dirty="0">
                <a:solidFill>
                  <a:schemeClr val="tx1"/>
                </a:solidFill>
              </a:rPr>
              <a:t/>
            </a:r>
            <a:br>
              <a:rPr lang="en-US" sz="2200" dirty="0">
                <a:solidFill>
                  <a:schemeClr val="tx1"/>
                </a:solidFill>
              </a:rPr>
            </a:br>
            <a:r>
              <a:rPr lang="en-US" sz="2200" dirty="0">
                <a:solidFill>
                  <a:schemeClr val="tx1"/>
                </a:solidFill>
              </a:rPr>
              <a:t>	// Calculate simple interest</a:t>
            </a:r>
            <a:br>
              <a:rPr lang="en-US" sz="2200" dirty="0">
                <a:solidFill>
                  <a:schemeClr val="tx1"/>
                </a:solidFill>
              </a:rPr>
            </a:br>
            <a:r>
              <a:rPr lang="en-US" sz="2200" dirty="0">
                <a:solidFill>
                  <a:schemeClr val="tx1"/>
                </a:solidFill>
              </a:rPr>
              <a:t>	float SI = (P * T * R) / 100;</a:t>
            </a:r>
            <a:br>
              <a:rPr lang="en-US" sz="2200" dirty="0">
                <a:solidFill>
                  <a:schemeClr val="tx1"/>
                </a:solidFill>
              </a:rPr>
            </a:br>
            <a:r>
              <a:rPr lang="en-US" sz="2200" dirty="0">
                <a:solidFill>
                  <a:schemeClr val="tx1"/>
                </a:solidFill>
              </a:rPr>
              <a:t/>
            </a:r>
            <a:br>
              <a:rPr lang="en-US" sz="2200" dirty="0">
                <a:solidFill>
                  <a:schemeClr val="tx1"/>
                </a:solidFill>
              </a:rPr>
            </a:br>
            <a:r>
              <a:rPr lang="en-US" sz="2200" dirty="0">
                <a:solidFill>
                  <a:schemeClr val="tx1"/>
                </a:solidFill>
              </a:rPr>
              <a:t>	// Print the resultant value of SI</a:t>
            </a:r>
            <a:br>
              <a:rPr lang="en-US" sz="2200" dirty="0">
                <a:solidFill>
                  <a:schemeClr val="tx1"/>
                </a:solidFill>
              </a:rPr>
            </a:br>
            <a:r>
              <a:rPr lang="en-US" sz="2200" dirty="0">
                <a:solidFill>
                  <a:schemeClr val="tx1"/>
                </a:solidFill>
              </a:rPr>
              <a:t>	</a:t>
            </a:r>
            <a:r>
              <a:rPr lang="en-US" sz="2200" dirty="0" err="1">
                <a:solidFill>
                  <a:schemeClr val="tx1"/>
                </a:solidFill>
              </a:rPr>
              <a:t>cout</a:t>
            </a:r>
            <a:r>
              <a:rPr lang="en-US" sz="2200" dirty="0">
                <a:solidFill>
                  <a:schemeClr val="tx1"/>
                </a:solidFill>
              </a:rPr>
              <a:t> &lt;&lt; "Simple Interest = " &lt;&lt; SI;</a:t>
            </a:r>
            <a:br>
              <a:rPr lang="en-US" sz="2200" dirty="0">
                <a:solidFill>
                  <a:schemeClr val="tx1"/>
                </a:solidFill>
              </a:rPr>
            </a:br>
            <a:r>
              <a:rPr lang="en-US" sz="2200" dirty="0">
                <a:solidFill>
                  <a:schemeClr val="tx1"/>
                </a:solidFill>
              </a:rPr>
              <a:t/>
            </a:r>
            <a:br>
              <a:rPr lang="en-US" sz="2200" dirty="0">
                <a:solidFill>
                  <a:schemeClr val="tx1"/>
                </a:solidFill>
              </a:rPr>
            </a:br>
            <a:r>
              <a:rPr lang="en-US" sz="2200" dirty="0">
                <a:solidFill>
                  <a:schemeClr val="tx1"/>
                </a:solidFill>
              </a:rPr>
              <a:t>	return 0;</a:t>
            </a:r>
            <a:br>
              <a:rPr lang="en-US" sz="2200" dirty="0">
                <a:solidFill>
                  <a:schemeClr val="tx1"/>
                </a:solidFill>
              </a:rPr>
            </a:br>
            <a:r>
              <a:rPr lang="en-US" sz="2200" dirty="0">
                <a:solidFill>
                  <a:schemeClr val="tx1"/>
                </a:solidFill>
              </a:rPr>
              <a:t>}</a:t>
            </a:r>
            <a:br>
              <a:rPr lang="en-US" sz="2200" dirty="0">
                <a:solidFill>
                  <a:schemeClr val="tx1"/>
                </a:solidFill>
              </a:rPr>
            </a:br>
            <a:endParaRPr lang="en-US" sz="2200" dirty="0">
              <a:solidFill>
                <a:schemeClr val="tx1"/>
              </a:solidFill>
            </a:endParaRPr>
          </a:p>
        </p:txBody>
      </p:sp>
    </p:spTree>
    <p:extLst>
      <p:ext uri="{BB962C8B-B14F-4D97-AF65-F5344CB8AC3E}">
        <p14:creationId xmlns:p14="http://schemas.microsoft.com/office/powerpoint/2010/main" val="3083508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997782-0EC5-2BAB-DC39-093BBD77212E}"/>
              </a:ext>
            </a:extLst>
          </p:cNvPr>
          <p:cNvSpPr>
            <a:spLocks noGrp="1"/>
          </p:cNvSpPr>
          <p:nvPr>
            <p:ph type="title"/>
          </p:nvPr>
        </p:nvSpPr>
        <p:spPr>
          <a:xfrm>
            <a:off x="677334" y="609600"/>
            <a:ext cx="8596668" cy="6248400"/>
          </a:xfrm>
        </p:spPr>
        <p:txBody>
          <a:bodyPr>
            <a:normAutofit fontScale="90000"/>
          </a:bodyPr>
          <a:lstStyle/>
          <a:p>
            <a:r>
              <a:rPr lang="en-US" sz="2700" b="1" u="sng" dirty="0" smtClean="0">
                <a:solidFill>
                  <a:srgbClr val="FF0000"/>
                </a:solidFill>
              </a:rPr>
              <a:t>14.Reverse of a Number:</a:t>
            </a:r>
            <a:r>
              <a:rPr lang="en-US" dirty="0"/>
              <a:t/>
            </a:r>
            <a:br>
              <a:rPr lang="en-US" dirty="0"/>
            </a:br>
            <a:r>
              <a:rPr lang="en-US" dirty="0" smtClean="0"/>
              <a:t/>
            </a:r>
            <a:br>
              <a:rPr lang="en-US" dirty="0" smtClean="0"/>
            </a:br>
            <a:r>
              <a:rPr lang="en-US" sz="2200" dirty="0">
                <a:solidFill>
                  <a:schemeClr val="tx1"/>
                </a:solidFill>
              </a:rPr>
              <a:t>#include&lt;</a:t>
            </a:r>
            <a:r>
              <a:rPr lang="en-US" sz="2200" dirty="0" err="1">
                <a:solidFill>
                  <a:schemeClr val="tx1"/>
                </a:solidFill>
              </a:rPr>
              <a:t>iostream</a:t>
            </a:r>
            <a:r>
              <a:rPr lang="en-US" sz="2200" dirty="0">
                <a:solidFill>
                  <a:schemeClr val="tx1"/>
                </a:solidFill>
              </a:rPr>
              <a:t>&gt;</a:t>
            </a:r>
            <a:br>
              <a:rPr lang="en-US" sz="2200" dirty="0">
                <a:solidFill>
                  <a:schemeClr val="tx1"/>
                </a:solidFill>
              </a:rPr>
            </a:br>
            <a:r>
              <a:rPr lang="en-US" sz="2200" dirty="0">
                <a:solidFill>
                  <a:schemeClr val="tx1"/>
                </a:solidFill>
              </a:rPr>
              <a:t>using namespace </a:t>
            </a:r>
            <a:r>
              <a:rPr lang="en-US" sz="2200" dirty="0" err="1">
                <a:solidFill>
                  <a:schemeClr val="tx1"/>
                </a:solidFill>
              </a:rPr>
              <a:t>std</a:t>
            </a:r>
            <a:r>
              <a:rPr lang="en-US" sz="2200" dirty="0">
                <a:solidFill>
                  <a:schemeClr val="tx1"/>
                </a:solidFill>
              </a:rPr>
              <a:t>;</a:t>
            </a:r>
            <a:br>
              <a:rPr lang="en-US" sz="2200" dirty="0">
                <a:solidFill>
                  <a:schemeClr val="tx1"/>
                </a:solidFill>
              </a:rPr>
            </a:br>
            <a:r>
              <a:rPr lang="en-US" sz="2200" dirty="0" err="1">
                <a:solidFill>
                  <a:schemeClr val="tx1"/>
                </a:solidFill>
              </a:rPr>
              <a:t>int</a:t>
            </a:r>
            <a:r>
              <a:rPr lang="en-US" sz="2200" dirty="0">
                <a:solidFill>
                  <a:schemeClr val="tx1"/>
                </a:solidFill>
              </a:rPr>
              <a:t> main()</a:t>
            </a:r>
            <a:br>
              <a:rPr lang="en-US" sz="2200" dirty="0">
                <a:solidFill>
                  <a:schemeClr val="tx1"/>
                </a:solidFill>
              </a:rPr>
            </a:br>
            <a:r>
              <a:rPr lang="en-US" sz="2200" dirty="0">
                <a:solidFill>
                  <a:schemeClr val="tx1"/>
                </a:solidFill>
              </a:rPr>
              <a:t>{</a:t>
            </a:r>
            <a:br>
              <a:rPr lang="en-US" sz="2200" dirty="0">
                <a:solidFill>
                  <a:schemeClr val="tx1"/>
                </a:solidFill>
              </a:rPr>
            </a:br>
            <a:r>
              <a:rPr lang="en-US" sz="2200" dirty="0">
                <a:solidFill>
                  <a:schemeClr val="tx1"/>
                </a:solidFill>
              </a:rPr>
              <a:t>    </a:t>
            </a:r>
            <a:r>
              <a:rPr lang="en-US" sz="2200" dirty="0" err="1">
                <a:solidFill>
                  <a:schemeClr val="tx1"/>
                </a:solidFill>
              </a:rPr>
              <a:t>int</a:t>
            </a:r>
            <a:r>
              <a:rPr lang="en-US" sz="2200" dirty="0">
                <a:solidFill>
                  <a:schemeClr val="tx1"/>
                </a:solidFill>
              </a:rPr>
              <a:t> </a:t>
            </a:r>
            <a:r>
              <a:rPr lang="en-US" sz="2200" dirty="0" err="1">
                <a:solidFill>
                  <a:schemeClr val="tx1"/>
                </a:solidFill>
              </a:rPr>
              <a:t>num</a:t>
            </a:r>
            <a:r>
              <a:rPr lang="en-US" sz="2200" dirty="0">
                <a:solidFill>
                  <a:schemeClr val="tx1"/>
                </a:solidFill>
              </a:rPr>
              <a:t>, rem, rev=0;</a:t>
            </a:r>
            <a:br>
              <a:rPr lang="en-US" sz="2200" dirty="0">
                <a:solidFill>
                  <a:schemeClr val="tx1"/>
                </a:solidFill>
              </a:rPr>
            </a:br>
            <a:r>
              <a:rPr lang="en-US" sz="2200" dirty="0">
                <a:solidFill>
                  <a:schemeClr val="tx1"/>
                </a:solidFill>
              </a:rPr>
              <a:t>    </a:t>
            </a:r>
            <a:r>
              <a:rPr lang="en-US" sz="2200" dirty="0" err="1">
                <a:solidFill>
                  <a:schemeClr val="tx1"/>
                </a:solidFill>
              </a:rPr>
              <a:t>cout</a:t>
            </a:r>
            <a:r>
              <a:rPr lang="en-US" sz="2200" dirty="0">
                <a:solidFill>
                  <a:schemeClr val="tx1"/>
                </a:solidFill>
              </a:rPr>
              <a:t>&lt;&lt;"Enter the Number: ";</a:t>
            </a:r>
            <a:br>
              <a:rPr lang="en-US" sz="2200" dirty="0">
                <a:solidFill>
                  <a:schemeClr val="tx1"/>
                </a:solidFill>
              </a:rPr>
            </a:br>
            <a:r>
              <a:rPr lang="en-US" sz="2200" dirty="0">
                <a:solidFill>
                  <a:schemeClr val="tx1"/>
                </a:solidFill>
              </a:rPr>
              <a:t>    </a:t>
            </a:r>
            <a:r>
              <a:rPr lang="en-US" sz="2200" dirty="0" err="1">
                <a:solidFill>
                  <a:schemeClr val="tx1"/>
                </a:solidFill>
              </a:rPr>
              <a:t>cin</a:t>
            </a:r>
            <a:r>
              <a:rPr lang="en-US" sz="2200" dirty="0">
                <a:solidFill>
                  <a:schemeClr val="tx1"/>
                </a:solidFill>
              </a:rPr>
              <a:t>&gt;&gt;</a:t>
            </a:r>
            <a:r>
              <a:rPr lang="en-US" sz="2200" dirty="0" err="1">
                <a:solidFill>
                  <a:schemeClr val="tx1"/>
                </a:solidFill>
              </a:rPr>
              <a:t>num</a:t>
            </a:r>
            <a:r>
              <a:rPr lang="en-US" sz="2200" dirty="0">
                <a:solidFill>
                  <a:schemeClr val="tx1"/>
                </a:solidFill>
              </a:rPr>
              <a:t>;</a:t>
            </a:r>
            <a:br>
              <a:rPr lang="en-US" sz="2200" dirty="0">
                <a:solidFill>
                  <a:schemeClr val="tx1"/>
                </a:solidFill>
              </a:rPr>
            </a:br>
            <a:r>
              <a:rPr lang="en-US" sz="2200" dirty="0">
                <a:solidFill>
                  <a:schemeClr val="tx1"/>
                </a:solidFill>
              </a:rPr>
              <a:t>    while(</a:t>
            </a:r>
            <a:r>
              <a:rPr lang="en-US" sz="2200" dirty="0" err="1">
                <a:solidFill>
                  <a:schemeClr val="tx1"/>
                </a:solidFill>
              </a:rPr>
              <a:t>num</a:t>
            </a:r>
            <a:r>
              <a:rPr lang="en-US" sz="2200" dirty="0">
                <a:solidFill>
                  <a:schemeClr val="tx1"/>
                </a:solidFill>
              </a:rPr>
              <a:t>!=0)</a:t>
            </a:r>
            <a:br>
              <a:rPr lang="en-US" sz="2200" dirty="0">
                <a:solidFill>
                  <a:schemeClr val="tx1"/>
                </a:solidFill>
              </a:rPr>
            </a:br>
            <a:r>
              <a:rPr lang="en-US" sz="2200" dirty="0">
                <a:solidFill>
                  <a:schemeClr val="tx1"/>
                </a:solidFill>
              </a:rPr>
              <a:t>    {</a:t>
            </a:r>
            <a:br>
              <a:rPr lang="en-US" sz="2200" dirty="0">
                <a:solidFill>
                  <a:schemeClr val="tx1"/>
                </a:solidFill>
              </a:rPr>
            </a:br>
            <a:r>
              <a:rPr lang="en-US" sz="2200" dirty="0">
                <a:solidFill>
                  <a:schemeClr val="tx1"/>
                </a:solidFill>
              </a:rPr>
              <a:t>        rem = num%10;</a:t>
            </a:r>
            <a:br>
              <a:rPr lang="en-US" sz="2200" dirty="0">
                <a:solidFill>
                  <a:schemeClr val="tx1"/>
                </a:solidFill>
              </a:rPr>
            </a:br>
            <a:r>
              <a:rPr lang="en-US" sz="2200" dirty="0">
                <a:solidFill>
                  <a:schemeClr val="tx1"/>
                </a:solidFill>
              </a:rPr>
              <a:t>        rev = rem + (rev*10);</a:t>
            </a:r>
            <a:br>
              <a:rPr lang="en-US" sz="2200" dirty="0">
                <a:solidFill>
                  <a:schemeClr val="tx1"/>
                </a:solidFill>
              </a:rPr>
            </a:br>
            <a:r>
              <a:rPr lang="en-US" sz="2200" dirty="0">
                <a:solidFill>
                  <a:schemeClr val="tx1"/>
                </a:solidFill>
              </a:rPr>
              <a:t>        </a:t>
            </a:r>
            <a:r>
              <a:rPr lang="en-US" sz="2200" dirty="0" err="1">
                <a:solidFill>
                  <a:schemeClr val="tx1"/>
                </a:solidFill>
              </a:rPr>
              <a:t>num</a:t>
            </a:r>
            <a:r>
              <a:rPr lang="en-US" sz="2200" dirty="0">
                <a:solidFill>
                  <a:schemeClr val="tx1"/>
                </a:solidFill>
              </a:rPr>
              <a:t> = </a:t>
            </a:r>
            <a:r>
              <a:rPr lang="en-US" sz="2200" dirty="0" err="1">
                <a:solidFill>
                  <a:schemeClr val="tx1"/>
                </a:solidFill>
              </a:rPr>
              <a:t>num</a:t>
            </a:r>
            <a:r>
              <a:rPr lang="en-US" sz="2200" dirty="0">
                <a:solidFill>
                  <a:schemeClr val="tx1"/>
                </a:solidFill>
              </a:rPr>
              <a:t>/10;</a:t>
            </a:r>
            <a:br>
              <a:rPr lang="en-US" sz="2200" dirty="0">
                <a:solidFill>
                  <a:schemeClr val="tx1"/>
                </a:solidFill>
              </a:rPr>
            </a:br>
            <a:r>
              <a:rPr lang="en-US" sz="2200" dirty="0">
                <a:solidFill>
                  <a:schemeClr val="tx1"/>
                </a:solidFill>
              </a:rPr>
              <a:t>    }</a:t>
            </a:r>
            <a:br>
              <a:rPr lang="en-US" sz="2200" dirty="0">
                <a:solidFill>
                  <a:schemeClr val="tx1"/>
                </a:solidFill>
              </a:rPr>
            </a:br>
            <a:r>
              <a:rPr lang="en-US" sz="2200" dirty="0">
                <a:solidFill>
                  <a:schemeClr val="tx1"/>
                </a:solidFill>
              </a:rPr>
              <a:t>    </a:t>
            </a:r>
            <a:r>
              <a:rPr lang="en-US" sz="2200" dirty="0" err="1">
                <a:solidFill>
                  <a:schemeClr val="tx1"/>
                </a:solidFill>
              </a:rPr>
              <a:t>cout</a:t>
            </a:r>
            <a:r>
              <a:rPr lang="en-US" sz="2200" dirty="0">
                <a:solidFill>
                  <a:schemeClr val="tx1"/>
                </a:solidFill>
              </a:rPr>
              <a:t>&lt;&lt;"\</a:t>
            </a:r>
            <a:r>
              <a:rPr lang="en-US" sz="2200" dirty="0" err="1">
                <a:solidFill>
                  <a:schemeClr val="tx1"/>
                </a:solidFill>
              </a:rPr>
              <a:t>nReverse</a:t>
            </a:r>
            <a:r>
              <a:rPr lang="en-US" sz="2200" dirty="0">
                <a:solidFill>
                  <a:schemeClr val="tx1"/>
                </a:solidFill>
              </a:rPr>
              <a:t> = "&lt;&lt;rev;</a:t>
            </a:r>
            <a:br>
              <a:rPr lang="en-US" sz="2200" dirty="0">
                <a:solidFill>
                  <a:schemeClr val="tx1"/>
                </a:solidFill>
              </a:rPr>
            </a:br>
            <a:r>
              <a:rPr lang="en-US" sz="2200" dirty="0">
                <a:solidFill>
                  <a:schemeClr val="tx1"/>
                </a:solidFill>
              </a:rPr>
              <a:t>    </a:t>
            </a:r>
            <a:r>
              <a:rPr lang="en-US" sz="2200" dirty="0" err="1">
                <a:solidFill>
                  <a:schemeClr val="tx1"/>
                </a:solidFill>
              </a:rPr>
              <a:t>cout</a:t>
            </a:r>
            <a:r>
              <a:rPr lang="en-US" sz="2200" dirty="0">
                <a:solidFill>
                  <a:schemeClr val="tx1"/>
                </a:solidFill>
              </a:rPr>
              <a:t>&lt;&lt;</a:t>
            </a:r>
            <a:r>
              <a:rPr lang="en-US" sz="2200" dirty="0" err="1">
                <a:solidFill>
                  <a:schemeClr val="tx1"/>
                </a:solidFill>
              </a:rPr>
              <a:t>endl</a:t>
            </a:r>
            <a:r>
              <a:rPr lang="en-US" sz="2200" dirty="0">
                <a:solidFill>
                  <a:schemeClr val="tx1"/>
                </a:solidFill>
              </a:rPr>
              <a:t>;</a:t>
            </a:r>
            <a:br>
              <a:rPr lang="en-US" sz="2200" dirty="0">
                <a:solidFill>
                  <a:schemeClr val="tx1"/>
                </a:solidFill>
              </a:rPr>
            </a:br>
            <a:r>
              <a:rPr lang="en-US" sz="2200" dirty="0">
                <a:solidFill>
                  <a:schemeClr val="tx1"/>
                </a:solidFill>
              </a:rPr>
              <a:t>    return 0;</a:t>
            </a:r>
            <a:br>
              <a:rPr lang="en-US" sz="2200" dirty="0">
                <a:solidFill>
                  <a:schemeClr val="tx1"/>
                </a:solidFill>
              </a:rPr>
            </a:br>
            <a:r>
              <a:rPr lang="en-US" sz="2200" dirty="0">
                <a:solidFill>
                  <a:schemeClr val="tx1"/>
                </a:solidFill>
              </a:rPr>
              <a:t>}</a:t>
            </a:r>
            <a:br>
              <a:rPr lang="en-US" sz="2200" dirty="0">
                <a:solidFill>
                  <a:schemeClr val="tx1"/>
                </a:solidFill>
              </a:rPr>
            </a:br>
            <a:endParaRPr lang="en-US" sz="2200" dirty="0">
              <a:solidFill>
                <a:schemeClr val="tx1"/>
              </a:solidFill>
            </a:endParaRPr>
          </a:p>
        </p:txBody>
      </p:sp>
    </p:spTree>
    <p:extLst>
      <p:ext uri="{BB962C8B-B14F-4D97-AF65-F5344CB8AC3E}">
        <p14:creationId xmlns:p14="http://schemas.microsoft.com/office/powerpoint/2010/main" val="1253396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C97E2-2AB8-D122-85F9-8950D6245F60}"/>
              </a:ext>
            </a:extLst>
          </p:cNvPr>
          <p:cNvSpPr>
            <a:spLocks noGrp="1"/>
          </p:cNvSpPr>
          <p:nvPr>
            <p:ph type="title"/>
          </p:nvPr>
        </p:nvSpPr>
        <p:spPr>
          <a:xfrm>
            <a:off x="677334" y="415636"/>
            <a:ext cx="3854528" cy="471055"/>
          </a:xfrm>
        </p:spPr>
        <p:txBody>
          <a:bodyPr>
            <a:normAutofit fontScale="90000"/>
          </a:bodyPr>
          <a:lstStyle/>
          <a:p>
            <a:r>
              <a:rPr kumimoji="0" lang="en-US" altLang="en-US" sz="2400" b="1" i="0" u="sng" strike="noStrike" cap="none" normalizeH="0" baseline="0" dirty="0">
                <a:ln>
                  <a:noFill/>
                </a:ln>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t>What</a:t>
            </a:r>
            <a:r>
              <a:rPr kumimoji="0" lang="en-US" altLang="en-US" sz="2000" b="1" i="0" u="sng" strike="noStrike" cap="none" normalizeH="0" baseline="0" dirty="0">
                <a:ln>
                  <a:noFill/>
                </a:ln>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t> is C++</a:t>
            </a:r>
            <a:r>
              <a:rPr kumimoji="0" lang="en-US" altLang="en-US" sz="1400" b="1" i="0" u="sng" strike="noStrike" cap="none" normalizeH="0" baseline="0" dirty="0">
                <a:ln>
                  <a:noFill/>
                </a:ln>
                <a:solidFill>
                  <a:srgbClr val="FF0000"/>
                </a:solidFill>
                <a:effectLst/>
                <a:latin typeface="Calibri Light" panose="020F0302020204030204" pitchFamily="34" charset="0"/>
                <a:ea typeface="Times New Roman" panose="02020603050405020304" pitchFamily="18" charset="0"/>
                <a:cs typeface="Times New Roman" panose="02020603050405020304" pitchFamily="18" charset="0"/>
              </a:rPr>
              <a:t/>
            </a:r>
            <a:br>
              <a:rPr kumimoji="0" lang="en-US" altLang="en-US" sz="1400" b="1" i="0" u="sng" strike="noStrike" cap="none" normalizeH="0" baseline="0" dirty="0">
                <a:ln>
                  <a:noFill/>
                </a:ln>
                <a:solidFill>
                  <a:srgbClr val="FF0000"/>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b="1" u="sng" dirty="0">
              <a:solidFill>
                <a:srgbClr val="FF0000"/>
              </a:solidFill>
            </a:endParaRPr>
          </a:p>
        </p:txBody>
      </p:sp>
      <p:sp>
        <p:nvSpPr>
          <p:cNvPr id="3" name="Content Placeholder 2">
            <a:extLst>
              <a:ext uri="{FF2B5EF4-FFF2-40B4-BE49-F238E27FC236}">
                <a16:creationId xmlns:a16="http://schemas.microsoft.com/office/drawing/2014/main" xmlns="" id="{958E2455-4726-5E93-2A28-A0E5CF1C4BA3}"/>
              </a:ext>
            </a:extLst>
          </p:cNvPr>
          <p:cNvSpPr>
            <a:spLocks noGrp="1"/>
          </p:cNvSpPr>
          <p:nvPr>
            <p:ph idx="1"/>
          </p:nvPr>
        </p:nvSpPr>
        <p:spPr>
          <a:xfrm>
            <a:off x="4760461" y="180110"/>
            <a:ext cx="4771466" cy="6539346"/>
          </a:xfrm>
        </p:spPr>
        <p:txBody>
          <a:bodyPr>
            <a:normAutofit lnSpcReduction="10000"/>
          </a:bodyPr>
          <a:lstStyle/>
          <a:p>
            <a:pPr algn="just"/>
            <a:r>
              <a:rPr lang="en-US" sz="1900" b="1" i="0" u="sng" dirty="0">
                <a:solidFill>
                  <a:srgbClr val="FF0000"/>
                </a:solidFill>
                <a:effectLst/>
                <a:latin typeface="erdana"/>
              </a:rPr>
              <a:t>Object-Oriented Programming (OOPs)</a:t>
            </a:r>
          </a:p>
          <a:p>
            <a:pPr algn="just"/>
            <a:r>
              <a:rPr lang="en-US" sz="1900" b="0" i="0" dirty="0">
                <a:solidFill>
                  <a:srgbClr val="333333"/>
                </a:solidFill>
                <a:effectLst/>
                <a:latin typeface="inter-regular"/>
              </a:rPr>
              <a:t>C++ supports the object-oriented programming, the four major pillar of object-oriented programming (</a:t>
            </a:r>
            <a:r>
              <a:rPr lang="en-US" sz="1900" b="0" i="0" u="none" strike="noStrike" dirty="0">
                <a:solidFill>
                  <a:srgbClr val="008000"/>
                </a:solidFill>
                <a:effectLst/>
                <a:latin typeface="inter-regular"/>
                <a:hlinkClick r:id="rId2"/>
              </a:rPr>
              <a:t>OOPs</a:t>
            </a:r>
            <a:r>
              <a:rPr lang="en-US" sz="1900" b="0" i="0" dirty="0">
                <a:solidFill>
                  <a:srgbClr val="333333"/>
                </a:solidFill>
                <a:effectLst/>
                <a:latin typeface="inter-regular"/>
              </a:rPr>
              <a:t>) used in C++ are:</a:t>
            </a:r>
          </a:p>
          <a:p>
            <a:pPr algn="just">
              <a:buFont typeface="+mj-lt"/>
              <a:buAutoNum type="arabicPeriod"/>
            </a:pPr>
            <a:r>
              <a:rPr lang="en-US" sz="1900" b="0" i="0" dirty="0">
                <a:solidFill>
                  <a:srgbClr val="000000"/>
                </a:solidFill>
                <a:effectLst/>
                <a:latin typeface="inter-regular"/>
              </a:rPr>
              <a:t>Inheritance</a:t>
            </a:r>
          </a:p>
          <a:p>
            <a:pPr algn="just">
              <a:buFont typeface="+mj-lt"/>
              <a:buAutoNum type="arabicPeriod"/>
            </a:pPr>
            <a:r>
              <a:rPr lang="en-US" sz="1900" b="0" i="0" dirty="0">
                <a:solidFill>
                  <a:srgbClr val="000000"/>
                </a:solidFill>
                <a:effectLst/>
                <a:latin typeface="inter-regular"/>
              </a:rPr>
              <a:t>Polymorphism</a:t>
            </a:r>
          </a:p>
          <a:p>
            <a:pPr algn="just">
              <a:buFont typeface="+mj-lt"/>
              <a:buAutoNum type="arabicPeriod"/>
            </a:pPr>
            <a:r>
              <a:rPr lang="en-US" sz="1900" b="0" i="0" dirty="0">
                <a:solidFill>
                  <a:srgbClr val="000000"/>
                </a:solidFill>
                <a:effectLst/>
                <a:latin typeface="inter-regular"/>
              </a:rPr>
              <a:t>Encapsulation</a:t>
            </a:r>
          </a:p>
          <a:p>
            <a:pPr algn="just">
              <a:buFont typeface="+mj-lt"/>
              <a:buAutoNum type="arabicPeriod"/>
            </a:pPr>
            <a:r>
              <a:rPr lang="en-US" sz="1900" b="0" i="0" dirty="0">
                <a:solidFill>
                  <a:srgbClr val="000000"/>
                </a:solidFill>
                <a:effectLst/>
                <a:latin typeface="inter-regular"/>
              </a:rPr>
              <a:t>Abstraction</a:t>
            </a:r>
          </a:p>
          <a:p>
            <a:pPr algn="just"/>
            <a:r>
              <a:rPr lang="en-US" sz="1900" b="1" i="0" u="sng" dirty="0">
                <a:solidFill>
                  <a:srgbClr val="FF0000"/>
                </a:solidFill>
                <a:effectLst/>
                <a:latin typeface="erdana"/>
              </a:rPr>
              <a:t>C++ Standard Libraries</a:t>
            </a:r>
          </a:p>
          <a:p>
            <a:pPr algn="just"/>
            <a:r>
              <a:rPr lang="en-US" sz="1900" b="0" i="0" dirty="0">
                <a:solidFill>
                  <a:srgbClr val="333333"/>
                </a:solidFill>
                <a:effectLst/>
                <a:latin typeface="inter-regular"/>
              </a:rPr>
              <a:t>Standard C++ programming is divided into three important parts:</a:t>
            </a:r>
          </a:p>
          <a:p>
            <a:pPr algn="just">
              <a:buFont typeface="Arial" panose="020B0604020202020204" pitchFamily="34" charset="0"/>
              <a:buChar char="•"/>
            </a:pPr>
            <a:r>
              <a:rPr lang="en-US" sz="1900" b="0" i="0" dirty="0">
                <a:solidFill>
                  <a:srgbClr val="000000"/>
                </a:solidFill>
                <a:effectLst/>
                <a:latin typeface="inter-regular"/>
              </a:rPr>
              <a:t>The core library includes the data types, variables and literals, etc.</a:t>
            </a:r>
          </a:p>
          <a:p>
            <a:pPr algn="just">
              <a:buFont typeface="Arial" panose="020B0604020202020204" pitchFamily="34" charset="0"/>
              <a:buChar char="•"/>
            </a:pPr>
            <a:r>
              <a:rPr lang="en-US" sz="1900" b="0" i="0" dirty="0">
                <a:solidFill>
                  <a:srgbClr val="000000"/>
                </a:solidFill>
                <a:effectLst/>
                <a:latin typeface="inter-regular"/>
              </a:rPr>
              <a:t>The standard library includes the set of functions manipulating strings, files, etc.</a:t>
            </a:r>
          </a:p>
          <a:p>
            <a:pPr algn="just">
              <a:buFont typeface="Arial" panose="020B0604020202020204" pitchFamily="34" charset="0"/>
              <a:buChar char="•"/>
            </a:pPr>
            <a:r>
              <a:rPr lang="en-US" sz="1900" b="0" i="0" dirty="0">
                <a:solidFill>
                  <a:srgbClr val="000000"/>
                </a:solidFill>
                <a:effectLst/>
                <a:latin typeface="inter-regular"/>
              </a:rPr>
              <a:t>The Standard Template Library (STL) includes the set of methods manipulating a data structure.</a:t>
            </a:r>
          </a:p>
          <a:p>
            <a:endParaRPr lang="en-US" dirty="0"/>
          </a:p>
        </p:txBody>
      </p:sp>
      <p:sp>
        <p:nvSpPr>
          <p:cNvPr id="4" name="Text Placeholder 3">
            <a:extLst>
              <a:ext uri="{FF2B5EF4-FFF2-40B4-BE49-F238E27FC236}">
                <a16:creationId xmlns:a16="http://schemas.microsoft.com/office/drawing/2014/main" xmlns="" id="{00D84FC8-F724-228C-AC7A-DC58ADFE4098}"/>
              </a:ext>
            </a:extLst>
          </p:cNvPr>
          <p:cNvSpPr>
            <a:spLocks noGrp="1"/>
          </p:cNvSpPr>
          <p:nvPr>
            <p:ph type="body" sz="half" idx="2"/>
          </p:nvPr>
        </p:nvSpPr>
        <p:spPr>
          <a:xfrm>
            <a:off x="677334" y="665018"/>
            <a:ext cx="3854528" cy="6054437"/>
          </a:xfrm>
        </p:spPr>
        <p:txBody>
          <a:bodyPr>
            <a:normAutofit/>
          </a:bodyPr>
          <a:lstStyle/>
          <a:p>
            <a:pPr algn="just" defTabSz="914400" eaLnBrk="0" fontAlgn="base" hangingPunct="0">
              <a:spcBef>
                <a:spcPct val="0"/>
              </a:spcBef>
              <a:spcAft>
                <a:spcPct val="0"/>
              </a:spcAft>
              <a:buClrTx/>
              <a:buSzTx/>
            </a:pPr>
            <a:r>
              <a:rPr kumimoji="0" lang="en-US" altLang="en-US" sz="1800" b="0" i="0" u="none" strike="noStrike" cap="none" normalizeH="0" baseline="0" dirty="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C++ is a general purpose, case-sensitive, free-form programming language that supports object-oriented, procedural and generic programming.</a:t>
            </a:r>
            <a:r>
              <a:rPr lang="en-US" sz="1800" dirty="0">
                <a:solidFill>
                  <a:srgbClr val="333333"/>
                </a:solidFill>
                <a:effectLst/>
                <a:latin typeface="Segoe UI" panose="020B0502040204020203" pitchFamily="34" charset="0"/>
                <a:ea typeface="Times New Roman" panose="02020603050405020304" pitchFamily="18" charset="0"/>
              </a:rPr>
              <a:t> C++ is a middle-level language, as it encapsulates both high and low level language features.</a:t>
            </a:r>
            <a:endParaRPr lang="en-US" sz="1800" dirty="0">
              <a:effectLst/>
              <a:latin typeface="Times New Roman" panose="02020603050405020304" pitchFamily="18" charset="0"/>
              <a:ea typeface="Times New Roman" panose="02020603050405020304" pitchFamily="18" charset="0"/>
            </a:endParaRPr>
          </a:p>
          <a:p>
            <a:pPr algn="just"/>
            <a:r>
              <a:rPr lang="en-US" sz="1900" b="1" i="0" u="sng" dirty="0">
                <a:solidFill>
                  <a:srgbClr val="FF0000"/>
                </a:solidFill>
                <a:effectLst/>
                <a:latin typeface="erdana"/>
              </a:rPr>
              <a:t>Usage of C++</a:t>
            </a:r>
          </a:p>
          <a:p>
            <a:pPr algn="just"/>
            <a:r>
              <a:rPr lang="en-US" sz="1900" b="0" i="0" dirty="0">
                <a:solidFill>
                  <a:srgbClr val="333333"/>
                </a:solidFill>
                <a:effectLst/>
                <a:latin typeface="inter-regular"/>
              </a:rPr>
              <a:t>By the help of C++ programming language, we can develop different types of secured and robust applications:</a:t>
            </a:r>
          </a:p>
          <a:p>
            <a:pPr algn="just">
              <a:buFont typeface="Arial" panose="020B0604020202020204" pitchFamily="34" charset="0"/>
              <a:buChar char="•"/>
            </a:pPr>
            <a:r>
              <a:rPr lang="en-US" sz="1900" b="0" i="0" dirty="0">
                <a:solidFill>
                  <a:srgbClr val="000000"/>
                </a:solidFill>
                <a:effectLst/>
                <a:latin typeface="inter-regular"/>
              </a:rPr>
              <a:t>Window application</a:t>
            </a:r>
          </a:p>
          <a:p>
            <a:pPr algn="just">
              <a:buFont typeface="Arial" panose="020B0604020202020204" pitchFamily="34" charset="0"/>
              <a:buChar char="•"/>
            </a:pPr>
            <a:r>
              <a:rPr lang="en-US" sz="1900" b="0" i="0" dirty="0">
                <a:solidFill>
                  <a:srgbClr val="000000"/>
                </a:solidFill>
                <a:effectLst/>
                <a:latin typeface="inter-regular"/>
              </a:rPr>
              <a:t>Client-Server application</a:t>
            </a:r>
          </a:p>
          <a:p>
            <a:pPr algn="just">
              <a:buFont typeface="Arial" panose="020B0604020202020204" pitchFamily="34" charset="0"/>
              <a:buChar char="•"/>
            </a:pPr>
            <a:r>
              <a:rPr lang="en-US" sz="1900" b="0" i="0" dirty="0">
                <a:solidFill>
                  <a:srgbClr val="000000"/>
                </a:solidFill>
                <a:effectLst/>
                <a:latin typeface="inter-regular"/>
              </a:rPr>
              <a:t>Device drivers</a:t>
            </a:r>
          </a:p>
          <a:p>
            <a:pPr algn="just">
              <a:buFont typeface="Arial" panose="020B0604020202020204" pitchFamily="34" charset="0"/>
              <a:buChar char="•"/>
            </a:pPr>
            <a:r>
              <a:rPr lang="en-US" sz="1900" b="0" i="0" dirty="0">
                <a:solidFill>
                  <a:srgbClr val="000000"/>
                </a:solidFill>
                <a:effectLst/>
                <a:latin typeface="inter-regular"/>
              </a:rPr>
              <a:t>Embedded firmware </a:t>
            </a:r>
            <a:r>
              <a:rPr lang="en-US" sz="1900" b="0" i="0" dirty="0" err="1">
                <a:solidFill>
                  <a:srgbClr val="000000"/>
                </a:solidFill>
                <a:effectLst/>
                <a:latin typeface="inter-regular"/>
              </a:rPr>
              <a:t>etc</a:t>
            </a:r>
            <a:endParaRPr lang="en-US" sz="1900" b="0" i="0" dirty="0">
              <a:solidFill>
                <a:srgbClr val="000000"/>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269122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4">
                                            <p:txEl>
                                              <p:pRg st="0" end="0"/>
                                            </p:txEl>
                                          </p:spTgt>
                                        </p:tgtEl>
                                      </p:cBhvr>
                                    </p:animEffect>
                                    <p:set>
                                      <p:cBhvr>
                                        <p:cTn id="7" dur="1" fill="hold">
                                          <p:stCondLst>
                                            <p:cond delay="1999"/>
                                          </p:stCondLst>
                                        </p:cTn>
                                        <p:tgtEl>
                                          <p:spTgt spid="4">
                                            <p:txEl>
                                              <p:pRg st="0" end="0"/>
                                            </p:txEl>
                                          </p:spTgt>
                                        </p:tgtEl>
                                        <p:attrNameLst>
                                          <p:attrName>style.visibility</p:attrName>
                                        </p:attrNameLst>
                                      </p:cBhvr>
                                      <p:to>
                                        <p:strVal val="hidden"/>
                                      </p:to>
                                    </p:set>
                                  </p:childTnLst>
                                </p:cTn>
                              </p:par>
                              <p:par>
                                <p:cTn id="8" presetID="21" presetClass="exit" presetSubtype="1" fill="hold" nodeType="withEffect">
                                  <p:stCondLst>
                                    <p:cond delay="0"/>
                                  </p:stCondLst>
                                  <p:childTnLst>
                                    <p:animEffect transition="out" filter="wheel(1)">
                                      <p:cBhvr>
                                        <p:cTn id="9" dur="2000"/>
                                        <p:tgtEl>
                                          <p:spTgt spid="4">
                                            <p:txEl>
                                              <p:pRg st="1" end="1"/>
                                            </p:txEl>
                                          </p:spTgt>
                                        </p:tgtEl>
                                      </p:cBhvr>
                                    </p:animEffect>
                                    <p:set>
                                      <p:cBhvr>
                                        <p:cTn id="10" dur="1" fill="hold">
                                          <p:stCondLst>
                                            <p:cond delay="1999"/>
                                          </p:stCondLst>
                                        </p:cTn>
                                        <p:tgtEl>
                                          <p:spTgt spid="4">
                                            <p:txEl>
                                              <p:pRg st="1" end="1"/>
                                            </p:txEl>
                                          </p:spTgt>
                                        </p:tgtEl>
                                        <p:attrNameLst>
                                          <p:attrName>style.visibility</p:attrName>
                                        </p:attrNameLst>
                                      </p:cBhvr>
                                      <p:to>
                                        <p:strVal val="hidden"/>
                                      </p:to>
                                    </p:set>
                                  </p:childTnLst>
                                </p:cTn>
                              </p:par>
                              <p:par>
                                <p:cTn id="11" presetID="21" presetClass="exit" presetSubtype="1" fill="hold" nodeType="withEffect">
                                  <p:stCondLst>
                                    <p:cond delay="0"/>
                                  </p:stCondLst>
                                  <p:childTnLst>
                                    <p:animEffect transition="out" filter="wheel(1)">
                                      <p:cBhvr>
                                        <p:cTn id="12" dur="2000"/>
                                        <p:tgtEl>
                                          <p:spTgt spid="4">
                                            <p:txEl>
                                              <p:pRg st="2" end="2"/>
                                            </p:txEl>
                                          </p:spTgt>
                                        </p:tgtEl>
                                      </p:cBhvr>
                                    </p:animEffect>
                                    <p:set>
                                      <p:cBhvr>
                                        <p:cTn id="13" dur="1" fill="hold">
                                          <p:stCondLst>
                                            <p:cond delay="1999"/>
                                          </p:stCondLst>
                                        </p:cTn>
                                        <p:tgtEl>
                                          <p:spTgt spid="4">
                                            <p:txEl>
                                              <p:pRg st="2" end="2"/>
                                            </p:txEl>
                                          </p:spTgt>
                                        </p:tgtEl>
                                        <p:attrNameLst>
                                          <p:attrName>style.visibility</p:attrName>
                                        </p:attrNameLst>
                                      </p:cBhvr>
                                      <p:to>
                                        <p:strVal val="hidden"/>
                                      </p:to>
                                    </p:set>
                                  </p:childTnLst>
                                </p:cTn>
                              </p:par>
                              <p:par>
                                <p:cTn id="14" presetID="21" presetClass="exit" presetSubtype="1" fill="hold" nodeType="withEffect">
                                  <p:stCondLst>
                                    <p:cond delay="0"/>
                                  </p:stCondLst>
                                  <p:childTnLst>
                                    <p:animEffect transition="out" filter="wheel(1)">
                                      <p:cBhvr>
                                        <p:cTn id="15" dur="2000"/>
                                        <p:tgtEl>
                                          <p:spTgt spid="4">
                                            <p:txEl>
                                              <p:pRg st="3" end="3"/>
                                            </p:txEl>
                                          </p:spTgt>
                                        </p:tgtEl>
                                      </p:cBhvr>
                                    </p:animEffect>
                                    <p:set>
                                      <p:cBhvr>
                                        <p:cTn id="16" dur="1" fill="hold">
                                          <p:stCondLst>
                                            <p:cond delay="1999"/>
                                          </p:stCondLst>
                                        </p:cTn>
                                        <p:tgtEl>
                                          <p:spTgt spid="4">
                                            <p:txEl>
                                              <p:pRg st="3" end="3"/>
                                            </p:txEl>
                                          </p:spTgt>
                                        </p:tgtEl>
                                        <p:attrNameLst>
                                          <p:attrName>style.visibility</p:attrName>
                                        </p:attrNameLst>
                                      </p:cBhvr>
                                      <p:to>
                                        <p:strVal val="hidden"/>
                                      </p:to>
                                    </p:set>
                                  </p:childTnLst>
                                </p:cTn>
                              </p:par>
                              <p:par>
                                <p:cTn id="17" presetID="21" presetClass="exit" presetSubtype="1" fill="hold" nodeType="withEffect">
                                  <p:stCondLst>
                                    <p:cond delay="0"/>
                                  </p:stCondLst>
                                  <p:childTnLst>
                                    <p:animEffect transition="out" filter="wheel(1)">
                                      <p:cBhvr>
                                        <p:cTn id="18" dur="2000"/>
                                        <p:tgtEl>
                                          <p:spTgt spid="4">
                                            <p:txEl>
                                              <p:pRg st="4" end="4"/>
                                            </p:txEl>
                                          </p:spTgt>
                                        </p:tgtEl>
                                      </p:cBhvr>
                                    </p:animEffect>
                                    <p:set>
                                      <p:cBhvr>
                                        <p:cTn id="19" dur="1" fill="hold">
                                          <p:stCondLst>
                                            <p:cond delay="1999"/>
                                          </p:stCondLst>
                                        </p:cTn>
                                        <p:tgtEl>
                                          <p:spTgt spid="4">
                                            <p:txEl>
                                              <p:pRg st="4" end="4"/>
                                            </p:txEl>
                                          </p:spTgt>
                                        </p:tgtEl>
                                        <p:attrNameLst>
                                          <p:attrName>style.visibility</p:attrName>
                                        </p:attrNameLst>
                                      </p:cBhvr>
                                      <p:to>
                                        <p:strVal val="hidden"/>
                                      </p:to>
                                    </p:set>
                                  </p:childTnLst>
                                </p:cTn>
                              </p:par>
                              <p:par>
                                <p:cTn id="20" presetID="21" presetClass="exit" presetSubtype="1" fill="hold" nodeType="withEffect">
                                  <p:stCondLst>
                                    <p:cond delay="0"/>
                                  </p:stCondLst>
                                  <p:childTnLst>
                                    <p:animEffect transition="out" filter="wheel(1)">
                                      <p:cBhvr>
                                        <p:cTn id="21" dur="2000"/>
                                        <p:tgtEl>
                                          <p:spTgt spid="4">
                                            <p:txEl>
                                              <p:pRg st="5" end="5"/>
                                            </p:txEl>
                                          </p:spTgt>
                                        </p:tgtEl>
                                      </p:cBhvr>
                                    </p:animEffect>
                                    <p:set>
                                      <p:cBhvr>
                                        <p:cTn id="22" dur="1" fill="hold">
                                          <p:stCondLst>
                                            <p:cond delay="1999"/>
                                          </p:stCondLst>
                                        </p:cTn>
                                        <p:tgtEl>
                                          <p:spTgt spid="4">
                                            <p:txEl>
                                              <p:pRg st="5" end="5"/>
                                            </p:txEl>
                                          </p:spTgt>
                                        </p:tgtEl>
                                        <p:attrNameLst>
                                          <p:attrName>style.visibility</p:attrName>
                                        </p:attrNameLst>
                                      </p:cBhvr>
                                      <p:to>
                                        <p:strVal val="hidden"/>
                                      </p:to>
                                    </p:set>
                                  </p:childTnLst>
                                </p:cTn>
                              </p:par>
                              <p:par>
                                <p:cTn id="23" presetID="21" presetClass="exit" presetSubtype="1" fill="hold" nodeType="withEffect">
                                  <p:stCondLst>
                                    <p:cond delay="0"/>
                                  </p:stCondLst>
                                  <p:childTnLst>
                                    <p:animEffect transition="out" filter="wheel(1)">
                                      <p:cBhvr>
                                        <p:cTn id="24" dur="2000"/>
                                        <p:tgtEl>
                                          <p:spTgt spid="4">
                                            <p:txEl>
                                              <p:pRg st="6" end="6"/>
                                            </p:txEl>
                                          </p:spTgt>
                                        </p:tgtEl>
                                      </p:cBhvr>
                                    </p:animEffect>
                                    <p:set>
                                      <p:cBhvr>
                                        <p:cTn id="25" dur="1" fill="hold">
                                          <p:stCondLst>
                                            <p:cond delay="1999"/>
                                          </p:stCondLst>
                                        </p:cTn>
                                        <p:tgtEl>
                                          <p:spTgt spid="4">
                                            <p:txEl>
                                              <p:pRg st="6" end="6"/>
                                            </p:txEl>
                                          </p:spTgt>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1" presetClass="exit" presetSubtype="1" fill="hold" nodeType="clickEffect">
                                  <p:stCondLst>
                                    <p:cond delay="0"/>
                                  </p:stCondLst>
                                  <p:childTnLst>
                                    <p:animEffect transition="out" filter="wheel(1)">
                                      <p:cBhvr>
                                        <p:cTn id="29" dur="2000"/>
                                        <p:tgtEl>
                                          <p:spTgt spid="3">
                                            <p:txEl>
                                              <p:pRg st="0" end="0"/>
                                            </p:txEl>
                                          </p:spTgt>
                                        </p:tgtEl>
                                      </p:cBhvr>
                                    </p:animEffect>
                                    <p:set>
                                      <p:cBhvr>
                                        <p:cTn id="30" dur="1" fill="hold">
                                          <p:stCondLst>
                                            <p:cond delay="1999"/>
                                          </p:stCondLst>
                                        </p:cTn>
                                        <p:tgtEl>
                                          <p:spTgt spid="3">
                                            <p:txEl>
                                              <p:pRg st="0" end="0"/>
                                            </p:txEl>
                                          </p:spTgt>
                                        </p:tgtEl>
                                        <p:attrNameLst>
                                          <p:attrName>style.visibility</p:attrName>
                                        </p:attrNameLst>
                                      </p:cBhvr>
                                      <p:to>
                                        <p:strVal val="hidden"/>
                                      </p:to>
                                    </p:set>
                                  </p:childTnLst>
                                </p:cTn>
                              </p:par>
                              <p:par>
                                <p:cTn id="31" presetID="21" presetClass="exit" presetSubtype="1" fill="hold" nodeType="withEffect">
                                  <p:stCondLst>
                                    <p:cond delay="0"/>
                                  </p:stCondLst>
                                  <p:childTnLst>
                                    <p:animEffect transition="out" filter="wheel(1)">
                                      <p:cBhvr>
                                        <p:cTn id="32" dur="2000"/>
                                        <p:tgtEl>
                                          <p:spTgt spid="3">
                                            <p:txEl>
                                              <p:pRg st="1" end="1"/>
                                            </p:txEl>
                                          </p:spTgt>
                                        </p:tgtEl>
                                      </p:cBhvr>
                                    </p:animEffect>
                                    <p:set>
                                      <p:cBhvr>
                                        <p:cTn id="33" dur="1" fill="hold">
                                          <p:stCondLst>
                                            <p:cond delay="1999"/>
                                          </p:stCondLst>
                                        </p:cTn>
                                        <p:tgtEl>
                                          <p:spTgt spid="3">
                                            <p:txEl>
                                              <p:pRg st="1" end="1"/>
                                            </p:txEl>
                                          </p:spTgt>
                                        </p:tgtEl>
                                        <p:attrNameLst>
                                          <p:attrName>style.visibility</p:attrName>
                                        </p:attrNameLst>
                                      </p:cBhvr>
                                      <p:to>
                                        <p:strVal val="hidden"/>
                                      </p:to>
                                    </p:set>
                                  </p:childTnLst>
                                </p:cTn>
                              </p:par>
                              <p:par>
                                <p:cTn id="34" presetID="21" presetClass="exit" presetSubtype="1" fill="hold" nodeType="withEffect">
                                  <p:stCondLst>
                                    <p:cond delay="0"/>
                                  </p:stCondLst>
                                  <p:childTnLst>
                                    <p:animEffect transition="out" filter="wheel(1)">
                                      <p:cBhvr>
                                        <p:cTn id="35" dur="2000"/>
                                        <p:tgtEl>
                                          <p:spTgt spid="3">
                                            <p:txEl>
                                              <p:pRg st="2" end="2"/>
                                            </p:txEl>
                                          </p:spTgt>
                                        </p:tgtEl>
                                      </p:cBhvr>
                                    </p:animEffect>
                                    <p:set>
                                      <p:cBhvr>
                                        <p:cTn id="36" dur="1" fill="hold">
                                          <p:stCondLst>
                                            <p:cond delay="1999"/>
                                          </p:stCondLst>
                                        </p:cTn>
                                        <p:tgtEl>
                                          <p:spTgt spid="3">
                                            <p:txEl>
                                              <p:pRg st="2" end="2"/>
                                            </p:txEl>
                                          </p:spTgt>
                                        </p:tgtEl>
                                        <p:attrNameLst>
                                          <p:attrName>style.visibility</p:attrName>
                                        </p:attrNameLst>
                                      </p:cBhvr>
                                      <p:to>
                                        <p:strVal val="hidden"/>
                                      </p:to>
                                    </p:set>
                                  </p:childTnLst>
                                </p:cTn>
                              </p:par>
                              <p:par>
                                <p:cTn id="37" presetID="21" presetClass="exit" presetSubtype="1" fill="hold" nodeType="withEffect">
                                  <p:stCondLst>
                                    <p:cond delay="0"/>
                                  </p:stCondLst>
                                  <p:childTnLst>
                                    <p:animEffect transition="out" filter="wheel(1)">
                                      <p:cBhvr>
                                        <p:cTn id="38" dur="2000"/>
                                        <p:tgtEl>
                                          <p:spTgt spid="3">
                                            <p:txEl>
                                              <p:pRg st="3" end="3"/>
                                            </p:txEl>
                                          </p:spTgt>
                                        </p:tgtEl>
                                      </p:cBhvr>
                                    </p:animEffect>
                                    <p:set>
                                      <p:cBhvr>
                                        <p:cTn id="39" dur="1" fill="hold">
                                          <p:stCondLst>
                                            <p:cond delay="1999"/>
                                          </p:stCondLst>
                                        </p:cTn>
                                        <p:tgtEl>
                                          <p:spTgt spid="3">
                                            <p:txEl>
                                              <p:pRg st="3" end="3"/>
                                            </p:txEl>
                                          </p:spTgt>
                                        </p:tgtEl>
                                        <p:attrNameLst>
                                          <p:attrName>style.visibility</p:attrName>
                                        </p:attrNameLst>
                                      </p:cBhvr>
                                      <p:to>
                                        <p:strVal val="hidden"/>
                                      </p:to>
                                    </p:set>
                                  </p:childTnLst>
                                </p:cTn>
                              </p:par>
                              <p:par>
                                <p:cTn id="40" presetID="21" presetClass="exit" presetSubtype="1" fill="hold" nodeType="withEffect">
                                  <p:stCondLst>
                                    <p:cond delay="0"/>
                                  </p:stCondLst>
                                  <p:childTnLst>
                                    <p:animEffect transition="out" filter="wheel(1)">
                                      <p:cBhvr>
                                        <p:cTn id="41" dur="2000"/>
                                        <p:tgtEl>
                                          <p:spTgt spid="3">
                                            <p:txEl>
                                              <p:pRg st="4" end="4"/>
                                            </p:txEl>
                                          </p:spTgt>
                                        </p:tgtEl>
                                      </p:cBhvr>
                                    </p:animEffect>
                                    <p:set>
                                      <p:cBhvr>
                                        <p:cTn id="42" dur="1" fill="hold">
                                          <p:stCondLst>
                                            <p:cond delay="1999"/>
                                          </p:stCondLst>
                                        </p:cTn>
                                        <p:tgtEl>
                                          <p:spTgt spid="3">
                                            <p:txEl>
                                              <p:pRg st="4" end="4"/>
                                            </p:txEl>
                                          </p:spTgt>
                                        </p:tgtEl>
                                        <p:attrNameLst>
                                          <p:attrName>style.visibility</p:attrName>
                                        </p:attrNameLst>
                                      </p:cBhvr>
                                      <p:to>
                                        <p:strVal val="hidden"/>
                                      </p:to>
                                    </p:set>
                                  </p:childTnLst>
                                </p:cTn>
                              </p:par>
                              <p:par>
                                <p:cTn id="43" presetID="21" presetClass="exit" presetSubtype="1" fill="hold" nodeType="withEffect">
                                  <p:stCondLst>
                                    <p:cond delay="0"/>
                                  </p:stCondLst>
                                  <p:childTnLst>
                                    <p:animEffect transition="out" filter="wheel(1)">
                                      <p:cBhvr>
                                        <p:cTn id="44" dur="2000"/>
                                        <p:tgtEl>
                                          <p:spTgt spid="3">
                                            <p:txEl>
                                              <p:pRg st="5" end="5"/>
                                            </p:txEl>
                                          </p:spTgt>
                                        </p:tgtEl>
                                      </p:cBhvr>
                                    </p:animEffect>
                                    <p:set>
                                      <p:cBhvr>
                                        <p:cTn id="45" dur="1" fill="hold">
                                          <p:stCondLst>
                                            <p:cond delay="1999"/>
                                          </p:stCondLst>
                                        </p:cTn>
                                        <p:tgtEl>
                                          <p:spTgt spid="3">
                                            <p:txEl>
                                              <p:pRg st="5" end="5"/>
                                            </p:txEl>
                                          </p:spTgt>
                                        </p:tgtEl>
                                        <p:attrNameLst>
                                          <p:attrName>style.visibility</p:attrName>
                                        </p:attrNameLst>
                                      </p:cBhvr>
                                      <p:to>
                                        <p:strVal val="hidden"/>
                                      </p:to>
                                    </p:set>
                                  </p:childTnLst>
                                </p:cTn>
                              </p:par>
                              <p:par>
                                <p:cTn id="46" presetID="21" presetClass="exit" presetSubtype="1" fill="hold" nodeType="withEffect">
                                  <p:stCondLst>
                                    <p:cond delay="0"/>
                                  </p:stCondLst>
                                  <p:childTnLst>
                                    <p:animEffect transition="out" filter="wheel(1)">
                                      <p:cBhvr>
                                        <p:cTn id="47" dur="2000"/>
                                        <p:tgtEl>
                                          <p:spTgt spid="3">
                                            <p:txEl>
                                              <p:pRg st="6" end="6"/>
                                            </p:txEl>
                                          </p:spTgt>
                                        </p:tgtEl>
                                      </p:cBhvr>
                                    </p:animEffect>
                                    <p:set>
                                      <p:cBhvr>
                                        <p:cTn id="48" dur="1" fill="hold">
                                          <p:stCondLst>
                                            <p:cond delay="1999"/>
                                          </p:stCondLst>
                                        </p:cTn>
                                        <p:tgtEl>
                                          <p:spTgt spid="3">
                                            <p:txEl>
                                              <p:pRg st="6" end="6"/>
                                            </p:txEl>
                                          </p:spTgt>
                                        </p:tgtEl>
                                        <p:attrNameLst>
                                          <p:attrName>style.visibility</p:attrName>
                                        </p:attrNameLst>
                                      </p:cBhvr>
                                      <p:to>
                                        <p:strVal val="hidden"/>
                                      </p:to>
                                    </p:set>
                                  </p:childTnLst>
                                </p:cTn>
                              </p:par>
                              <p:par>
                                <p:cTn id="49" presetID="21" presetClass="exit" presetSubtype="1" fill="hold" nodeType="withEffect">
                                  <p:stCondLst>
                                    <p:cond delay="0"/>
                                  </p:stCondLst>
                                  <p:childTnLst>
                                    <p:animEffect transition="out" filter="wheel(1)">
                                      <p:cBhvr>
                                        <p:cTn id="50" dur="2000"/>
                                        <p:tgtEl>
                                          <p:spTgt spid="3">
                                            <p:txEl>
                                              <p:pRg st="7" end="7"/>
                                            </p:txEl>
                                          </p:spTgt>
                                        </p:tgtEl>
                                      </p:cBhvr>
                                    </p:animEffect>
                                    <p:set>
                                      <p:cBhvr>
                                        <p:cTn id="51" dur="1" fill="hold">
                                          <p:stCondLst>
                                            <p:cond delay="1999"/>
                                          </p:stCondLst>
                                        </p:cTn>
                                        <p:tgtEl>
                                          <p:spTgt spid="3">
                                            <p:txEl>
                                              <p:pRg st="7" end="7"/>
                                            </p:txEl>
                                          </p:spTgt>
                                        </p:tgtEl>
                                        <p:attrNameLst>
                                          <p:attrName>style.visibility</p:attrName>
                                        </p:attrNameLst>
                                      </p:cBhvr>
                                      <p:to>
                                        <p:strVal val="hidden"/>
                                      </p:to>
                                    </p:set>
                                  </p:childTnLst>
                                </p:cTn>
                              </p:par>
                              <p:par>
                                <p:cTn id="52" presetID="21" presetClass="exit" presetSubtype="1" fill="hold" nodeType="withEffect">
                                  <p:stCondLst>
                                    <p:cond delay="0"/>
                                  </p:stCondLst>
                                  <p:childTnLst>
                                    <p:animEffect transition="out" filter="wheel(1)">
                                      <p:cBhvr>
                                        <p:cTn id="53" dur="2000"/>
                                        <p:tgtEl>
                                          <p:spTgt spid="3">
                                            <p:txEl>
                                              <p:pRg st="8" end="8"/>
                                            </p:txEl>
                                          </p:spTgt>
                                        </p:tgtEl>
                                      </p:cBhvr>
                                    </p:animEffect>
                                    <p:set>
                                      <p:cBhvr>
                                        <p:cTn id="54" dur="1" fill="hold">
                                          <p:stCondLst>
                                            <p:cond delay="1999"/>
                                          </p:stCondLst>
                                        </p:cTn>
                                        <p:tgtEl>
                                          <p:spTgt spid="3">
                                            <p:txEl>
                                              <p:pRg st="8" end="8"/>
                                            </p:txEl>
                                          </p:spTgt>
                                        </p:tgtEl>
                                        <p:attrNameLst>
                                          <p:attrName>style.visibility</p:attrName>
                                        </p:attrNameLst>
                                      </p:cBhvr>
                                      <p:to>
                                        <p:strVal val="hidden"/>
                                      </p:to>
                                    </p:set>
                                  </p:childTnLst>
                                </p:cTn>
                              </p:par>
                              <p:par>
                                <p:cTn id="55" presetID="21" presetClass="exit" presetSubtype="1" fill="hold" nodeType="withEffect">
                                  <p:stCondLst>
                                    <p:cond delay="0"/>
                                  </p:stCondLst>
                                  <p:childTnLst>
                                    <p:animEffect transition="out" filter="wheel(1)">
                                      <p:cBhvr>
                                        <p:cTn id="56" dur="2000"/>
                                        <p:tgtEl>
                                          <p:spTgt spid="3">
                                            <p:txEl>
                                              <p:pRg st="9" end="9"/>
                                            </p:txEl>
                                          </p:spTgt>
                                        </p:tgtEl>
                                      </p:cBhvr>
                                    </p:animEffect>
                                    <p:set>
                                      <p:cBhvr>
                                        <p:cTn id="57" dur="1" fill="hold">
                                          <p:stCondLst>
                                            <p:cond delay="1999"/>
                                          </p:stCondLst>
                                        </p:cTn>
                                        <p:tgtEl>
                                          <p:spTgt spid="3">
                                            <p:txEl>
                                              <p:pRg st="9" end="9"/>
                                            </p:txEl>
                                          </p:spTgt>
                                        </p:tgtEl>
                                        <p:attrNameLst>
                                          <p:attrName>style.visibility</p:attrName>
                                        </p:attrNameLst>
                                      </p:cBhvr>
                                      <p:to>
                                        <p:strVal val="hidden"/>
                                      </p:to>
                                    </p:set>
                                  </p:childTnLst>
                                </p:cTn>
                              </p:par>
                              <p:par>
                                <p:cTn id="58" presetID="21" presetClass="exit" presetSubtype="1" fill="hold" nodeType="withEffect">
                                  <p:stCondLst>
                                    <p:cond delay="0"/>
                                  </p:stCondLst>
                                  <p:childTnLst>
                                    <p:animEffect transition="out" filter="wheel(1)">
                                      <p:cBhvr>
                                        <p:cTn id="59" dur="2000"/>
                                        <p:tgtEl>
                                          <p:spTgt spid="3">
                                            <p:txEl>
                                              <p:pRg st="10" end="10"/>
                                            </p:txEl>
                                          </p:spTgt>
                                        </p:tgtEl>
                                      </p:cBhvr>
                                    </p:animEffect>
                                    <p:set>
                                      <p:cBhvr>
                                        <p:cTn id="60" dur="1" fill="hold">
                                          <p:stCondLst>
                                            <p:cond delay="1999"/>
                                          </p:stCondLst>
                                        </p:cTn>
                                        <p:tgtEl>
                                          <p:spTgt spid="3">
                                            <p:txEl>
                                              <p:pRg st="10" end="1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FE0E5B-71A3-C1C1-9B06-7CC72DA7C973}"/>
              </a:ext>
            </a:extLst>
          </p:cNvPr>
          <p:cNvSpPr>
            <a:spLocks noGrp="1"/>
          </p:cNvSpPr>
          <p:nvPr>
            <p:ph type="title"/>
          </p:nvPr>
        </p:nvSpPr>
        <p:spPr>
          <a:xfrm>
            <a:off x="639234" y="0"/>
            <a:ext cx="8596668" cy="6248400"/>
          </a:xfrm>
        </p:spPr>
        <p:txBody>
          <a:bodyPr>
            <a:noAutofit/>
          </a:bodyPr>
          <a:lstStyle/>
          <a:p>
            <a:r>
              <a:rPr lang="en-US" sz="2400" b="1" u="sng" dirty="0">
                <a:solidFill>
                  <a:srgbClr val="FF0000"/>
                </a:solidFill>
              </a:rPr>
              <a:t>15.Find area and perimeter of rectangle:</a:t>
            </a:r>
            <a:br>
              <a:rPr lang="en-US" sz="2400" b="1" u="sng" dirty="0">
                <a:solidFill>
                  <a:srgbClr val="FF0000"/>
                </a:solidFill>
              </a:rPr>
            </a:br>
            <a:r>
              <a:rPr lang="en-US" sz="1600" dirty="0"/>
              <a:t/>
            </a:r>
            <a:br>
              <a:rPr lang="en-US" sz="1600" dirty="0"/>
            </a:br>
            <a:r>
              <a:rPr lang="en-US" sz="1600" dirty="0">
                <a:solidFill>
                  <a:schemeClr val="tx1"/>
                </a:solidFill>
              </a:rPr>
              <a:t>#include&lt;iostream&gt;</a:t>
            </a:r>
            <a:br>
              <a:rPr lang="en-US" sz="1600" dirty="0">
                <a:solidFill>
                  <a:schemeClr val="tx1"/>
                </a:solidFill>
              </a:rPr>
            </a:br>
            <a:r>
              <a:rPr lang="en-US" sz="1600" dirty="0">
                <a:solidFill>
                  <a:schemeClr val="tx1"/>
                </a:solidFill>
              </a:rPr>
              <a:t>using namespace std;</a:t>
            </a:r>
            <a:br>
              <a:rPr lang="en-US" sz="1600" dirty="0">
                <a:solidFill>
                  <a:schemeClr val="tx1"/>
                </a:solidFill>
              </a:rPr>
            </a:br>
            <a:r>
              <a:rPr lang="en-US" sz="1600" dirty="0">
                <a:solidFill>
                  <a:schemeClr val="tx1"/>
                </a:solidFill>
              </a:rPr>
              <a:t>int </a:t>
            </a:r>
            <a:r>
              <a:rPr lang="en-US" sz="1600" dirty="0" err="1">
                <a:solidFill>
                  <a:schemeClr val="tx1"/>
                </a:solidFill>
              </a:rPr>
              <a:t>areaRectangle</a:t>
            </a:r>
            <a:r>
              <a:rPr lang="en-US" sz="1600" dirty="0">
                <a:solidFill>
                  <a:schemeClr val="tx1"/>
                </a:solidFill>
              </a:rPr>
              <a:t>(int a, int b)</a:t>
            </a:r>
            <a:br>
              <a:rPr lang="en-US" sz="1600" dirty="0">
                <a:solidFill>
                  <a:schemeClr val="tx1"/>
                </a:solidFill>
              </a:rPr>
            </a:br>
            <a:r>
              <a:rPr lang="en-US" sz="1600" dirty="0">
                <a:solidFill>
                  <a:schemeClr val="tx1"/>
                </a:solidFill>
              </a:rPr>
              <a:t>{</a:t>
            </a:r>
            <a:br>
              <a:rPr lang="en-US" sz="1600" dirty="0">
                <a:solidFill>
                  <a:schemeClr val="tx1"/>
                </a:solidFill>
              </a:rPr>
            </a:br>
            <a:r>
              <a:rPr lang="en-US" sz="1600" dirty="0">
                <a:solidFill>
                  <a:schemeClr val="tx1"/>
                </a:solidFill>
              </a:rPr>
              <a:t>int area = a * b;</a:t>
            </a:r>
            <a:br>
              <a:rPr lang="en-US" sz="1600" dirty="0">
                <a:solidFill>
                  <a:schemeClr val="tx1"/>
                </a:solidFill>
              </a:rPr>
            </a:br>
            <a:r>
              <a:rPr lang="en-US" sz="1600" dirty="0">
                <a:solidFill>
                  <a:schemeClr val="tx1"/>
                </a:solidFill>
              </a:rPr>
              <a:t>return area;</a:t>
            </a:r>
            <a:br>
              <a:rPr lang="en-US" sz="1600" dirty="0">
                <a:solidFill>
                  <a:schemeClr val="tx1"/>
                </a:solidFill>
              </a:rPr>
            </a:br>
            <a:r>
              <a:rPr lang="en-US" sz="1600" dirty="0">
                <a:solidFill>
                  <a:schemeClr val="tx1"/>
                </a:solidFill>
              </a:rPr>
              <a:t>}</a:t>
            </a:r>
            <a:br>
              <a:rPr lang="en-US" sz="1600" dirty="0">
                <a:solidFill>
                  <a:schemeClr val="tx1"/>
                </a:solidFill>
              </a:rPr>
            </a:br>
            <a:r>
              <a:rPr lang="en-US" sz="1600" dirty="0">
                <a:solidFill>
                  <a:schemeClr val="tx1"/>
                </a:solidFill>
              </a:rPr>
              <a:t>int </a:t>
            </a:r>
            <a:r>
              <a:rPr lang="en-US" sz="1600" dirty="0" err="1">
                <a:solidFill>
                  <a:schemeClr val="tx1"/>
                </a:solidFill>
              </a:rPr>
              <a:t>perimeterRectangle</a:t>
            </a:r>
            <a:r>
              <a:rPr lang="en-US" sz="1600" dirty="0">
                <a:solidFill>
                  <a:schemeClr val="tx1"/>
                </a:solidFill>
              </a:rPr>
              <a:t>(int a, int b)</a:t>
            </a:r>
            <a:br>
              <a:rPr lang="en-US" sz="1600" dirty="0">
                <a:solidFill>
                  <a:schemeClr val="tx1"/>
                </a:solidFill>
              </a:rPr>
            </a:br>
            <a:r>
              <a:rPr lang="en-US" sz="1600" dirty="0">
                <a:solidFill>
                  <a:schemeClr val="tx1"/>
                </a:solidFill>
              </a:rPr>
              <a:t>{</a:t>
            </a:r>
            <a:br>
              <a:rPr lang="en-US" sz="1600" dirty="0">
                <a:solidFill>
                  <a:schemeClr val="tx1"/>
                </a:solidFill>
              </a:rPr>
            </a:br>
            <a:r>
              <a:rPr lang="en-US" sz="1600" dirty="0">
                <a:solidFill>
                  <a:schemeClr val="tx1"/>
                </a:solidFill>
              </a:rPr>
              <a:t>int perimeter = 2*(a + b);</a:t>
            </a:r>
            <a:br>
              <a:rPr lang="en-US" sz="1600" dirty="0">
                <a:solidFill>
                  <a:schemeClr val="tx1"/>
                </a:solidFill>
              </a:rPr>
            </a:br>
            <a:r>
              <a:rPr lang="en-US" sz="1600" dirty="0">
                <a:solidFill>
                  <a:schemeClr val="tx1"/>
                </a:solidFill>
              </a:rPr>
              <a:t>return perimeter;</a:t>
            </a:r>
            <a:br>
              <a:rPr lang="en-US" sz="1600" dirty="0">
                <a:solidFill>
                  <a:schemeClr val="tx1"/>
                </a:solidFill>
              </a:rPr>
            </a:br>
            <a:r>
              <a:rPr lang="en-US" sz="1600" dirty="0">
                <a:solidFill>
                  <a:schemeClr val="tx1"/>
                </a:solidFill>
              </a:rPr>
              <a:t>}</a:t>
            </a:r>
            <a:br>
              <a:rPr lang="en-US" sz="1600" dirty="0">
                <a:solidFill>
                  <a:schemeClr val="tx1"/>
                </a:solidFill>
              </a:rPr>
            </a:br>
            <a:r>
              <a:rPr lang="en-US" sz="1600" dirty="0">
                <a:solidFill>
                  <a:schemeClr val="tx1"/>
                </a:solidFill>
              </a:rPr>
              <a:t>int main()</a:t>
            </a:r>
            <a:br>
              <a:rPr lang="en-US" sz="1600" dirty="0">
                <a:solidFill>
                  <a:schemeClr val="tx1"/>
                </a:solidFill>
              </a:rPr>
            </a:br>
            <a:r>
              <a:rPr lang="en-US" sz="1600" dirty="0">
                <a:solidFill>
                  <a:schemeClr val="tx1"/>
                </a:solidFill>
              </a:rPr>
              <a:t>{</a:t>
            </a:r>
            <a:br>
              <a:rPr lang="en-US" sz="1600" dirty="0">
                <a:solidFill>
                  <a:schemeClr val="tx1"/>
                </a:solidFill>
              </a:rPr>
            </a:br>
            <a:r>
              <a:rPr lang="en-US" sz="1600" dirty="0">
                <a:solidFill>
                  <a:schemeClr val="tx1"/>
                </a:solidFill>
              </a:rPr>
              <a:t>int a = 5;</a:t>
            </a:r>
            <a:br>
              <a:rPr lang="en-US" sz="1600" dirty="0">
                <a:solidFill>
                  <a:schemeClr val="tx1"/>
                </a:solidFill>
              </a:rPr>
            </a:br>
            <a:r>
              <a:rPr lang="en-US" sz="1600" dirty="0">
                <a:solidFill>
                  <a:schemeClr val="tx1"/>
                </a:solidFill>
              </a:rPr>
              <a:t>int b = 6;</a:t>
            </a:r>
            <a:br>
              <a:rPr lang="en-US" sz="1600" dirty="0">
                <a:solidFill>
                  <a:schemeClr val="tx1"/>
                </a:solidFill>
              </a:rPr>
            </a:br>
            <a:r>
              <a:rPr lang="en-US" sz="1600" dirty="0" err="1">
                <a:solidFill>
                  <a:schemeClr val="tx1"/>
                </a:solidFill>
              </a:rPr>
              <a:t>cout</a:t>
            </a:r>
            <a:r>
              <a:rPr lang="en-US" sz="1600" dirty="0">
                <a:solidFill>
                  <a:schemeClr val="tx1"/>
                </a:solidFill>
              </a:rPr>
              <a:t> &lt;&lt; "Area = " &lt;&lt;</a:t>
            </a:r>
            <a:br>
              <a:rPr lang="en-US" sz="1600" dirty="0">
                <a:solidFill>
                  <a:schemeClr val="tx1"/>
                </a:solidFill>
              </a:rPr>
            </a:br>
            <a:r>
              <a:rPr lang="en-US" sz="1600" dirty="0">
                <a:solidFill>
                  <a:schemeClr val="tx1"/>
                </a:solidFill>
              </a:rPr>
              <a:t>		</a:t>
            </a:r>
            <a:r>
              <a:rPr lang="en-US" sz="1600" dirty="0" err="1">
                <a:solidFill>
                  <a:schemeClr val="tx1"/>
                </a:solidFill>
              </a:rPr>
              <a:t>areaRectangle</a:t>
            </a:r>
            <a:r>
              <a:rPr lang="en-US" sz="1600" dirty="0">
                <a:solidFill>
                  <a:schemeClr val="tx1"/>
                </a:solidFill>
              </a:rPr>
              <a:t>(a, b) &lt;&lt;</a:t>
            </a:r>
            <a:br>
              <a:rPr lang="en-US" sz="1600" dirty="0">
                <a:solidFill>
                  <a:schemeClr val="tx1"/>
                </a:solidFill>
              </a:rPr>
            </a:br>
            <a:r>
              <a:rPr lang="en-US" sz="1600" dirty="0">
                <a:solidFill>
                  <a:schemeClr val="tx1"/>
                </a:solidFill>
              </a:rPr>
              <a:t>		</a:t>
            </a:r>
            <a:r>
              <a:rPr lang="en-US" sz="1600" dirty="0" err="1">
                <a:solidFill>
                  <a:schemeClr val="tx1"/>
                </a:solidFill>
              </a:rPr>
              <a:t>endl</a:t>
            </a:r>
            <a:r>
              <a:rPr lang="en-US" sz="1600" dirty="0">
                <a:solidFill>
                  <a:schemeClr val="tx1"/>
                </a:solidFill>
              </a:rPr>
              <a:t>;</a:t>
            </a:r>
            <a:br>
              <a:rPr lang="en-US" sz="1600" dirty="0">
                <a:solidFill>
                  <a:schemeClr val="tx1"/>
                </a:solidFill>
              </a:rPr>
            </a:br>
            <a:r>
              <a:rPr lang="en-US" sz="1600" dirty="0" err="1">
                <a:solidFill>
                  <a:schemeClr val="tx1"/>
                </a:solidFill>
              </a:rPr>
              <a:t>cout</a:t>
            </a:r>
            <a:r>
              <a:rPr lang="en-US" sz="1600" dirty="0">
                <a:solidFill>
                  <a:schemeClr val="tx1"/>
                </a:solidFill>
              </a:rPr>
              <a:t> &lt;&lt; "Perimeter = " &lt;&lt;</a:t>
            </a:r>
            <a:br>
              <a:rPr lang="en-US" sz="1600" dirty="0">
                <a:solidFill>
                  <a:schemeClr val="tx1"/>
                </a:solidFill>
              </a:rPr>
            </a:br>
            <a:r>
              <a:rPr lang="en-US" sz="1600" dirty="0">
                <a:solidFill>
                  <a:schemeClr val="tx1"/>
                </a:solidFill>
              </a:rPr>
              <a:t>		</a:t>
            </a:r>
            <a:r>
              <a:rPr lang="en-US" sz="1600" dirty="0" err="1">
                <a:solidFill>
                  <a:schemeClr val="tx1"/>
                </a:solidFill>
              </a:rPr>
              <a:t>perimeterRectangle</a:t>
            </a:r>
            <a:r>
              <a:rPr lang="en-US" sz="1600" dirty="0">
                <a:solidFill>
                  <a:schemeClr val="tx1"/>
                </a:solidFill>
              </a:rPr>
              <a:t>(a, b);</a:t>
            </a:r>
            <a:br>
              <a:rPr lang="en-US" sz="1600" dirty="0">
                <a:solidFill>
                  <a:schemeClr val="tx1"/>
                </a:solidFill>
              </a:rPr>
            </a:br>
            <a:r>
              <a:rPr lang="en-US" sz="1600" dirty="0">
                <a:solidFill>
                  <a:schemeClr val="tx1"/>
                </a:solidFill>
              </a:rPr>
              <a:t>return 0;</a:t>
            </a:r>
            <a:br>
              <a:rPr lang="en-US" sz="1600" dirty="0">
                <a:solidFill>
                  <a:schemeClr val="tx1"/>
                </a:solidFill>
              </a:rPr>
            </a:br>
            <a:r>
              <a:rPr lang="en-US" sz="1600" dirty="0">
                <a:solidFill>
                  <a:schemeClr val="tx1"/>
                </a:solidFill>
              </a:rPr>
              <a:t>}</a:t>
            </a:r>
            <a:br>
              <a:rPr lang="en-US" sz="1600" dirty="0">
                <a:solidFill>
                  <a:schemeClr val="tx1"/>
                </a:solidFill>
              </a:rPr>
            </a:br>
            <a:endParaRPr lang="en-US" sz="1600" dirty="0">
              <a:solidFill>
                <a:schemeClr val="tx1"/>
              </a:solidFill>
            </a:endParaRPr>
          </a:p>
        </p:txBody>
      </p:sp>
    </p:spTree>
    <p:extLst>
      <p:ext uri="{BB962C8B-B14F-4D97-AF65-F5344CB8AC3E}">
        <p14:creationId xmlns:p14="http://schemas.microsoft.com/office/powerpoint/2010/main" val="2045818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D8E7D8-784F-07E1-C7D9-8582CE423607}"/>
              </a:ext>
            </a:extLst>
          </p:cNvPr>
          <p:cNvSpPr>
            <a:spLocks noGrp="1"/>
          </p:cNvSpPr>
          <p:nvPr>
            <p:ph type="title"/>
          </p:nvPr>
        </p:nvSpPr>
        <p:spPr>
          <a:xfrm>
            <a:off x="677334" y="0"/>
            <a:ext cx="8596668" cy="6756400"/>
          </a:xfrm>
        </p:spPr>
        <p:txBody>
          <a:bodyPr>
            <a:noAutofit/>
          </a:bodyPr>
          <a:lstStyle/>
          <a:p>
            <a:r>
              <a:rPr lang="en-US" sz="2400" b="1" u="sng" dirty="0">
                <a:solidFill>
                  <a:srgbClr val="FF0000"/>
                </a:solidFill>
              </a:rPr>
              <a:t>17.Fibonacci Series using Recursion:</a:t>
            </a:r>
            <a:br>
              <a:rPr lang="en-US" sz="2400" b="1" u="sng" dirty="0">
                <a:solidFill>
                  <a:srgbClr val="FF0000"/>
                </a:solidFill>
              </a:rPr>
            </a:br>
            <a:r>
              <a:rPr lang="en-US" sz="2000" dirty="0"/>
              <a:t/>
            </a:r>
            <a:br>
              <a:rPr lang="en-US" sz="2000" dirty="0"/>
            </a:br>
            <a:r>
              <a:rPr lang="en-US" sz="2000" dirty="0">
                <a:solidFill>
                  <a:schemeClr val="tx1"/>
                </a:solidFill>
              </a:rPr>
              <a:t>#include &lt;bits/</a:t>
            </a:r>
            <a:r>
              <a:rPr lang="en-US" sz="2000" dirty="0" err="1">
                <a:solidFill>
                  <a:schemeClr val="tx1"/>
                </a:solidFill>
              </a:rPr>
              <a:t>stdc</a:t>
            </a:r>
            <a:r>
              <a:rPr lang="en-US" sz="2000" dirty="0">
                <a:solidFill>
                  <a:schemeClr val="tx1"/>
                </a:solidFill>
              </a:rPr>
              <a:t>++.h&gt;</a:t>
            </a:r>
            <a:br>
              <a:rPr lang="en-US" sz="2000" dirty="0">
                <a:solidFill>
                  <a:schemeClr val="tx1"/>
                </a:solidFill>
              </a:rPr>
            </a:br>
            <a:r>
              <a:rPr lang="en-US" sz="2000" dirty="0">
                <a:solidFill>
                  <a:schemeClr val="tx1"/>
                </a:solidFill>
              </a:rPr>
              <a:t>using namespace std;</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int fib(int n)</a:t>
            </a:r>
            <a:br>
              <a:rPr lang="en-US" sz="2000" dirty="0">
                <a:solidFill>
                  <a:schemeClr val="tx1"/>
                </a:solidFill>
              </a:rPr>
            </a:br>
            <a:r>
              <a:rPr lang="en-US" sz="2000" dirty="0">
                <a:solidFill>
                  <a:schemeClr val="tx1"/>
                </a:solidFill>
              </a:rPr>
              <a:t>{</a:t>
            </a:r>
            <a:br>
              <a:rPr lang="en-US" sz="2000" dirty="0">
                <a:solidFill>
                  <a:schemeClr val="tx1"/>
                </a:solidFill>
              </a:rPr>
            </a:br>
            <a:r>
              <a:rPr lang="en-US" sz="2000" dirty="0">
                <a:solidFill>
                  <a:schemeClr val="tx1"/>
                </a:solidFill>
              </a:rPr>
              <a:t>	if (n &lt;= 1)</a:t>
            </a:r>
            <a:br>
              <a:rPr lang="en-US" sz="2000" dirty="0">
                <a:solidFill>
                  <a:schemeClr val="tx1"/>
                </a:solidFill>
              </a:rPr>
            </a:br>
            <a:r>
              <a:rPr lang="en-US" sz="2000" dirty="0">
                <a:solidFill>
                  <a:schemeClr val="tx1"/>
                </a:solidFill>
              </a:rPr>
              <a:t>		return n;</a:t>
            </a:r>
            <a:br>
              <a:rPr lang="en-US" sz="2000" dirty="0">
                <a:solidFill>
                  <a:schemeClr val="tx1"/>
                </a:solidFill>
              </a:rPr>
            </a:br>
            <a:r>
              <a:rPr lang="en-US" sz="2000" dirty="0">
                <a:solidFill>
                  <a:schemeClr val="tx1"/>
                </a:solidFill>
              </a:rPr>
              <a:t>	return fib(n - 1) + fib(n - 2);</a:t>
            </a:r>
            <a:br>
              <a:rPr lang="en-US" sz="2000" dirty="0">
                <a:solidFill>
                  <a:schemeClr val="tx1"/>
                </a:solidFill>
              </a:rPr>
            </a:br>
            <a:r>
              <a:rPr lang="en-US" sz="2000" dirty="0">
                <a:solidFill>
                  <a:schemeClr val="tx1"/>
                </a:solidFill>
              </a:rPr>
              <a:t>}</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int main()</a:t>
            </a:r>
            <a:br>
              <a:rPr lang="en-US" sz="2000" dirty="0">
                <a:solidFill>
                  <a:schemeClr val="tx1"/>
                </a:solidFill>
              </a:rPr>
            </a:br>
            <a:r>
              <a:rPr lang="en-US" sz="2000" dirty="0">
                <a:solidFill>
                  <a:schemeClr val="tx1"/>
                </a:solidFill>
              </a:rPr>
              <a:t>{</a:t>
            </a:r>
            <a:br>
              <a:rPr lang="en-US" sz="2000" dirty="0">
                <a:solidFill>
                  <a:schemeClr val="tx1"/>
                </a:solidFill>
              </a:rPr>
            </a:br>
            <a:r>
              <a:rPr lang="en-US" sz="2000" dirty="0">
                <a:solidFill>
                  <a:schemeClr val="tx1"/>
                </a:solidFill>
              </a:rPr>
              <a:t>	int n = 9;</a:t>
            </a:r>
            <a:br>
              <a:rPr lang="en-US" sz="2000" dirty="0">
                <a:solidFill>
                  <a:schemeClr val="tx1"/>
                </a:solidFill>
              </a:rPr>
            </a:br>
            <a:r>
              <a:rPr lang="en-US" sz="2000" dirty="0">
                <a:solidFill>
                  <a:schemeClr val="tx1"/>
                </a:solidFill>
              </a:rPr>
              <a:t>	</a:t>
            </a:r>
            <a:r>
              <a:rPr lang="en-US" sz="2000" dirty="0" err="1">
                <a:solidFill>
                  <a:schemeClr val="tx1"/>
                </a:solidFill>
              </a:rPr>
              <a:t>cout</a:t>
            </a:r>
            <a:r>
              <a:rPr lang="en-US" sz="2000" dirty="0">
                <a:solidFill>
                  <a:schemeClr val="tx1"/>
                </a:solidFill>
              </a:rPr>
              <a:t> &lt;&lt; fib(n);</a:t>
            </a:r>
            <a:br>
              <a:rPr lang="en-US" sz="2000" dirty="0">
                <a:solidFill>
                  <a:schemeClr val="tx1"/>
                </a:solidFill>
              </a:rPr>
            </a:br>
            <a:r>
              <a:rPr lang="en-US" sz="2000" dirty="0">
                <a:solidFill>
                  <a:schemeClr val="tx1"/>
                </a:solidFill>
              </a:rPr>
              <a:t>	</a:t>
            </a:r>
            <a:r>
              <a:rPr lang="en-US" sz="2000" dirty="0" err="1">
                <a:solidFill>
                  <a:schemeClr val="tx1"/>
                </a:solidFill>
              </a:rPr>
              <a:t>getchar</a:t>
            </a:r>
            <a:r>
              <a:rPr lang="en-US" sz="2000" dirty="0">
                <a:solidFill>
                  <a:schemeClr val="tx1"/>
                </a:solidFill>
              </a:rPr>
              <a:t>();</a:t>
            </a:r>
            <a:br>
              <a:rPr lang="en-US" sz="2000" dirty="0">
                <a:solidFill>
                  <a:schemeClr val="tx1"/>
                </a:solidFill>
              </a:rPr>
            </a:br>
            <a:r>
              <a:rPr lang="en-US" sz="2000" dirty="0">
                <a:solidFill>
                  <a:schemeClr val="tx1"/>
                </a:solidFill>
              </a:rPr>
              <a:t>	return 0;</a:t>
            </a:r>
            <a:br>
              <a:rPr lang="en-US" sz="2000" dirty="0">
                <a:solidFill>
                  <a:schemeClr val="tx1"/>
                </a:solidFill>
              </a:rPr>
            </a:br>
            <a:r>
              <a:rPr lang="en-US" sz="2000" dirty="0">
                <a:solidFill>
                  <a:schemeClr val="tx1"/>
                </a:solidFill>
              </a:rPr>
              <a:t>}</a:t>
            </a:r>
            <a:br>
              <a:rPr lang="en-US" sz="2000" dirty="0">
                <a:solidFill>
                  <a:schemeClr val="tx1"/>
                </a:solidFill>
              </a:rPr>
            </a:br>
            <a:endParaRPr lang="en-US" sz="2000" dirty="0">
              <a:solidFill>
                <a:schemeClr val="tx1"/>
              </a:solidFill>
            </a:endParaRPr>
          </a:p>
        </p:txBody>
      </p:sp>
    </p:spTree>
    <p:extLst>
      <p:ext uri="{BB962C8B-B14F-4D97-AF65-F5344CB8AC3E}">
        <p14:creationId xmlns:p14="http://schemas.microsoft.com/office/powerpoint/2010/main" val="1474347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5384CC-F433-B49C-0BF3-C797A2842FD4}"/>
              </a:ext>
            </a:extLst>
          </p:cNvPr>
          <p:cNvSpPr>
            <a:spLocks noGrp="1"/>
          </p:cNvSpPr>
          <p:nvPr>
            <p:ph type="title"/>
          </p:nvPr>
        </p:nvSpPr>
        <p:spPr>
          <a:xfrm>
            <a:off x="677334" y="0"/>
            <a:ext cx="8596668" cy="6858000"/>
          </a:xfrm>
        </p:spPr>
        <p:txBody>
          <a:bodyPr>
            <a:normAutofit/>
          </a:bodyPr>
          <a:lstStyle/>
          <a:p>
            <a:r>
              <a:rPr lang="en-US" sz="2700" b="1" u="sng" dirty="0">
                <a:solidFill>
                  <a:srgbClr val="FF0000"/>
                </a:solidFill>
              </a:rPr>
              <a:t>18.Print Right Half Pyramid Pattern:</a:t>
            </a:r>
            <a:br>
              <a:rPr lang="en-US" sz="2700" b="1" u="sng" dirty="0">
                <a:solidFill>
                  <a:srgbClr val="FF0000"/>
                </a:solidFill>
              </a:rPr>
            </a:br>
            <a:r>
              <a:rPr lang="en-US" sz="2700" b="1" u="sng" dirty="0">
                <a:solidFill>
                  <a:srgbClr val="FF0000"/>
                </a:solidFill>
              </a:rPr>
              <a:t> </a:t>
            </a:r>
            <a:r>
              <a:rPr lang="en-US" dirty="0"/>
              <a:t/>
            </a:r>
            <a:br>
              <a:rPr lang="en-US" dirty="0"/>
            </a:br>
            <a:r>
              <a:rPr lang="en-US" sz="2200" dirty="0">
                <a:solidFill>
                  <a:schemeClr val="tx1"/>
                </a:solidFill>
              </a:rPr>
              <a:t>#include &lt;iostream&gt;</a:t>
            </a:r>
            <a:br>
              <a:rPr lang="en-US" sz="2200" dirty="0">
                <a:solidFill>
                  <a:schemeClr val="tx1"/>
                </a:solidFill>
              </a:rPr>
            </a:br>
            <a:r>
              <a:rPr lang="en-US" sz="2200" dirty="0">
                <a:solidFill>
                  <a:schemeClr val="tx1"/>
                </a:solidFill>
              </a:rPr>
              <a:t>using namespace std;</a:t>
            </a:r>
            <a:br>
              <a:rPr lang="en-US" sz="2200" dirty="0">
                <a:solidFill>
                  <a:schemeClr val="tx1"/>
                </a:solidFill>
              </a:rPr>
            </a:br>
            <a:r>
              <a:rPr lang="en-US" sz="2200" dirty="0">
                <a:solidFill>
                  <a:schemeClr val="tx1"/>
                </a:solidFill>
              </a:rPr>
              <a:t>int main()</a:t>
            </a:r>
            <a:br>
              <a:rPr lang="en-US" sz="2200" dirty="0">
                <a:solidFill>
                  <a:schemeClr val="tx1"/>
                </a:solidFill>
              </a:rPr>
            </a:br>
            <a:r>
              <a:rPr lang="en-US" sz="2200" dirty="0">
                <a:solidFill>
                  <a:schemeClr val="tx1"/>
                </a:solidFill>
              </a:rPr>
              <a:t>{</a:t>
            </a:r>
            <a:br>
              <a:rPr lang="en-US" sz="2200" dirty="0">
                <a:solidFill>
                  <a:schemeClr val="tx1"/>
                </a:solidFill>
              </a:rPr>
            </a:br>
            <a:r>
              <a:rPr lang="en-US" sz="2200" dirty="0">
                <a:solidFill>
                  <a:schemeClr val="tx1"/>
                </a:solidFill>
              </a:rPr>
              <a:t>	int rows = 5;</a:t>
            </a:r>
            <a:br>
              <a:rPr lang="en-US" sz="2200" dirty="0">
                <a:solidFill>
                  <a:schemeClr val="tx1"/>
                </a:solidFill>
              </a:rPr>
            </a:br>
            <a:r>
              <a:rPr lang="en-US" sz="2200" dirty="0">
                <a:solidFill>
                  <a:schemeClr val="tx1"/>
                </a:solidFill>
              </a:rPr>
              <a:t/>
            </a:r>
            <a:br>
              <a:rPr lang="en-US" sz="2200" dirty="0">
                <a:solidFill>
                  <a:schemeClr val="tx1"/>
                </a:solidFill>
              </a:rPr>
            </a:br>
            <a:r>
              <a:rPr lang="en-US" sz="2200" dirty="0">
                <a:solidFill>
                  <a:schemeClr val="tx1"/>
                </a:solidFill>
              </a:rPr>
              <a:t>	for (int </a:t>
            </a:r>
            <a:r>
              <a:rPr lang="en-US" sz="2200" dirty="0" err="1">
                <a:solidFill>
                  <a:schemeClr val="tx1"/>
                </a:solidFill>
              </a:rPr>
              <a:t>i</a:t>
            </a:r>
            <a:r>
              <a:rPr lang="en-US" sz="2200" dirty="0">
                <a:solidFill>
                  <a:schemeClr val="tx1"/>
                </a:solidFill>
              </a:rPr>
              <a:t> = 1; </a:t>
            </a:r>
            <a:r>
              <a:rPr lang="en-US" sz="2200" dirty="0" err="1">
                <a:solidFill>
                  <a:schemeClr val="tx1"/>
                </a:solidFill>
              </a:rPr>
              <a:t>i</a:t>
            </a:r>
            <a:r>
              <a:rPr lang="en-US" sz="2200" dirty="0">
                <a:solidFill>
                  <a:schemeClr val="tx1"/>
                </a:solidFill>
              </a:rPr>
              <a:t> &lt;= rows; </a:t>
            </a:r>
            <a:r>
              <a:rPr lang="en-US" sz="2200" dirty="0" err="1">
                <a:solidFill>
                  <a:schemeClr val="tx1"/>
                </a:solidFill>
              </a:rPr>
              <a:t>i</a:t>
            </a:r>
            <a:r>
              <a:rPr lang="en-US" sz="2200" dirty="0">
                <a:solidFill>
                  <a:schemeClr val="tx1"/>
                </a:solidFill>
              </a:rPr>
              <a:t>++) </a:t>
            </a:r>
            <a:r>
              <a:rPr lang="en-US" sz="2200" dirty="0" smtClean="0">
                <a:solidFill>
                  <a:schemeClr val="tx1"/>
                </a:solidFill>
              </a:rPr>
              <a:t/>
            </a:r>
            <a:br>
              <a:rPr lang="en-US" sz="2200" dirty="0" smtClean="0">
                <a:solidFill>
                  <a:schemeClr val="tx1"/>
                </a:solidFill>
              </a:rPr>
            </a:br>
            <a:r>
              <a:rPr lang="en-US" sz="2200" dirty="0" smtClean="0">
                <a:solidFill>
                  <a:schemeClr val="tx1"/>
                </a:solidFill>
              </a:rPr>
              <a:t>{</a:t>
            </a:r>
            <a:r>
              <a:rPr lang="en-US" sz="2200" dirty="0">
                <a:solidFill>
                  <a:schemeClr val="tx1"/>
                </a:solidFill>
              </a:rPr>
              <a:t/>
            </a:r>
            <a:br>
              <a:rPr lang="en-US" sz="2200" dirty="0">
                <a:solidFill>
                  <a:schemeClr val="tx1"/>
                </a:solidFill>
              </a:rPr>
            </a:br>
            <a:r>
              <a:rPr lang="en-US" sz="2200" dirty="0">
                <a:solidFill>
                  <a:schemeClr val="tx1"/>
                </a:solidFill>
              </a:rPr>
              <a:t/>
            </a:r>
            <a:br>
              <a:rPr lang="en-US" sz="2200" dirty="0">
                <a:solidFill>
                  <a:schemeClr val="tx1"/>
                </a:solidFill>
              </a:rPr>
            </a:br>
            <a:r>
              <a:rPr lang="en-US" sz="2200" dirty="0">
                <a:solidFill>
                  <a:schemeClr val="tx1"/>
                </a:solidFill>
              </a:rPr>
              <a:t>		for (int j = 1; j &lt;= </a:t>
            </a:r>
            <a:r>
              <a:rPr lang="en-US" sz="2200" dirty="0" err="1">
                <a:solidFill>
                  <a:schemeClr val="tx1"/>
                </a:solidFill>
              </a:rPr>
              <a:t>i</a:t>
            </a:r>
            <a:r>
              <a:rPr lang="en-US" sz="2200" dirty="0">
                <a:solidFill>
                  <a:schemeClr val="tx1"/>
                </a:solidFill>
              </a:rPr>
              <a:t>; </a:t>
            </a:r>
            <a:r>
              <a:rPr lang="en-US" sz="2200" dirty="0" err="1">
                <a:solidFill>
                  <a:schemeClr val="tx1"/>
                </a:solidFill>
              </a:rPr>
              <a:t>j</a:t>
            </a:r>
            <a:r>
              <a:rPr lang="en-US" sz="2200" dirty="0" err="1" smtClean="0">
                <a:solidFill>
                  <a:schemeClr val="tx1"/>
                </a:solidFill>
              </a:rPr>
              <a:t>++</a:t>
            </a:r>
            <a:r>
              <a:rPr lang="en-US" sz="2200" dirty="0" smtClean="0">
                <a:solidFill>
                  <a:schemeClr val="tx1"/>
                </a:solidFill>
              </a:rPr>
              <a:t>)</a:t>
            </a:r>
            <a:br>
              <a:rPr lang="en-US" sz="2200" dirty="0" smtClean="0">
                <a:solidFill>
                  <a:schemeClr val="tx1"/>
                </a:solidFill>
              </a:rPr>
            </a:br>
            <a:r>
              <a:rPr lang="en-US" sz="2200" dirty="0"/>
              <a:t>	</a:t>
            </a:r>
            <a:r>
              <a:rPr lang="en-US" sz="2200" dirty="0" smtClean="0"/>
              <a:t>	</a:t>
            </a:r>
            <a:r>
              <a:rPr lang="en-US" sz="2200" dirty="0" smtClean="0">
                <a:solidFill>
                  <a:schemeClr val="tx1"/>
                </a:solidFill>
              </a:rPr>
              <a:t> </a:t>
            </a:r>
            <a:r>
              <a:rPr lang="en-US" sz="2200" dirty="0">
                <a:solidFill>
                  <a:schemeClr val="tx1"/>
                </a:solidFill>
              </a:rPr>
              <a:t>{</a:t>
            </a:r>
            <a:br>
              <a:rPr lang="en-US" sz="2200" dirty="0">
                <a:solidFill>
                  <a:schemeClr val="tx1"/>
                </a:solidFill>
              </a:rPr>
            </a:br>
            <a:r>
              <a:rPr lang="en-US" sz="2200" dirty="0">
                <a:solidFill>
                  <a:schemeClr val="tx1"/>
                </a:solidFill>
              </a:rPr>
              <a:t/>
            </a:r>
            <a:br>
              <a:rPr lang="en-US" sz="2200" dirty="0">
                <a:solidFill>
                  <a:schemeClr val="tx1"/>
                </a:solidFill>
              </a:rPr>
            </a:br>
            <a:r>
              <a:rPr lang="en-US" sz="2200" dirty="0">
                <a:solidFill>
                  <a:schemeClr val="tx1"/>
                </a:solidFill>
              </a:rPr>
              <a:t>			</a:t>
            </a:r>
            <a:r>
              <a:rPr lang="en-US" sz="2200" dirty="0" err="1">
                <a:solidFill>
                  <a:schemeClr val="tx1"/>
                </a:solidFill>
              </a:rPr>
              <a:t>cout</a:t>
            </a:r>
            <a:r>
              <a:rPr lang="en-US" sz="2200" dirty="0">
                <a:solidFill>
                  <a:schemeClr val="tx1"/>
                </a:solidFill>
              </a:rPr>
              <a:t> &lt;&lt; </a:t>
            </a:r>
            <a:r>
              <a:rPr lang="en-US" sz="2200" dirty="0"/>
              <a:t>J</a:t>
            </a:r>
            <a:r>
              <a:rPr lang="en-US" sz="2200" dirty="0" smtClean="0">
                <a:solidFill>
                  <a:schemeClr val="tx1"/>
                </a:solidFill>
              </a:rPr>
              <a:t>;</a:t>
            </a:r>
            <a:r>
              <a:rPr lang="en-US" sz="2200" dirty="0">
                <a:solidFill>
                  <a:schemeClr val="tx1"/>
                </a:solidFill>
              </a:rPr>
              <a:t/>
            </a:r>
            <a:br>
              <a:rPr lang="en-US" sz="2200" dirty="0">
                <a:solidFill>
                  <a:schemeClr val="tx1"/>
                </a:solidFill>
              </a:rPr>
            </a:br>
            <a:r>
              <a:rPr lang="en-US" sz="2200" dirty="0">
                <a:solidFill>
                  <a:schemeClr val="tx1"/>
                </a:solidFill>
              </a:rPr>
              <a:t>		}</a:t>
            </a:r>
            <a:br>
              <a:rPr lang="en-US" sz="2200" dirty="0">
                <a:solidFill>
                  <a:schemeClr val="tx1"/>
                </a:solidFill>
              </a:rPr>
            </a:br>
            <a:r>
              <a:rPr lang="en-US" sz="2200" dirty="0">
                <a:solidFill>
                  <a:schemeClr val="tx1"/>
                </a:solidFill>
              </a:rPr>
              <a:t>		</a:t>
            </a:r>
            <a:r>
              <a:rPr lang="en-US" sz="2200" dirty="0" err="1">
                <a:solidFill>
                  <a:schemeClr val="tx1"/>
                </a:solidFill>
              </a:rPr>
              <a:t>cout</a:t>
            </a:r>
            <a:r>
              <a:rPr lang="en-US" sz="2200" dirty="0">
                <a:solidFill>
                  <a:schemeClr val="tx1"/>
                </a:solidFill>
              </a:rPr>
              <a:t> &lt;&lt; "\n";</a:t>
            </a:r>
            <a:br>
              <a:rPr lang="en-US" sz="2200" dirty="0">
                <a:solidFill>
                  <a:schemeClr val="tx1"/>
                </a:solidFill>
              </a:rPr>
            </a:br>
            <a:r>
              <a:rPr lang="en-US" sz="2200" dirty="0" smtClean="0">
                <a:solidFill>
                  <a:schemeClr val="tx1"/>
                </a:solidFill>
              </a:rPr>
              <a:t>}</a:t>
            </a:r>
            <a:r>
              <a:rPr lang="en-US" sz="2200" dirty="0">
                <a:solidFill>
                  <a:schemeClr val="tx1"/>
                </a:solidFill>
              </a:rPr>
              <a:t/>
            </a:r>
            <a:br>
              <a:rPr lang="en-US" sz="2200" dirty="0">
                <a:solidFill>
                  <a:schemeClr val="tx1"/>
                </a:solidFill>
              </a:rPr>
            </a:br>
            <a:r>
              <a:rPr lang="en-US" sz="2200" dirty="0">
                <a:solidFill>
                  <a:schemeClr val="tx1"/>
                </a:solidFill>
              </a:rPr>
              <a:t>	return 0;</a:t>
            </a:r>
            <a:br>
              <a:rPr lang="en-US" sz="2200" dirty="0">
                <a:solidFill>
                  <a:schemeClr val="tx1"/>
                </a:solidFill>
              </a:rPr>
            </a:br>
            <a:r>
              <a:rPr lang="en-US" sz="2200" dirty="0">
                <a:solidFill>
                  <a:schemeClr val="tx1"/>
                </a:solidFill>
              </a:rPr>
              <a:t>}</a:t>
            </a:r>
            <a:br>
              <a:rPr lang="en-US" sz="2200" dirty="0">
                <a:solidFill>
                  <a:schemeClr val="tx1"/>
                </a:solidFill>
              </a:rPr>
            </a:br>
            <a:endParaRPr lang="en-US" sz="2200" dirty="0">
              <a:solidFill>
                <a:schemeClr val="tx1"/>
              </a:solidFill>
            </a:endParaRPr>
          </a:p>
        </p:txBody>
      </p:sp>
    </p:spTree>
    <p:extLst>
      <p:ext uri="{BB962C8B-B14F-4D97-AF65-F5344CB8AC3E}">
        <p14:creationId xmlns:p14="http://schemas.microsoft.com/office/powerpoint/2010/main" val="1213333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5384CC-F433-B49C-0BF3-C797A2842FD4}"/>
              </a:ext>
            </a:extLst>
          </p:cNvPr>
          <p:cNvSpPr>
            <a:spLocks noGrp="1"/>
          </p:cNvSpPr>
          <p:nvPr>
            <p:ph type="title"/>
          </p:nvPr>
        </p:nvSpPr>
        <p:spPr>
          <a:xfrm>
            <a:off x="677334" y="0"/>
            <a:ext cx="8596668" cy="6858000"/>
          </a:xfrm>
        </p:spPr>
        <p:txBody>
          <a:bodyPr>
            <a:normAutofit/>
          </a:bodyPr>
          <a:lstStyle/>
          <a:p>
            <a:r>
              <a:rPr lang="en-US" sz="2700" b="1" u="sng" dirty="0" smtClean="0">
                <a:solidFill>
                  <a:srgbClr val="FF0000"/>
                </a:solidFill>
              </a:rPr>
              <a:t>19.Check Vowel or Not:</a:t>
            </a:r>
            <a:r>
              <a:rPr lang="en-US" sz="2700" b="1" u="sng" dirty="0">
                <a:solidFill>
                  <a:srgbClr val="FF0000"/>
                </a:solidFill>
              </a:rPr>
              <a:t/>
            </a:r>
            <a:br>
              <a:rPr lang="en-US" sz="2700" b="1" u="sng" dirty="0">
                <a:solidFill>
                  <a:srgbClr val="FF0000"/>
                </a:solidFill>
              </a:rPr>
            </a:br>
            <a:r>
              <a:rPr lang="en-US" sz="2700" b="1" u="sng" dirty="0">
                <a:solidFill>
                  <a:srgbClr val="FF0000"/>
                </a:solidFill>
              </a:rPr>
              <a:t> </a:t>
            </a:r>
            <a:r>
              <a:rPr lang="en-US" dirty="0"/>
              <a:t/>
            </a:r>
            <a:br>
              <a:rPr lang="en-US" dirty="0"/>
            </a:br>
            <a:r>
              <a:rPr lang="en-US" sz="2200" dirty="0">
                <a:solidFill>
                  <a:schemeClr val="tx1"/>
                </a:solidFill>
              </a:rPr>
              <a:t>#include&lt;</a:t>
            </a:r>
            <a:r>
              <a:rPr lang="en-US" sz="2200" dirty="0" err="1">
                <a:solidFill>
                  <a:schemeClr val="tx1"/>
                </a:solidFill>
              </a:rPr>
              <a:t>iostream</a:t>
            </a:r>
            <a:r>
              <a:rPr lang="en-US" sz="2200" dirty="0">
                <a:solidFill>
                  <a:schemeClr val="tx1"/>
                </a:solidFill>
              </a:rPr>
              <a:t>&gt;</a:t>
            </a:r>
            <a:br>
              <a:rPr lang="en-US" sz="2200" dirty="0">
                <a:solidFill>
                  <a:schemeClr val="tx1"/>
                </a:solidFill>
              </a:rPr>
            </a:br>
            <a:r>
              <a:rPr lang="en-US" sz="2200" dirty="0">
                <a:solidFill>
                  <a:schemeClr val="tx1"/>
                </a:solidFill>
              </a:rPr>
              <a:t>using namespace </a:t>
            </a:r>
            <a:r>
              <a:rPr lang="en-US" sz="2200" dirty="0" err="1">
                <a:solidFill>
                  <a:schemeClr val="tx1"/>
                </a:solidFill>
              </a:rPr>
              <a:t>std</a:t>
            </a:r>
            <a:r>
              <a:rPr lang="en-US" sz="2200" dirty="0">
                <a:solidFill>
                  <a:schemeClr val="tx1"/>
                </a:solidFill>
              </a:rPr>
              <a:t>;</a:t>
            </a:r>
            <a:br>
              <a:rPr lang="en-US" sz="2200" dirty="0">
                <a:solidFill>
                  <a:schemeClr val="tx1"/>
                </a:solidFill>
              </a:rPr>
            </a:br>
            <a:r>
              <a:rPr lang="en-US" sz="2200" dirty="0" err="1">
                <a:solidFill>
                  <a:schemeClr val="tx1"/>
                </a:solidFill>
              </a:rPr>
              <a:t>int</a:t>
            </a:r>
            <a:r>
              <a:rPr lang="en-US" sz="2200" dirty="0">
                <a:solidFill>
                  <a:schemeClr val="tx1"/>
                </a:solidFill>
              </a:rPr>
              <a:t> main()</a:t>
            </a:r>
            <a:br>
              <a:rPr lang="en-US" sz="2200" dirty="0">
                <a:solidFill>
                  <a:schemeClr val="tx1"/>
                </a:solidFill>
              </a:rPr>
            </a:br>
            <a:r>
              <a:rPr lang="en-US" sz="2200" dirty="0">
                <a:solidFill>
                  <a:schemeClr val="tx1"/>
                </a:solidFill>
              </a:rPr>
              <a:t>{</a:t>
            </a:r>
            <a:br>
              <a:rPr lang="en-US" sz="2200" dirty="0">
                <a:solidFill>
                  <a:schemeClr val="tx1"/>
                </a:solidFill>
              </a:rPr>
            </a:br>
            <a:r>
              <a:rPr lang="en-US" sz="2200" dirty="0">
                <a:solidFill>
                  <a:schemeClr val="tx1"/>
                </a:solidFill>
              </a:rPr>
              <a:t>    char </a:t>
            </a:r>
            <a:r>
              <a:rPr lang="en-US" sz="2200" dirty="0" err="1">
                <a:solidFill>
                  <a:schemeClr val="tx1"/>
                </a:solidFill>
              </a:rPr>
              <a:t>ch</a:t>
            </a:r>
            <a:r>
              <a:rPr lang="en-US" sz="2200" dirty="0">
                <a:solidFill>
                  <a:schemeClr val="tx1"/>
                </a:solidFill>
              </a:rPr>
              <a:t>;</a:t>
            </a:r>
            <a:br>
              <a:rPr lang="en-US" sz="2200" dirty="0">
                <a:solidFill>
                  <a:schemeClr val="tx1"/>
                </a:solidFill>
              </a:rPr>
            </a:br>
            <a:r>
              <a:rPr lang="en-US" sz="2200" dirty="0">
                <a:solidFill>
                  <a:schemeClr val="tx1"/>
                </a:solidFill>
              </a:rPr>
              <a:t>    </a:t>
            </a:r>
            <a:r>
              <a:rPr lang="en-US" sz="2200" dirty="0" err="1">
                <a:solidFill>
                  <a:schemeClr val="tx1"/>
                </a:solidFill>
              </a:rPr>
              <a:t>cout</a:t>
            </a:r>
            <a:r>
              <a:rPr lang="en-US" sz="2200" dirty="0">
                <a:solidFill>
                  <a:schemeClr val="tx1"/>
                </a:solidFill>
              </a:rPr>
              <a:t>&lt;&lt;"Enter an Alphabet: ";</a:t>
            </a:r>
            <a:br>
              <a:rPr lang="en-US" sz="2200" dirty="0">
                <a:solidFill>
                  <a:schemeClr val="tx1"/>
                </a:solidFill>
              </a:rPr>
            </a:br>
            <a:r>
              <a:rPr lang="en-US" sz="2200" dirty="0">
                <a:solidFill>
                  <a:schemeClr val="tx1"/>
                </a:solidFill>
              </a:rPr>
              <a:t>    </a:t>
            </a:r>
            <a:r>
              <a:rPr lang="en-US" sz="2200" dirty="0" err="1">
                <a:solidFill>
                  <a:schemeClr val="tx1"/>
                </a:solidFill>
              </a:rPr>
              <a:t>cin</a:t>
            </a:r>
            <a:r>
              <a:rPr lang="en-US" sz="2200" dirty="0">
                <a:solidFill>
                  <a:schemeClr val="tx1"/>
                </a:solidFill>
              </a:rPr>
              <a:t>&gt;&gt;</a:t>
            </a:r>
            <a:r>
              <a:rPr lang="en-US" sz="2200" dirty="0" err="1">
                <a:solidFill>
                  <a:schemeClr val="tx1"/>
                </a:solidFill>
              </a:rPr>
              <a:t>ch</a:t>
            </a:r>
            <a:r>
              <a:rPr lang="en-US" sz="2200" dirty="0">
                <a:solidFill>
                  <a:schemeClr val="tx1"/>
                </a:solidFill>
              </a:rPr>
              <a:t>;</a:t>
            </a:r>
            <a:br>
              <a:rPr lang="en-US" sz="2200" dirty="0">
                <a:solidFill>
                  <a:schemeClr val="tx1"/>
                </a:solidFill>
              </a:rPr>
            </a:br>
            <a:r>
              <a:rPr lang="en-US" sz="2200" dirty="0">
                <a:solidFill>
                  <a:schemeClr val="tx1"/>
                </a:solidFill>
              </a:rPr>
              <a:t>    if(</a:t>
            </a:r>
            <a:r>
              <a:rPr lang="en-US" sz="2200" dirty="0" err="1">
                <a:solidFill>
                  <a:schemeClr val="tx1"/>
                </a:solidFill>
              </a:rPr>
              <a:t>ch</a:t>
            </a:r>
            <a:r>
              <a:rPr lang="en-US" sz="2200" dirty="0">
                <a:solidFill>
                  <a:schemeClr val="tx1"/>
                </a:solidFill>
              </a:rPr>
              <a:t>=='a' || </a:t>
            </a:r>
            <a:r>
              <a:rPr lang="en-US" sz="2200" dirty="0" err="1">
                <a:solidFill>
                  <a:schemeClr val="tx1"/>
                </a:solidFill>
              </a:rPr>
              <a:t>ch</a:t>
            </a:r>
            <a:r>
              <a:rPr lang="en-US" sz="2200" dirty="0">
                <a:solidFill>
                  <a:schemeClr val="tx1"/>
                </a:solidFill>
              </a:rPr>
              <a:t>=='e' || </a:t>
            </a:r>
            <a:r>
              <a:rPr lang="en-US" sz="2200" dirty="0" err="1">
                <a:solidFill>
                  <a:schemeClr val="tx1"/>
                </a:solidFill>
              </a:rPr>
              <a:t>ch</a:t>
            </a:r>
            <a:r>
              <a:rPr lang="en-US" sz="2200" dirty="0">
                <a:solidFill>
                  <a:schemeClr val="tx1"/>
                </a:solidFill>
              </a:rPr>
              <a:t>=='</a:t>
            </a:r>
            <a:r>
              <a:rPr lang="en-US" sz="2200" dirty="0" err="1">
                <a:solidFill>
                  <a:schemeClr val="tx1"/>
                </a:solidFill>
              </a:rPr>
              <a:t>i</a:t>
            </a:r>
            <a:r>
              <a:rPr lang="en-US" sz="2200" dirty="0">
                <a:solidFill>
                  <a:schemeClr val="tx1"/>
                </a:solidFill>
              </a:rPr>
              <a:t>' || </a:t>
            </a:r>
            <a:r>
              <a:rPr lang="en-US" sz="2200" dirty="0" err="1">
                <a:solidFill>
                  <a:schemeClr val="tx1"/>
                </a:solidFill>
              </a:rPr>
              <a:t>ch</a:t>
            </a:r>
            <a:r>
              <a:rPr lang="en-US" sz="2200" dirty="0">
                <a:solidFill>
                  <a:schemeClr val="tx1"/>
                </a:solidFill>
              </a:rPr>
              <a:t>=='o' || </a:t>
            </a:r>
            <a:r>
              <a:rPr lang="en-US" sz="2200" dirty="0" err="1">
                <a:solidFill>
                  <a:schemeClr val="tx1"/>
                </a:solidFill>
              </a:rPr>
              <a:t>ch</a:t>
            </a:r>
            <a:r>
              <a:rPr lang="en-US" sz="2200" dirty="0">
                <a:solidFill>
                  <a:schemeClr val="tx1"/>
                </a:solidFill>
              </a:rPr>
              <a:t>=='u')</a:t>
            </a:r>
            <a:br>
              <a:rPr lang="en-US" sz="2200" dirty="0">
                <a:solidFill>
                  <a:schemeClr val="tx1"/>
                </a:solidFill>
              </a:rPr>
            </a:br>
            <a:r>
              <a:rPr lang="en-US" sz="2200" dirty="0">
                <a:solidFill>
                  <a:schemeClr val="tx1"/>
                </a:solidFill>
              </a:rPr>
              <a:t>        </a:t>
            </a:r>
            <a:r>
              <a:rPr lang="en-US" sz="2200" dirty="0" err="1">
                <a:solidFill>
                  <a:schemeClr val="tx1"/>
                </a:solidFill>
              </a:rPr>
              <a:t>cout</a:t>
            </a:r>
            <a:r>
              <a:rPr lang="en-US" sz="2200" dirty="0">
                <a:solidFill>
                  <a:schemeClr val="tx1"/>
                </a:solidFill>
              </a:rPr>
              <a:t>&lt;&lt;"\</a:t>
            </a:r>
            <a:r>
              <a:rPr lang="en-US" sz="2200" dirty="0" err="1">
                <a:solidFill>
                  <a:schemeClr val="tx1"/>
                </a:solidFill>
              </a:rPr>
              <a:t>nIt</a:t>
            </a:r>
            <a:r>
              <a:rPr lang="en-US" sz="2200" dirty="0">
                <a:solidFill>
                  <a:schemeClr val="tx1"/>
                </a:solidFill>
              </a:rPr>
              <a:t> is a Vowel";</a:t>
            </a:r>
            <a:br>
              <a:rPr lang="en-US" sz="2200" dirty="0">
                <a:solidFill>
                  <a:schemeClr val="tx1"/>
                </a:solidFill>
              </a:rPr>
            </a:br>
            <a:r>
              <a:rPr lang="en-US" sz="2200" dirty="0">
                <a:solidFill>
                  <a:schemeClr val="tx1"/>
                </a:solidFill>
              </a:rPr>
              <a:t>    else if(</a:t>
            </a:r>
            <a:r>
              <a:rPr lang="en-US" sz="2200" dirty="0" err="1">
                <a:solidFill>
                  <a:schemeClr val="tx1"/>
                </a:solidFill>
              </a:rPr>
              <a:t>ch</a:t>
            </a:r>
            <a:r>
              <a:rPr lang="en-US" sz="2200" dirty="0">
                <a:solidFill>
                  <a:schemeClr val="tx1"/>
                </a:solidFill>
              </a:rPr>
              <a:t>=='A' || </a:t>
            </a:r>
            <a:r>
              <a:rPr lang="en-US" sz="2200" dirty="0" err="1">
                <a:solidFill>
                  <a:schemeClr val="tx1"/>
                </a:solidFill>
              </a:rPr>
              <a:t>ch</a:t>
            </a:r>
            <a:r>
              <a:rPr lang="en-US" sz="2200" dirty="0">
                <a:solidFill>
                  <a:schemeClr val="tx1"/>
                </a:solidFill>
              </a:rPr>
              <a:t>=='E' || </a:t>
            </a:r>
            <a:r>
              <a:rPr lang="en-US" sz="2200" dirty="0" err="1">
                <a:solidFill>
                  <a:schemeClr val="tx1"/>
                </a:solidFill>
              </a:rPr>
              <a:t>ch</a:t>
            </a:r>
            <a:r>
              <a:rPr lang="en-US" sz="2200" dirty="0">
                <a:solidFill>
                  <a:schemeClr val="tx1"/>
                </a:solidFill>
              </a:rPr>
              <a:t>=='I' || </a:t>
            </a:r>
            <a:r>
              <a:rPr lang="en-US" sz="2200" dirty="0" err="1">
                <a:solidFill>
                  <a:schemeClr val="tx1"/>
                </a:solidFill>
              </a:rPr>
              <a:t>ch</a:t>
            </a:r>
            <a:r>
              <a:rPr lang="en-US" sz="2200" dirty="0">
                <a:solidFill>
                  <a:schemeClr val="tx1"/>
                </a:solidFill>
              </a:rPr>
              <a:t>=='O' || </a:t>
            </a:r>
            <a:r>
              <a:rPr lang="en-US" sz="2200" dirty="0" err="1">
                <a:solidFill>
                  <a:schemeClr val="tx1"/>
                </a:solidFill>
              </a:rPr>
              <a:t>ch</a:t>
            </a:r>
            <a:r>
              <a:rPr lang="en-US" sz="2200" dirty="0">
                <a:solidFill>
                  <a:schemeClr val="tx1"/>
                </a:solidFill>
              </a:rPr>
              <a:t>=='U')</a:t>
            </a:r>
            <a:br>
              <a:rPr lang="en-US" sz="2200" dirty="0">
                <a:solidFill>
                  <a:schemeClr val="tx1"/>
                </a:solidFill>
              </a:rPr>
            </a:br>
            <a:r>
              <a:rPr lang="en-US" sz="2200" dirty="0">
                <a:solidFill>
                  <a:schemeClr val="tx1"/>
                </a:solidFill>
              </a:rPr>
              <a:t>        </a:t>
            </a:r>
            <a:r>
              <a:rPr lang="en-US" sz="2200" dirty="0" err="1">
                <a:solidFill>
                  <a:schemeClr val="tx1"/>
                </a:solidFill>
              </a:rPr>
              <a:t>cout</a:t>
            </a:r>
            <a:r>
              <a:rPr lang="en-US" sz="2200" dirty="0">
                <a:solidFill>
                  <a:schemeClr val="tx1"/>
                </a:solidFill>
              </a:rPr>
              <a:t>&lt;&lt;"\</a:t>
            </a:r>
            <a:r>
              <a:rPr lang="en-US" sz="2200" dirty="0" err="1">
                <a:solidFill>
                  <a:schemeClr val="tx1"/>
                </a:solidFill>
              </a:rPr>
              <a:t>nIt</a:t>
            </a:r>
            <a:r>
              <a:rPr lang="en-US" sz="2200" dirty="0">
                <a:solidFill>
                  <a:schemeClr val="tx1"/>
                </a:solidFill>
              </a:rPr>
              <a:t> is a Vowel";</a:t>
            </a:r>
            <a:br>
              <a:rPr lang="en-US" sz="2200" dirty="0">
                <a:solidFill>
                  <a:schemeClr val="tx1"/>
                </a:solidFill>
              </a:rPr>
            </a:br>
            <a:r>
              <a:rPr lang="en-US" sz="2200" dirty="0">
                <a:solidFill>
                  <a:schemeClr val="tx1"/>
                </a:solidFill>
              </a:rPr>
              <a:t>    else</a:t>
            </a:r>
            <a:br>
              <a:rPr lang="en-US" sz="2200" dirty="0">
                <a:solidFill>
                  <a:schemeClr val="tx1"/>
                </a:solidFill>
              </a:rPr>
            </a:br>
            <a:r>
              <a:rPr lang="en-US" sz="2200" dirty="0">
                <a:solidFill>
                  <a:schemeClr val="tx1"/>
                </a:solidFill>
              </a:rPr>
              <a:t>        </a:t>
            </a:r>
            <a:r>
              <a:rPr lang="en-US" sz="2200" dirty="0" err="1">
                <a:solidFill>
                  <a:schemeClr val="tx1"/>
                </a:solidFill>
              </a:rPr>
              <a:t>cout</a:t>
            </a:r>
            <a:r>
              <a:rPr lang="en-US" sz="2200" dirty="0">
                <a:solidFill>
                  <a:schemeClr val="tx1"/>
                </a:solidFill>
              </a:rPr>
              <a:t>&lt;&lt;"\</a:t>
            </a:r>
            <a:r>
              <a:rPr lang="en-US" sz="2200" dirty="0" err="1">
                <a:solidFill>
                  <a:schemeClr val="tx1"/>
                </a:solidFill>
              </a:rPr>
              <a:t>nIt</a:t>
            </a:r>
            <a:r>
              <a:rPr lang="en-US" sz="2200" dirty="0">
                <a:solidFill>
                  <a:schemeClr val="tx1"/>
                </a:solidFill>
              </a:rPr>
              <a:t> is a Consonant";</a:t>
            </a:r>
            <a:br>
              <a:rPr lang="en-US" sz="2200" dirty="0">
                <a:solidFill>
                  <a:schemeClr val="tx1"/>
                </a:solidFill>
              </a:rPr>
            </a:br>
            <a:r>
              <a:rPr lang="en-US" sz="2200" dirty="0">
                <a:solidFill>
                  <a:schemeClr val="tx1"/>
                </a:solidFill>
              </a:rPr>
              <a:t>    </a:t>
            </a:r>
            <a:r>
              <a:rPr lang="en-US" sz="2200" dirty="0" err="1">
                <a:solidFill>
                  <a:schemeClr val="tx1"/>
                </a:solidFill>
              </a:rPr>
              <a:t>cout</a:t>
            </a:r>
            <a:r>
              <a:rPr lang="en-US" sz="2200" dirty="0">
                <a:solidFill>
                  <a:schemeClr val="tx1"/>
                </a:solidFill>
              </a:rPr>
              <a:t>&lt;&lt;</a:t>
            </a:r>
            <a:r>
              <a:rPr lang="en-US" sz="2200" dirty="0" err="1">
                <a:solidFill>
                  <a:schemeClr val="tx1"/>
                </a:solidFill>
              </a:rPr>
              <a:t>endl</a:t>
            </a:r>
            <a:r>
              <a:rPr lang="en-US" sz="2200" dirty="0">
                <a:solidFill>
                  <a:schemeClr val="tx1"/>
                </a:solidFill>
              </a:rPr>
              <a:t>;</a:t>
            </a:r>
            <a:br>
              <a:rPr lang="en-US" sz="2200" dirty="0">
                <a:solidFill>
                  <a:schemeClr val="tx1"/>
                </a:solidFill>
              </a:rPr>
            </a:br>
            <a:r>
              <a:rPr lang="en-US" sz="2200" dirty="0">
                <a:solidFill>
                  <a:schemeClr val="tx1"/>
                </a:solidFill>
              </a:rPr>
              <a:t>    return 0;</a:t>
            </a:r>
            <a:br>
              <a:rPr lang="en-US" sz="2200" dirty="0">
                <a:solidFill>
                  <a:schemeClr val="tx1"/>
                </a:solidFill>
              </a:rPr>
            </a:br>
            <a:r>
              <a:rPr lang="en-US" sz="2200" dirty="0">
                <a:solidFill>
                  <a:schemeClr val="tx1"/>
                </a:solidFill>
              </a:rPr>
              <a:t>}</a:t>
            </a:r>
          </a:p>
        </p:txBody>
      </p:sp>
    </p:spTree>
    <p:extLst>
      <p:ext uri="{BB962C8B-B14F-4D97-AF65-F5344CB8AC3E}">
        <p14:creationId xmlns:p14="http://schemas.microsoft.com/office/powerpoint/2010/main" val="484302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5384CC-F433-B49C-0BF3-C797A2842FD4}"/>
              </a:ext>
            </a:extLst>
          </p:cNvPr>
          <p:cNvSpPr>
            <a:spLocks noGrp="1"/>
          </p:cNvSpPr>
          <p:nvPr>
            <p:ph type="title"/>
          </p:nvPr>
        </p:nvSpPr>
        <p:spPr>
          <a:xfrm>
            <a:off x="677334" y="0"/>
            <a:ext cx="8596668" cy="6858000"/>
          </a:xfrm>
        </p:spPr>
        <p:txBody>
          <a:bodyPr>
            <a:normAutofit/>
          </a:bodyPr>
          <a:lstStyle/>
          <a:p>
            <a:r>
              <a:rPr lang="en-US" sz="2700" b="1" u="sng" smtClean="0">
                <a:solidFill>
                  <a:srgbClr val="FF0000"/>
                </a:solidFill>
              </a:rPr>
              <a:t>20.Check </a:t>
            </a:r>
            <a:r>
              <a:rPr lang="en-US" sz="2700" b="1" u="sng" dirty="0" smtClean="0">
                <a:solidFill>
                  <a:srgbClr val="FF0000"/>
                </a:solidFill>
              </a:rPr>
              <a:t>Palindrome or Not:</a:t>
            </a:r>
            <a:r>
              <a:rPr lang="en-US" sz="2700" b="1" u="sng" dirty="0">
                <a:solidFill>
                  <a:srgbClr val="FF0000"/>
                </a:solidFill>
              </a:rPr>
              <a:t/>
            </a:r>
            <a:br>
              <a:rPr lang="en-US" sz="2700" b="1" u="sng" dirty="0">
                <a:solidFill>
                  <a:srgbClr val="FF0000"/>
                </a:solidFill>
              </a:rPr>
            </a:br>
            <a:r>
              <a:rPr lang="en-US" sz="2200" dirty="0" smtClean="0">
                <a:solidFill>
                  <a:schemeClr val="tx1"/>
                </a:solidFill>
              </a:rPr>
              <a:t>#</a:t>
            </a:r>
            <a:r>
              <a:rPr lang="en-US" sz="2200" dirty="0">
                <a:solidFill>
                  <a:schemeClr val="tx1"/>
                </a:solidFill>
              </a:rPr>
              <a:t>include&lt;</a:t>
            </a:r>
            <a:r>
              <a:rPr lang="en-US" sz="2200" dirty="0" err="1">
                <a:solidFill>
                  <a:schemeClr val="tx1"/>
                </a:solidFill>
              </a:rPr>
              <a:t>iostream</a:t>
            </a:r>
            <a:r>
              <a:rPr lang="en-US" sz="2200" dirty="0">
                <a:solidFill>
                  <a:schemeClr val="tx1"/>
                </a:solidFill>
              </a:rPr>
              <a:t>&gt;</a:t>
            </a:r>
            <a:br>
              <a:rPr lang="en-US" sz="2200" dirty="0">
                <a:solidFill>
                  <a:schemeClr val="tx1"/>
                </a:solidFill>
              </a:rPr>
            </a:br>
            <a:r>
              <a:rPr lang="en-US" sz="2200" dirty="0">
                <a:solidFill>
                  <a:schemeClr val="tx1"/>
                </a:solidFill>
              </a:rPr>
              <a:t>using namespace </a:t>
            </a:r>
            <a:r>
              <a:rPr lang="en-US" sz="2200" dirty="0" err="1">
                <a:solidFill>
                  <a:schemeClr val="tx1"/>
                </a:solidFill>
              </a:rPr>
              <a:t>std</a:t>
            </a:r>
            <a:r>
              <a:rPr lang="en-US" sz="2200" dirty="0">
                <a:solidFill>
                  <a:schemeClr val="tx1"/>
                </a:solidFill>
              </a:rPr>
              <a:t>;</a:t>
            </a:r>
            <a:br>
              <a:rPr lang="en-US" sz="2200" dirty="0">
                <a:solidFill>
                  <a:schemeClr val="tx1"/>
                </a:solidFill>
              </a:rPr>
            </a:br>
            <a:r>
              <a:rPr lang="en-US" sz="2200" dirty="0" err="1">
                <a:solidFill>
                  <a:schemeClr val="tx1"/>
                </a:solidFill>
              </a:rPr>
              <a:t>int</a:t>
            </a:r>
            <a:r>
              <a:rPr lang="en-US" sz="2200" dirty="0">
                <a:solidFill>
                  <a:schemeClr val="tx1"/>
                </a:solidFill>
              </a:rPr>
              <a:t> main()</a:t>
            </a:r>
            <a:br>
              <a:rPr lang="en-US" sz="2200" dirty="0">
                <a:solidFill>
                  <a:schemeClr val="tx1"/>
                </a:solidFill>
              </a:rPr>
            </a:br>
            <a:r>
              <a:rPr lang="en-US" sz="2200" dirty="0">
                <a:solidFill>
                  <a:schemeClr val="tx1"/>
                </a:solidFill>
              </a:rPr>
              <a:t>{</a:t>
            </a:r>
            <a:br>
              <a:rPr lang="en-US" sz="2200" dirty="0">
                <a:solidFill>
                  <a:schemeClr val="tx1"/>
                </a:solidFill>
              </a:rPr>
            </a:br>
            <a:r>
              <a:rPr lang="en-US" sz="2200" dirty="0">
                <a:solidFill>
                  <a:schemeClr val="tx1"/>
                </a:solidFill>
              </a:rPr>
              <a:t>    </a:t>
            </a:r>
            <a:r>
              <a:rPr lang="en-US" sz="2200" dirty="0" err="1">
                <a:solidFill>
                  <a:schemeClr val="tx1"/>
                </a:solidFill>
              </a:rPr>
              <a:t>int</a:t>
            </a:r>
            <a:r>
              <a:rPr lang="en-US" sz="2200" dirty="0">
                <a:solidFill>
                  <a:schemeClr val="tx1"/>
                </a:solidFill>
              </a:rPr>
              <a:t> </a:t>
            </a:r>
            <a:r>
              <a:rPr lang="en-US" sz="2200" dirty="0" err="1">
                <a:solidFill>
                  <a:schemeClr val="tx1"/>
                </a:solidFill>
              </a:rPr>
              <a:t>num</a:t>
            </a:r>
            <a:r>
              <a:rPr lang="en-US" sz="2200" dirty="0">
                <a:solidFill>
                  <a:schemeClr val="tx1"/>
                </a:solidFill>
              </a:rPr>
              <a:t>, rev=0, rem, temp;</a:t>
            </a:r>
            <a:br>
              <a:rPr lang="en-US" sz="2200" dirty="0">
                <a:solidFill>
                  <a:schemeClr val="tx1"/>
                </a:solidFill>
              </a:rPr>
            </a:br>
            <a:r>
              <a:rPr lang="en-US" sz="2200" dirty="0">
                <a:solidFill>
                  <a:schemeClr val="tx1"/>
                </a:solidFill>
              </a:rPr>
              <a:t>    </a:t>
            </a:r>
            <a:r>
              <a:rPr lang="en-US" sz="2200" dirty="0" err="1">
                <a:solidFill>
                  <a:schemeClr val="tx1"/>
                </a:solidFill>
              </a:rPr>
              <a:t>cout</a:t>
            </a:r>
            <a:r>
              <a:rPr lang="en-US" sz="2200" dirty="0">
                <a:solidFill>
                  <a:schemeClr val="tx1"/>
                </a:solidFill>
              </a:rPr>
              <a:t>&lt;&lt;"Enter the Number: ";</a:t>
            </a:r>
            <a:br>
              <a:rPr lang="en-US" sz="2200" dirty="0">
                <a:solidFill>
                  <a:schemeClr val="tx1"/>
                </a:solidFill>
              </a:rPr>
            </a:br>
            <a:r>
              <a:rPr lang="en-US" sz="2200" dirty="0">
                <a:solidFill>
                  <a:schemeClr val="tx1"/>
                </a:solidFill>
              </a:rPr>
              <a:t>    </a:t>
            </a:r>
            <a:r>
              <a:rPr lang="en-US" sz="2200" dirty="0" err="1">
                <a:solidFill>
                  <a:schemeClr val="tx1"/>
                </a:solidFill>
              </a:rPr>
              <a:t>cin</a:t>
            </a:r>
            <a:r>
              <a:rPr lang="en-US" sz="2200" dirty="0">
                <a:solidFill>
                  <a:schemeClr val="tx1"/>
                </a:solidFill>
              </a:rPr>
              <a:t>&gt;&gt;</a:t>
            </a:r>
            <a:r>
              <a:rPr lang="en-US" sz="2200" dirty="0" err="1">
                <a:solidFill>
                  <a:schemeClr val="tx1"/>
                </a:solidFill>
              </a:rPr>
              <a:t>num</a:t>
            </a:r>
            <a:r>
              <a:rPr lang="en-US" sz="2200" dirty="0">
                <a:solidFill>
                  <a:schemeClr val="tx1"/>
                </a:solidFill>
              </a:rPr>
              <a:t>;</a:t>
            </a:r>
            <a:br>
              <a:rPr lang="en-US" sz="2200" dirty="0">
                <a:solidFill>
                  <a:schemeClr val="tx1"/>
                </a:solidFill>
              </a:rPr>
            </a:br>
            <a:r>
              <a:rPr lang="en-US" sz="2200" dirty="0">
                <a:solidFill>
                  <a:schemeClr val="tx1"/>
                </a:solidFill>
              </a:rPr>
              <a:t>    temp = </a:t>
            </a:r>
            <a:r>
              <a:rPr lang="en-US" sz="2200" dirty="0" err="1">
                <a:solidFill>
                  <a:schemeClr val="tx1"/>
                </a:solidFill>
              </a:rPr>
              <a:t>num</a:t>
            </a:r>
            <a:r>
              <a:rPr lang="en-US" sz="2200" dirty="0">
                <a:solidFill>
                  <a:schemeClr val="tx1"/>
                </a:solidFill>
              </a:rPr>
              <a:t>;</a:t>
            </a:r>
            <a:br>
              <a:rPr lang="en-US" sz="2200" dirty="0">
                <a:solidFill>
                  <a:schemeClr val="tx1"/>
                </a:solidFill>
              </a:rPr>
            </a:br>
            <a:r>
              <a:rPr lang="en-US" sz="2200" dirty="0">
                <a:solidFill>
                  <a:schemeClr val="tx1"/>
                </a:solidFill>
              </a:rPr>
              <a:t>    while(temp&gt;0)</a:t>
            </a:r>
            <a:br>
              <a:rPr lang="en-US" sz="2200" dirty="0">
                <a:solidFill>
                  <a:schemeClr val="tx1"/>
                </a:solidFill>
              </a:rPr>
            </a:br>
            <a:r>
              <a:rPr lang="en-US" sz="2200" dirty="0">
                <a:solidFill>
                  <a:schemeClr val="tx1"/>
                </a:solidFill>
              </a:rPr>
              <a:t>    {</a:t>
            </a:r>
            <a:br>
              <a:rPr lang="en-US" sz="2200" dirty="0">
                <a:solidFill>
                  <a:schemeClr val="tx1"/>
                </a:solidFill>
              </a:rPr>
            </a:br>
            <a:r>
              <a:rPr lang="en-US" sz="2200" dirty="0">
                <a:solidFill>
                  <a:schemeClr val="tx1"/>
                </a:solidFill>
              </a:rPr>
              <a:t>        rem = temp%10;</a:t>
            </a:r>
            <a:br>
              <a:rPr lang="en-US" sz="2200" dirty="0">
                <a:solidFill>
                  <a:schemeClr val="tx1"/>
                </a:solidFill>
              </a:rPr>
            </a:br>
            <a:r>
              <a:rPr lang="en-US" sz="2200" dirty="0">
                <a:solidFill>
                  <a:schemeClr val="tx1"/>
                </a:solidFill>
              </a:rPr>
              <a:t>        rev = (rev*10)+rem;</a:t>
            </a:r>
            <a:br>
              <a:rPr lang="en-US" sz="2200" dirty="0">
                <a:solidFill>
                  <a:schemeClr val="tx1"/>
                </a:solidFill>
              </a:rPr>
            </a:br>
            <a:r>
              <a:rPr lang="en-US" sz="2200" dirty="0">
                <a:solidFill>
                  <a:schemeClr val="tx1"/>
                </a:solidFill>
              </a:rPr>
              <a:t>        temp = temp/10;</a:t>
            </a:r>
            <a:br>
              <a:rPr lang="en-US" sz="2200" dirty="0">
                <a:solidFill>
                  <a:schemeClr val="tx1"/>
                </a:solidFill>
              </a:rPr>
            </a:br>
            <a:r>
              <a:rPr lang="en-US" sz="2200" dirty="0">
                <a:solidFill>
                  <a:schemeClr val="tx1"/>
                </a:solidFill>
              </a:rPr>
              <a:t>    }</a:t>
            </a:r>
            <a:br>
              <a:rPr lang="en-US" sz="2200" dirty="0">
                <a:solidFill>
                  <a:schemeClr val="tx1"/>
                </a:solidFill>
              </a:rPr>
            </a:br>
            <a:r>
              <a:rPr lang="en-US" sz="2200" dirty="0">
                <a:solidFill>
                  <a:schemeClr val="tx1"/>
                </a:solidFill>
              </a:rPr>
              <a:t>    if(rev==</a:t>
            </a:r>
            <a:r>
              <a:rPr lang="en-US" sz="2200" dirty="0" err="1">
                <a:solidFill>
                  <a:schemeClr val="tx1"/>
                </a:solidFill>
              </a:rPr>
              <a:t>num</a:t>
            </a:r>
            <a:r>
              <a:rPr lang="en-US" sz="2200" dirty="0">
                <a:solidFill>
                  <a:schemeClr val="tx1"/>
                </a:solidFill>
              </a:rPr>
              <a:t>)</a:t>
            </a:r>
            <a:br>
              <a:rPr lang="en-US" sz="2200" dirty="0">
                <a:solidFill>
                  <a:schemeClr val="tx1"/>
                </a:solidFill>
              </a:rPr>
            </a:br>
            <a:r>
              <a:rPr lang="en-US" sz="2200" dirty="0">
                <a:solidFill>
                  <a:schemeClr val="tx1"/>
                </a:solidFill>
              </a:rPr>
              <a:t>        </a:t>
            </a:r>
            <a:r>
              <a:rPr lang="en-US" sz="2200" dirty="0" err="1">
                <a:solidFill>
                  <a:schemeClr val="tx1"/>
                </a:solidFill>
              </a:rPr>
              <a:t>cout</a:t>
            </a:r>
            <a:r>
              <a:rPr lang="en-US" sz="2200" dirty="0">
                <a:solidFill>
                  <a:schemeClr val="tx1"/>
                </a:solidFill>
              </a:rPr>
              <a:t>&lt;&lt;"\</a:t>
            </a:r>
            <a:r>
              <a:rPr lang="en-US" sz="2200" dirty="0" err="1">
                <a:solidFill>
                  <a:schemeClr val="tx1"/>
                </a:solidFill>
              </a:rPr>
              <a:t>nIt</a:t>
            </a:r>
            <a:r>
              <a:rPr lang="en-US" sz="2200" dirty="0">
                <a:solidFill>
                  <a:schemeClr val="tx1"/>
                </a:solidFill>
              </a:rPr>
              <a:t> is a Palindrome Number";</a:t>
            </a:r>
            <a:br>
              <a:rPr lang="en-US" sz="2200" dirty="0">
                <a:solidFill>
                  <a:schemeClr val="tx1"/>
                </a:solidFill>
              </a:rPr>
            </a:br>
            <a:r>
              <a:rPr lang="en-US" sz="2200" dirty="0">
                <a:solidFill>
                  <a:schemeClr val="tx1"/>
                </a:solidFill>
              </a:rPr>
              <a:t>    else</a:t>
            </a:r>
            <a:br>
              <a:rPr lang="en-US" sz="2200" dirty="0">
                <a:solidFill>
                  <a:schemeClr val="tx1"/>
                </a:solidFill>
              </a:rPr>
            </a:br>
            <a:r>
              <a:rPr lang="en-US" sz="2200" dirty="0">
                <a:solidFill>
                  <a:schemeClr val="tx1"/>
                </a:solidFill>
              </a:rPr>
              <a:t>        </a:t>
            </a:r>
            <a:r>
              <a:rPr lang="en-US" sz="2200" dirty="0" err="1">
                <a:solidFill>
                  <a:schemeClr val="tx1"/>
                </a:solidFill>
              </a:rPr>
              <a:t>cout</a:t>
            </a:r>
            <a:r>
              <a:rPr lang="en-US" sz="2200" dirty="0">
                <a:solidFill>
                  <a:schemeClr val="tx1"/>
                </a:solidFill>
              </a:rPr>
              <a:t>&lt;&lt;"\</a:t>
            </a:r>
            <a:r>
              <a:rPr lang="en-US" sz="2200" dirty="0" err="1">
                <a:solidFill>
                  <a:schemeClr val="tx1"/>
                </a:solidFill>
              </a:rPr>
              <a:t>nIt</a:t>
            </a:r>
            <a:r>
              <a:rPr lang="en-US" sz="2200" dirty="0">
                <a:solidFill>
                  <a:schemeClr val="tx1"/>
                </a:solidFill>
              </a:rPr>
              <a:t> is not a Palindrome Number";</a:t>
            </a:r>
            <a:br>
              <a:rPr lang="en-US" sz="2200" dirty="0">
                <a:solidFill>
                  <a:schemeClr val="tx1"/>
                </a:solidFill>
              </a:rPr>
            </a:br>
            <a:r>
              <a:rPr lang="en-US" sz="2200" dirty="0">
                <a:solidFill>
                  <a:schemeClr val="tx1"/>
                </a:solidFill>
              </a:rPr>
              <a:t>    </a:t>
            </a:r>
            <a:r>
              <a:rPr lang="en-US" sz="2200" dirty="0" err="1">
                <a:solidFill>
                  <a:schemeClr val="tx1"/>
                </a:solidFill>
              </a:rPr>
              <a:t>cout</a:t>
            </a:r>
            <a:r>
              <a:rPr lang="en-US" sz="2200" dirty="0">
                <a:solidFill>
                  <a:schemeClr val="tx1"/>
                </a:solidFill>
              </a:rPr>
              <a:t>&lt;&lt;</a:t>
            </a:r>
            <a:r>
              <a:rPr lang="en-US" sz="2200" dirty="0" err="1">
                <a:solidFill>
                  <a:schemeClr val="tx1"/>
                </a:solidFill>
              </a:rPr>
              <a:t>endl</a:t>
            </a:r>
            <a:r>
              <a:rPr lang="en-US" sz="2200" dirty="0">
                <a:solidFill>
                  <a:schemeClr val="tx1"/>
                </a:solidFill>
              </a:rPr>
              <a:t>;</a:t>
            </a:r>
            <a:br>
              <a:rPr lang="en-US" sz="2200" dirty="0">
                <a:solidFill>
                  <a:schemeClr val="tx1"/>
                </a:solidFill>
              </a:rPr>
            </a:br>
            <a:r>
              <a:rPr lang="en-US" sz="2200" dirty="0">
                <a:solidFill>
                  <a:schemeClr val="tx1"/>
                </a:solidFill>
              </a:rPr>
              <a:t>    return 0;</a:t>
            </a:r>
            <a:br>
              <a:rPr lang="en-US" sz="2200" dirty="0">
                <a:solidFill>
                  <a:schemeClr val="tx1"/>
                </a:solidFill>
              </a:rPr>
            </a:br>
            <a:r>
              <a:rPr lang="en-US" sz="2200" dirty="0">
                <a:solidFill>
                  <a:schemeClr val="tx1"/>
                </a:solidFill>
              </a:rPr>
              <a:t>}</a:t>
            </a:r>
          </a:p>
        </p:txBody>
      </p:sp>
    </p:spTree>
    <p:extLst>
      <p:ext uri="{BB962C8B-B14F-4D97-AF65-F5344CB8AC3E}">
        <p14:creationId xmlns:p14="http://schemas.microsoft.com/office/powerpoint/2010/main" val="972694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2438" y="100505"/>
            <a:ext cx="11297728" cy="1846659"/>
          </a:xfrm>
          <a:prstGeom prst="rect">
            <a:avLst/>
          </a:prstGeom>
        </p:spPr>
        <p:txBody>
          <a:bodyPr wrap="square">
            <a:spAutoFit/>
          </a:bodyPr>
          <a:lstStyle/>
          <a:p>
            <a:r>
              <a:rPr lang="en-US" sz="2400" dirty="0">
                <a:solidFill>
                  <a:srgbClr val="FF0000"/>
                </a:solidFill>
              </a:rPr>
              <a:t>Functions in C++</a:t>
            </a:r>
          </a:p>
          <a:p>
            <a:endParaRPr lang="en-US" dirty="0"/>
          </a:p>
          <a:p>
            <a:r>
              <a:rPr lang="en-US" dirty="0"/>
              <a:t>A function is a set of statements that takes input, does some specific computation, and produces output. The idea is to put some commonly or repeatedly done tasks together to make a function so that instead of writing the same code again and again for different inputs, we can call this function.</a:t>
            </a:r>
          </a:p>
          <a:p>
            <a:r>
              <a:rPr lang="en-US" dirty="0"/>
              <a:t>In simple terms, a function is a block of code that runs only when it is called.</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062" y="2625484"/>
            <a:ext cx="8716962" cy="2826409"/>
          </a:xfrm>
          <a:prstGeom prst="rect">
            <a:avLst/>
          </a:prstGeom>
        </p:spPr>
      </p:pic>
    </p:spTree>
    <p:extLst>
      <p:ext uri="{BB962C8B-B14F-4D97-AF65-F5344CB8AC3E}">
        <p14:creationId xmlns:p14="http://schemas.microsoft.com/office/powerpoint/2010/main" val="78128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4913" y="451327"/>
            <a:ext cx="6096000" cy="3693319"/>
          </a:xfrm>
          <a:prstGeom prst="rect">
            <a:avLst/>
          </a:prstGeom>
        </p:spPr>
        <p:txBody>
          <a:bodyPr>
            <a:spAutoFit/>
          </a:bodyPr>
          <a:lstStyle/>
          <a:p>
            <a:r>
              <a:rPr lang="en-US" dirty="0"/>
              <a:t>#include &lt;</a:t>
            </a:r>
            <a:r>
              <a:rPr lang="en-US" dirty="0" err="1" smtClean="0"/>
              <a:t>iostream.h</a:t>
            </a:r>
            <a:r>
              <a:rPr lang="en-US" dirty="0" smtClean="0"/>
              <a:t>&gt;</a:t>
            </a:r>
            <a:endParaRPr lang="en-US" dirty="0"/>
          </a:p>
          <a:p>
            <a:endParaRPr lang="en-US" dirty="0"/>
          </a:p>
          <a:p>
            <a:r>
              <a:rPr lang="en-US" dirty="0" smtClean="0"/>
              <a:t>void </a:t>
            </a:r>
            <a:r>
              <a:rPr lang="en-US" dirty="0"/>
              <a:t>greet() </a:t>
            </a:r>
            <a:endParaRPr lang="en-US" dirty="0" smtClean="0"/>
          </a:p>
          <a:p>
            <a:r>
              <a:rPr lang="en-US" dirty="0" smtClean="0"/>
              <a:t>{</a:t>
            </a:r>
            <a:endParaRPr lang="en-US" dirty="0"/>
          </a:p>
          <a:p>
            <a:r>
              <a:rPr lang="en-US" dirty="0"/>
              <a:t>    </a:t>
            </a:r>
            <a:r>
              <a:rPr lang="en-US" dirty="0" err="1"/>
              <a:t>cout</a:t>
            </a:r>
            <a:r>
              <a:rPr lang="en-US" dirty="0"/>
              <a:t> &lt;&lt; "Hello there!";</a:t>
            </a:r>
          </a:p>
          <a:p>
            <a:r>
              <a:rPr lang="en-US" dirty="0"/>
              <a:t>}</a:t>
            </a:r>
          </a:p>
          <a:p>
            <a:endParaRPr lang="en-US" dirty="0"/>
          </a:p>
          <a:p>
            <a:r>
              <a:rPr lang="en-US" dirty="0" err="1"/>
              <a:t>int</a:t>
            </a:r>
            <a:r>
              <a:rPr lang="en-US" dirty="0"/>
              <a:t> main() {</a:t>
            </a:r>
          </a:p>
          <a:p>
            <a:endParaRPr lang="en-US" dirty="0"/>
          </a:p>
          <a:p>
            <a:r>
              <a:rPr lang="en-US" dirty="0" smtClean="0"/>
              <a:t>greet</a:t>
            </a:r>
            <a:r>
              <a:rPr lang="en-US" dirty="0"/>
              <a:t>();</a:t>
            </a:r>
          </a:p>
          <a:p>
            <a:endParaRPr lang="en-US" dirty="0"/>
          </a:p>
          <a:p>
            <a:r>
              <a:rPr lang="en-US" dirty="0"/>
              <a:t>    return 0;</a:t>
            </a:r>
          </a:p>
          <a:p>
            <a:r>
              <a:rPr lang="en-US" dirty="0"/>
              <a:t>}</a:t>
            </a:r>
            <a:endParaRPr lang="en-IN" dirty="0"/>
          </a:p>
        </p:txBody>
      </p:sp>
    </p:spTree>
    <p:extLst>
      <p:ext uri="{BB962C8B-B14F-4D97-AF65-F5344CB8AC3E}">
        <p14:creationId xmlns:p14="http://schemas.microsoft.com/office/powerpoint/2010/main" val="4269452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8574" y="411576"/>
            <a:ext cx="8798943" cy="4185761"/>
          </a:xfrm>
          <a:prstGeom prst="rect">
            <a:avLst/>
          </a:prstGeom>
        </p:spPr>
        <p:txBody>
          <a:bodyPr wrap="square">
            <a:spAutoFit/>
          </a:bodyPr>
          <a:lstStyle/>
          <a:p>
            <a:r>
              <a:rPr lang="en-IN" sz="1400" dirty="0"/>
              <a:t>// C++ Program to demonstrate working of a function</a:t>
            </a:r>
          </a:p>
          <a:p>
            <a:r>
              <a:rPr lang="en-IN" sz="1400" b="1" dirty="0"/>
              <a:t>#include &lt;</a:t>
            </a:r>
            <a:r>
              <a:rPr lang="en-IN" sz="1400" b="1" dirty="0" err="1" smtClean="0"/>
              <a:t>iostream.h</a:t>
            </a:r>
            <a:r>
              <a:rPr lang="en-IN" sz="1400" b="1" dirty="0" smtClean="0"/>
              <a:t>&gt;</a:t>
            </a:r>
            <a:endParaRPr lang="en-IN" sz="1400" b="1" dirty="0"/>
          </a:p>
          <a:p>
            <a:r>
              <a:rPr lang="en-IN" sz="1400" b="1" dirty="0" err="1" smtClean="0"/>
              <a:t>int</a:t>
            </a:r>
            <a:r>
              <a:rPr lang="en-IN" sz="1400" b="1" dirty="0" smtClean="0"/>
              <a:t> </a:t>
            </a:r>
            <a:r>
              <a:rPr lang="en-IN" sz="1400" b="1" dirty="0"/>
              <a:t>max(</a:t>
            </a:r>
            <a:r>
              <a:rPr lang="en-IN" sz="1400" b="1" dirty="0" err="1"/>
              <a:t>int</a:t>
            </a:r>
            <a:r>
              <a:rPr lang="en-IN" sz="1400" b="1" dirty="0"/>
              <a:t> x, </a:t>
            </a:r>
            <a:r>
              <a:rPr lang="en-IN" sz="1400" b="1" dirty="0" err="1"/>
              <a:t>int</a:t>
            </a:r>
            <a:r>
              <a:rPr lang="en-IN" sz="1400" b="1" dirty="0"/>
              <a:t> y)</a:t>
            </a:r>
          </a:p>
          <a:p>
            <a:r>
              <a:rPr lang="en-IN" sz="1400" b="1" dirty="0"/>
              <a:t>{</a:t>
            </a:r>
          </a:p>
          <a:p>
            <a:r>
              <a:rPr lang="en-IN" sz="1400" b="1" dirty="0"/>
              <a:t>	if (x &gt; y)</a:t>
            </a:r>
          </a:p>
          <a:p>
            <a:r>
              <a:rPr lang="en-IN" sz="1400" b="1" dirty="0"/>
              <a:t>		return x;</a:t>
            </a:r>
          </a:p>
          <a:p>
            <a:r>
              <a:rPr lang="en-IN" sz="1400" b="1" dirty="0"/>
              <a:t>	else</a:t>
            </a:r>
          </a:p>
          <a:p>
            <a:r>
              <a:rPr lang="en-IN" sz="1400" b="1" dirty="0"/>
              <a:t>		return y;</a:t>
            </a:r>
          </a:p>
          <a:p>
            <a:r>
              <a:rPr lang="en-IN" sz="1400" b="1" dirty="0"/>
              <a:t>}</a:t>
            </a:r>
          </a:p>
          <a:p>
            <a:endParaRPr lang="en-IN" sz="1400" b="1" dirty="0"/>
          </a:p>
          <a:p>
            <a:r>
              <a:rPr lang="en-IN" sz="1400" b="1" dirty="0" err="1" smtClean="0"/>
              <a:t>int</a:t>
            </a:r>
            <a:r>
              <a:rPr lang="en-IN" sz="1400" b="1" dirty="0" smtClean="0"/>
              <a:t> </a:t>
            </a:r>
            <a:r>
              <a:rPr lang="en-IN" sz="1400" b="1" dirty="0"/>
              <a:t>main()</a:t>
            </a:r>
          </a:p>
          <a:p>
            <a:r>
              <a:rPr lang="en-IN" sz="1400" b="1" dirty="0"/>
              <a:t>{</a:t>
            </a:r>
          </a:p>
          <a:p>
            <a:r>
              <a:rPr lang="en-IN" sz="1400" b="1" dirty="0"/>
              <a:t>	</a:t>
            </a:r>
            <a:r>
              <a:rPr lang="en-IN" sz="1400" b="1" dirty="0" err="1"/>
              <a:t>int</a:t>
            </a:r>
            <a:r>
              <a:rPr lang="en-IN" sz="1400" b="1" dirty="0"/>
              <a:t> a = 10, b = 20;</a:t>
            </a:r>
          </a:p>
          <a:p>
            <a:endParaRPr lang="en-IN" sz="1400" b="1" dirty="0"/>
          </a:p>
          <a:p>
            <a:r>
              <a:rPr lang="en-IN" sz="1400" b="1" dirty="0"/>
              <a:t>		</a:t>
            </a:r>
            <a:r>
              <a:rPr lang="en-IN" sz="1400" b="1" dirty="0" err="1" smtClean="0"/>
              <a:t>int</a:t>
            </a:r>
            <a:r>
              <a:rPr lang="en-IN" sz="1400" b="1" dirty="0" smtClean="0"/>
              <a:t> m=max(a</a:t>
            </a:r>
            <a:r>
              <a:rPr lang="en-IN" sz="1400" b="1" dirty="0"/>
              <a:t>, b);</a:t>
            </a:r>
          </a:p>
          <a:p>
            <a:endParaRPr lang="en-IN" sz="1400" b="1" dirty="0"/>
          </a:p>
          <a:p>
            <a:r>
              <a:rPr lang="en-IN" sz="1400" b="1" dirty="0"/>
              <a:t>	</a:t>
            </a:r>
            <a:r>
              <a:rPr lang="en-IN" sz="1400" b="1" dirty="0" err="1"/>
              <a:t>cout</a:t>
            </a:r>
            <a:r>
              <a:rPr lang="en-IN" sz="1400" b="1" dirty="0"/>
              <a:t> &lt;&lt; "</a:t>
            </a:r>
            <a:r>
              <a:rPr lang="en-IN" sz="1400" b="1" dirty="0" smtClean="0"/>
              <a:t>max </a:t>
            </a:r>
            <a:r>
              <a:rPr lang="en-IN" sz="1400" b="1" dirty="0"/>
              <a:t>is " &lt;&lt; m;</a:t>
            </a:r>
          </a:p>
          <a:p>
            <a:r>
              <a:rPr lang="en-IN" sz="1400" b="1" dirty="0"/>
              <a:t>	return 0;</a:t>
            </a:r>
          </a:p>
          <a:p>
            <a:r>
              <a:rPr lang="en-IN" sz="1400" b="1" dirty="0"/>
              <a:t>}</a:t>
            </a:r>
          </a:p>
        </p:txBody>
      </p:sp>
    </p:spTree>
    <p:extLst>
      <p:ext uri="{BB962C8B-B14F-4D97-AF65-F5344CB8AC3E}">
        <p14:creationId xmlns:p14="http://schemas.microsoft.com/office/powerpoint/2010/main" val="2535712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9177" y="595223"/>
            <a:ext cx="10877909" cy="6340197"/>
          </a:xfrm>
          <a:prstGeom prst="rect">
            <a:avLst/>
          </a:prstGeom>
        </p:spPr>
        <p:txBody>
          <a:bodyPr wrap="square">
            <a:spAutoFit/>
          </a:bodyPr>
          <a:lstStyle/>
          <a:p>
            <a:r>
              <a:rPr lang="en-IN" sz="2800" b="1" dirty="0">
                <a:solidFill>
                  <a:srgbClr val="FF0000"/>
                </a:solidFill>
              </a:rPr>
              <a:t>Object-Oriented Programming (OOPs)</a:t>
            </a:r>
          </a:p>
          <a:p>
            <a:r>
              <a:rPr lang="en-IN" dirty="0"/>
              <a:t>C++ supports the object-oriented programming, </a:t>
            </a:r>
          </a:p>
          <a:p>
            <a:pPr fontAlgn="base"/>
            <a:r>
              <a:rPr lang="en-US" dirty="0"/>
              <a:t>There are some basic concepts that act as the building blocks of OOPs i.e.</a:t>
            </a:r>
          </a:p>
          <a:p>
            <a:pPr fontAlgn="base"/>
            <a:r>
              <a:rPr lang="en-US" dirty="0">
                <a:solidFill>
                  <a:srgbClr val="FF0000"/>
                </a:solidFill>
              </a:rPr>
              <a:t>Class</a:t>
            </a:r>
          </a:p>
          <a:p>
            <a:pPr fontAlgn="base"/>
            <a:r>
              <a:rPr lang="en-US" dirty="0">
                <a:solidFill>
                  <a:srgbClr val="00B050"/>
                </a:solidFill>
              </a:rPr>
              <a:t>Objects</a:t>
            </a:r>
          </a:p>
          <a:p>
            <a:pPr fontAlgn="base"/>
            <a:r>
              <a:rPr lang="en-US" dirty="0">
                <a:solidFill>
                  <a:srgbClr val="0070C0"/>
                </a:solidFill>
              </a:rPr>
              <a:t>Encapsulation</a:t>
            </a:r>
          </a:p>
          <a:p>
            <a:pPr fontAlgn="base"/>
            <a:r>
              <a:rPr lang="en-US" dirty="0">
                <a:solidFill>
                  <a:schemeClr val="accent5"/>
                </a:solidFill>
              </a:rPr>
              <a:t>Abstraction</a:t>
            </a:r>
          </a:p>
          <a:p>
            <a:pPr fontAlgn="base"/>
            <a:r>
              <a:rPr lang="en-US" dirty="0">
                <a:solidFill>
                  <a:srgbClr val="0070C0"/>
                </a:solidFill>
              </a:rPr>
              <a:t>Polymorphism</a:t>
            </a:r>
          </a:p>
          <a:p>
            <a:pPr fontAlgn="base"/>
            <a:r>
              <a:rPr lang="en-US" dirty="0">
                <a:solidFill>
                  <a:srgbClr val="FFC000"/>
                </a:solidFill>
              </a:rPr>
              <a:t>Inheritance</a:t>
            </a:r>
          </a:p>
          <a:p>
            <a:pPr fontAlgn="base"/>
            <a:r>
              <a:rPr lang="en-US" dirty="0">
                <a:solidFill>
                  <a:schemeClr val="accent6">
                    <a:lumMod val="50000"/>
                  </a:schemeClr>
                </a:solidFill>
              </a:rPr>
              <a:t>Dynamic Binding</a:t>
            </a:r>
          </a:p>
          <a:p>
            <a:pPr fontAlgn="base"/>
            <a:r>
              <a:rPr lang="en-US" dirty="0">
                <a:solidFill>
                  <a:schemeClr val="accent1"/>
                </a:solidFill>
              </a:rPr>
              <a:t>Message Passing</a:t>
            </a:r>
          </a:p>
          <a:p>
            <a:endParaRPr lang="en-IN" dirty="0" smtClean="0">
              <a:solidFill>
                <a:srgbClr val="C00000"/>
              </a:solidFill>
            </a:endParaRPr>
          </a:p>
          <a:p>
            <a:r>
              <a:rPr lang="en-US" b="1" u="sng" dirty="0"/>
              <a:t>C++ Class</a:t>
            </a:r>
          </a:p>
          <a:p>
            <a:r>
              <a:rPr lang="en-US" dirty="0"/>
              <a:t>A class is a blueprint for the object.</a:t>
            </a:r>
            <a:br>
              <a:rPr lang="en-US" dirty="0"/>
            </a:br>
            <a:r>
              <a:rPr lang="en-US" dirty="0"/>
              <a:t/>
            </a:r>
            <a:br>
              <a:rPr lang="en-US" dirty="0"/>
            </a:br>
            <a:r>
              <a:rPr lang="en-US" dirty="0"/>
              <a:t>We can think of a class as a sketch (prototype) of a house. It contains all the details about the floors, doors, windows, etc. Based on these descriptions we build the house. House is the object</a:t>
            </a:r>
            <a:r>
              <a:rPr lang="en-US" dirty="0" smtClean="0"/>
              <a:t>.</a:t>
            </a:r>
            <a:r>
              <a:rPr lang="en-US" dirty="0"/>
              <a:t>  For example, lets say we have a class </a:t>
            </a:r>
            <a:r>
              <a:rPr lang="en-US" b="1" dirty="0"/>
              <a:t>Car</a:t>
            </a:r>
            <a:r>
              <a:rPr lang="en-US" dirty="0"/>
              <a:t> which has data members (variables) such as speed, weight, price and functions such as </a:t>
            </a:r>
            <a:r>
              <a:rPr lang="en-US" dirty="0" err="1"/>
              <a:t>gearChange</a:t>
            </a:r>
            <a:r>
              <a:rPr lang="en-US" dirty="0"/>
              <a:t>(), </a:t>
            </a:r>
            <a:r>
              <a:rPr lang="en-US" dirty="0" err="1"/>
              <a:t>slowDown</a:t>
            </a:r>
            <a:r>
              <a:rPr lang="en-US" dirty="0"/>
              <a:t>(), brake() etc. Now lets say I create a object of this class named </a:t>
            </a:r>
            <a:r>
              <a:rPr lang="en-US" dirty="0" err="1"/>
              <a:t>FordFigo</a:t>
            </a:r>
            <a:r>
              <a:rPr lang="en-US" dirty="0"/>
              <a:t> which uses these data members and functions and give them its own values. Similarly we can create as many objects as we want using the blueprint(class).</a:t>
            </a:r>
          </a:p>
          <a:p>
            <a:endParaRPr lang="en-IN" dirty="0">
              <a:solidFill>
                <a:srgbClr val="C00000"/>
              </a:solidFill>
            </a:endParaRPr>
          </a:p>
        </p:txBody>
      </p:sp>
    </p:spTree>
    <p:extLst>
      <p:ext uri="{BB962C8B-B14F-4D97-AF65-F5344CB8AC3E}">
        <p14:creationId xmlns:p14="http://schemas.microsoft.com/office/powerpoint/2010/main" val="12331465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079" y="335846"/>
            <a:ext cx="9359661" cy="5078313"/>
          </a:xfrm>
          <a:prstGeom prst="rect">
            <a:avLst/>
          </a:prstGeom>
        </p:spPr>
        <p:txBody>
          <a:bodyPr wrap="square">
            <a:spAutoFit/>
          </a:bodyPr>
          <a:lstStyle/>
          <a:p>
            <a:r>
              <a:rPr lang="en-IN" dirty="0"/>
              <a:t>C++ Object</a:t>
            </a:r>
          </a:p>
          <a:p>
            <a:r>
              <a:rPr lang="en-IN" dirty="0"/>
              <a:t>In C++, Object is a real world entity, for example, chair, car, pen, mobile, laptop etc.</a:t>
            </a:r>
          </a:p>
          <a:p>
            <a:endParaRPr lang="en-IN" dirty="0"/>
          </a:p>
          <a:p>
            <a:r>
              <a:rPr lang="en-IN" dirty="0"/>
              <a:t>In other words, object is an entity that has state and </a:t>
            </a:r>
            <a:r>
              <a:rPr lang="en-IN" dirty="0" err="1"/>
              <a:t>behavior</a:t>
            </a:r>
            <a:r>
              <a:rPr lang="en-IN" dirty="0"/>
              <a:t>. Here, state means data and </a:t>
            </a:r>
            <a:r>
              <a:rPr lang="en-IN" dirty="0" err="1"/>
              <a:t>behavior</a:t>
            </a:r>
            <a:r>
              <a:rPr lang="en-IN" dirty="0"/>
              <a:t> means functionality.</a:t>
            </a:r>
          </a:p>
          <a:p>
            <a:endParaRPr lang="en-IN" dirty="0"/>
          </a:p>
          <a:p>
            <a:r>
              <a:rPr lang="en-IN" dirty="0"/>
              <a:t>Object is a runtime entity, it is created at runtime.</a:t>
            </a:r>
          </a:p>
          <a:p>
            <a:endParaRPr lang="en-IN" dirty="0"/>
          </a:p>
          <a:p>
            <a:r>
              <a:rPr lang="en-IN" dirty="0"/>
              <a:t>Backward Skip 10s</a:t>
            </a:r>
          </a:p>
          <a:p>
            <a:endParaRPr lang="en-IN" dirty="0"/>
          </a:p>
          <a:p>
            <a:r>
              <a:rPr lang="en-IN" dirty="0"/>
              <a:t>Play Video</a:t>
            </a:r>
          </a:p>
          <a:p>
            <a:endParaRPr lang="en-IN" dirty="0"/>
          </a:p>
          <a:p>
            <a:r>
              <a:rPr lang="en-IN" dirty="0"/>
              <a:t>Forward Skip 10s</a:t>
            </a:r>
          </a:p>
          <a:p>
            <a:endParaRPr lang="en-IN" dirty="0"/>
          </a:p>
          <a:p>
            <a:endParaRPr lang="en-IN" dirty="0"/>
          </a:p>
          <a:p>
            <a:r>
              <a:rPr lang="en-IN" dirty="0"/>
              <a:t>Object is an instance of a class. All the members of the class can be accessed through object.</a:t>
            </a:r>
          </a:p>
          <a:p>
            <a:endParaRPr lang="en-IN" dirty="0"/>
          </a:p>
        </p:txBody>
      </p:sp>
    </p:spTree>
    <p:extLst>
      <p:ext uri="{BB962C8B-B14F-4D97-AF65-F5344CB8AC3E}">
        <p14:creationId xmlns:p14="http://schemas.microsoft.com/office/powerpoint/2010/main" val="2758794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C0F7E89A-8A6E-3F99-4AAC-30FF94BFBC86}"/>
              </a:ext>
            </a:extLst>
          </p:cNvPr>
          <p:cNvSpPr txBox="1"/>
          <p:nvPr/>
        </p:nvSpPr>
        <p:spPr>
          <a:xfrm>
            <a:off x="665018" y="522329"/>
            <a:ext cx="8866909" cy="6001643"/>
          </a:xfrm>
          <a:prstGeom prst="rect">
            <a:avLst/>
          </a:prstGeom>
          <a:noFill/>
        </p:spPr>
        <p:txBody>
          <a:bodyPr wrap="square">
            <a:spAutoFit/>
          </a:bodyPr>
          <a:lstStyle/>
          <a:p>
            <a:pPr algn="just"/>
            <a:r>
              <a:rPr lang="en-US" sz="3200" b="1" i="0" u="sng" dirty="0">
                <a:solidFill>
                  <a:srgbClr val="FF0000"/>
                </a:solidFill>
                <a:effectLst/>
                <a:latin typeface="erdana"/>
              </a:rPr>
              <a:t>C++ Program</a:t>
            </a:r>
          </a:p>
          <a:p>
            <a:pPr algn="just"/>
            <a:r>
              <a:rPr lang="en-US" sz="3200" b="0" i="0" dirty="0">
                <a:solidFill>
                  <a:srgbClr val="002060"/>
                </a:solidFill>
                <a:effectLst/>
                <a:latin typeface="inter-regular"/>
              </a:rPr>
              <a:t>In this tutorial, all C++ programs are given with C++ </a:t>
            </a:r>
            <a:r>
              <a:rPr lang="en-US" sz="3200" dirty="0">
                <a:solidFill>
                  <a:srgbClr val="002060"/>
                </a:solidFill>
                <a:latin typeface="inter-regular"/>
              </a:rPr>
              <a:t>program code.</a:t>
            </a:r>
          </a:p>
          <a:p>
            <a:pPr algn="just"/>
            <a:r>
              <a:rPr lang="en-US" sz="3200" dirty="0">
                <a:solidFill>
                  <a:srgbClr val="002060"/>
                </a:solidFill>
                <a:latin typeface="inter-regular"/>
              </a:rPr>
              <a:t>com</a:t>
            </a:r>
            <a:r>
              <a:rPr lang="en-US" sz="3200" b="0" i="0" dirty="0">
                <a:solidFill>
                  <a:srgbClr val="002060"/>
                </a:solidFill>
                <a:effectLst/>
                <a:latin typeface="inter-regular"/>
              </a:rPr>
              <a:t>piler so that you can easily change the C++</a:t>
            </a:r>
          </a:p>
          <a:p>
            <a:pPr algn="just"/>
            <a:r>
              <a:rPr lang="en-US" sz="3200" b="0" i="0" dirty="0">
                <a:solidFill>
                  <a:srgbClr val="333333"/>
                </a:solidFill>
                <a:effectLst/>
                <a:latin typeface="inter-regular"/>
              </a:rPr>
              <a:t> </a:t>
            </a:r>
            <a:r>
              <a:rPr lang="en-US" sz="3200" b="1" i="0" u="sng" dirty="0">
                <a:solidFill>
                  <a:srgbClr val="333333"/>
                </a:solidFill>
                <a:effectLst/>
                <a:latin typeface="inter-regular"/>
              </a:rPr>
              <a:t>File: main.cpp</a:t>
            </a:r>
          </a:p>
          <a:p>
            <a:pPr algn="just"/>
            <a:r>
              <a:rPr lang="en-US" sz="3200" b="1" i="0" dirty="0">
                <a:solidFill>
                  <a:srgbClr val="FF0000"/>
                </a:solidFill>
                <a:effectLst/>
                <a:latin typeface="inter-regular"/>
              </a:rPr>
              <a:t>                                        </a:t>
            </a:r>
            <a:r>
              <a:rPr lang="en-US" sz="3200" b="1" i="0" u="sng" dirty="0">
                <a:solidFill>
                  <a:srgbClr val="FF0000"/>
                </a:solidFill>
                <a:effectLst/>
                <a:latin typeface="inter-regular"/>
              </a:rPr>
              <a:t>BASIC STRUCTURE:</a:t>
            </a:r>
          </a:p>
          <a:p>
            <a:pPr algn="just"/>
            <a:r>
              <a:rPr lang="en-US" sz="3200" b="1" i="0" dirty="0">
                <a:solidFill>
                  <a:srgbClr val="002060"/>
                </a:solidFill>
                <a:effectLst/>
                <a:latin typeface="inter-regular"/>
              </a:rPr>
              <a:t>#include &lt;iostream&gt;  </a:t>
            </a:r>
          </a:p>
          <a:p>
            <a:pPr algn="just"/>
            <a:r>
              <a:rPr lang="en-US" sz="3200" b="1" i="0" dirty="0">
                <a:solidFill>
                  <a:srgbClr val="002060"/>
                </a:solidFill>
                <a:effectLst/>
                <a:latin typeface="inter-regular"/>
              </a:rPr>
              <a:t>using namespace std;  </a:t>
            </a:r>
          </a:p>
          <a:p>
            <a:pPr algn="just"/>
            <a:r>
              <a:rPr lang="en-US" sz="3200" b="1" i="0" dirty="0">
                <a:solidFill>
                  <a:srgbClr val="002060"/>
                </a:solidFill>
                <a:effectLst/>
                <a:latin typeface="inter-regular"/>
              </a:rPr>
              <a:t>int main() </a:t>
            </a:r>
          </a:p>
          <a:p>
            <a:pPr algn="just"/>
            <a:r>
              <a:rPr lang="en-US" sz="3200" b="1" i="0" dirty="0">
                <a:solidFill>
                  <a:srgbClr val="002060"/>
                </a:solidFill>
                <a:effectLst/>
                <a:latin typeface="inter-regular"/>
              </a:rPr>
              <a:t>{  </a:t>
            </a:r>
          </a:p>
          <a:p>
            <a:pPr algn="just"/>
            <a:r>
              <a:rPr lang="en-US" sz="3200" b="1" i="0" dirty="0" err="1">
                <a:solidFill>
                  <a:srgbClr val="002060"/>
                </a:solidFill>
                <a:effectLst/>
                <a:latin typeface="inter-regular"/>
              </a:rPr>
              <a:t>cout</a:t>
            </a:r>
            <a:r>
              <a:rPr lang="en-US" sz="3200" b="1" i="0" dirty="0">
                <a:solidFill>
                  <a:srgbClr val="002060"/>
                </a:solidFill>
                <a:effectLst/>
                <a:latin typeface="inter-regular"/>
              </a:rPr>
              <a:t> &lt;&lt; "Hello C++ Programming";  </a:t>
            </a:r>
          </a:p>
          <a:p>
            <a:pPr algn="just"/>
            <a:r>
              <a:rPr lang="en-US" sz="3200" b="1" i="0" dirty="0">
                <a:solidFill>
                  <a:srgbClr val="002060"/>
                </a:solidFill>
                <a:effectLst/>
                <a:latin typeface="inter-regular"/>
              </a:rPr>
              <a:t>}  </a:t>
            </a:r>
          </a:p>
        </p:txBody>
      </p:sp>
    </p:spTree>
    <p:extLst>
      <p:ext uri="{BB962C8B-B14F-4D97-AF65-F5344CB8AC3E}">
        <p14:creationId xmlns:p14="http://schemas.microsoft.com/office/powerpoint/2010/main" val="2198118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5">
                                            <p:txEl>
                                              <p:pRg st="0" end="0"/>
                                            </p:txEl>
                                          </p:spTgt>
                                        </p:tgtEl>
                                      </p:cBhvr>
                                    </p:animEffect>
                                    <p:set>
                                      <p:cBhvr>
                                        <p:cTn id="7" dur="1" fill="hold">
                                          <p:stCondLst>
                                            <p:cond delay="1999"/>
                                          </p:stCondLst>
                                        </p:cTn>
                                        <p:tgtEl>
                                          <p:spTgt spid="5">
                                            <p:txEl>
                                              <p:pRg st="0" end="0"/>
                                            </p:txEl>
                                          </p:spTgt>
                                        </p:tgtEl>
                                        <p:attrNameLst>
                                          <p:attrName>style.visibility</p:attrName>
                                        </p:attrNameLst>
                                      </p:cBhvr>
                                      <p:to>
                                        <p:strVal val="hidden"/>
                                      </p:to>
                                    </p:set>
                                  </p:childTnLst>
                                </p:cTn>
                              </p:par>
                              <p:par>
                                <p:cTn id="8" presetID="21" presetClass="exit" presetSubtype="1" fill="hold" nodeType="withEffect">
                                  <p:stCondLst>
                                    <p:cond delay="0"/>
                                  </p:stCondLst>
                                  <p:childTnLst>
                                    <p:animEffect transition="out" filter="wheel(1)">
                                      <p:cBhvr>
                                        <p:cTn id="9" dur="2000"/>
                                        <p:tgtEl>
                                          <p:spTgt spid="5">
                                            <p:txEl>
                                              <p:pRg st="1" end="1"/>
                                            </p:txEl>
                                          </p:spTgt>
                                        </p:tgtEl>
                                      </p:cBhvr>
                                    </p:animEffect>
                                    <p:set>
                                      <p:cBhvr>
                                        <p:cTn id="10" dur="1" fill="hold">
                                          <p:stCondLst>
                                            <p:cond delay="1999"/>
                                          </p:stCondLst>
                                        </p:cTn>
                                        <p:tgtEl>
                                          <p:spTgt spid="5">
                                            <p:txEl>
                                              <p:pRg st="1" end="1"/>
                                            </p:txEl>
                                          </p:spTgt>
                                        </p:tgtEl>
                                        <p:attrNameLst>
                                          <p:attrName>style.visibility</p:attrName>
                                        </p:attrNameLst>
                                      </p:cBhvr>
                                      <p:to>
                                        <p:strVal val="hidden"/>
                                      </p:to>
                                    </p:set>
                                  </p:childTnLst>
                                </p:cTn>
                              </p:par>
                              <p:par>
                                <p:cTn id="11" presetID="21" presetClass="exit" presetSubtype="1" fill="hold" nodeType="withEffect">
                                  <p:stCondLst>
                                    <p:cond delay="0"/>
                                  </p:stCondLst>
                                  <p:childTnLst>
                                    <p:animEffect transition="out" filter="wheel(1)">
                                      <p:cBhvr>
                                        <p:cTn id="12" dur="2000"/>
                                        <p:tgtEl>
                                          <p:spTgt spid="5">
                                            <p:txEl>
                                              <p:pRg st="2" end="2"/>
                                            </p:txEl>
                                          </p:spTgt>
                                        </p:tgtEl>
                                      </p:cBhvr>
                                    </p:animEffect>
                                    <p:set>
                                      <p:cBhvr>
                                        <p:cTn id="13" dur="1" fill="hold">
                                          <p:stCondLst>
                                            <p:cond delay="1999"/>
                                          </p:stCondLst>
                                        </p:cTn>
                                        <p:tgtEl>
                                          <p:spTgt spid="5">
                                            <p:txEl>
                                              <p:pRg st="2" end="2"/>
                                            </p:txEl>
                                          </p:spTgt>
                                        </p:tgtEl>
                                        <p:attrNameLst>
                                          <p:attrName>style.visibility</p:attrName>
                                        </p:attrNameLst>
                                      </p:cBhvr>
                                      <p:to>
                                        <p:strVal val="hidden"/>
                                      </p:to>
                                    </p:set>
                                  </p:childTnLst>
                                </p:cTn>
                              </p:par>
                              <p:par>
                                <p:cTn id="14" presetID="21" presetClass="exit" presetSubtype="1" fill="hold" nodeType="withEffect">
                                  <p:stCondLst>
                                    <p:cond delay="0"/>
                                  </p:stCondLst>
                                  <p:childTnLst>
                                    <p:animEffect transition="out" filter="wheel(1)">
                                      <p:cBhvr>
                                        <p:cTn id="15" dur="2000"/>
                                        <p:tgtEl>
                                          <p:spTgt spid="5">
                                            <p:txEl>
                                              <p:pRg st="3" end="3"/>
                                            </p:txEl>
                                          </p:spTgt>
                                        </p:tgtEl>
                                      </p:cBhvr>
                                    </p:animEffect>
                                    <p:set>
                                      <p:cBhvr>
                                        <p:cTn id="16" dur="1" fill="hold">
                                          <p:stCondLst>
                                            <p:cond delay="1999"/>
                                          </p:stCondLst>
                                        </p:cTn>
                                        <p:tgtEl>
                                          <p:spTgt spid="5">
                                            <p:txEl>
                                              <p:pRg st="3" end="3"/>
                                            </p:txEl>
                                          </p:spTgt>
                                        </p:tgtEl>
                                        <p:attrNameLst>
                                          <p:attrName>style.visibility</p:attrName>
                                        </p:attrNameLst>
                                      </p:cBhvr>
                                      <p:to>
                                        <p:strVal val="hidden"/>
                                      </p:to>
                                    </p:set>
                                  </p:childTnLst>
                                </p:cTn>
                              </p:par>
                              <p:par>
                                <p:cTn id="17" presetID="21" presetClass="exit" presetSubtype="1" fill="hold" nodeType="withEffect">
                                  <p:stCondLst>
                                    <p:cond delay="0"/>
                                  </p:stCondLst>
                                  <p:childTnLst>
                                    <p:animEffect transition="out" filter="wheel(1)">
                                      <p:cBhvr>
                                        <p:cTn id="18" dur="2000"/>
                                        <p:tgtEl>
                                          <p:spTgt spid="5">
                                            <p:txEl>
                                              <p:pRg st="4" end="4"/>
                                            </p:txEl>
                                          </p:spTgt>
                                        </p:tgtEl>
                                      </p:cBhvr>
                                    </p:animEffect>
                                    <p:set>
                                      <p:cBhvr>
                                        <p:cTn id="19" dur="1" fill="hold">
                                          <p:stCondLst>
                                            <p:cond delay="1999"/>
                                          </p:stCondLst>
                                        </p:cTn>
                                        <p:tgtEl>
                                          <p:spTgt spid="5">
                                            <p:txEl>
                                              <p:pRg st="4" end="4"/>
                                            </p:txEl>
                                          </p:spTgt>
                                        </p:tgtEl>
                                        <p:attrNameLst>
                                          <p:attrName>style.visibility</p:attrName>
                                        </p:attrNameLst>
                                      </p:cBhvr>
                                      <p:to>
                                        <p:strVal val="hidden"/>
                                      </p:to>
                                    </p:set>
                                  </p:childTnLst>
                                </p:cTn>
                              </p:par>
                              <p:par>
                                <p:cTn id="20" presetID="21" presetClass="exit" presetSubtype="1" fill="hold" nodeType="withEffect">
                                  <p:stCondLst>
                                    <p:cond delay="0"/>
                                  </p:stCondLst>
                                  <p:childTnLst>
                                    <p:animEffect transition="out" filter="wheel(1)">
                                      <p:cBhvr>
                                        <p:cTn id="21" dur="2000"/>
                                        <p:tgtEl>
                                          <p:spTgt spid="5">
                                            <p:txEl>
                                              <p:pRg st="5" end="5"/>
                                            </p:txEl>
                                          </p:spTgt>
                                        </p:tgtEl>
                                      </p:cBhvr>
                                    </p:animEffect>
                                    <p:set>
                                      <p:cBhvr>
                                        <p:cTn id="22" dur="1" fill="hold">
                                          <p:stCondLst>
                                            <p:cond delay="1999"/>
                                          </p:stCondLst>
                                        </p:cTn>
                                        <p:tgtEl>
                                          <p:spTgt spid="5">
                                            <p:txEl>
                                              <p:pRg st="5" end="5"/>
                                            </p:txEl>
                                          </p:spTgt>
                                        </p:tgtEl>
                                        <p:attrNameLst>
                                          <p:attrName>style.visibility</p:attrName>
                                        </p:attrNameLst>
                                      </p:cBhvr>
                                      <p:to>
                                        <p:strVal val="hidden"/>
                                      </p:to>
                                    </p:set>
                                  </p:childTnLst>
                                </p:cTn>
                              </p:par>
                              <p:par>
                                <p:cTn id="23" presetID="21" presetClass="exit" presetSubtype="1" fill="hold" nodeType="withEffect">
                                  <p:stCondLst>
                                    <p:cond delay="0"/>
                                  </p:stCondLst>
                                  <p:childTnLst>
                                    <p:animEffect transition="out" filter="wheel(1)">
                                      <p:cBhvr>
                                        <p:cTn id="24" dur="2000"/>
                                        <p:tgtEl>
                                          <p:spTgt spid="5">
                                            <p:txEl>
                                              <p:pRg st="6" end="6"/>
                                            </p:txEl>
                                          </p:spTgt>
                                        </p:tgtEl>
                                      </p:cBhvr>
                                    </p:animEffect>
                                    <p:set>
                                      <p:cBhvr>
                                        <p:cTn id="25" dur="1" fill="hold">
                                          <p:stCondLst>
                                            <p:cond delay="1999"/>
                                          </p:stCondLst>
                                        </p:cTn>
                                        <p:tgtEl>
                                          <p:spTgt spid="5">
                                            <p:txEl>
                                              <p:pRg st="6" end="6"/>
                                            </p:txEl>
                                          </p:spTgt>
                                        </p:tgtEl>
                                        <p:attrNameLst>
                                          <p:attrName>style.visibility</p:attrName>
                                        </p:attrNameLst>
                                      </p:cBhvr>
                                      <p:to>
                                        <p:strVal val="hidden"/>
                                      </p:to>
                                    </p:set>
                                  </p:childTnLst>
                                </p:cTn>
                              </p:par>
                              <p:par>
                                <p:cTn id="26" presetID="21" presetClass="exit" presetSubtype="1" fill="hold" nodeType="withEffect">
                                  <p:stCondLst>
                                    <p:cond delay="0"/>
                                  </p:stCondLst>
                                  <p:childTnLst>
                                    <p:animEffect transition="out" filter="wheel(1)">
                                      <p:cBhvr>
                                        <p:cTn id="27" dur="2000"/>
                                        <p:tgtEl>
                                          <p:spTgt spid="5">
                                            <p:txEl>
                                              <p:pRg st="7" end="7"/>
                                            </p:txEl>
                                          </p:spTgt>
                                        </p:tgtEl>
                                      </p:cBhvr>
                                    </p:animEffect>
                                    <p:set>
                                      <p:cBhvr>
                                        <p:cTn id="28" dur="1" fill="hold">
                                          <p:stCondLst>
                                            <p:cond delay="1999"/>
                                          </p:stCondLst>
                                        </p:cTn>
                                        <p:tgtEl>
                                          <p:spTgt spid="5">
                                            <p:txEl>
                                              <p:pRg st="7" end="7"/>
                                            </p:txEl>
                                          </p:spTgt>
                                        </p:tgtEl>
                                        <p:attrNameLst>
                                          <p:attrName>style.visibility</p:attrName>
                                        </p:attrNameLst>
                                      </p:cBhvr>
                                      <p:to>
                                        <p:strVal val="hidden"/>
                                      </p:to>
                                    </p:set>
                                  </p:childTnLst>
                                </p:cTn>
                              </p:par>
                              <p:par>
                                <p:cTn id="29" presetID="21" presetClass="exit" presetSubtype="1" fill="hold" nodeType="withEffect">
                                  <p:stCondLst>
                                    <p:cond delay="0"/>
                                  </p:stCondLst>
                                  <p:childTnLst>
                                    <p:animEffect transition="out" filter="wheel(1)">
                                      <p:cBhvr>
                                        <p:cTn id="30" dur="2000"/>
                                        <p:tgtEl>
                                          <p:spTgt spid="5">
                                            <p:txEl>
                                              <p:pRg st="8" end="8"/>
                                            </p:txEl>
                                          </p:spTgt>
                                        </p:tgtEl>
                                      </p:cBhvr>
                                    </p:animEffect>
                                    <p:set>
                                      <p:cBhvr>
                                        <p:cTn id="31" dur="1" fill="hold">
                                          <p:stCondLst>
                                            <p:cond delay="1999"/>
                                          </p:stCondLst>
                                        </p:cTn>
                                        <p:tgtEl>
                                          <p:spTgt spid="5">
                                            <p:txEl>
                                              <p:pRg st="8" end="8"/>
                                            </p:txEl>
                                          </p:spTgt>
                                        </p:tgtEl>
                                        <p:attrNameLst>
                                          <p:attrName>style.visibility</p:attrName>
                                        </p:attrNameLst>
                                      </p:cBhvr>
                                      <p:to>
                                        <p:strVal val="hidden"/>
                                      </p:to>
                                    </p:set>
                                  </p:childTnLst>
                                </p:cTn>
                              </p:par>
                              <p:par>
                                <p:cTn id="32" presetID="21" presetClass="exit" presetSubtype="1" fill="hold" nodeType="withEffect">
                                  <p:stCondLst>
                                    <p:cond delay="0"/>
                                  </p:stCondLst>
                                  <p:childTnLst>
                                    <p:animEffect transition="out" filter="wheel(1)">
                                      <p:cBhvr>
                                        <p:cTn id="33" dur="2000"/>
                                        <p:tgtEl>
                                          <p:spTgt spid="5">
                                            <p:txEl>
                                              <p:pRg st="9" end="9"/>
                                            </p:txEl>
                                          </p:spTgt>
                                        </p:tgtEl>
                                      </p:cBhvr>
                                    </p:animEffect>
                                    <p:set>
                                      <p:cBhvr>
                                        <p:cTn id="34" dur="1" fill="hold">
                                          <p:stCondLst>
                                            <p:cond delay="1999"/>
                                          </p:stCondLst>
                                        </p:cTn>
                                        <p:tgtEl>
                                          <p:spTgt spid="5">
                                            <p:txEl>
                                              <p:pRg st="9" end="9"/>
                                            </p:txEl>
                                          </p:spTgt>
                                        </p:tgtEl>
                                        <p:attrNameLst>
                                          <p:attrName>style.visibility</p:attrName>
                                        </p:attrNameLst>
                                      </p:cBhvr>
                                      <p:to>
                                        <p:strVal val="hidden"/>
                                      </p:to>
                                    </p:set>
                                  </p:childTnLst>
                                </p:cTn>
                              </p:par>
                              <p:par>
                                <p:cTn id="35" presetID="21" presetClass="exit" presetSubtype="1" fill="hold" nodeType="withEffect">
                                  <p:stCondLst>
                                    <p:cond delay="0"/>
                                  </p:stCondLst>
                                  <p:childTnLst>
                                    <p:animEffect transition="out" filter="wheel(1)">
                                      <p:cBhvr>
                                        <p:cTn id="36" dur="2000"/>
                                        <p:tgtEl>
                                          <p:spTgt spid="5">
                                            <p:txEl>
                                              <p:pRg st="10" end="10"/>
                                            </p:txEl>
                                          </p:spTgt>
                                        </p:tgtEl>
                                      </p:cBhvr>
                                    </p:animEffect>
                                    <p:set>
                                      <p:cBhvr>
                                        <p:cTn id="37" dur="1" fill="hold">
                                          <p:stCondLst>
                                            <p:cond delay="1999"/>
                                          </p:stCondLst>
                                        </p:cTn>
                                        <p:tgtEl>
                                          <p:spTgt spid="5">
                                            <p:txEl>
                                              <p:pRg st="10" end="1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 Class and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296" y="1319213"/>
            <a:ext cx="7703090" cy="41068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13140" y="422694"/>
            <a:ext cx="7401464" cy="369332"/>
          </a:xfrm>
          <a:prstGeom prst="rect">
            <a:avLst/>
          </a:prstGeom>
          <a:noFill/>
        </p:spPr>
        <p:txBody>
          <a:bodyPr wrap="square" rtlCol="0">
            <a:spAutoFit/>
          </a:bodyPr>
          <a:lstStyle/>
          <a:p>
            <a:r>
              <a:rPr lang="en-US" dirty="0" smtClean="0"/>
              <a:t>Example of Class </a:t>
            </a:r>
            <a:endParaRPr lang="en-IN" dirty="0"/>
          </a:p>
        </p:txBody>
      </p:sp>
    </p:spTree>
    <p:extLst>
      <p:ext uri="{BB962C8B-B14F-4D97-AF65-F5344CB8AC3E}">
        <p14:creationId xmlns:p14="http://schemas.microsoft.com/office/powerpoint/2010/main" val="1676294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7366" y="1129953"/>
            <a:ext cx="9963509" cy="5078313"/>
          </a:xfrm>
          <a:prstGeom prst="rect">
            <a:avLst/>
          </a:prstGeom>
        </p:spPr>
        <p:txBody>
          <a:bodyPr wrap="square">
            <a:spAutoFit/>
          </a:bodyPr>
          <a:lstStyle/>
          <a:p>
            <a:r>
              <a:rPr lang="en-IN" dirty="0">
                <a:solidFill>
                  <a:srgbClr val="0000CD"/>
                </a:solidFill>
                <a:latin typeface="Consolas" panose="020B0609020204030204" pitchFamily="49" charset="0"/>
              </a:rPr>
              <a:t>class</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MyClass</a:t>
            </a:r>
            <a:r>
              <a:rPr lang="en-IN" dirty="0">
                <a:solidFill>
                  <a:srgbClr val="000000"/>
                </a:solidFill>
                <a:latin typeface="Consolas" panose="020B0609020204030204" pitchFamily="49" charset="0"/>
              </a:rPr>
              <a:t> {       </a:t>
            </a:r>
            <a:r>
              <a:rPr lang="en-IN" dirty="0">
                <a:solidFill>
                  <a:srgbClr val="008000"/>
                </a:solidFill>
                <a:latin typeface="Consolas" panose="020B0609020204030204" pitchFamily="49" charset="0"/>
              </a:rPr>
              <a:t>// The class</a:t>
            </a:r>
            <a:br>
              <a:rPr lang="en-IN" dirty="0">
                <a:solidFill>
                  <a:srgbClr val="008000"/>
                </a:solidFill>
                <a:latin typeface="Consolas" panose="020B0609020204030204" pitchFamily="49" charset="0"/>
              </a:rPr>
            </a:b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public</a:t>
            </a:r>
            <a:r>
              <a:rPr lang="en-IN" dirty="0">
                <a:solidFill>
                  <a:srgbClr val="000000"/>
                </a:solidFill>
                <a:latin typeface="Consolas" panose="020B0609020204030204" pitchFamily="49" charset="0"/>
              </a:rPr>
              <a:t>:             </a:t>
            </a:r>
            <a:r>
              <a:rPr lang="en-IN" dirty="0">
                <a:solidFill>
                  <a:srgbClr val="008000"/>
                </a:solidFill>
                <a:latin typeface="Consolas" panose="020B0609020204030204" pitchFamily="49" charset="0"/>
              </a:rPr>
              <a:t>// Access </a:t>
            </a:r>
            <a:r>
              <a:rPr lang="en-IN" dirty="0" err="1">
                <a:solidFill>
                  <a:srgbClr val="008000"/>
                </a:solidFill>
                <a:latin typeface="Consolas" panose="020B0609020204030204" pitchFamily="49" charset="0"/>
              </a:rPr>
              <a:t>specifier</a:t>
            </a:r>
            <a:r>
              <a:rPr lang="en-IN" dirty="0">
                <a:solidFill>
                  <a:srgbClr val="008000"/>
                </a:solidFill>
                <a:latin typeface="Consolas" panose="020B0609020204030204" pitchFamily="49" charset="0"/>
              </a:rPr>
              <a:t/>
            </a:r>
            <a:br>
              <a:rPr lang="en-IN" dirty="0">
                <a:solidFill>
                  <a:srgbClr val="008000"/>
                </a:solidFill>
                <a:latin typeface="Consolas" panose="020B0609020204030204" pitchFamily="49" charset="0"/>
              </a:rPr>
            </a:br>
            <a:r>
              <a:rPr lang="en-IN" dirty="0">
                <a:solidFill>
                  <a:srgbClr val="000000"/>
                </a:solidFill>
                <a:latin typeface="Consolas" panose="020B0609020204030204" pitchFamily="49" charset="0"/>
              </a:rPr>
              <a:t>    </a:t>
            </a:r>
            <a:r>
              <a:rPr lang="en-IN" dirty="0" err="1">
                <a:solidFill>
                  <a:srgbClr val="0000CD"/>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myNum</a:t>
            </a:r>
            <a:r>
              <a:rPr lang="en-IN" dirty="0">
                <a:solidFill>
                  <a:srgbClr val="000000"/>
                </a:solidFill>
                <a:latin typeface="Consolas" panose="020B0609020204030204" pitchFamily="49" charset="0"/>
              </a:rPr>
              <a:t>;        </a:t>
            </a:r>
            <a:r>
              <a:rPr lang="en-IN" dirty="0">
                <a:solidFill>
                  <a:srgbClr val="008000"/>
                </a:solidFill>
                <a:latin typeface="Consolas" panose="020B0609020204030204" pitchFamily="49" charset="0"/>
              </a:rPr>
              <a:t>// Attribute (</a:t>
            </a:r>
            <a:r>
              <a:rPr lang="en-IN" dirty="0" err="1">
                <a:solidFill>
                  <a:srgbClr val="008000"/>
                </a:solidFill>
                <a:latin typeface="Consolas" panose="020B0609020204030204" pitchFamily="49" charset="0"/>
              </a:rPr>
              <a:t>int</a:t>
            </a:r>
            <a:r>
              <a:rPr lang="en-IN" dirty="0">
                <a:solidFill>
                  <a:srgbClr val="008000"/>
                </a:solidFill>
                <a:latin typeface="Consolas" panose="020B0609020204030204" pitchFamily="49" charset="0"/>
              </a:rPr>
              <a:t> variable)</a:t>
            </a:r>
            <a:br>
              <a:rPr lang="en-IN" dirty="0">
                <a:solidFill>
                  <a:srgbClr val="008000"/>
                </a:solidFill>
                <a:latin typeface="Consolas" panose="020B0609020204030204" pitchFamily="49" charset="0"/>
              </a:rPr>
            </a:br>
            <a:r>
              <a:rPr lang="en-IN" dirty="0">
                <a:solidFill>
                  <a:srgbClr val="000000"/>
                </a:solidFill>
                <a:latin typeface="Consolas" panose="020B0609020204030204" pitchFamily="49" charset="0"/>
              </a:rPr>
              <a:t>    string </a:t>
            </a:r>
            <a:r>
              <a:rPr lang="en-IN" dirty="0" err="1">
                <a:solidFill>
                  <a:srgbClr val="000000"/>
                </a:solidFill>
                <a:latin typeface="Consolas" panose="020B0609020204030204" pitchFamily="49" charset="0"/>
              </a:rPr>
              <a:t>myString</a:t>
            </a:r>
            <a:r>
              <a:rPr lang="en-IN" dirty="0">
                <a:solidFill>
                  <a:srgbClr val="000000"/>
                </a:solidFill>
                <a:latin typeface="Consolas" panose="020B0609020204030204" pitchFamily="49" charset="0"/>
              </a:rPr>
              <a:t>;  </a:t>
            </a:r>
            <a:r>
              <a:rPr lang="en-IN" dirty="0">
                <a:solidFill>
                  <a:srgbClr val="008000"/>
                </a:solidFill>
                <a:latin typeface="Consolas" panose="020B0609020204030204" pitchFamily="49" charset="0"/>
              </a:rPr>
              <a:t>// Attribute (string variable)</a:t>
            </a:r>
            <a:br>
              <a:rPr lang="en-IN" dirty="0">
                <a:solidFill>
                  <a:srgbClr val="008000"/>
                </a:solidFill>
                <a:latin typeface="Consolas" panose="020B0609020204030204" pitchFamily="49" charset="0"/>
              </a:rPr>
            </a:br>
            <a:r>
              <a:rPr lang="en-IN" dirty="0">
                <a:solidFill>
                  <a:srgbClr val="000000"/>
                </a:solidFill>
                <a:latin typeface="Consolas" panose="020B0609020204030204" pitchFamily="49" charset="0"/>
              </a:rPr>
              <a:t>};</a:t>
            </a:r>
            <a:r>
              <a:rPr lang="en-IN" dirty="0"/>
              <a:t/>
            </a:r>
            <a:br>
              <a:rPr lang="en-IN" dirty="0"/>
            </a:br>
            <a:r>
              <a:rPr lang="en-IN" dirty="0"/>
              <a:t/>
            </a:r>
            <a:br>
              <a:rPr lang="en-IN" dirty="0"/>
            </a:br>
            <a:r>
              <a:rPr lang="en-IN" dirty="0" err="1">
                <a:solidFill>
                  <a:srgbClr val="0000CD"/>
                </a:solidFill>
                <a:latin typeface="Consolas" panose="020B0609020204030204" pitchFamily="49" charset="0"/>
              </a:rPr>
              <a:t>int</a:t>
            </a:r>
            <a:r>
              <a:rPr lang="en-IN" dirty="0">
                <a:solidFill>
                  <a:srgbClr val="000000"/>
                </a:solidFill>
                <a:latin typeface="Consolas" panose="020B0609020204030204" pitchFamily="49" charset="0"/>
              </a:rPr>
              <a:t> main() {</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MyClass</a:t>
            </a:r>
            <a:r>
              <a:rPr lang="en-IN"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myObj</a:t>
            </a:r>
            <a:r>
              <a:rPr lang="en-IN" dirty="0">
                <a:solidFill>
                  <a:srgbClr val="000000"/>
                </a:solidFill>
                <a:latin typeface="Consolas" panose="020B0609020204030204" pitchFamily="49" charset="0"/>
              </a:rPr>
              <a:t>;  </a:t>
            </a:r>
            <a:r>
              <a:rPr lang="en-IN" dirty="0">
                <a:solidFill>
                  <a:srgbClr val="008000"/>
                </a:solidFill>
                <a:latin typeface="Consolas" panose="020B0609020204030204" pitchFamily="49" charset="0"/>
              </a:rPr>
              <a:t>// Create an object of </a:t>
            </a:r>
            <a:r>
              <a:rPr lang="en-IN" dirty="0" err="1">
                <a:solidFill>
                  <a:srgbClr val="008000"/>
                </a:solidFill>
                <a:latin typeface="Consolas" panose="020B0609020204030204" pitchFamily="49" charset="0"/>
              </a:rPr>
              <a:t>MyClass</a:t>
            </a:r>
            <a:r>
              <a:rPr lang="en-IN" dirty="0">
                <a:solidFill>
                  <a:srgbClr val="008000"/>
                </a:solidFill>
                <a:latin typeface="Consolas" panose="020B0609020204030204" pitchFamily="49" charset="0"/>
              </a:rPr>
              <a:t/>
            </a:r>
            <a:br>
              <a:rPr lang="en-IN" dirty="0">
                <a:solidFill>
                  <a:srgbClr val="008000"/>
                </a:solidFill>
                <a:latin typeface="Consolas" panose="020B0609020204030204" pitchFamily="49" charset="0"/>
              </a:rPr>
            </a:br>
            <a:r>
              <a:rPr lang="en-IN" dirty="0"/>
              <a:t/>
            </a:r>
            <a:br>
              <a:rPr lang="en-IN" dirty="0"/>
            </a:br>
            <a:r>
              <a:rPr lang="en-IN" dirty="0">
                <a:solidFill>
                  <a:srgbClr val="000000"/>
                </a:solidFill>
                <a:latin typeface="Consolas" panose="020B0609020204030204" pitchFamily="49" charset="0"/>
              </a:rPr>
              <a:t>  </a:t>
            </a:r>
            <a:r>
              <a:rPr lang="en-IN" dirty="0">
                <a:solidFill>
                  <a:srgbClr val="008000"/>
                </a:solidFill>
                <a:latin typeface="Consolas" panose="020B0609020204030204" pitchFamily="49" charset="0"/>
              </a:rPr>
              <a:t>// Access attributes and set values</a:t>
            </a:r>
            <a:br>
              <a:rPr lang="en-IN" dirty="0">
                <a:solidFill>
                  <a:srgbClr val="008000"/>
                </a:solidFill>
                <a:latin typeface="Consolas" panose="020B0609020204030204" pitchFamily="49" charset="0"/>
              </a:rPr>
            </a:br>
            <a:r>
              <a:rPr lang="en-IN"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myObj.myNum</a:t>
            </a:r>
            <a:r>
              <a:rPr lang="en-IN" dirty="0">
                <a:solidFill>
                  <a:srgbClr val="000000"/>
                </a:solidFill>
                <a:latin typeface="Consolas" panose="020B0609020204030204" pitchFamily="49" charset="0"/>
              </a:rPr>
              <a:t> = </a:t>
            </a:r>
            <a:r>
              <a:rPr lang="en-IN" dirty="0">
                <a:solidFill>
                  <a:srgbClr val="FF0000"/>
                </a:solidFill>
                <a:latin typeface="Consolas" panose="020B0609020204030204" pitchFamily="49" charset="0"/>
              </a:rPr>
              <a:t>15</a:t>
            </a:r>
            <a:r>
              <a:rPr lang="en-IN" dirty="0">
                <a:solidFill>
                  <a:srgbClr val="000000"/>
                </a:solidFill>
                <a:latin typeface="Consolas" panose="020B0609020204030204" pitchFamily="49" charset="0"/>
              </a:rPr>
              <a:t>; </a:t>
            </a:r>
            <a:r>
              <a:rPr lang="en-IN" dirty="0"/>
              <a:t/>
            </a:r>
            <a:br>
              <a:rPr lang="en-IN" dirty="0"/>
            </a:br>
            <a:r>
              <a:rPr lang="en-IN"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myObj.myString</a:t>
            </a:r>
            <a:r>
              <a:rPr lang="en-IN" dirty="0">
                <a:solidFill>
                  <a:srgbClr val="000000"/>
                </a:solidFill>
                <a:latin typeface="Consolas" panose="020B0609020204030204" pitchFamily="49" charset="0"/>
              </a:rPr>
              <a:t> = </a:t>
            </a:r>
            <a:r>
              <a:rPr lang="en-IN" dirty="0">
                <a:solidFill>
                  <a:srgbClr val="A52A2A"/>
                </a:solidFill>
                <a:latin typeface="Consolas" panose="020B0609020204030204" pitchFamily="49" charset="0"/>
              </a:rPr>
              <a:t>"Some text"</a:t>
            </a:r>
            <a:r>
              <a:rPr lang="en-IN" dirty="0">
                <a:solidFill>
                  <a:srgbClr val="000000"/>
                </a:solidFill>
                <a:latin typeface="Consolas" panose="020B0609020204030204" pitchFamily="49" charset="0"/>
              </a:rPr>
              <a:t>;</a:t>
            </a:r>
            <a:r>
              <a:rPr lang="en-IN" dirty="0"/>
              <a:t/>
            </a:r>
            <a:br>
              <a:rPr lang="en-IN" dirty="0"/>
            </a:br>
            <a:r>
              <a:rPr lang="en-IN" dirty="0"/>
              <a:t/>
            </a:r>
            <a:br>
              <a:rPr lang="en-IN" dirty="0"/>
            </a:br>
            <a:r>
              <a:rPr lang="en-IN" dirty="0">
                <a:solidFill>
                  <a:srgbClr val="000000"/>
                </a:solidFill>
                <a:latin typeface="Consolas" panose="020B0609020204030204" pitchFamily="49" charset="0"/>
              </a:rPr>
              <a:t>  </a:t>
            </a:r>
            <a:r>
              <a:rPr lang="en-IN" dirty="0">
                <a:solidFill>
                  <a:srgbClr val="008000"/>
                </a:solidFill>
                <a:latin typeface="Consolas" panose="020B0609020204030204" pitchFamily="49" charset="0"/>
              </a:rPr>
              <a:t>// Print attribute values</a:t>
            </a:r>
            <a:br>
              <a:rPr lang="en-IN" dirty="0">
                <a:solidFill>
                  <a:srgbClr val="008000"/>
                </a:solidFill>
                <a:latin typeface="Consolas" panose="020B0609020204030204" pitchFamily="49" charset="0"/>
              </a:rPr>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&lt;&lt; </a:t>
            </a:r>
            <a:r>
              <a:rPr lang="en-IN" dirty="0" err="1">
                <a:solidFill>
                  <a:srgbClr val="000000"/>
                </a:solidFill>
                <a:latin typeface="Consolas" panose="020B0609020204030204" pitchFamily="49" charset="0"/>
              </a:rPr>
              <a:t>myObj.myNum</a:t>
            </a:r>
            <a:r>
              <a:rPr lang="en-IN" dirty="0">
                <a:solidFill>
                  <a:srgbClr val="000000"/>
                </a:solidFill>
                <a:latin typeface="Consolas" panose="020B0609020204030204" pitchFamily="49" charset="0"/>
              </a:rPr>
              <a:t> &lt;&lt; </a:t>
            </a:r>
            <a:r>
              <a:rPr lang="en-IN" dirty="0">
                <a:solidFill>
                  <a:srgbClr val="A52A2A"/>
                </a:solidFill>
                <a:latin typeface="Consolas" panose="020B0609020204030204" pitchFamily="49" charset="0"/>
              </a:rPr>
              <a:t>"\n"</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&lt;&lt; </a:t>
            </a:r>
            <a:r>
              <a:rPr lang="en-IN" dirty="0" err="1">
                <a:solidFill>
                  <a:srgbClr val="000000"/>
                </a:solidFill>
                <a:latin typeface="Consolas" panose="020B0609020204030204" pitchFamily="49" charset="0"/>
              </a:rPr>
              <a:t>myObj.myString</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0</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a:t>
            </a:r>
            <a:endParaRPr lang="en-IN" dirty="0"/>
          </a:p>
        </p:txBody>
      </p:sp>
      <p:sp>
        <p:nvSpPr>
          <p:cNvPr id="3" name="TextBox 2"/>
          <p:cNvSpPr txBox="1"/>
          <p:nvPr/>
        </p:nvSpPr>
        <p:spPr>
          <a:xfrm>
            <a:off x="905774" y="362309"/>
            <a:ext cx="8721305" cy="369332"/>
          </a:xfrm>
          <a:prstGeom prst="rect">
            <a:avLst/>
          </a:prstGeom>
          <a:noFill/>
        </p:spPr>
        <p:txBody>
          <a:bodyPr wrap="square" rtlCol="0">
            <a:spAutoFit/>
          </a:bodyPr>
          <a:lstStyle/>
          <a:p>
            <a:r>
              <a:rPr lang="en-US" b="1" dirty="0" smtClean="0">
                <a:solidFill>
                  <a:srgbClr val="FF0000"/>
                </a:solidFill>
              </a:rPr>
              <a:t>A Simple </a:t>
            </a:r>
            <a:r>
              <a:rPr lang="en-US" b="1" dirty="0" err="1" smtClean="0">
                <a:solidFill>
                  <a:srgbClr val="FF0000"/>
                </a:solidFill>
              </a:rPr>
              <a:t>Class,Object</a:t>
            </a:r>
            <a:r>
              <a:rPr lang="en-US" b="1" dirty="0" smtClean="0">
                <a:solidFill>
                  <a:srgbClr val="FF0000"/>
                </a:solidFill>
              </a:rPr>
              <a:t> Example</a:t>
            </a:r>
            <a:endParaRPr lang="en-IN" b="1" dirty="0">
              <a:solidFill>
                <a:srgbClr val="FF0000"/>
              </a:solidFill>
            </a:endParaRPr>
          </a:p>
        </p:txBody>
      </p:sp>
    </p:spTree>
    <p:extLst>
      <p:ext uri="{BB962C8B-B14F-4D97-AF65-F5344CB8AC3E}">
        <p14:creationId xmlns:p14="http://schemas.microsoft.com/office/powerpoint/2010/main" val="2850718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7366" y="612845"/>
            <a:ext cx="8436634" cy="4524315"/>
          </a:xfrm>
          <a:prstGeom prst="rect">
            <a:avLst/>
          </a:prstGeom>
        </p:spPr>
        <p:txBody>
          <a:bodyPr wrap="square">
            <a:spAutoFit/>
          </a:bodyPr>
          <a:lstStyle/>
          <a:p>
            <a:r>
              <a:rPr lang="en-US" dirty="0" smtClean="0">
                <a:solidFill>
                  <a:srgbClr val="FF0000"/>
                </a:solidFill>
              </a:rPr>
              <a:t>Example of Class Object</a:t>
            </a:r>
            <a:endParaRPr lang="en-IN" dirty="0" smtClean="0">
              <a:solidFill>
                <a:srgbClr val="FF0000"/>
              </a:solidFill>
            </a:endParaRPr>
          </a:p>
          <a:p>
            <a:r>
              <a:rPr lang="en-IN" dirty="0" smtClean="0"/>
              <a:t>#</a:t>
            </a:r>
            <a:r>
              <a:rPr lang="en-IN" dirty="0"/>
              <a:t>include &lt;</a:t>
            </a:r>
            <a:r>
              <a:rPr lang="en-IN" dirty="0" err="1"/>
              <a:t>iostream</a:t>
            </a:r>
            <a:r>
              <a:rPr lang="en-IN" dirty="0"/>
              <a:t>&gt;  </a:t>
            </a:r>
          </a:p>
          <a:p>
            <a:r>
              <a:rPr lang="en-IN" b="1" dirty="0"/>
              <a:t>using</a:t>
            </a:r>
            <a:r>
              <a:rPr lang="en-IN" dirty="0"/>
              <a:t> </a:t>
            </a:r>
            <a:r>
              <a:rPr lang="en-IN" b="1" dirty="0"/>
              <a:t>namespace</a:t>
            </a:r>
            <a:r>
              <a:rPr lang="en-IN" dirty="0"/>
              <a:t> </a:t>
            </a:r>
            <a:r>
              <a:rPr lang="en-IN" dirty="0" err="1"/>
              <a:t>std</a:t>
            </a:r>
            <a:r>
              <a:rPr lang="en-IN" dirty="0"/>
              <a:t>;  </a:t>
            </a:r>
          </a:p>
          <a:p>
            <a:r>
              <a:rPr lang="en-IN" b="1" dirty="0"/>
              <a:t>class</a:t>
            </a:r>
            <a:r>
              <a:rPr lang="en-IN" dirty="0"/>
              <a:t> Student {  </a:t>
            </a:r>
          </a:p>
          <a:p>
            <a:r>
              <a:rPr lang="en-IN" dirty="0"/>
              <a:t>   </a:t>
            </a:r>
            <a:r>
              <a:rPr lang="en-IN" b="1" dirty="0"/>
              <a:t>public</a:t>
            </a:r>
            <a:r>
              <a:rPr lang="en-IN" dirty="0"/>
              <a:t>:  </a:t>
            </a:r>
          </a:p>
          <a:p>
            <a:r>
              <a:rPr lang="en-IN" dirty="0"/>
              <a:t>      </a:t>
            </a:r>
            <a:r>
              <a:rPr lang="en-IN" b="1" dirty="0" err="1"/>
              <a:t>int</a:t>
            </a:r>
            <a:r>
              <a:rPr lang="en-IN" dirty="0"/>
              <a:t> id;//data member (also instance variable)      </a:t>
            </a:r>
          </a:p>
          <a:p>
            <a:r>
              <a:rPr lang="en-IN" dirty="0"/>
              <a:t>      string name;//data member(also instance variable)      </a:t>
            </a:r>
          </a:p>
          <a:p>
            <a:r>
              <a:rPr lang="en-IN" dirty="0"/>
              <a:t>};  </a:t>
            </a:r>
          </a:p>
          <a:p>
            <a:r>
              <a:rPr lang="en-IN" b="1" dirty="0" err="1"/>
              <a:t>int</a:t>
            </a:r>
            <a:r>
              <a:rPr lang="en-IN" dirty="0"/>
              <a:t> main() {  </a:t>
            </a:r>
          </a:p>
          <a:p>
            <a:r>
              <a:rPr lang="en-IN" dirty="0"/>
              <a:t>    Student s1; //creating an object of Student   </a:t>
            </a:r>
          </a:p>
          <a:p>
            <a:r>
              <a:rPr lang="en-IN" dirty="0"/>
              <a:t>    s1.id = 201;    </a:t>
            </a:r>
          </a:p>
          <a:p>
            <a:r>
              <a:rPr lang="en-IN" dirty="0"/>
              <a:t>    s1.name = </a:t>
            </a:r>
            <a:r>
              <a:rPr lang="en-IN" dirty="0" smtClean="0"/>
              <a:t>“</a:t>
            </a:r>
            <a:r>
              <a:rPr lang="en-IN" dirty="0" err="1" smtClean="0"/>
              <a:t>Suman</a:t>
            </a:r>
            <a:r>
              <a:rPr lang="en-IN" dirty="0" smtClean="0"/>
              <a:t> </a:t>
            </a:r>
            <a:r>
              <a:rPr lang="en-IN" dirty="0" err="1" smtClean="0"/>
              <a:t>Sadhukhan</a:t>
            </a:r>
            <a:r>
              <a:rPr lang="en-IN" dirty="0" smtClean="0"/>
              <a:t>";</a:t>
            </a:r>
            <a:r>
              <a:rPr lang="en-IN" dirty="0"/>
              <a:t>   </a:t>
            </a:r>
          </a:p>
          <a:p>
            <a:r>
              <a:rPr lang="en-IN" dirty="0"/>
              <a:t>    </a:t>
            </a:r>
            <a:r>
              <a:rPr lang="en-IN" dirty="0" err="1"/>
              <a:t>cout</a:t>
            </a:r>
            <a:r>
              <a:rPr lang="en-IN" dirty="0"/>
              <a:t>&lt;&lt;s1.id&lt;&lt;</a:t>
            </a:r>
            <a:r>
              <a:rPr lang="en-IN" dirty="0" err="1"/>
              <a:t>endl</a:t>
            </a:r>
            <a:r>
              <a:rPr lang="en-IN" dirty="0"/>
              <a:t>;  </a:t>
            </a:r>
          </a:p>
          <a:p>
            <a:r>
              <a:rPr lang="en-IN" dirty="0"/>
              <a:t>    </a:t>
            </a:r>
            <a:r>
              <a:rPr lang="en-IN" dirty="0" err="1"/>
              <a:t>cout</a:t>
            </a:r>
            <a:r>
              <a:rPr lang="en-IN" dirty="0"/>
              <a:t>&lt;&lt;s1.name&lt;&lt;</a:t>
            </a:r>
            <a:r>
              <a:rPr lang="en-IN" dirty="0" err="1"/>
              <a:t>endl</a:t>
            </a:r>
            <a:r>
              <a:rPr lang="en-IN" dirty="0"/>
              <a:t>;  </a:t>
            </a:r>
          </a:p>
          <a:p>
            <a:r>
              <a:rPr lang="en-IN" dirty="0"/>
              <a:t>    </a:t>
            </a:r>
            <a:r>
              <a:rPr lang="en-IN" b="1" dirty="0"/>
              <a:t>return</a:t>
            </a:r>
            <a:r>
              <a:rPr lang="en-IN" dirty="0"/>
              <a:t> 0;  </a:t>
            </a:r>
          </a:p>
          <a:p>
            <a:r>
              <a:rPr lang="en-IN" dirty="0"/>
              <a:t>}  </a:t>
            </a:r>
          </a:p>
        </p:txBody>
      </p:sp>
    </p:spTree>
    <p:extLst>
      <p:ext uri="{BB962C8B-B14F-4D97-AF65-F5344CB8AC3E}">
        <p14:creationId xmlns:p14="http://schemas.microsoft.com/office/powerpoint/2010/main" val="1786943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3465" y="196825"/>
            <a:ext cx="8031192" cy="5940088"/>
          </a:xfrm>
          <a:prstGeom prst="rect">
            <a:avLst/>
          </a:prstGeom>
        </p:spPr>
        <p:txBody>
          <a:bodyPr wrap="square">
            <a:spAutoFit/>
          </a:bodyPr>
          <a:lstStyle/>
          <a:p>
            <a:r>
              <a:rPr lang="en-IN" sz="2800" dirty="0">
                <a:solidFill>
                  <a:srgbClr val="FF0000"/>
                </a:solidFill>
              </a:rPr>
              <a:t>Constructors</a:t>
            </a:r>
          </a:p>
          <a:p>
            <a:r>
              <a:rPr lang="en-IN" sz="1600" dirty="0"/>
              <a:t>A constructor in C++ is a special method that is automatically called when an object of a class is created.</a:t>
            </a:r>
          </a:p>
          <a:p>
            <a:r>
              <a:rPr lang="en-IN" sz="1600" dirty="0" smtClean="0"/>
              <a:t>To </a:t>
            </a:r>
            <a:r>
              <a:rPr lang="en-IN" sz="1600" dirty="0"/>
              <a:t>create a constructor, use the same name </a:t>
            </a:r>
            <a:r>
              <a:rPr lang="en-US" sz="1600" dirty="0"/>
              <a:t> as the class, followed by parentheses </a:t>
            </a:r>
            <a:r>
              <a:rPr lang="en-US" sz="1600" dirty="0" smtClean="0"/>
              <a:t>():</a:t>
            </a:r>
          </a:p>
          <a:p>
            <a:r>
              <a:rPr lang="en-US" sz="1600" dirty="0"/>
              <a:t>In brief, A particular procedure called a constructor is called automatically when an object is created in C++. In general, it is employed to create the data members of new things. In C++, the class or structure name also serves as the </a:t>
            </a:r>
            <a:r>
              <a:rPr lang="en-US" sz="1400" dirty="0"/>
              <a:t>constructor</a:t>
            </a:r>
            <a:r>
              <a:rPr lang="en-US" sz="1600" dirty="0"/>
              <a:t> name. When an object is completed, the constructor is called. Because it creates the values or gives data for the thing, it is known as a constructor.</a:t>
            </a:r>
          </a:p>
          <a:p>
            <a:endParaRPr lang="en-US" sz="1600" dirty="0"/>
          </a:p>
          <a:p>
            <a:r>
              <a:rPr lang="en-US" sz="1600" dirty="0"/>
              <a:t>The Constructors prototype looks like this:</a:t>
            </a:r>
          </a:p>
          <a:p>
            <a:r>
              <a:rPr lang="en-US" sz="1600" dirty="0" smtClean="0">
                <a:solidFill>
                  <a:srgbClr val="7030A0"/>
                </a:solidFill>
              </a:rPr>
              <a:t>&lt;class-name&gt; (list-of-parameters); </a:t>
            </a:r>
          </a:p>
          <a:p>
            <a:r>
              <a:rPr lang="en-US" sz="1600" dirty="0" smtClean="0"/>
              <a:t>class </a:t>
            </a:r>
            <a:r>
              <a:rPr lang="en-US" sz="1600" dirty="0" err="1" smtClean="0"/>
              <a:t>MyClass</a:t>
            </a:r>
            <a:r>
              <a:rPr lang="en-US" sz="1600" dirty="0" smtClean="0"/>
              <a:t> {     // The class</a:t>
            </a:r>
          </a:p>
          <a:p>
            <a:r>
              <a:rPr lang="en-US" sz="1600" dirty="0" smtClean="0"/>
              <a:t>  </a:t>
            </a:r>
            <a:r>
              <a:rPr lang="en-US" sz="1600" dirty="0"/>
              <a:t>public:           // Access </a:t>
            </a:r>
            <a:r>
              <a:rPr lang="en-US" sz="1600" dirty="0" err="1"/>
              <a:t>specifier</a:t>
            </a:r>
            <a:endParaRPr lang="en-US" sz="1600" dirty="0"/>
          </a:p>
          <a:p>
            <a:r>
              <a:rPr lang="en-US" sz="1600" dirty="0"/>
              <a:t>    </a:t>
            </a:r>
            <a:r>
              <a:rPr lang="en-US" sz="1600" dirty="0" err="1"/>
              <a:t>MyClass</a:t>
            </a:r>
            <a:r>
              <a:rPr lang="en-US" sz="1600" dirty="0"/>
              <a:t>() {     // Constructor</a:t>
            </a:r>
          </a:p>
          <a:p>
            <a:r>
              <a:rPr lang="en-US" sz="1600" dirty="0"/>
              <a:t>      </a:t>
            </a:r>
            <a:r>
              <a:rPr lang="en-US" sz="1600" dirty="0" err="1"/>
              <a:t>cout</a:t>
            </a:r>
            <a:r>
              <a:rPr lang="en-US" sz="1600" dirty="0"/>
              <a:t> &lt;&lt; "Hello World!";</a:t>
            </a:r>
          </a:p>
          <a:p>
            <a:r>
              <a:rPr lang="en-US" sz="1600" dirty="0"/>
              <a:t>    }</a:t>
            </a:r>
          </a:p>
          <a:p>
            <a:r>
              <a:rPr lang="en-US" sz="1600" dirty="0"/>
              <a:t>};</a:t>
            </a:r>
          </a:p>
          <a:p>
            <a:endParaRPr lang="en-US" sz="1600" dirty="0"/>
          </a:p>
          <a:p>
            <a:r>
              <a:rPr lang="en-US" sz="1600" dirty="0" err="1"/>
              <a:t>int</a:t>
            </a:r>
            <a:r>
              <a:rPr lang="en-US" sz="1600" dirty="0"/>
              <a:t> main() {</a:t>
            </a:r>
          </a:p>
          <a:p>
            <a:r>
              <a:rPr lang="en-US" sz="1600" dirty="0"/>
              <a:t>  </a:t>
            </a:r>
            <a:r>
              <a:rPr lang="en-US" sz="1600" dirty="0" err="1"/>
              <a:t>MyClass</a:t>
            </a:r>
            <a:r>
              <a:rPr lang="en-US" sz="1600" dirty="0"/>
              <a:t> </a:t>
            </a:r>
            <a:r>
              <a:rPr lang="en-US" sz="1600" dirty="0" err="1"/>
              <a:t>myObj</a:t>
            </a:r>
            <a:r>
              <a:rPr lang="en-US" sz="1600" dirty="0"/>
              <a:t>;    // Create an object of </a:t>
            </a:r>
            <a:r>
              <a:rPr lang="en-US" sz="1600" dirty="0" err="1"/>
              <a:t>MyClass</a:t>
            </a:r>
            <a:r>
              <a:rPr lang="en-US" sz="1600" dirty="0"/>
              <a:t> (this will call the constructor)</a:t>
            </a:r>
          </a:p>
          <a:p>
            <a:r>
              <a:rPr lang="en-US" sz="1600" dirty="0"/>
              <a:t>  return 0;</a:t>
            </a:r>
          </a:p>
          <a:p>
            <a:r>
              <a:rPr lang="en-US" sz="1600" dirty="0"/>
              <a:t>}</a:t>
            </a:r>
            <a:endParaRPr lang="en-IN" sz="1600" dirty="0"/>
          </a:p>
        </p:txBody>
      </p:sp>
    </p:spTree>
    <p:extLst>
      <p:ext uri="{BB962C8B-B14F-4D97-AF65-F5344CB8AC3E}">
        <p14:creationId xmlns:p14="http://schemas.microsoft.com/office/powerpoint/2010/main" val="3475608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2861" y="655608"/>
            <a:ext cx="8471140" cy="3970318"/>
          </a:xfrm>
          <a:prstGeom prst="rect">
            <a:avLst/>
          </a:prstGeom>
        </p:spPr>
        <p:txBody>
          <a:bodyPr wrap="square">
            <a:spAutoFit/>
          </a:bodyPr>
          <a:lstStyle/>
          <a:p>
            <a:r>
              <a:rPr lang="en-US" b="1" dirty="0" smtClean="0">
                <a:solidFill>
                  <a:srgbClr val="FF0000"/>
                </a:solidFill>
                <a:latin typeface="Consolas" panose="020B0609020204030204" pitchFamily="49" charset="0"/>
              </a:rPr>
              <a:t> </a:t>
            </a:r>
            <a:r>
              <a:rPr lang="en-US" b="1" u="sng" dirty="0" smtClean="0">
                <a:solidFill>
                  <a:srgbClr val="FF0000"/>
                </a:solidFill>
                <a:latin typeface="Consolas" panose="020B0609020204030204" pitchFamily="49" charset="0"/>
              </a:rPr>
              <a:t>Access </a:t>
            </a:r>
            <a:r>
              <a:rPr lang="en-US" b="1" u="sng" dirty="0" err="1" smtClean="0">
                <a:solidFill>
                  <a:srgbClr val="FF0000"/>
                </a:solidFill>
                <a:latin typeface="Consolas" panose="020B0609020204030204" pitchFamily="49" charset="0"/>
              </a:rPr>
              <a:t>Specifier</a:t>
            </a:r>
            <a:endParaRPr lang="en-IN" b="1" u="sng" dirty="0" smtClean="0">
              <a:solidFill>
                <a:srgbClr val="FF0000"/>
              </a:solidFill>
              <a:latin typeface="Consolas" panose="020B0609020204030204" pitchFamily="49" charset="0"/>
            </a:endParaRPr>
          </a:p>
          <a:p>
            <a:r>
              <a:rPr lang="en-IN" dirty="0" smtClean="0">
                <a:solidFill>
                  <a:srgbClr val="0000CD"/>
                </a:solidFill>
                <a:latin typeface="Consolas" panose="020B0609020204030204" pitchFamily="49" charset="0"/>
              </a:rPr>
              <a:t> class</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MyClass</a:t>
            </a:r>
            <a:r>
              <a:rPr lang="en-IN" dirty="0">
                <a:solidFill>
                  <a:srgbClr val="000000"/>
                </a:solidFill>
                <a:latin typeface="Consolas" panose="020B0609020204030204" pitchFamily="49" charset="0"/>
              </a:rPr>
              <a:t> {</a:t>
            </a:r>
            <a:r>
              <a:rPr lang="en-IN" dirty="0"/>
              <a:t/>
            </a:r>
            <a:br>
              <a:rPr lang="en-IN" dirty="0"/>
            </a:br>
            <a:r>
              <a:rPr lang="en-IN" dirty="0">
                <a:solidFill>
                  <a:srgbClr val="000000"/>
                </a:solidFill>
                <a:latin typeface="Consolas" panose="020B0609020204030204" pitchFamily="49" charset="0"/>
              </a:rPr>
              <a:t>  </a:t>
            </a:r>
            <a:r>
              <a:rPr lang="en-IN" b="1" dirty="0">
                <a:solidFill>
                  <a:srgbClr val="0000CD"/>
                </a:solidFill>
                <a:latin typeface="Consolas" panose="020B0609020204030204" pitchFamily="49" charset="0"/>
              </a:rPr>
              <a:t>public</a:t>
            </a:r>
            <a:r>
              <a:rPr lang="en-IN" b="1" dirty="0">
                <a:solidFill>
                  <a:srgbClr val="000000"/>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008000"/>
                </a:solidFill>
                <a:latin typeface="Consolas" panose="020B0609020204030204" pitchFamily="49" charset="0"/>
              </a:rPr>
              <a:t>// Public access </a:t>
            </a:r>
            <a:r>
              <a:rPr lang="en-IN" dirty="0" err="1">
                <a:solidFill>
                  <a:srgbClr val="008000"/>
                </a:solidFill>
                <a:latin typeface="Consolas" panose="020B0609020204030204" pitchFamily="49" charset="0"/>
              </a:rPr>
              <a:t>specifier</a:t>
            </a:r>
            <a:r>
              <a:rPr lang="en-IN" dirty="0">
                <a:solidFill>
                  <a:srgbClr val="008000"/>
                </a:solidFill>
                <a:latin typeface="Consolas" panose="020B0609020204030204" pitchFamily="49" charset="0"/>
              </a:rPr>
              <a:t/>
            </a:r>
            <a:br>
              <a:rPr lang="en-IN" dirty="0">
                <a:solidFill>
                  <a:srgbClr val="008000"/>
                </a:solidFill>
                <a:latin typeface="Consolas" panose="020B0609020204030204" pitchFamily="49" charset="0"/>
              </a:rPr>
            </a:br>
            <a:r>
              <a:rPr lang="en-IN" dirty="0">
                <a:solidFill>
                  <a:srgbClr val="000000"/>
                </a:solidFill>
                <a:latin typeface="Consolas" panose="020B0609020204030204" pitchFamily="49" charset="0"/>
              </a:rPr>
              <a:t>    </a:t>
            </a:r>
            <a:r>
              <a:rPr lang="en-IN" dirty="0" err="1">
                <a:solidFill>
                  <a:srgbClr val="0000CD"/>
                </a:solidFill>
                <a:latin typeface="Consolas" panose="020B0609020204030204" pitchFamily="49" charset="0"/>
              </a:rPr>
              <a:t>int</a:t>
            </a:r>
            <a:r>
              <a:rPr lang="en-IN" dirty="0">
                <a:solidFill>
                  <a:srgbClr val="000000"/>
                </a:solidFill>
                <a:latin typeface="Consolas" panose="020B0609020204030204" pitchFamily="49" charset="0"/>
              </a:rPr>
              <a:t> x;   </a:t>
            </a:r>
            <a:r>
              <a:rPr lang="en-IN" dirty="0">
                <a:solidFill>
                  <a:srgbClr val="008000"/>
                </a:solidFill>
                <a:latin typeface="Consolas" panose="020B0609020204030204" pitchFamily="49" charset="0"/>
              </a:rPr>
              <a:t>// Public attribute</a:t>
            </a:r>
            <a:br>
              <a:rPr lang="en-IN" dirty="0">
                <a:solidFill>
                  <a:srgbClr val="008000"/>
                </a:solidFill>
                <a:latin typeface="Consolas" panose="020B0609020204030204" pitchFamily="49" charset="0"/>
              </a:rPr>
            </a:b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 </a:t>
            </a:r>
            <a:r>
              <a:rPr lang="en-IN" b="1" dirty="0">
                <a:solidFill>
                  <a:srgbClr val="0000CD"/>
                </a:solidFill>
                <a:latin typeface="Consolas" panose="020B0609020204030204" pitchFamily="49" charset="0"/>
              </a:rPr>
              <a:t>private</a:t>
            </a:r>
            <a:r>
              <a:rPr lang="en-IN" b="1" dirty="0">
                <a:solidFill>
                  <a:srgbClr val="000000"/>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008000"/>
                </a:solidFill>
                <a:latin typeface="Consolas" panose="020B0609020204030204" pitchFamily="49" charset="0"/>
              </a:rPr>
              <a:t>// Private access </a:t>
            </a:r>
            <a:r>
              <a:rPr lang="en-IN" dirty="0" err="1">
                <a:solidFill>
                  <a:srgbClr val="008000"/>
                </a:solidFill>
                <a:latin typeface="Consolas" panose="020B0609020204030204" pitchFamily="49" charset="0"/>
              </a:rPr>
              <a:t>specifier</a:t>
            </a:r>
            <a:r>
              <a:rPr lang="en-IN" dirty="0">
                <a:solidFill>
                  <a:srgbClr val="008000"/>
                </a:solidFill>
                <a:latin typeface="Consolas" panose="020B0609020204030204" pitchFamily="49" charset="0"/>
              </a:rPr>
              <a:t/>
            </a:r>
            <a:br>
              <a:rPr lang="en-IN" dirty="0">
                <a:solidFill>
                  <a:srgbClr val="008000"/>
                </a:solidFill>
                <a:latin typeface="Consolas" panose="020B0609020204030204" pitchFamily="49" charset="0"/>
              </a:rPr>
            </a:br>
            <a:r>
              <a:rPr lang="en-IN" dirty="0">
                <a:solidFill>
                  <a:srgbClr val="000000"/>
                </a:solidFill>
                <a:latin typeface="Consolas" panose="020B0609020204030204" pitchFamily="49" charset="0"/>
              </a:rPr>
              <a:t>    </a:t>
            </a:r>
            <a:r>
              <a:rPr lang="en-IN" dirty="0" err="1">
                <a:solidFill>
                  <a:srgbClr val="0000CD"/>
                </a:solidFill>
                <a:latin typeface="Consolas" panose="020B0609020204030204" pitchFamily="49" charset="0"/>
              </a:rPr>
              <a:t>int</a:t>
            </a:r>
            <a:r>
              <a:rPr lang="en-IN" dirty="0">
                <a:solidFill>
                  <a:srgbClr val="000000"/>
                </a:solidFill>
                <a:latin typeface="Consolas" panose="020B0609020204030204" pitchFamily="49" charset="0"/>
              </a:rPr>
              <a:t> y;   </a:t>
            </a:r>
            <a:r>
              <a:rPr lang="en-IN" dirty="0">
                <a:solidFill>
                  <a:srgbClr val="008000"/>
                </a:solidFill>
                <a:latin typeface="Consolas" panose="020B0609020204030204" pitchFamily="49" charset="0"/>
              </a:rPr>
              <a:t>// Private attribute</a:t>
            </a:r>
            <a:br>
              <a:rPr lang="en-IN" dirty="0">
                <a:solidFill>
                  <a:srgbClr val="008000"/>
                </a:solidFill>
                <a:latin typeface="Consolas" panose="020B0609020204030204" pitchFamily="49" charset="0"/>
              </a:rPr>
            </a:br>
            <a:r>
              <a:rPr lang="en-IN" dirty="0">
                <a:solidFill>
                  <a:srgbClr val="000000"/>
                </a:solidFill>
                <a:latin typeface="Consolas" panose="020B0609020204030204" pitchFamily="49" charset="0"/>
              </a:rPr>
              <a:t>};</a:t>
            </a:r>
            <a:r>
              <a:rPr lang="en-IN" dirty="0"/>
              <a:t/>
            </a:r>
            <a:br>
              <a:rPr lang="en-IN" dirty="0"/>
            </a:br>
            <a:r>
              <a:rPr lang="en-IN" dirty="0"/>
              <a:t/>
            </a:r>
            <a:br>
              <a:rPr lang="en-IN" dirty="0"/>
            </a:br>
            <a:r>
              <a:rPr lang="en-IN" dirty="0" err="1">
                <a:solidFill>
                  <a:srgbClr val="0000CD"/>
                </a:solidFill>
                <a:latin typeface="Consolas" panose="020B0609020204030204" pitchFamily="49" charset="0"/>
              </a:rPr>
              <a:t>int</a:t>
            </a:r>
            <a:r>
              <a:rPr lang="en-IN" dirty="0">
                <a:solidFill>
                  <a:srgbClr val="000000"/>
                </a:solidFill>
                <a:latin typeface="Consolas" panose="020B0609020204030204" pitchFamily="49" charset="0"/>
              </a:rPr>
              <a:t> main() {</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MyClass</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myObj</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myObj.x</a:t>
            </a:r>
            <a:r>
              <a:rPr lang="en-IN" dirty="0">
                <a:solidFill>
                  <a:srgbClr val="000000"/>
                </a:solidFill>
                <a:latin typeface="Consolas" panose="020B0609020204030204" pitchFamily="49" charset="0"/>
              </a:rPr>
              <a:t> = </a:t>
            </a:r>
            <a:r>
              <a:rPr lang="en-IN" dirty="0">
                <a:solidFill>
                  <a:srgbClr val="FF0000"/>
                </a:solidFill>
                <a:latin typeface="Consolas" panose="020B0609020204030204" pitchFamily="49" charset="0"/>
              </a:rPr>
              <a:t>25</a:t>
            </a:r>
            <a:r>
              <a:rPr lang="en-IN" dirty="0">
                <a:solidFill>
                  <a:srgbClr val="000000"/>
                </a:solidFill>
                <a:latin typeface="Consolas" panose="020B0609020204030204" pitchFamily="49" charset="0"/>
              </a:rPr>
              <a:t>;  </a:t>
            </a:r>
            <a:r>
              <a:rPr lang="en-IN" dirty="0">
                <a:solidFill>
                  <a:srgbClr val="008000"/>
                </a:solidFill>
                <a:latin typeface="Consolas" panose="020B0609020204030204" pitchFamily="49" charset="0"/>
              </a:rPr>
              <a:t>// Allowed (public)</a:t>
            </a:r>
            <a:br>
              <a:rPr lang="en-IN" dirty="0">
                <a:solidFill>
                  <a:srgbClr val="008000"/>
                </a:solidFill>
                <a:latin typeface="Consolas" panose="020B0609020204030204" pitchFamily="49" charset="0"/>
              </a:rPr>
            </a:b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myObj.y</a:t>
            </a:r>
            <a:r>
              <a:rPr lang="en-IN" dirty="0">
                <a:solidFill>
                  <a:srgbClr val="000000"/>
                </a:solidFill>
                <a:latin typeface="Consolas" panose="020B0609020204030204" pitchFamily="49" charset="0"/>
              </a:rPr>
              <a:t> = </a:t>
            </a:r>
            <a:r>
              <a:rPr lang="en-IN" dirty="0">
                <a:solidFill>
                  <a:srgbClr val="FF0000"/>
                </a:solidFill>
                <a:latin typeface="Consolas" panose="020B0609020204030204" pitchFamily="49" charset="0"/>
              </a:rPr>
              <a:t>50</a:t>
            </a:r>
            <a:r>
              <a:rPr lang="en-IN" dirty="0">
                <a:solidFill>
                  <a:srgbClr val="000000"/>
                </a:solidFill>
                <a:latin typeface="Consolas" panose="020B0609020204030204" pitchFamily="49" charset="0"/>
              </a:rPr>
              <a:t>;  </a:t>
            </a:r>
            <a:r>
              <a:rPr lang="en-IN" dirty="0">
                <a:solidFill>
                  <a:srgbClr val="008000"/>
                </a:solidFill>
                <a:latin typeface="Consolas" panose="020B0609020204030204" pitchFamily="49" charset="0"/>
              </a:rPr>
              <a:t>// Not allowed (private)</a:t>
            </a:r>
            <a:br>
              <a:rPr lang="en-IN" dirty="0">
                <a:solidFill>
                  <a:srgbClr val="008000"/>
                </a:solidFill>
                <a:latin typeface="Consolas" panose="020B0609020204030204" pitchFamily="49" charset="0"/>
              </a:rPr>
            </a:b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0</a:t>
            </a:r>
            <a:r>
              <a:rPr lang="en-IN" dirty="0">
                <a:solidFill>
                  <a:srgbClr val="000000"/>
                </a:solidFill>
                <a:latin typeface="Consolas" panose="020B0609020204030204" pitchFamily="49" charset="0"/>
              </a:rPr>
              <a:t>;</a:t>
            </a:r>
            <a:r>
              <a:rPr lang="en-IN" dirty="0"/>
              <a:t/>
            </a:r>
            <a:br>
              <a:rPr lang="en-IN" dirty="0"/>
            </a:br>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2482120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805" y="345057"/>
            <a:ext cx="7479102" cy="6740307"/>
          </a:xfrm>
          <a:prstGeom prst="rect">
            <a:avLst/>
          </a:prstGeom>
        </p:spPr>
        <p:txBody>
          <a:bodyPr wrap="square">
            <a:spAutoFit/>
          </a:bodyPr>
          <a:lstStyle/>
          <a:p>
            <a:pPr algn="ctr"/>
            <a:r>
              <a:rPr lang="en-IN" b="1" dirty="0">
                <a:solidFill>
                  <a:srgbClr val="000000"/>
                </a:solidFill>
                <a:latin typeface="var(--ff-lato)"/>
              </a:rPr>
              <a:t>C++ </a:t>
            </a:r>
            <a:r>
              <a:rPr lang="en-IN" b="1" dirty="0" smtClean="0">
                <a:solidFill>
                  <a:srgbClr val="000000"/>
                </a:solidFill>
                <a:latin typeface="var(--ff-lato)"/>
              </a:rPr>
              <a:t>Inheritance</a:t>
            </a:r>
          </a:p>
          <a:p>
            <a:pPr algn="ctr"/>
            <a:r>
              <a:rPr lang="en-US" dirty="0">
                <a:hlinkClick r:id="rId2" tooltip="C++ Inheritance"/>
              </a:rPr>
              <a:t>Inheritance</a:t>
            </a:r>
            <a:r>
              <a:rPr lang="en-US" dirty="0"/>
              <a:t> is one of the core feature of an object-oriented programming language. It allows software developers to derive a new class from the existing class. The derived class inherits the features of the base class (existing class</a:t>
            </a:r>
            <a:r>
              <a:rPr lang="en-US" dirty="0" smtClean="0"/>
              <a:t>).</a:t>
            </a:r>
            <a:r>
              <a:rPr lang="en-US" dirty="0"/>
              <a:t> This existing class is called the </a:t>
            </a:r>
            <a:r>
              <a:rPr lang="en-US" b="1" dirty="0"/>
              <a:t>base</a:t>
            </a:r>
            <a:r>
              <a:rPr lang="en-US" dirty="0"/>
              <a:t> class, and the new class is referred to as the </a:t>
            </a:r>
            <a:r>
              <a:rPr lang="en-US" b="1" dirty="0"/>
              <a:t>derived</a:t>
            </a:r>
            <a:r>
              <a:rPr lang="en-US" dirty="0"/>
              <a:t> class</a:t>
            </a:r>
            <a:r>
              <a:rPr lang="en-US" dirty="0" smtClean="0"/>
              <a:t>.</a:t>
            </a:r>
          </a:p>
          <a:p>
            <a:r>
              <a:rPr lang="en-IN" dirty="0" smtClean="0"/>
              <a:t> #include</a:t>
            </a:r>
            <a:r>
              <a:rPr lang="en-IN" dirty="0"/>
              <a:t> &lt;</a:t>
            </a:r>
            <a:r>
              <a:rPr lang="en-IN" dirty="0" err="1"/>
              <a:t>iostream</a:t>
            </a:r>
            <a:r>
              <a:rPr lang="en-IN" dirty="0"/>
              <a:t>&gt;  </a:t>
            </a:r>
            <a:endParaRPr lang="en-IN" dirty="0" smtClean="0"/>
          </a:p>
          <a:p>
            <a:r>
              <a:rPr lang="en-US" dirty="0" smtClean="0">
                <a:solidFill>
                  <a:srgbClr val="FF0000"/>
                </a:solidFill>
              </a:rPr>
              <a:t>Example:- </a:t>
            </a:r>
            <a:r>
              <a:rPr lang="en-US" smtClean="0">
                <a:solidFill>
                  <a:srgbClr val="FF0000"/>
                </a:solidFill>
              </a:rPr>
              <a:t>Single Inheritance</a:t>
            </a:r>
            <a:endParaRPr lang="en-IN" dirty="0">
              <a:solidFill>
                <a:srgbClr val="FF0000"/>
              </a:solidFill>
            </a:endParaRPr>
          </a:p>
          <a:p>
            <a:r>
              <a:rPr lang="en-IN" b="1" dirty="0"/>
              <a:t>using</a:t>
            </a:r>
            <a:r>
              <a:rPr lang="en-IN" dirty="0"/>
              <a:t> </a:t>
            </a:r>
            <a:r>
              <a:rPr lang="en-IN" b="1" dirty="0"/>
              <a:t>namespace</a:t>
            </a:r>
            <a:r>
              <a:rPr lang="en-IN" dirty="0"/>
              <a:t> </a:t>
            </a:r>
            <a:r>
              <a:rPr lang="en-IN" dirty="0" err="1"/>
              <a:t>std</a:t>
            </a:r>
            <a:r>
              <a:rPr lang="en-IN" dirty="0"/>
              <a:t>;  </a:t>
            </a:r>
          </a:p>
          <a:p>
            <a:r>
              <a:rPr lang="en-IN" dirty="0"/>
              <a:t> </a:t>
            </a:r>
            <a:r>
              <a:rPr lang="en-IN" b="1" dirty="0"/>
              <a:t>class</a:t>
            </a:r>
            <a:r>
              <a:rPr lang="en-IN" dirty="0"/>
              <a:t> Account {  </a:t>
            </a:r>
          </a:p>
          <a:p>
            <a:r>
              <a:rPr lang="en-IN" dirty="0"/>
              <a:t>   </a:t>
            </a:r>
            <a:r>
              <a:rPr lang="en-IN" b="1" dirty="0"/>
              <a:t>public</a:t>
            </a:r>
            <a:r>
              <a:rPr lang="en-IN" dirty="0"/>
              <a:t>:  </a:t>
            </a:r>
          </a:p>
          <a:p>
            <a:r>
              <a:rPr lang="en-IN" dirty="0"/>
              <a:t>   </a:t>
            </a:r>
            <a:r>
              <a:rPr lang="en-IN" b="1" dirty="0"/>
              <a:t>float</a:t>
            </a:r>
            <a:r>
              <a:rPr lang="en-IN" dirty="0"/>
              <a:t> salary = 60000;   </a:t>
            </a:r>
          </a:p>
          <a:p>
            <a:r>
              <a:rPr lang="en-IN" dirty="0"/>
              <a:t> };  </a:t>
            </a:r>
          </a:p>
          <a:p>
            <a:r>
              <a:rPr lang="en-IN" dirty="0"/>
              <a:t>   </a:t>
            </a:r>
            <a:r>
              <a:rPr lang="en-IN" b="1" dirty="0"/>
              <a:t>class</a:t>
            </a:r>
            <a:r>
              <a:rPr lang="en-IN" dirty="0"/>
              <a:t> Programmer: </a:t>
            </a:r>
            <a:r>
              <a:rPr lang="en-IN" b="1" dirty="0"/>
              <a:t>public</a:t>
            </a:r>
            <a:r>
              <a:rPr lang="en-IN" dirty="0"/>
              <a:t> Account {  </a:t>
            </a:r>
          </a:p>
          <a:p>
            <a:r>
              <a:rPr lang="en-IN" dirty="0"/>
              <a:t>   </a:t>
            </a:r>
            <a:r>
              <a:rPr lang="en-IN" b="1" dirty="0"/>
              <a:t>public</a:t>
            </a:r>
            <a:r>
              <a:rPr lang="en-IN" dirty="0"/>
              <a:t>:  </a:t>
            </a:r>
          </a:p>
          <a:p>
            <a:r>
              <a:rPr lang="en-IN" dirty="0"/>
              <a:t>   </a:t>
            </a:r>
            <a:r>
              <a:rPr lang="en-IN" b="1" dirty="0"/>
              <a:t>float</a:t>
            </a:r>
            <a:r>
              <a:rPr lang="en-IN" dirty="0"/>
              <a:t> bonus = 5000;    </a:t>
            </a:r>
          </a:p>
          <a:p>
            <a:r>
              <a:rPr lang="en-IN" dirty="0"/>
              <a:t>   };       </a:t>
            </a:r>
          </a:p>
          <a:p>
            <a:r>
              <a:rPr lang="en-IN" b="1" dirty="0" err="1"/>
              <a:t>int</a:t>
            </a:r>
            <a:r>
              <a:rPr lang="en-IN" dirty="0"/>
              <a:t> main(</a:t>
            </a:r>
            <a:r>
              <a:rPr lang="en-IN" b="1" dirty="0"/>
              <a:t>void</a:t>
            </a:r>
            <a:r>
              <a:rPr lang="en-IN" dirty="0"/>
              <a:t>) {  </a:t>
            </a:r>
          </a:p>
          <a:p>
            <a:r>
              <a:rPr lang="en-IN" dirty="0"/>
              <a:t>     Programmer p1;  </a:t>
            </a:r>
          </a:p>
          <a:p>
            <a:r>
              <a:rPr lang="en-IN" dirty="0"/>
              <a:t>     </a:t>
            </a:r>
            <a:r>
              <a:rPr lang="en-IN" dirty="0" err="1"/>
              <a:t>cout</a:t>
            </a:r>
            <a:r>
              <a:rPr lang="en-IN" dirty="0"/>
              <a:t>&lt;&lt;"Salary: "&lt;&lt;p1.salary&lt;&lt;</a:t>
            </a:r>
            <a:r>
              <a:rPr lang="en-IN" dirty="0" err="1"/>
              <a:t>endl</a:t>
            </a:r>
            <a:r>
              <a:rPr lang="en-IN" dirty="0"/>
              <a:t>;    </a:t>
            </a:r>
          </a:p>
          <a:p>
            <a:r>
              <a:rPr lang="en-IN" dirty="0"/>
              <a:t>     </a:t>
            </a:r>
            <a:r>
              <a:rPr lang="en-IN" dirty="0" err="1"/>
              <a:t>cout</a:t>
            </a:r>
            <a:r>
              <a:rPr lang="en-IN" dirty="0"/>
              <a:t>&lt;&lt;"Bonus: "&lt;&lt;p1.bonus&lt;&lt;</a:t>
            </a:r>
            <a:r>
              <a:rPr lang="en-IN" dirty="0" err="1"/>
              <a:t>endl</a:t>
            </a:r>
            <a:r>
              <a:rPr lang="en-IN" dirty="0"/>
              <a:t>;    </a:t>
            </a:r>
          </a:p>
          <a:p>
            <a:r>
              <a:rPr lang="en-IN" dirty="0"/>
              <a:t>    </a:t>
            </a:r>
            <a:r>
              <a:rPr lang="en-IN" b="1" dirty="0"/>
              <a:t>return</a:t>
            </a:r>
            <a:r>
              <a:rPr lang="en-IN" dirty="0"/>
              <a:t> 0;  </a:t>
            </a:r>
          </a:p>
          <a:p>
            <a:r>
              <a:rPr lang="en-IN" dirty="0"/>
              <a:t>}  </a:t>
            </a:r>
          </a:p>
          <a:p>
            <a:pPr algn="ctr"/>
            <a:endParaRPr lang="en-IN" b="1" i="0" dirty="0">
              <a:solidFill>
                <a:srgbClr val="000000"/>
              </a:solidFill>
              <a:effectLst/>
              <a:latin typeface="var(--ff-lato)"/>
            </a:endParaRPr>
          </a:p>
        </p:txBody>
      </p:sp>
    </p:spTree>
    <p:extLst>
      <p:ext uri="{BB962C8B-B14F-4D97-AF65-F5344CB8AC3E}">
        <p14:creationId xmlns:p14="http://schemas.microsoft.com/office/powerpoint/2010/main" val="3192207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0845" y="396275"/>
            <a:ext cx="4543246" cy="5970865"/>
          </a:xfrm>
          <a:prstGeom prst="rect">
            <a:avLst/>
          </a:prstGeom>
        </p:spPr>
        <p:txBody>
          <a:bodyPr wrap="square">
            <a:spAutoFit/>
          </a:bodyPr>
          <a:lstStyle/>
          <a:p>
            <a:r>
              <a:rPr lang="en-IN" sz="2000" dirty="0"/>
              <a:t>// C++ program to demonstrate inheritance</a:t>
            </a:r>
          </a:p>
          <a:p>
            <a:endParaRPr lang="en-IN" sz="2000" dirty="0"/>
          </a:p>
          <a:p>
            <a:r>
              <a:rPr lang="en-IN" sz="2000" dirty="0"/>
              <a:t>#include &lt;</a:t>
            </a:r>
            <a:r>
              <a:rPr lang="en-IN" sz="2000" dirty="0" err="1"/>
              <a:t>iostream</a:t>
            </a:r>
            <a:r>
              <a:rPr lang="en-IN" sz="2000" dirty="0"/>
              <a:t>&gt;</a:t>
            </a:r>
          </a:p>
          <a:p>
            <a:r>
              <a:rPr lang="en-IN" sz="2000" dirty="0"/>
              <a:t>using namespace </a:t>
            </a:r>
            <a:r>
              <a:rPr lang="en-IN" sz="2000" dirty="0" err="1"/>
              <a:t>std</a:t>
            </a:r>
            <a:r>
              <a:rPr lang="en-IN" sz="2000" dirty="0"/>
              <a:t>;</a:t>
            </a:r>
          </a:p>
          <a:p>
            <a:endParaRPr lang="en-IN" sz="2000" dirty="0"/>
          </a:p>
          <a:p>
            <a:r>
              <a:rPr lang="en-IN" sz="2000" dirty="0"/>
              <a:t>// base class</a:t>
            </a:r>
          </a:p>
          <a:p>
            <a:r>
              <a:rPr lang="en-IN" sz="2000" dirty="0"/>
              <a:t>class Animal {</a:t>
            </a:r>
          </a:p>
          <a:p>
            <a:endParaRPr lang="en-IN" sz="2000" dirty="0"/>
          </a:p>
          <a:p>
            <a:r>
              <a:rPr lang="en-IN" sz="2000" dirty="0"/>
              <a:t>   public:</a:t>
            </a:r>
          </a:p>
          <a:p>
            <a:r>
              <a:rPr lang="en-IN" sz="2000" dirty="0"/>
              <a:t>    void eat() {</a:t>
            </a:r>
          </a:p>
          <a:p>
            <a:r>
              <a:rPr lang="en-IN" sz="2000" dirty="0"/>
              <a:t>        </a:t>
            </a:r>
            <a:r>
              <a:rPr lang="en-IN" sz="2000" dirty="0" err="1"/>
              <a:t>cout</a:t>
            </a:r>
            <a:r>
              <a:rPr lang="en-IN" sz="2000" dirty="0"/>
              <a:t> &lt;&lt; "I can eat!" &lt;&lt; </a:t>
            </a:r>
            <a:r>
              <a:rPr lang="en-IN" sz="2000" dirty="0" err="1"/>
              <a:t>endl</a:t>
            </a:r>
            <a:r>
              <a:rPr lang="en-IN" sz="2000" dirty="0"/>
              <a:t>;</a:t>
            </a:r>
          </a:p>
          <a:p>
            <a:r>
              <a:rPr lang="en-IN" sz="2000" dirty="0"/>
              <a:t>    }</a:t>
            </a:r>
          </a:p>
          <a:p>
            <a:endParaRPr lang="en-IN" sz="2000" dirty="0"/>
          </a:p>
          <a:p>
            <a:r>
              <a:rPr lang="en-IN" sz="2000" dirty="0"/>
              <a:t>    void sleep() {</a:t>
            </a:r>
          </a:p>
          <a:p>
            <a:r>
              <a:rPr lang="en-IN" sz="2000" dirty="0"/>
              <a:t>        </a:t>
            </a:r>
            <a:r>
              <a:rPr lang="en-IN" sz="2000" dirty="0" err="1"/>
              <a:t>cout</a:t>
            </a:r>
            <a:r>
              <a:rPr lang="en-IN" sz="2000" dirty="0"/>
              <a:t> &lt;&lt; "I can sleep!" &lt;&lt; </a:t>
            </a:r>
            <a:r>
              <a:rPr lang="en-IN" sz="2000" dirty="0" err="1"/>
              <a:t>endl</a:t>
            </a:r>
            <a:r>
              <a:rPr lang="en-IN" sz="2000" dirty="0"/>
              <a:t>;</a:t>
            </a:r>
          </a:p>
          <a:p>
            <a:r>
              <a:rPr lang="en-IN" sz="2000" dirty="0"/>
              <a:t>    }</a:t>
            </a:r>
          </a:p>
          <a:p>
            <a:r>
              <a:rPr lang="en-IN" sz="2000" dirty="0"/>
              <a:t>};</a:t>
            </a:r>
          </a:p>
          <a:p>
            <a:endParaRPr lang="en-IN" sz="1100" dirty="0"/>
          </a:p>
          <a:p>
            <a:endParaRPr lang="en-IN" sz="1100" dirty="0"/>
          </a:p>
        </p:txBody>
      </p:sp>
      <p:sp>
        <p:nvSpPr>
          <p:cNvPr id="4" name="Rectangle 3"/>
          <p:cNvSpPr/>
          <p:nvPr/>
        </p:nvSpPr>
        <p:spPr>
          <a:xfrm>
            <a:off x="5532407" y="284087"/>
            <a:ext cx="6096000" cy="6186309"/>
          </a:xfrm>
          <a:prstGeom prst="rect">
            <a:avLst/>
          </a:prstGeom>
        </p:spPr>
        <p:txBody>
          <a:bodyPr>
            <a:spAutoFit/>
          </a:bodyPr>
          <a:lstStyle/>
          <a:p>
            <a:r>
              <a:rPr lang="en-IN" dirty="0"/>
              <a:t>// derived class</a:t>
            </a:r>
          </a:p>
          <a:p>
            <a:r>
              <a:rPr lang="en-IN" dirty="0"/>
              <a:t>class Dog : public Animal {</a:t>
            </a:r>
          </a:p>
          <a:p>
            <a:r>
              <a:rPr lang="en-IN" dirty="0"/>
              <a:t> </a:t>
            </a:r>
          </a:p>
          <a:p>
            <a:r>
              <a:rPr lang="en-IN" dirty="0"/>
              <a:t>   public:</a:t>
            </a:r>
          </a:p>
          <a:p>
            <a:r>
              <a:rPr lang="en-IN" dirty="0"/>
              <a:t>    void bark() {</a:t>
            </a:r>
          </a:p>
          <a:p>
            <a:r>
              <a:rPr lang="en-IN" dirty="0"/>
              <a:t>        </a:t>
            </a:r>
            <a:r>
              <a:rPr lang="en-IN" dirty="0" err="1"/>
              <a:t>cout</a:t>
            </a:r>
            <a:r>
              <a:rPr lang="en-IN" dirty="0"/>
              <a:t> &lt;&lt; "I can bark! Woof woof!!" &lt;&lt; </a:t>
            </a:r>
            <a:r>
              <a:rPr lang="en-IN" dirty="0" err="1"/>
              <a:t>endl</a:t>
            </a:r>
            <a:r>
              <a:rPr lang="en-IN" dirty="0"/>
              <a:t>;</a:t>
            </a:r>
          </a:p>
          <a:p>
            <a:r>
              <a:rPr lang="en-IN" dirty="0"/>
              <a:t>    }</a:t>
            </a:r>
          </a:p>
          <a:p>
            <a:r>
              <a:rPr lang="en-IN" dirty="0"/>
              <a:t>};</a:t>
            </a:r>
          </a:p>
          <a:p>
            <a:endParaRPr lang="en-IN" dirty="0"/>
          </a:p>
          <a:p>
            <a:r>
              <a:rPr lang="en-IN" dirty="0" err="1"/>
              <a:t>int</a:t>
            </a:r>
            <a:r>
              <a:rPr lang="en-IN" dirty="0"/>
              <a:t> main() {</a:t>
            </a:r>
          </a:p>
          <a:p>
            <a:r>
              <a:rPr lang="en-IN" dirty="0"/>
              <a:t>    // Create object of the Dog class</a:t>
            </a:r>
          </a:p>
          <a:p>
            <a:r>
              <a:rPr lang="en-IN" dirty="0"/>
              <a:t>    Dog dog1;</a:t>
            </a:r>
          </a:p>
          <a:p>
            <a:endParaRPr lang="en-IN" dirty="0"/>
          </a:p>
          <a:p>
            <a:r>
              <a:rPr lang="en-IN" dirty="0"/>
              <a:t>    // Calling members of the base class</a:t>
            </a:r>
          </a:p>
          <a:p>
            <a:r>
              <a:rPr lang="en-IN" dirty="0"/>
              <a:t>    dog1.eat();</a:t>
            </a:r>
          </a:p>
          <a:p>
            <a:r>
              <a:rPr lang="en-IN" dirty="0"/>
              <a:t>    dog1.sleep();</a:t>
            </a:r>
          </a:p>
          <a:p>
            <a:endParaRPr lang="en-IN" dirty="0"/>
          </a:p>
          <a:p>
            <a:r>
              <a:rPr lang="en-IN" dirty="0"/>
              <a:t>    // Calling member of the derived class</a:t>
            </a:r>
          </a:p>
          <a:p>
            <a:r>
              <a:rPr lang="en-IN" dirty="0"/>
              <a:t>    dog1.bark();</a:t>
            </a:r>
          </a:p>
          <a:p>
            <a:endParaRPr lang="en-IN" dirty="0"/>
          </a:p>
          <a:p>
            <a:r>
              <a:rPr lang="en-IN" dirty="0"/>
              <a:t>    return 0;</a:t>
            </a:r>
          </a:p>
          <a:p>
            <a:r>
              <a:rPr lang="en-IN" dirty="0"/>
              <a:t>}</a:t>
            </a:r>
          </a:p>
        </p:txBody>
      </p:sp>
    </p:spTree>
    <p:extLst>
      <p:ext uri="{BB962C8B-B14F-4D97-AF65-F5344CB8AC3E}">
        <p14:creationId xmlns:p14="http://schemas.microsoft.com/office/powerpoint/2010/main" val="932182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9562" y="301926"/>
            <a:ext cx="10334446" cy="2308324"/>
          </a:xfrm>
          <a:prstGeom prst="rect">
            <a:avLst/>
          </a:prstGeom>
        </p:spPr>
        <p:txBody>
          <a:bodyPr wrap="square">
            <a:spAutoFit/>
          </a:bodyPr>
          <a:lstStyle/>
          <a:p>
            <a:r>
              <a:rPr lang="en-IN" dirty="0">
                <a:solidFill>
                  <a:srgbClr val="FF0000"/>
                </a:solidFill>
              </a:rPr>
              <a:t>C++ protected Members</a:t>
            </a:r>
          </a:p>
          <a:p>
            <a:r>
              <a:rPr lang="en-IN" dirty="0"/>
              <a:t>The access modifier protected is especially relevant when it comes to C++ inheritance.</a:t>
            </a:r>
          </a:p>
          <a:p>
            <a:endParaRPr lang="en-IN" dirty="0"/>
          </a:p>
          <a:p>
            <a:r>
              <a:rPr lang="en-IN" dirty="0"/>
              <a:t>Like private members, protected members are inaccessible outside of the class. However, they can be accessed by derived classes and friend classes/functions.</a:t>
            </a:r>
          </a:p>
          <a:p>
            <a:endParaRPr lang="en-IN" dirty="0"/>
          </a:p>
          <a:p>
            <a:r>
              <a:rPr lang="en-IN" dirty="0"/>
              <a:t>We need protected members if we want to hide the data of a class, but still want that data to be inherited by its derived classes.</a:t>
            </a:r>
          </a:p>
        </p:txBody>
      </p:sp>
    </p:spTree>
    <p:extLst>
      <p:ext uri="{BB962C8B-B14F-4D97-AF65-F5344CB8AC3E}">
        <p14:creationId xmlns:p14="http://schemas.microsoft.com/office/powerpoint/2010/main" val="3562941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298" y="295706"/>
            <a:ext cx="5555411" cy="5463034"/>
          </a:xfrm>
          <a:prstGeom prst="rect">
            <a:avLst/>
          </a:prstGeom>
        </p:spPr>
        <p:txBody>
          <a:bodyPr wrap="square">
            <a:spAutoFit/>
          </a:bodyPr>
          <a:lstStyle/>
          <a:p>
            <a:r>
              <a:rPr lang="en-IN" sz="2000" dirty="0"/>
              <a:t>// C++ program to demonstrate protected members</a:t>
            </a:r>
          </a:p>
          <a:p>
            <a:endParaRPr lang="en-IN" sz="2000" dirty="0"/>
          </a:p>
          <a:p>
            <a:r>
              <a:rPr lang="en-IN" sz="2000" dirty="0"/>
              <a:t>#include &lt;</a:t>
            </a:r>
            <a:r>
              <a:rPr lang="en-IN" sz="2000" dirty="0" err="1"/>
              <a:t>iostream</a:t>
            </a:r>
            <a:r>
              <a:rPr lang="en-IN" sz="2000" dirty="0"/>
              <a:t>&gt;</a:t>
            </a:r>
          </a:p>
          <a:p>
            <a:r>
              <a:rPr lang="en-IN" sz="2000" dirty="0"/>
              <a:t>#include &lt;string&gt;</a:t>
            </a:r>
          </a:p>
          <a:p>
            <a:r>
              <a:rPr lang="en-IN" sz="2000" dirty="0"/>
              <a:t>using namespace </a:t>
            </a:r>
            <a:r>
              <a:rPr lang="en-IN" sz="2000" dirty="0" err="1"/>
              <a:t>std</a:t>
            </a:r>
            <a:r>
              <a:rPr lang="en-IN" sz="2000" dirty="0"/>
              <a:t>;</a:t>
            </a:r>
          </a:p>
          <a:p>
            <a:endParaRPr lang="en-IN" sz="2000" dirty="0"/>
          </a:p>
          <a:p>
            <a:r>
              <a:rPr lang="en-IN" sz="2000" dirty="0"/>
              <a:t>// base class</a:t>
            </a:r>
          </a:p>
          <a:p>
            <a:r>
              <a:rPr lang="en-IN" sz="2000" dirty="0"/>
              <a:t>class Animal {</a:t>
            </a:r>
          </a:p>
          <a:p>
            <a:endParaRPr lang="en-IN" sz="2000" dirty="0"/>
          </a:p>
          <a:p>
            <a:r>
              <a:rPr lang="en-IN" sz="2000" dirty="0"/>
              <a:t>   private:</a:t>
            </a:r>
          </a:p>
          <a:p>
            <a:r>
              <a:rPr lang="en-IN" sz="2000" dirty="0"/>
              <a:t>    string </a:t>
            </a:r>
            <a:r>
              <a:rPr lang="en-IN" sz="2000" dirty="0" err="1"/>
              <a:t>color</a:t>
            </a:r>
            <a:r>
              <a:rPr lang="en-IN" sz="2000" dirty="0"/>
              <a:t>;</a:t>
            </a:r>
          </a:p>
          <a:p>
            <a:endParaRPr lang="en-IN" sz="2000" dirty="0"/>
          </a:p>
          <a:p>
            <a:r>
              <a:rPr lang="en-IN" sz="2000" dirty="0"/>
              <a:t>   protected:</a:t>
            </a:r>
          </a:p>
          <a:p>
            <a:r>
              <a:rPr lang="en-IN" sz="2000" dirty="0"/>
              <a:t>    string type;</a:t>
            </a:r>
          </a:p>
          <a:p>
            <a:endParaRPr lang="en-IN" sz="2000" dirty="0"/>
          </a:p>
          <a:p>
            <a:r>
              <a:rPr lang="en-IN" sz="2000" dirty="0" smtClean="0"/>
              <a:t>};</a:t>
            </a:r>
            <a:endParaRPr lang="en-IN" sz="2000" dirty="0"/>
          </a:p>
          <a:p>
            <a:endParaRPr lang="en-IN" sz="1100" dirty="0"/>
          </a:p>
        </p:txBody>
      </p:sp>
      <p:sp>
        <p:nvSpPr>
          <p:cNvPr id="4" name="Rectangle 3"/>
          <p:cNvSpPr/>
          <p:nvPr/>
        </p:nvSpPr>
        <p:spPr>
          <a:xfrm>
            <a:off x="5592792" y="218068"/>
            <a:ext cx="6096000" cy="6001643"/>
          </a:xfrm>
          <a:prstGeom prst="rect">
            <a:avLst/>
          </a:prstGeom>
        </p:spPr>
        <p:txBody>
          <a:bodyPr>
            <a:spAutoFit/>
          </a:bodyPr>
          <a:lstStyle/>
          <a:p>
            <a:r>
              <a:rPr lang="en-IN" sz="2400" dirty="0"/>
              <a:t> public:</a:t>
            </a:r>
          </a:p>
          <a:p>
            <a:r>
              <a:rPr lang="en-IN" sz="2400" dirty="0"/>
              <a:t>    void eat() {</a:t>
            </a:r>
          </a:p>
          <a:p>
            <a:r>
              <a:rPr lang="en-IN" sz="2400" dirty="0"/>
              <a:t>        </a:t>
            </a:r>
            <a:r>
              <a:rPr lang="en-IN" sz="2400" dirty="0" err="1"/>
              <a:t>cout</a:t>
            </a:r>
            <a:r>
              <a:rPr lang="en-IN" sz="2400" dirty="0"/>
              <a:t> &lt;&lt; "I can eat!" &lt;&lt; </a:t>
            </a:r>
            <a:r>
              <a:rPr lang="en-IN" sz="2400" dirty="0" err="1"/>
              <a:t>endl</a:t>
            </a:r>
            <a:r>
              <a:rPr lang="en-IN" sz="2400" dirty="0"/>
              <a:t>;</a:t>
            </a:r>
          </a:p>
          <a:p>
            <a:r>
              <a:rPr lang="en-IN" sz="2400" dirty="0"/>
              <a:t>    }</a:t>
            </a:r>
          </a:p>
          <a:p>
            <a:endParaRPr lang="en-IN" sz="2400" dirty="0"/>
          </a:p>
          <a:p>
            <a:r>
              <a:rPr lang="en-IN" sz="2400" dirty="0"/>
              <a:t>    void sleep() {</a:t>
            </a:r>
          </a:p>
          <a:p>
            <a:r>
              <a:rPr lang="en-IN" sz="2400" dirty="0"/>
              <a:t>        </a:t>
            </a:r>
            <a:r>
              <a:rPr lang="en-IN" sz="2400" dirty="0" err="1"/>
              <a:t>cout</a:t>
            </a:r>
            <a:r>
              <a:rPr lang="en-IN" sz="2400" dirty="0"/>
              <a:t> &lt;&lt; "I can sleep!" &lt;&lt; </a:t>
            </a:r>
            <a:r>
              <a:rPr lang="en-IN" sz="2400" dirty="0" err="1"/>
              <a:t>endl</a:t>
            </a:r>
            <a:r>
              <a:rPr lang="en-IN" sz="2400" dirty="0"/>
              <a:t>;</a:t>
            </a:r>
          </a:p>
          <a:p>
            <a:r>
              <a:rPr lang="en-IN" sz="2400" dirty="0"/>
              <a:t>    }</a:t>
            </a:r>
          </a:p>
          <a:p>
            <a:endParaRPr lang="en-IN" sz="2400" dirty="0"/>
          </a:p>
          <a:p>
            <a:r>
              <a:rPr lang="en-IN" sz="2400" dirty="0"/>
              <a:t>    void </a:t>
            </a:r>
            <a:r>
              <a:rPr lang="en-IN" sz="2400" dirty="0" err="1"/>
              <a:t>setColor</a:t>
            </a:r>
            <a:r>
              <a:rPr lang="en-IN" sz="2400" dirty="0"/>
              <a:t>(string </a:t>
            </a:r>
            <a:r>
              <a:rPr lang="en-IN" sz="2400" dirty="0" err="1"/>
              <a:t>clr</a:t>
            </a:r>
            <a:r>
              <a:rPr lang="en-IN" sz="2400" dirty="0"/>
              <a:t>) {</a:t>
            </a:r>
          </a:p>
          <a:p>
            <a:r>
              <a:rPr lang="en-IN" sz="2400" dirty="0"/>
              <a:t>        </a:t>
            </a:r>
            <a:r>
              <a:rPr lang="en-IN" sz="2400" dirty="0" err="1"/>
              <a:t>color</a:t>
            </a:r>
            <a:r>
              <a:rPr lang="en-IN" sz="2400" dirty="0"/>
              <a:t> = </a:t>
            </a:r>
            <a:r>
              <a:rPr lang="en-IN" sz="2400" dirty="0" err="1"/>
              <a:t>clr</a:t>
            </a:r>
            <a:r>
              <a:rPr lang="en-IN" sz="2400" dirty="0"/>
              <a:t>;</a:t>
            </a:r>
          </a:p>
          <a:p>
            <a:r>
              <a:rPr lang="en-IN" sz="2400" dirty="0"/>
              <a:t>    }</a:t>
            </a:r>
          </a:p>
          <a:p>
            <a:endParaRPr lang="en-IN" sz="2400" dirty="0"/>
          </a:p>
          <a:p>
            <a:r>
              <a:rPr lang="en-IN" sz="2400" dirty="0"/>
              <a:t>    string </a:t>
            </a:r>
            <a:r>
              <a:rPr lang="en-IN" sz="2400" dirty="0" err="1"/>
              <a:t>getColor</a:t>
            </a:r>
            <a:r>
              <a:rPr lang="en-IN" sz="2400" dirty="0"/>
              <a:t>() {</a:t>
            </a:r>
          </a:p>
          <a:p>
            <a:r>
              <a:rPr lang="en-IN" sz="2400" dirty="0"/>
              <a:t>        return </a:t>
            </a:r>
            <a:r>
              <a:rPr lang="en-IN" sz="2400" dirty="0" err="1"/>
              <a:t>color</a:t>
            </a:r>
            <a:r>
              <a:rPr lang="en-IN" sz="2400" dirty="0"/>
              <a:t>;</a:t>
            </a:r>
          </a:p>
          <a:p>
            <a:r>
              <a:rPr lang="en-IN" sz="2400" dirty="0"/>
              <a:t>    }</a:t>
            </a:r>
          </a:p>
        </p:txBody>
      </p:sp>
    </p:spTree>
    <p:extLst>
      <p:ext uri="{BB962C8B-B14F-4D97-AF65-F5344CB8AC3E}">
        <p14:creationId xmlns:p14="http://schemas.microsoft.com/office/powerpoint/2010/main" val="3845794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21237" y="356091"/>
            <a:ext cx="4494363" cy="5539978"/>
          </a:xfrm>
          <a:prstGeom prst="rect">
            <a:avLst/>
          </a:prstGeom>
        </p:spPr>
        <p:txBody>
          <a:bodyPr wrap="square">
            <a:spAutoFit/>
          </a:bodyPr>
          <a:lstStyle/>
          <a:p>
            <a:r>
              <a:rPr lang="en-IN" dirty="0" err="1" smtClean="0"/>
              <a:t>int</a:t>
            </a:r>
            <a:r>
              <a:rPr lang="en-IN" dirty="0" smtClean="0"/>
              <a:t> </a:t>
            </a:r>
            <a:r>
              <a:rPr lang="en-IN" dirty="0"/>
              <a:t>main() {</a:t>
            </a:r>
          </a:p>
          <a:p>
            <a:r>
              <a:rPr lang="en-IN" dirty="0"/>
              <a:t>    // Create object of the Dog class</a:t>
            </a:r>
          </a:p>
          <a:p>
            <a:r>
              <a:rPr lang="en-IN" dirty="0"/>
              <a:t>    Dog dog1;</a:t>
            </a:r>
          </a:p>
          <a:p>
            <a:endParaRPr lang="en-IN" dirty="0"/>
          </a:p>
          <a:p>
            <a:r>
              <a:rPr lang="en-IN" dirty="0"/>
              <a:t>    // Calling members of the base class</a:t>
            </a:r>
          </a:p>
          <a:p>
            <a:r>
              <a:rPr lang="en-IN" dirty="0"/>
              <a:t>    dog1.eat();</a:t>
            </a:r>
          </a:p>
          <a:p>
            <a:r>
              <a:rPr lang="en-IN" dirty="0"/>
              <a:t>    dog1.sleep();</a:t>
            </a:r>
          </a:p>
          <a:p>
            <a:r>
              <a:rPr lang="en-IN" dirty="0"/>
              <a:t>    dog1.setColor("black");</a:t>
            </a:r>
          </a:p>
          <a:p>
            <a:endParaRPr lang="en-IN" dirty="0"/>
          </a:p>
          <a:p>
            <a:r>
              <a:rPr lang="en-IN" dirty="0"/>
              <a:t>    // Calling member of the derived class</a:t>
            </a:r>
          </a:p>
          <a:p>
            <a:r>
              <a:rPr lang="en-IN" dirty="0"/>
              <a:t>    dog1.bark();</a:t>
            </a:r>
          </a:p>
          <a:p>
            <a:r>
              <a:rPr lang="en-IN" dirty="0"/>
              <a:t>    dog1.setType("mammal");</a:t>
            </a:r>
          </a:p>
          <a:p>
            <a:endParaRPr lang="en-IN" dirty="0"/>
          </a:p>
          <a:p>
            <a:r>
              <a:rPr lang="en-IN" dirty="0"/>
              <a:t>    // Using </a:t>
            </a:r>
            <a:r>
              <a:rPr lang="en-IN" dirty="0" err="1"/>
              <a:t>getColor</a:t>
            </a:r>
            <a:r>
              <a:rPr lang="en-IN" dirty="0"/>
              <a:t>() of dog1 as argument</a:t>
            </a:r>
          </a:p>
          <a:p>
            <a:r>
              <a:rPr lang="en-IN" dirty="0"/>
              <a:t>    // </a:t>
            </a:r>
            <a:r>
              <a:rPr lang="en-IN" dirty="0" err="1"/>
              <a:t>getColor</a:t>
            </a:r>
            <a:r>
              <a:rPr lang="en-IN" dirty="0"/>
              <a:t>() returns string data</a:t>
            </a:r>
          </a:p>
          <a:p>
            <a:r>
              <a:rPr lang="en-IN" dirty="0"/>
              <a:t>    dog1.displayInfo(dog1.getColor());</a:t>
            </a:r>
          </a:p>
          <a:p>
            <a:endParaRPr lang="en-IN" dirty="0"/>
          </a:p>
          <a:p>
            <a:r>
              <a:rPr lang="en-IN" dirty="0"/>
              <a:t>    return 0;</a:t>
            </a:r>
          </a:p>
          <a:p>
            <a:r>
              <a:rPr lang="en-IN" sz="1200" dirty="0"/>
              <a:t>}</a:t>
            </a:r>
          </a:p>
        </p:txBody>
      </p:sp>
      <p:sp>
        <p:nvSpPr>
          <p:cNvPr id="3" name="Rectangle 2"/>
          <p:cNvSpPr/>
          <p:nvPr/>
        </p:nvSpPr>
        <p:spPr>
          <a:xfrm>
            <a:off x="244415" y="432644"/>
            <a:ext cx="6096000" cy="5078313"/>
          </a:xfrm>
          <a:prstGeom prst="rect">
            <a:avLst/>
          </a:prstGeom>
        </p:spPr>
        <p:txBody>
          <a:bodyPr>
            <a:spAutoFit/>
          </a:bodyPr>
          <a:lstStyle/>
          <a:p>
            <a:r>
              <a:rPr lang="en-IN" dirty="0"/>
              <a:t>// derived class</a:t>
            </a:r>
          </a:p>
          <a:p>
            <a:r>
              <a:rPr lang="en-IN" dirty="0"/>
              <a:t>class Dog : public Animal {</a:t>
            </a:r>
          </a:p>
          <a:p>
            <a:endParaRPr lang="en-IN" dirty="0"/>
          </a:p>
          <a:p>
            <a:r>
              <a:rPr lang="en-IN" dirty="0"/>
              <a:t>   public:</a:t>
            </a:r>
          </a:p>
          <a:p>
            <a:r>
              <a:rPr lang="en-IN" dirty="0"/>
              <a:t>    void </a:t>
            </a:r>
            <a:r>
              <a:rPr lang="en-IN" dirty="0" err="1"/>
              <a:t>setType</a:t>
            </a:r>
            <a:r>
              <a:rPr lang="en-IN" dirty="0"/>
              <a:t>(string </a:t>
            </a:r>
            <a:r>
              <a:rPr lang="en-IN" dirty="0" err="1"/>
              <a:t>tp</a:t>
            </a:r>
            <a:r>
              <a:rPr lang="en-IN" dirty="0"/>
              <a:t>) {</a:t>
            </a:r>
          </a:p>
          <a:p>
            <a:r>
              <a:rPr lang="en-IN" dirty="0"/>
              <a:t>        type = </a:t>
            </a:r>
            <a:r>
              <a:rPr lang="en-IN" dirty="0" err="1"/>
              <a:t>tp</a:t>
            </a:r>
            <a:r>
              <a:rPr lang="en-IN" dirty="0"/>
              <a:t>;</a:t>
            </a:r>
          </a:p>
          <a:p>
            <a:r>
              <a:rPr lang="en-IN" dirty="0"/>
              <a:t>    }</a:t>
            </a:r>
          </a:p>
          <a:p>
            <a:endParaRPr lang="en-IN" dirty="0"/>
          </a:p>
          <a:p>
            <a:r>
              <a:rPr lang="en-IN" dirty="0"/>
              <a:t>    void </a:t>
            </a:r>
            <a:r>
              <a:rPr lang="en-IN" dirty="0" err="1"/>
              <a:t>displayInfo</a:t>
            </a:r>
            <a:r>
              <a:rPr lang="en-IN" dirty="0"/>
              <a:t>(string c) {</a:t>
            </a:r>
          </a:p>
          <a:p>
            <a:r>
              <a:rPr lang="en-IN" dirty="0"/>
              <a:t>        </a:t>
            </a:r>
            <a:r>
              <a:rPr lang="en-IN" dirty="0" err="1"/>
              <a:t>cout</a:t>
            </a:r>
            <a:r>
              <a:rPr lang="en-IN" dirty="0"/>
              <a:t> &lt;&lt; "I am a " &lt;&lt; type &lt;&lt; </a:t>
            </a:r>
            <a:r>
              <a:rPr lang="en-IN" dirty="0" err="1"/>
              <a:t>endl</a:t>
            </a:r>
            <a:r>
              <a:rPr lang="en-IN" dirty="0"/>
              <a:t>;</a:t>
            </a:r>
          </a:p>
          <a:p>
            <a:r>
              <a:rPr lang="en-IN" dirty="0"/>
              <a:t>        </a:t>
            </a:r>
            <a:r>
              <a:rPr lang="en-IN" dirty="0" err="1"/>
              <a:t>cout</a:t>
            </a:r>
            <a:r>
              <a:rPr lang="en-IN" dirty="0"/>
              <a:t> &lt;&lt; "My </a:t>
            </a:r>
            <a:r>
              <a:rPr lang="en-IN" dirty="0" err="1"/>
              <a:t>color</a:t>
            </a:r>
            <a:r>
              <a:rPr lang="en-IN" dirty="0"/>
              <a:t> is " &lt;&lt; c &lt;&lt; </a:t>
            </a:r>
            <a:r>
              <a:rPr lang="en-IN" dirty="0" err="1"/>
              <a:t>endl</a:t>
            </a:r>
            <a:r>
              <a:rPr lang="en-IN" dirty="0"/>
              <a:t>;</a:t>
            </a:r>
          </a:p>
          <a:p>
            <a:r>
              <a:rPr lang="en-IN" dirty="0"/>
              <a:t>    }</a:t>
            </a:r>
          </a:p>
          <a:p>
            <a:endParaRPr lang="en-IN" dirty="0"/>
          </a:p>
          <a:p>
            <a:r>
              <a:rPr lang="en-IN" dirty="0"/>
              <a:t>    void bark() {</a:t>
            </a:r>
          </a:p>
          <a:p>
            <a:r>
              <a:rPr lang="en-IN" dirty="0"/>
              <a:t>        </a:t>
            </a:r>
            <a:r>
              <a:rPr lang="en-IN" dirty="0" err="1"/>
              <a:t>cout</a:t>
            </a:r>
            <a:r>
              <a:rPr lang="en-IN" dirty="0"/>
              <a:t> &lt;&lt; "I can bark! Woof woof!!" &lt;&lt; </a:t>
            </a:r>
            <a:r>
              <a:rPr lang="en-IN" dirty="0" err="1"/>
              <a:t>endl</a:t>
            </a:r>
            <a:r>
              <a:rPr lang="en-IN" dirty="0"/>
              <a:t>;</a:t>
            </a:r>
          </a:p>
          <a:p>
            <a:r>
              <a:rPr lang="en-IN" dirty="0"/>
              <a:t>    }</a:t>
            </a:r>
          </a:p>
          <a:p>
            <a:r>
              <a:rPr lang="en-IN" dirty="0"/>
              <a:t>};</a:t>
            </a:r>
          </a:p>
          <a:p>
            <a:endParaRPr lang="en-IN" dirty="0"/>
          </a:p>
        </p:txBody>
      </p:sp>
    </p:spTree>
    <p:extLst>
      <p:ext uri="{BB962C8B-B14F-4D97-AF65-F5344CB8AC3E}">
        <p14:creationId xmlns:p14="http://schemas.microsoft.com/office/powerpoint/2010/main" val="356571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94C563D-95D0-8189-3AEF-EC7EEA0AA9A5}"/>
              </a:ext>
            </a:extLst>
          </p:cNvPr>
          <p:cNvSpPr>
            <a:spLocks noGrp="1"/>
          </p:cNvSpPr>
          <p:nvPr>
            <p:ph idx="1"/>
          </p:nvPr>
        </p:nvSpPr>
        <p:spPr>
          <a:xfrm>
            <a:off x="872837" y="514924"/>
            <a:ext cx="8401166" cy="6065985"/>
          </a:xfrm>
        </p:spPr>
        <p:txBody>
          <a:bodyPr>
            <a:normAutofit fontScale="40000" lnSpcReduction="20000"/>
          </a:bodyPr>
          <a:lstStyle/>
          <a:p>
            <a:pPr algn="just"/>
            <a:r>
              <a:rPr lang="en-US" sz="5100" b="1" i="0" u="sng" dirty="0">
                <a:solidFill>
                  <a:srgbClr val="FF0000"/>
                </a:solidFill>
                <a:effectLst/>
                <a:latin typeface="inter-bold"/>
              </a:rPr>
              <a:t>DIFFERENCE B/W C and C++:</a:t>
            </a:r>
            <a:endParaRPr lang="en-US" sz="5100" b="1" i="0" u="sng" dirty="0">
              <a:solidFill>
                <a:srgbClr val="FF0000"/>
              </a:solidFill>
              <a:effectLst/>
              <a:latin typeface="inter-regular"/>
            </a:endParaRPr>
          </a:p>
          <a:p>
            <a:pPr algn="just">
              <a:buFont typeface="Arial" panose="020B0604020202020204" pitchFamily="34" charset="0"/>
              <a:buChar char="•"/>
            </a:pPr>
            <a:r>
              <a:rPr lang="en-US" sz="4200" b="1" i="0" dirty="0">
                <a:solidFill>
                  <a:srgbClr val="000000"/>
                </a:solidFill>
                <a:effectLst/>
                <a:latin typeface="inter-bold"/>
              </a:rPr>
              <a:t>Definition</a:t>
            </a:r>
            <a:r>
              <a:rPr lang="en-US" sz="4200" b="0" i="0" dirty="0">
                <a:solidFill>
                  <a:srgbClr val="000000"/>
                </a:solidFill>
                <a:effectLst/>
                <a:latin typeface="inter-regular"/>
              </a:rPr>
              <a:t/>
            </a:r>
            <a:br>
              <a:rPr lang="en-US" sz="4200" b="0" i="0" dirty="0">
                <a:solidFill>
                  <a:srgbClr val="000000"/>
                </a:solidFill>
                <a:effectLst/>
                <a:latin typeface="inter-regular"/>
              </a:rPr>
            </a:br>
            <a:r>
              <a:rPr lang="en-US" sz="4200" b="0" i="0" dirty="0">
                <a:solidFill>
                  <a:srgbClr val="000000"/>
                </a:solidFill>
                <a:effectLst/>
                <a:latin typeface="inter-regular"/>
              </a:rPr>
              <a:t>C is a structural programming language, and it does not support classes and objects, while C++ is an object-oriented programming language that supports the concept of classes and objects.</a:t>
            </a:r>
          </a:p>
          <a:p>
            <a:pPr algn="just">
              <a:buFont typeface="Arial" panose="020B0604020202020204" pitchFamily="34" charset="0"/>
              <a:buChar char="•"/>
            </a:pPr>
            <a:r>
              <a:rPr lang="en-US" sz="4200" b="1" i="0" dirty="0">
                <a:solidFill>
                  <a:srgbClr val="000000"/>
                </a:solidFill>
                <a:effectLst/>
                <a:latin typeface="inter-bold"/>
              </a:rPr>
              <a:t>Type of programming language</a:t>
            </a:r>
            <a:r>
              <a:rPr lang="en-US" sz="4200" b="0" i="0" dirty="0">
                <a:solidFill>
                  <a:srgbClr val="000000"/>
                </a:solidFill>
                <a:effectLst/>
                <a:latin typeface="inter-regular"/>
              </a:rPr>
              <a:t/>
            </a:r>
            <a:br>
              <a:rPr lang="en-US" sz="4200" b="0" i="0" dirty="0">
                <a:solidFill>
                  <a:srgbClr val="000000"/>
                </a:solidFill>
                <a:effectLst/>
                <a:latin typeface="inter-regular"/>
              </a:rPr>
            </a:br>
            <a:r>
              <a:rPr lang="en-US" sz="4200" b="0" i="0" dirty="0">
                <a:solidFill>
                  <a:srgbClr val="000000"/>
                </a:solidFill>
                <a:effectLst/>
                <a:latin typeface="inter-regular"/>
              </a:rPr>
              <a:t>C supports the structural programming language where the code is checked line by line, while C++ is an object-oriented programming language that supports the concept of classes and objects.</a:t>
            </a:r>
          </a:p>
          <a:p>
            <a:pPr algn="just">
              <a:buFont typeface="Arial" panose="020B0604020202020204" pitchFamily="34" charset="0"/>
              <a:buChar char="•"/>
            </a:pPr>
            <a:r>
              <a:rPr lang="en-US" sz="4200" b="1" i="0" dirty="0">
                <a:solidFill>
                  <a:srgbClr val="000000"/>
                </a:solidFill>
                <a:effectLst/>
                <a:latin typeface="inter-bold"/>
              </a:rPr>
              <a:t>Developer of the language</a:t>
            </a:r>
            <a:r>
              <a:rPr lang="en-US" sz="4200" b="0" i="0" dirty="0">
                <a:solidFill>
                  <a:srgbClr val="000000"/>
                </a:solidFill>
                <a:effectLst/>
                <a:latin typeface="inter-regular"/>
              </a:rPr>
              <a:t/>
            </a:r>
            <a:br>
              <a:rPr lang="en-US" sz="4200" b="0" i="0" dirty="0">
                <a:solidFill>
                  <a:srgbClr val="000000"/>
                </a:solidFill>
                <a:effectLst/>
                <a:latin typeface="inter-regular"/>
              </a:rPr>
            </a:br>
            <a:r>
              <a:rPr lang="en-US" sz="4200" b="0" i="0" dirty="0">
                <a:solidFill>
                  <a:srgbClr val="000000"/>
                </a:solidFill>
                <a:effectLst/>
                <a:latin typeface="inter-regular"/>
              </a:rPr>
              <a:t>Dennis Ritchie developed C language at Bell Laboratories while Bjarne </a:t>
            </a:r>
            <a:r>
              <a:rPr lang="en-US" sz="4200" b="0" i="0" dirty="0" err="1">
                <a:solidFill>
                  <a:srgbClr val="000000"/>
                </a:solidFill>
                <a:effectLst/>
                <a:latin typeface="inter-regular"/>
              </a:rPr>
              <a:t>Stroustrup</a:t>
            </a:r>
            <a:r>
              <a:rPr lang="en-US" sz="4200" b="0" i="0" dirty="0">
                <a:solidFill>
                  <a:srgbClr val="000000"/>
                </a:solidFill>
                <a:effectLst/>
                <a:latin typeface="inter-regular"/>
              </a:rPr>
              <a:t> developed the C++ language at Bell Labs circa 1980.</a:t>
            </a:r>
          </a:p>
          <a:p>
            <a:pPr algn="just">
              <a:buFont typeface="Arial" panose="020B0604020202020204" pitchFamily="34" charset="0"/>
              <a:buChar char="•"/>
            </a:pPr>
            <a:r>
              <a:rPr lang="en-US" sz="4200" b="1" i="0" dirty="0">
                <a:solidFill>
                  <a:srgbClr val="000000"/>
                </a:solidFill>
                <a:effectLst/>
                <a:latin typeface="inter-bold"/>
              </a:rPr>
              <a:t>Subset</a:t>
            </a:r>
            <a:r>
              <a:rPr lang="en-US" sz="4200" b="0" i="0" dirty="0">
                <a:solidFill>
                  <a:srgbClr val="000000"/>
                </a:solidFill>
                <a:effectLst/>
                <a:latin typeface="inter-regular"/>
              </a:rPr>
              <a:t/>
            </a:r>
            <a:br>
              <a:rPr lang="en-US" sz="4200" b="0" i="0" dirty="0">
                <a:solidFill>
                  <a:srgbClr val="000000"/>
                </a:solidFill>
                <a:effectLst/>
                <a:latin typeface="inter-regular"/>
              </a:rPr>
            </a:br>
            <a:r>
              <a:rPr lang="en-US" sz="4200" b="0" i="0" dirty="0">
                <a:solidFill>
                  <a:srgbClr val="000000"/>
                </a:solidFill>
                <a:effectLst/>
                <a:latin typeface="inter-regular"/>
              </a:rPr>
              <a:t>C++ is a superset of C programming language. C++ can run 99% of C code but C language cannot run C++ code.</a:t>
            </a:r>
          </a:p>
          <a:p>
            <a:pPr algn="just">
              <a:buFont typeface="Arial" panose="020B0604020202020204" pitchFamily="34" charset="0"/>
              <a:buChar char="•"/>
            </a:pPr>
            <a:r>
              <a:rPr lang="en-US" sz="4200" b="1" i="0" dirty="0">
                <a:solidFill>
                  <a:srgbClr val="000000"/>
                </a:solidFill>
                <a:effectLst/>
                <a:latin typeface="inter-bold"/>
              </a:rPr>
              <a:t>Type of approach</a:t>
            </a:r>
            <a:r>
              <a:rPr lang="en-US" sz="4200" b="0" i="0" dirty="0">
                <a:solidFill>
                  <a:srgbClr val="000000"/>
                </a:solidFill>
                <a:effectLst/>
                <a:latin typeface="inter-regular"/>
              </a:rPr>
              <a:t/>
            </a:r>
            <a:br>
              <a:rPr lang="en-US" sz="4200" b="0" i="0" dirty="0">
                <a:solidFill>
                  <a:srgbClr val="000000"/>
                </a:solidFill>
                <a:effectLst/>
                <a:latin typeface="inter-regular"/>
              </a:rPr>
            </a:br>
            <a:r>
              <a:rPr lang="en-US" sz="4200" b="0" i="0" dirty="0">
                <a:solidFill>
                  <a:srgbClr val="000000"/>
                </a:solidFill>
                <a:effectLst/>
                <a:latin typeface="inter-regular"/>
              </a:rPr>
              <a:t>C follows the top-down approach, while C++ follows the bottom-up approach. The top-down approach breaks the main modules into tasks; these tasks are broken into sub-tasks, and so on. The bottom-down approach develops the lower level modules first and then the next level modules.</a:t>
            </a:r>
          </a:p>
          <a:p>
            <a:pPr algn="just">
              <a:buFont typeface="Arial" panose="020B0604020202020204" pitchFamily="34" charset="0"/>
              <a:buChar char="•"/>
            </a:pPr>
            <a:endParaRPr lang="en-US" sz="4200"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1134444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21" presetClass="exit" presetSubtype="1" fill="hold" nodeType="withEffect">
                                  <p:stCondLst>
                                    <p:cond delay="0"/>
                                  </p:stCondLst>
                                  <p:childTnLst>
                                    <p:animEffect transition="out" filter="wheel(1)">
                                      <p:cBhvr>
                                        <p:cTn id="9" dur="2000"/>
                                        <p:tgtEl>
                                          <p:spTgt spid="3">
                                            <p:txEl>
                                              <p:pRg st="1" end="1"/>
                                            </p:txEl>
                                          </p:spTgt>
                                        </p:tgtEl>
                                      </p:cBhvr>
                                    </p:animEffect>
                                    <p:set>
                                      <p:cBhvr>
                                        <p:cTn id="10" dur="1" fill="hold">
                                          <p:stCondLst>
                                            <p:cond delay="1999"/>
                                          </p:stCondLst>
                                        </p:cTn>
                                        <p:tgtEl>
                                          <p:spTgt spid="3">
                                            <p:txEl>
                                              <p:pRg st="1" end="1"/>
                                            </p:txEl>
                                          </p:spTgt>
                                        </p:tgtEl>
                                        <p:attrNameLst>
                                          <p:attrName>style.visibility</p:attrName>
                                        </p:attrNameLst>
                                      </p:cBhvr>
                                      <p:to>
                                        <p:strVal val="hidden"/>
                                      </p:to>
                                    </p:set>
                                  </p:childTnLst>
                                </p:cTn>
                              </p:par>
                              <p:par>
                                <p:cTn id="11" presetID="21" presetClass="exit" presetSubtype="1" fill="hold" nodeType="withEffect">
                                  <p:stCondLst>
                                    <p:cond delay="0"/>
                                  </p:stCondLst>
                                  <p:childTnLst>
                                    <p:animEffect transition="out" filter="wheel(1)">
                                      <p:cBhvr>
                                        <p:cTn id="12" dur="2000"/>
                                        <p:tgtEl>
                                          <p:spTgt spid="3">
                                            <p:txEl>
                                              <p:pRg st="2" end="2"/>
                                            </p:txEl>
                                          </p:spTgt>
                                        </p:tgtEl>
                                      </p:cBhvr>
                                    </p:animEffect>
                                    <p:set>
                                      <p:cBhvr>
                                        <p:cTn id="13" dur="1" fill="hold">
                                          <p:stCondLst>
                                            <p:cond delay="1999"/>
                                          </p:stCondLst>
                                        </p:cTn>
                                        <p:tgtEl>
                                          <p:spTgt spid="3">
                                            <p:txEl>
                                              <p:pRg st="2" end="2"/>
                                            </p:txEl>
                                          </p:spTgt>
                                        </p:tgtEl>
                                        <p:attrNameLst>
                                          <p:attrName>style.visibility</p:attrName>
                                        </p:attrNameLst>
                                      </p:cBhvr>
                                      <p:to>
                                        <p:strVal val="hidden"/>
                                      </p:to>
                                    </p:set>
                                  </p:childTnLst>
                                </p:cTn>
                              </p:par>
                              <p:par>
                                <p:cTn id="14" presetID="21" presetClass="exit" presetSubtype="1" fill="hold" nodeType="withEffect">
                                  <p:stCondLst>
                                    <p:cond delay="0"/>
                                  </p:stCondLst>
                                  <p:childTnLst>
                                    <p:animEffect transition="out" filter="wheel(1)">
                                      <p:cBhvr>
                                        <p:cTn id="15" dur="2000"/>
                                        <p:tgtEl>
                                          <p:spTgt spid="3">
                                            <p:txEl>
                                              <p:pRg st="3" end="3"/>
                                            </p:txEl>
                                          </p:spTgt>
                                        </p:tgtEl>
                                      </p:cBhvr>
                                    </p:animEffect>
                                    <p:set>
                                      <p:cBhvr>
                                        <p:cTn id="16" dur="1" fill="hold">
                                          <p:stCondLst>
                                            <p:cond delay="1999"/>
                                          </p:stCondLst>
                                        </p:cTn>
                                        <p:tgtEl>
                                          <p:spTgt spid="3">
                                            <p:txEl>
                                              <p:pRg st="3" end="3"/>
                                            </p:txEl>
                                          </p:spTgt>
                                        </p:tgtEl>
                                        <p:attrNameLst>
                                          <p:attrName>style.visibility</p:attrName>
                                        </p:attrNameLst>
                                      </p:cBhvr>
                                      <p:to>
                                        <p:strVal val="hidden"/>
                                      </p:to>
                                    </p:set>
                                  </p:childTnLst>
                                </p:cTn>
                              </p:par>
                              <p:par>
                                <p:cTn id="17" presetID="21" presetClass="exit" presetSubtype="1" fill="hold" nodeType="withEffect">
                                  <p:stCondLst>
                                    <p:cond delay="0"/>
                                  </p:stCondLst>
                                  <p:childTnLst>
                                    <p:animEffect transition="out" filter="wheel(1)">
                                      <p:cBhvr>
                                        <p:cTn id="18" dur="2000"/>
                                        <p:tgtEl>
                                          <p:spTgt spid="3">
                                            <p:txEl>
                                              <p:pRg st="4" end="4"/>
                                            </p:txEl>
                                          </p:spTgt>
                                        </p:tgtEl>
                                      </p:cBhvr>
                                    </p:animEffect>
                                    <p:set>
                                      <p:cBhvr>
                                        <p:cTn id="19" dur="1" fill="hold">
                                          <p:stCondLst>
                                            <p:cond delay="1999"/>
                                          </p:stCondLst>
                                        </p:cTn>
                                        <p:tgtEl>
                                          <p:spTgt spid="3">
                                            <p:txEl>
                                              <p:pRg st="4" end="4"/>
                                            </p:txEl>
                                          </p:spTgt>
                                        </p:tgtEl>
                                        <p:attrNameLst>
                                          <p:attrName>style.visibility</p:attrName>
                                        </p:attrNameLst>
                                      </p:cBhvr>
                                      <p:to>
                                        <p:strVal val="hidden"/>
                                      </p:to>
                                    </p:set>
                                  </p:childTnLst>
                                </p:cTn>
                              </p:par>
                              <p:par>
                                <p:cTn id="20" presetID="21" presetClass="exit" presetSubtype="1" fill="hold" nodeType="withEffect">
                                  <p:stCondLst>
                                    <p:cond delay="0"/>
                                  </p:stCondLst>
                                  <p:childTnLst>
                                    <p:animEffect transition="out" filter="wheel(1)">
                                      <p:cBhvr>
                                        <p:cTn id="21" dur="2000"/>
                                        <p:tgtEl>
                                          <p:spTgt spid="3">
                                            <p:txEl>
                                              <p:pRg st="5" end="5"/>
                                            </p:txEl>
                                          </p:spTgt>
                                        </p:tgtEl>
                                      </p:cBhvr>
                                    </p:animEffect>
                                    <p:set>
                                      <p:cBhvr>
                                        <p:cTn id="22" dur="1" fill="hold">
                                          <p:stCondLst>
                                            <p:cond delay="1999"/>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0008" y="751344"/>
            <a:ext cx="7573992" cy="5909310"/>
          </a:xfrm>
          <a:prstGeom prst="rect">
            <a:avLst/>
          </a:prstGeom>
        </p:spPr>
        <p:txBody>
          <a:bodyPr wrap="square">
            <a:spAutoFit/>
          </a:bodyPr>
          <a:lstStyle/>
          <a:p>
            <a:r>
              <a:rPr lang="en-IN" b="1" dirty="0">
                <a:solidFill>
                  <a:srgbClr val="FF0000"/>
                </a:solidFill>
              </a:rPr>
              <a:t>C++ Multilevel Inheritance</a:t>
            </a:r>
          </a:p>
          <a:p>
            <a:endParaRPr lang="en-IN" dirty="0" smtClean="0"/>
          </a:p>
          <a:p>
            <a:r>
              <a:rPr lang="en-IN" dirty="0" smtClean="0"/>
              <a:t>#</a:t>
            </a:r>
            <a:r>
              <a:rPr lang="en-IN" dirty="0"/>
              <a:t>include &lt;</a:t>
            </a:r>
            <a:r>
              <a:rPr lang="en-IN" dirty="0" err="1"/>
              <a:t>iostream</a:t>
            </a:r>
            <a:r>
              <a:rPr lang="en-IN" dirty="0"/>
              <a:t>&gt;</a:t>
            </a:r>
          </a:p>
          <a:p>
            <a:r>
              <a:rPr lang="en-IN" dirty="0"/>
              <a:t>using namespace </a:t>
            </a:r>
            <a:r>
              <a:rPr lang="en-IN" dirty="0" err="1"/>
              <a:t>std</a:t>
            </a:r>
            <a:r>
              <a:rPr lang="en-IN" dirty="0"/>
              <a:t>;</a:t>
            </a:r>
          </a:p>
          <a:p>
            <a:endParaRPr lang="en-IN" dirty="0"/>
          </a:p>
          <a:p>
            <a:r>
              <a:rPr lang="en-IN" dirty="0"/>
              <a:t>class A {</a:t>
            </a:r>
          </a:p>
          <a:p>
            <a:r>
              <a:rPr lang="en-IN" dirty="0"/>
              <a:t>    public:</a:t>
            </a:r>
          </a:p>
          <a:p>
            <a:r>
              <a:rPr lang="en-IN" dirty="0"/>
              <a:t>      void display() {</a:t>
            </a:r>
          </a:p>
          <a:p>
            <a:r>
              <a:rPr lang="en-IN" dirty="0"/>
              <a:t>          </a:t>
            </a:r>
            <a:r>
              <a:rPr lang="en-IN" dirty="0" err="1"/>
              <a:t>cout</a:t>
            </a:r>
            <a:r>
              <a:rPr lang="en-IN" dirty="0"/>
              <a:t>&lt;&lt;"Base class content.";</a:t>
            </a:r>
          </a:p>
          <a:p>
            <a:r>
              <a:rPr lang="en-IN" dirty="0"/>
              <a:t>      }</a:t>
            </a:r>
          </a:p>
          <a:p>
            <a:r>
              <a:rPr lang="en-IN" dirty="0"/>
              <a:t>};</a:t>
            </a:r>
          </a:p>
          <a:p>
            <a:endParaRPr lang="en-IN" dirty="0"/>
          </a:p>
          <a:p>
            <a:r>
              <a:rPr lang="en-IN" dirty="0"/>
              <a:t>class B : public A {};</a:t>
            </a:r>
          </a:p>
          <a:p>
            <a:endParaRPr lang="en-IN" dirty="0"/>
          </a:p>
          <a:p>
            <a:r>
              <a:rPr lang="en-IN" dirty="0"/>
              <a:t>class C : public B {};</a:t>
            </a:r>
          </a:p>
          <a:p>
            <a:endParaRPr lang="en-IN" dirty="0"/>
          </a:p>
          <a:p>
            <a:r>
              <a:rPr lang="en-IN" dirty="0" err="1"/>
              <a:t>int</a:t>
            </a:r>
            <a:r>
              <a:rPr lang="en-IN" dirty="0"/>
              <a:t> main() {</a:t>
            </a:r>
          </a:p>
          <a:p>
            <a:r>
              <a:rPr lang="en-IN" dirty="0"/>
              <a:t>    C </a:t>
            </a:r>
            <a:r>
              <a:rPr lang="en-IN" dirty="0" err="1"/>
              <a:t>obj</a:t>
            </a:r>
            <a:r>
              <a:rPr lang="en-IN" dirty="0"/>
              <a:t>;</a:t>
            </a:r>
          </a:p>
          <a:p>
            <a:r>
              <a:rPr lang="en-IN" dirty="0"/>
              <a:t>    </a:t>
            </a:r>
            <a:r>
              <a:rPr lang="en-IN" dirty="0" err="1"/>
              <a:t>obj.display</a:t>
            </a:r>
            <a:r>
              <a:rPr lang="en-IN" dirty="0"/>
              <a:t>();</a:t>
            </a:r>
          </a:p>
          <a:p>
            <a:r>
              <a:rPr lang="en-IN" dirty="0"/>
              <a:t>    return 0;</a:t>
            </a:r>
          </a:p>
          <a:p>
            <a:r>
              <a:rPr lang="en-IN" dirty="0"/>
              <a:t>}</a:t>
            </a:r>
          </a:p>
        </p:txBody>
      </p:sp>
    </p:spTree>
    <p:extLst>
      <p:ext uri="{BB962C8B-B14F-4D97-AF65-F5344CB8AC3E}">
        <p14:creationId xmlns:p14="http://schemas.microsoft.com/office/powerpoint/2010/main" val="3777078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9457" y="197346"/>
            <a:ext cx="7884543" cy="6001643"/>
          </a:xfrm>
          <a:prstGeom prst="rect">
            <a:avLst/>
          </a:prstGeom>
        </p:spPr>
        <p:txBody>
          <a:bodyPr wrap="square">
            <a:spAutoFit/>
          </a:bodyPr>
          <a:lstStyle/>
          <a:p>
            <a:r>
              <a:rPr lang="en-US" sz="1600" dirty="0" smtClean="0">
                <a:solidFill>
                  <a:srgbClr val="FF0000"/>
                </a:solidFill>
              </a:rPr>
              <a:t>// </a:t>
            </a:r>
            <a:r>
              <a:rPr lang="en-IN" sz="1600" b="1" dirty="0">
                <a:solidFill>
                  <a:srgbClr val="FF0000"/>
                </a:solidFill>
              </a:rPr>
              <a:t>Multiple Inheritance</a:t>
            </a:r>
          </a:p>
          <a:p>
            <a:r>
              <a:rPr lang="en-IN" sz="1600" dirty="0" smtClean="0"/>
              <a:t>#</a:t>
            </a:r>
            <a:r>
              <a:rPr lang="en-IN" sz="1600" dirty="0"/>
              <a:t>include &lt;</a:t>
            </a:r>
            <a:r>
              <a:rPr lang="en-IN" sz="1600" dirty="0" err="1"/>
              <a:t>iostream</a:t>
            </a:r>
            <a:r>
              <a:rPr lang="en-IN" sz="1600" dirty="0"/>
              <a:t>&gt;</a:t>
            </a:r>
          </a:p>
          <a:p>
            <a:r>
              <a:rPr lang="en-IN" sz="1600" dirty="0"/>
              <a:t>using namespace </a:t>
            </a:r>
            <a:r>
              <a:rPr lang="en-IN" sz="1600" dirty="0" err="1"/>
              <a:t>std</a:t>
            </a:r>
            <a:r>
              <a:rPr lang="en-IN" sz="1600" dirty="0"/>
              <a:t>;</a:t>
            </a:r>
          </a:p>
          <a:p>
            <a:endParaRPr lang="en-IN" sz="1600" dirty="0"/>
          </a:p>
          <a:p>
            <a:r>
              <a:rPr lang="en-IN" sz="1600" dirty="0"/>
              <a:t>class Mammal {</a:t>
            </a:r>
          </a:p>
          <a:p>
            <a:r>
              <a:rPr lang="en-IN" sz="1600" dirty="0"/>
              <a:t>  public:</a:t>
            </a:r>
          </a:p>
          <a:p>
            <a:r>
              <a:rPr lang="en-IN" sz="1600" dirty="0"/>
              <a:t>    Mammal() {</a:t>
            </a:r>
          </a:p>
          <a:p>
            <a:r>
              <a:rPr lang="en-IN" sz="1600" dirty="0"/>
              <a:t>      </a:t>
            </a:r>
            <a:r>
              <a:rPr lang="en-IN" sz="1600" dirty="0" err="1"/>
              <a:t>cout</a:t>
            </a:r>
            <a:r>
              <a:rPr lang="en-IN" sz="1600" dirty="0"/>
              <a:t> &lt;&lt; "Mammals can give direct birth." &lt;&lt; </a:t>
            </a:r>
            <a:r>
              <a:rPr lang="en-IN" sz="1600" dirty="0" err="1"/>
              <a:t>endl</a:t>
            </a:r>
            <a:r>
              <a:rPr lang="en-IN" sz="1600" dirty="0"/>
              <a:t>;</a:t>
            </a:r>
          </a:p>
          <a:p>
            <a:r>
              <a:rPr lang="en-IN" sz="1600" dirty="0"/>
              <a:t>    }</a:t>
            </a:r>
          </a:p>
          <a:p>
            <a:r>
              <a:rPr lang="en-IN" sz="1600" dirty="0"/>
              <a:t>};</a:t>
            </a:r>
          </a:p>
          <a:p>
            <a:endParaRPr lang="en-IN" sz="1600" dirty="0"/>
          </a:p>
          <a:p>
            <a:r>
              <a:rPr lang="en-IN" sz="1600" dirty="0"/>
              <a:t>class </a:t>
            </a:r>
            <a:r>
              <a:rPr lang="en-IN" sz="1600" dirty="0" err="1"/>
              <a:t>WingedAnimal</a:t>
            </a:r>
            <a:r>
              <a:rPr lang="en-IN" sz="1600" dirty="0"/>
              <a:t> {</a:t>
            </a:r>
          </a:p>
          <a:p>
            <a:r>
              <a:rPr lang="en-IN" sz="1600" dirty="0"/>
              <a:t>  public:</a:t>
            </a:r>
          </a:p>
          <a:p>
            <a:r>
              <a:rPr lang="en-IN" sz="1600" dirty="0"/>
              <a:t>    </a:t>
            </a:r>
            <a:r>
              <a:rPr lang="en-IN" sz="1600" dirty="0" err="1"/>
              <a:t>WingedAnimal</a:t>
            </a:r>
            <a:r>
              <a:rPr lang="en-IN" sz="1600" dirty="0"/>
              <a:t>() {</a:t>
            </a:r>
          </a:p>
          <a:p>
            <a:r>
              <a:rPr lang="en-IN" sz="1600" dirty="0"/>
              <a:t>      </a:t>
            </a:r>
            <a:r>
              <a:rPr lang="en-IN" sz="1600" dirty="0" err="1"/>
              <a:t>cout</a:t>
            </a:r>
            <a:r>
              <a:rPr lang="en-IN" sz="1600" dirty="0"/>
              <a:t> &lt;&lt; "Winged animal can flap." &lt;&lt; </a:t>
            </a:r>
            <a:r>
              <a:rPr lang="en-IN" sz="1600" dirty="0" err="1"/>
              <a:t>endl</a:t>
            </a:r>
            <a:r>
              <a:rPr lang="en-IN" sz="1600" dirty="0"/>
              <a:t>;</a:t>
            </a:r>
          </a:p>
          <a:p>
            <a:r>
              <a:rPr lang="en-IN" sz="1600" dirty="0"/>
              <a:t>    }</a:t>
            </a:r>
          </a:p>
          <a:p>
            <a:r>
              <a:rPr lang="en-IN" sz="1600" dirty="0"/>
              <a:t>};</a:t>
            </a:r>
          </a:p>
          <a:p>
            <a:endParaRPr lang="en-IN" sz="1600" dirty="0"/>
          </a:p>
          <a:p>
            <a:r>
              <a:rPr lang="en-IN" sz="1600" dirty="0"/>
              <a:t>class Bat: public Mammal, public </a:t>
            </a:r>
            <a:r>
              <a:rPr lang="en-IN" sz="1600" dirty="0" err="1"/>
              <a:t>WingedAnimal</a:t>
            </a:r>
            <a:r>
              <a:rPr lang="en-IN" sz="1600" dirty="0"/>
              <a:t> {};</a:t>
            </a:r>
          </a:p>
          <a:p>
            <a:endParaRPr lang="en-IN" sz="1600" dirty="0"/>
          </a:p>
          <a:p>
            <a:r>
              <a:rPr lang="en-IN" sz="1600" dirty="0" err="1"/>
              <a:t>int</a:t>
            </a:r>
            <a:r>
              <a:rPr lang="en-IN" sz="1600" dirty="0"/>
              <a:t> main() {</a:t>
            </a:r>
          </a:p>
          <a:p>
            <a:r>
              <a:rPr lang="en-IN" sz="1600" dirty="0"/>
              <a:t>    Bat b1;</a:t>
            </a:r>
          </a:p>
          <a:p>
            <a:r>
              <a:rPr lang="en-IN" sz="1600" dirty="0"/>
              <a:t>    return 0;</a:t>
            </a:r>
          </a:p>
          <a:p>
            <a:r>
              <a:rPr lang="en-IN" sz="1600" dirty="0"/>
              <a:t>}</a:t>
            </a:r>
          </a:p>
        </p:txBody>
      </p:sp>
    </p:spTree>
    <p:extLst>
      <p:ext uri="{BB962C8B-B14F-4D97-AF65-F5344CB8AC3E}">
        <p14:creationId xmlns:p14="http://schemas.microsoft.com/office/powerpoint/2010/main" val="1099310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139" y="0"/>
            <a:ext cx="11780807" cy="2031325"/>
          </a:xfrm>
          <a:prstGeom prst="rect">
            <a:avLst/>
          </a:prstGeom>
        </p:spPr>
        <p:txBody>
          <a:bodyPr wrap="square">
            <a:spAutoFit/>
          </a:bodyPr>
          <a:lstStyle/>
          <a:p>
            <a:pPr algn="just"/>
            <a:r>
              <a:rPr lang="en-US" dirty="0">
                <a:solidFill>
                  <a:srgbClr val="FF0000"/>
                </a:solidFill>
                <a:latin typeface="erdana"/>
              </a:rPr>
              <a:t>C++ Polymorphism</a:t>
            </a:r>
          </a:p>
          <a:p>
            <a:pPr algn="just"/>
            <a:r>
              <a:rPr lang="en-US" dirty="0">
                <a:solidFill>
                  <a:srgbClr val="333333"/>
                </a:solidFill>
                <a:latin typeface="inter-regular"/>
              </a:rPr>
              <a:t>The term "Polymorphism" is the combination of "poly" + "morphs" which means many forms. It is a </a:t>
            </a:r>
            <a:r>
              <a:rPr lang="en-US" dirty="0" err="1">
                <a:solidFill>
                  <a:srgbClr val="333333"/>
                </a:solidFill>
                <a:latin typeface="inter-regular"/>
              </a:rPr>
              <a:t>greek</a:t>
            </a:r>
            <a:r>
              <a:rPr lang="en-US" dirty="0">
                <a:solidFill>
                  <a:srgbClr val="333333"/>
                </a:solidFill>
                <a:latin typeface="inter-regular"/>
              </a:rPr>
              <a:t> word. In object-oriented programming, we use 3 main concepts: inheritance, encapsulation, and polymorphism.</a:t>
            </a:r>
          </a:p>
          <a:p>
            <a:pPr algn="just"/>
            <a:r>
              <a:rPr lang="en-US" dirty="0">
                <a:solidFill>
                  <a:srgbClr val="610B38"/>
                </a:solidFill>
                <a:latin typeface="erdana"/>
              </a:rPr>
              <a:t>Real Life Example Of Polymorphism</a:t>
            </a:r>
          </a:p>
          <a:p>
            <a:pPr algn="just"/>
            <a:r>
              <a:rPr lang="en-US" dirty="0">
                <a:solidFill>
                  <a:srgbClr val="333333"/>
                </a:solidFill>
                <a:latin typeface="inter-regular"/>
              </a:rPr>
              <a:t>Let's consider a real-life example of polymorphism. A lady behaves like a teacher in a classroom, mother or daughter in a home and customer in a market. Here, a single person is behaving differently according to the situations.</a:t>
            </a:r>
            <a:endParaRPr lang="en-US" b="0" i="0" dirty="0">
              <a:solidFill>
                <a:srgbClr val="333333"/>
              </a:solidFill>
              <a:effectLst/>
              <a:latin typeface="inter-regula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790" y="2183741"/>
            <a:ext cx="6222790" cy="3884604"/>
          </a:xfrm>
          <a:prstGeom prst="rect">
            <a:avLst/>
          </a:prstGeom>
        </p:spPr>
      </p:pic>
    </p:spTree>
    <p:extLst>
      <p:ext uri="{BB962C8B-B14F-4D97-AF65-F5344CB8AC3E}">
        <p14:creationId xmlns:p14="http://schemas.microsoft.com/office/powerpoint/2010/main" val="759766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4392" y="492552"/>
            <a:ext cx="5129842" cy="5355312"/>
          </a:xfrm>
          <a:prstGeom prst="rect">
            <a:avLst/>
          </a:prstGeom>
        </p:spPr>
        <p:txBody>
          <a:bodyPr wrap="square">
            <a:spAutoFit/>
          </a:bodyPr>
          <a:lstStyle/>
          <a:p>
            <a:r>
              <a:rPr lang="en-IN" dirty="0"/>
              <a:t>class A                                  //  base class declaration.  </a:t>
            </a:r>
          </a:p>
          <a:p>
            <a:r>
              <a:rPr lang="en-IN" dirty="0"/>
              <a:t>  {  </a:t>
            </a:r>
          </a:p>
          <a:p>
            <a:r>
              <a:rPr lang="en-IN" dirty="0"/>
              <a:t>       </a:t>
            </a:r>
            <a:r>
              <a:rPr lang="en-IN" dirty="0" err="1"/>
              <a:t>int</a:t>
            </a:r>
            <a:r>
              <a:rPr lang="en-IN" dirty="0"/>
              <a:t> a;  </a:t>
            </a:r>
          </a:p>
          <a:p>
            <a:r>
              <a:rPr lang="en-IN" dirty="0"/>
              <a:t>       public:  </a:t>
            </a:r>
          </a:p>
          <a:p>
            <a:r>
              <a:rPr lang="en-IN" dirty="0"/>
              <a:t>       void display()  </a:t>
            </a:r>
          </a:p>
          <a:p>
            <a:r>
              <a:rPr lang="en-IN" dirty="0"/>
              <a:t>       {   </a:t>
            </a:r>
          </a:p>
          <a:p>
            <a:r>
              <a:rPr lang="en-IN" dirty="0"/>
              <a:t>             </a:t>
            </a:r>
            <a:r>
              <a:rPr lang="en-IN" dirty="0" err="1"/>
              <a:t>cout</a:t>
            </a:r>
            <a:r>
              <a:rPr lang="en-IN" dirty="0"/>
              <a:t>&lt;&lt; "Class A ";  </a:t>
            </a:r>
          </a:p>
          <a:p>
            <a:r>
              <a:rPr lang="en-IN" dirty="0"/>
              <a:t>        }  </a:t>
            </a:r>
          </a:p>
          <a:p>
            <a:r>
              <a:rPr lang="en-IN" dirty="0"/>
              <a:t>  };  </a:t>
            </a:r>
          </a:p>
          <a:p>
            <a:r>
              <a:rPr lang="en-IN" dirty="0"/>
              <a:t>class B : public A                       //  derived class declaration.  </a:t>
            </a:r>
          </a:p>
          <a:p>
            <a:r>
              <a:rPr lang="en-IN" dirty="0"/>
              <a:t>{  </a:t>
            </a:r>
          </a:p>
          <a:p>
            <a:r>
              <a:rPr lang="en-IN" dirty="0"/>
              <a:t>    </a:t>
            </a:r>
            <a:r>
              <a:rPr lang="en-IN" dirty="0" err="1"/>
              <a:t>int</a:t>
            </a:r>
            <a:r>
              <a:rPr lang="en-IN" dirty="0"/>
              <a:t> b;  </a:t>
            </a:r>
          </a:p>
          <a:p>
            <a:r>
              <a:rPr lang="en-IN" dirty="0"/>
              <a:t>    public:  </a:t>
            </a:r>
          </a:p>
          <a:p>
            <a:r>
              <a:rPr lang="en-IN" dirty="0"/>
              <a:t>   void display()  </a:t>
            </a:r>
          </a:p>
          <a:p>
            <a:r>
              <a:rPr lang="en-IN" dirty="0"/>
              <a:t>  {  </a:t>
            </a:r>
          </a:p>
          <a:p>
            <a:r>
              <a:rPr lang="en-IN" dirty="0"/>
              <a:t>        </a:t>
            </a:r>
            <a:r>
              <a:rPr lang="en-IN" dirty="0" err="1"/>
              <a:t>cout</a:t>
            </a:r>
            <a:r>
              <a:rPr lang="en-IN" dirty="0"/>
              <a:t>&lt;&lt;"Class B";  </a:t>
            </a:r>
          </a:p>
          <a:p>
            <a:r>
              <a:rPr lang="en-IN" dirty="0"/>
              <a:t>  }  </a:t>
            </a:r>
          </a:p>
          <a:p>
            <a:r>
              <a:rPr lang="en-IN" dirty="0"/>
              <a:t>}; </a:t>
            </a:r>
          </a:p>
        </p:txBody>
      </p:sp>
      <p:sp>
        <p:nvSpPr>
          <p:cNvPr id="4" name="Rectangle 3"/>
          <p:cNvSpPr/>
          <p:nvPr/>
        </p:nvSpPr>
        <p:spPr>
          <a:xfrm>
            <a:off x="261668" y="374165"/>
            <a:ext cx="6096000" cy="4708981"/>
          </a:xfrm>
          <a:prstGeom prst="rect">
            <a:avLst/>
          </a:prstGeom>
        </p:spPr>
        <p:txBody>
          <a:bodyPr>
            <a:spAutoFit/>
          </a:bodyPr>
          <a:lstStyle/>
          <a:p>
            <a:r>
              <a:rPr lang="en-US" sz="2000" dirty="0">
                <a:solidFill>
                  <a:srgbClr val="FF0000"/>
                </a:solidFill>
              </a:rPr>
              <a:t>Compile time polymorphism</a:t>
            </a:r>
            <a:r>
              <a:rPr lang="en-US" sz="2000" dirty="0"/>
              <a:t>: The overloaded functions are invoked by matching the type and number of arguments. This information is available at the compile time and, therefore, compiler selects the appropriate function at the compile time. It is achieved by function overloading and operator overloading which is also known as static binding or early binding. Now, let's consider the case where function name and prototype is same.</a:t>
            </a:r>
          </a:p>
          <a:p>
            <a:endParaRPr lang="en-US" sz="2000" dirty="0" smtClean="0"/>
          </a:p>
          <a:p>
            <a:r>
              <a:rPr lang="en-US" sz="2000" dirty="0" smtClean="0"/>
              <a:t>In </a:t>
            </a:r>
            <a:r>
              <a:rPr lang="en-US" sz="2000" dirty="0"/>
              <a:t>the above case, the prototype of display() function is the same in both the base and derived class. Therefore, the static binding cannot be applied. It would be great if the appropriate function is selected at the run time. This is known as run time polymorphism</a:t>
            </a:r>
          </a:p>
        </p:txBody>
      </p:sp>
    </p:spTree>
    <p:extLst>
      <p:ext uri="{BB962C8B-B14F-4D97-AF65-F5344CB8AC3E}">
        <p14:creationId xmlns:p14="http://schemas.microsoft.com/office/powerpoint/2010/main" val="3881187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8149" y="111515"/>
            <a:ext cx="11841193" cy="646331"/>
          </a:xfrm>
          <a:prstGeom prst="rect">
            <a:avLst/>
          </a:prstGeom>
        </p:spPr>
        <p:txBody>
          <a:bodyPr wrap="square">
            <a:spAutoFit/>
          </a:bodyPr>
          <a:lstStyle/>
          <a:p>
            <a:r>
              <a:rPr lang="en-US" dirty="0">
                <a:solidFill>
                  <a:srgbClr val="FF0000"/>
                </a:solidFill>
              </a:rPr>
              <a:t>Run time polymorphism</a:t>
            </a:r>
            <a:r>
              <a:rPr lang="en-US" dirty="0"/>
              <a:t>: Run time polymorphism is achieved when the object's method is invoked at the run time instead of compile time. It is achieved by method overriding which is also known as dynamic binding or late binding.</a:t>
            </a:r>
            <a:endParaRPr lang="en-IN" dirty="0"/>
          </a:p>
        </p:txBody>
      </p:sp>
      <p:sp>
        <p:nvSpPr>
          <p:cNvPr id="5" name="Rectangle 4"/>
          <p:cNvSpPr/>
          <p:nvPr/>
        </p:nvSpPr>
        <p:spPr>
          <a:xfrm>
            <a:off x="1656272" y="992408"/>
            <a:ext cx="7504981" cy="5632311"/>
          </a:xfrm>
          <a:prstGeom prst="rect">
            <a:avLst/>
          </a:prstGeom>
        </p:spPr>
        <p:txBody>
          <a:bodyPr wrap="square">
            <a:spAutoFit/>
          </a:bodyPr>
          <a:lstStyle/>
          <a:p>
            <a:r>
              <a:rPr lang="en-IN" dirty="0"/>
              <a:t>#include &lt;</a:t>
            </a:r>
            <a:r>
              <a:rPr lang="en-IN" dirty="0" err="1"/>
              <a:t>iostream</a:t>
            </a:r>
            <a:r>
              <a:rPr lang="en-IN" dirty="0"/>
              <a:t>&gt;    </a:t>
            </a:r>
          </a:p>
          <a:p>
            <a:r>
              <a:rPr lang="en-IN" dirty="0"/>
              <a:t>using namespace </a:t>
            </a:r>
            <a:r>
              <a:rPr lang="en-IN" dirty="0" err="1"/>
              <a:t>std</a:t>
            </a:r>
            <a:r>
              <a:rPr lang="en-IN" dirty="0"/>
              <a:t>;    </a:t>
            </a:r>
          </a:p>
          <a:p>
            <a:r>
              <a:rPr lang="en-IN" dirty="0"/>
              <a:t>class Animal {    </a:t>
            </a:r>
          </a:p>
          <a:p>
            <a:r>
              <a:rPr lang="en-IN" dirty="0"/>
              <a:t>    public:    </a:t>
            </a:r>
          </a:p>
          <a:p>
            <a:r>
              <a:rPr lang="en-IN" dirty="0"/>
              <a:t>void eat(){      </a:t>
            </a:r>
          </a:p>
          <a:p>
            <a:r>
              <a:rPr lang="en-IN" dirty="0" err="1"/>
              <a:t>cout</a:t>
            </a:r>
            <a:r>
              <a:rPr lang="en-IN" dirty="0"/>
              <a:t>&lt;&lt;"Eating...";      </a:t>
            </a:r>
          </a:p>
          <a:p>
            <a:r>
              <a:rPr lang="en-IN" dirty="0"/>
              <a:t>    }        </a:t>
            </a:r>
          </a:p>
          <a:p>
            <a:r>
              <a:rPr lang="en-IN" dirty="0"/>
              <a:t>};     </a:t>
            </a:r>
          </a:p>
          <a:p>
            <a:r>
              <a:rPr lang="en-IN" dirty="0"/>
              <a:t>class Dog: public Animal      </a:t>
            </a:r>
          </a:p>
          <a:p>
            <a:r>
              <a:rPr lang="en-IN" dirty="0"/>
              <a:t>{      </a:t>
            </a:r>
          </a:p>
          <a:p>
            <a:r>
              <a:rPr lang="en-IN" dirty="0"/>
              <a:t> public:    </a:t>
            </a:r>
          </a:p>
          <a:p>
            <a:r>
              <a:rPr lang="en-IN" dirty="0"/>
              <a:t> void eat()      </a:t>
            </a:r>
          </a:p>
          <a:p>
            <a:r>
              <a:rPr lang="en-IN" dirty="0"/>
              <a:t>    {           </a:t>
            </a:r>
            <a:r>
              <a:rPr lang="en-IN" dirty="0" err="1"/>
              <a:t>cout</a:t>
            </a:r>
            <a:r>
              <a:rPr lang="en-IN" dirty="0"/>
              <a:t>&lt;&lt;"Eating bread...";      </a:t>
            </a:r>
          </a:p>
          <a:p>
            <a:r>
              <a:rPr lang="en-IN" dirty="0"/>
              <a:t>    }      </a:t>
            </a:r>
          </a:p>
          <a:p>
            <a:r>
              <a:rPr lang="en-IN" dirty="0"/>
              <a:t>};    </a:t>
            </a:r>
          </a:p>
          <a:p>
            <a:r>
              <a:rPr lang="en-IN" dirty="0" err="1"/>
              <a:t>int</a:t>
            </a:r>
            <a:r>
              <a:rPr lang="en-IN" dirty="0"/>
              <a:t> main(void) {    </a:t>
            </a:r>
          </a:p>
          <a:p>
            <a:r>
              <a:rPr lang="en-IN" dirty="0"/>
              <a:t>   Dog d = Dog();      </a:t>
            </a:r>
          </a:p>
          <a:p>
            <a:r>
              <a:rPr lang="en-IN" dirty="0"/>
              <a:t>   </a:t>
            </a:r>
            <a:r>
              <a:rPr lang="en-IN" dirty="0" err="1"/>
              <a:t>d.eat</a:t>
            </a:r>
            <a:r>
              <a:rPr lang="en-IN" dirty="0"/>
              <a:t>();    </a:t>
            </a:r>
          </a:p>
          <a:p>
            <a:r>
              <a:rPr lang="en-IN" dirty="0"/>
              <a:t>   return 0;    </a:t>
            </a:r>
          </a:p>
          <a:p>
            <a:r>
              <a:rPr lang="en-IN" dirty="0"/>
              <a:t>} </a:t>
            </a:r>
          </a:p>
        </p:txBody>
      </p:sp>
    </p:spTree>
    <p:extLst>
      <p:ext uri="{BB962C8B-B14F-4D97-AF65-F5344CB8AC3E}">
        <p14:creationId xmlns:p14="http://schemas.microsoft.com/office/powerpoint/2010/main" val="2330554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815" y="170470"/>
            <a:ext cx="10627743" cy="1477328"/>
          </a:xfrm>
          <a:prstGeom prst="rect">
            <a:avLst/>
          </a:prstGeom>
        </p:spPr>
        <p:txBody>
          <a:bodyPr wrap="square">
            <a:spAutoFit/>
          </a:bodyPr>
          <a:lstStyle/>
          <a:p>
            <a:r>
              <a:rPr lang="en-US" dirty="0"/>
              <a:t>Encapsulation in C++:</a:t>
            </a:r>
          </a:p>
          <a:p>
            <a:r>
              <a:rPr lang="en-US" dirty="0"/>
              <a:t>The act of encapsulating involves combining data and the methods that manipulate it into a single entity, referred to as a class. A class in C++ is a user-defined data type that has member methods and data members. The member functions are methods that work on the data members, which are variables that hold an object's state.</a:t>
            </a:r>
            <a:endParaRPr lang="en-IN" dirty="0"/>
          </a:p>
        </p:txBody>
      </p:sp>
      <p:sp>
        <p:nvSpPr>
          <p:cNvPr id="5" name="Rectangle 4"/>
          <p:cNvSpPr/>
          <p:nvPr/>
        </p:nvSpPr>
        <p:spPr>
          <a:xfrm>
            <a:off x="304800" y="1647798"/>
            <a:ext cx="3542581" cy="4893647"/>
          </a:xfrm>
          <a:prstGeom prst="rect">
            <a:avLst/>
          </a:prstGeom>
        </p:spPr>
        <p:txBody>
          <a:bodyPr wrap="square">
            <a:spAutoFit/>
          </a:bodyPr>
          <a:lstStyle/>
          <a:p>
            <a:r>
              <a:rPr lang="en-IN" sz="1400" dirty="0"/>
              <a:t>#include &lt;</a:t>
            </a:r>
            <a:r>
              <a:rPr lang="en-IN" sz="1400" dirty="0" err="1"/>
              <a:t>iostream</a:t>
            </a:r>
            <a:r>
              <a:rPr lang="en-IN" sz="1400" dirty="0"/>
              <a:t>&gt;  </a:t>
            </a:r>
          </a:p>
          <a:p>
            <a:r>
              <a:rPr lang="en-IN" sz="1400" dirty="0"/>
              <a:t>using namespace </a:t>
            </a:r>
            <a:r>
              <a:rPr lang="en-IN" sz="1400" dirty="0" err="1"/>
              <a:t>std</a:t>
            </a:r>
            <a:r>
              <a:rPr lang="en-IN" sz="1400" dirty="0"/>
              <a:t>;  </a:t>
            </a:r>
          </a:p>
          <a:p>
            <a:r>
              <a:rPr lang="en-IN" sz="1400" dirty="0"/>
              <a:t>  </a:t>
            </a:r>
          </a:p>
          <a:p>
            <a:r>
              <a:rPr lang="en-IN" sz="1400" dirty="0"/>
              <a:t>class Employee {  </a:t>
            </a:r>
          </a:p>
          <a:p>
            <a:r>
              <a:rPr lang="en-IN" sz="1400" dirty="0"/>
              <a:t>private:  </a:t>
            </a:r>
          </a:p>
          <a:p>
            <a:r>
              <a:rPr lang="en-IN" sz="1400" dirty="0"/>
              <a:t>    </a:t>
            </a:r>
            <a:r>
              <a:rPr lang="en-IN" sz="1400" dirty="0" err="1"/>
              <a:t>int</a:t>
            </a:r>
            <a:r>
              <a:rPr lang="en-IN" sz="1400" dirty="0"/>
              <a:t> </a:t>
            </a:r>
            <a:r>
              <a:rPr lang="en-IN" sz="1400" dirty="0" err="1"/>
              <a:t>empId</a:t>
            </a:r>
            <a:r>
              <a:rPr lang="en-IN" sz="1400" dirty="0"/>
              <a:t>;  </a:t>
            </a:r>
          </a:p>
          <a:p>
            <a:r>
              <a:rPr lang="en-IN" sz="1400" dirty="0"/>
              <a:t>    string </a:t>
            </a:r>
            <a:r>
              <a:rPr lang="en-IN" sz="1400" dirty="0" err="1"/>
              <a:t>empName</a:t>
            </a:r>
            <a:r>
              <a:rPr lang="en-IN" sz="1400" dirty="0"/>
              <a:t>;  </a:t>
            </a:r>
          </a:p>
          <a:p>
            <a:r>
              <a:rPr lang="en-IN" sz="1400" dirty="0"/>
              <a:t>    float </a:t>
            </a:r>
            <a:r>
              <a:rPr lang="en-IN" sz="1400" dirty="0" err="1"/>
              <a:t>empSalary</a:t>
            </a:r>
            <a:r>
              <a:rPr lang="en-IN" sz="1400" dirty="0"/>
              <a:t>;  </a:t>
            </a:r>
          </a:p>
          <a:p>
            <a:r>
              <a:rPr lang="en-IN" sz="1400" dirty="0"/>
              <a:t>  </a:t>
            </a:r>
          </a:p>
          <a:p>
            <a:r>
              <a:rPr lang="en-IN" sz="1400" dirty="0"/>
              <a:t>public:  </a:t>
            </a:r>
          </a:p>
          <a:p>
            <a:r>
              <a:rPr lang="en-IN" sz="1400" dirty="0"/>
              <a:t>    void </a:t>
            </a:r>
            <a:r>
              <a:rPr lang="en-IN" sz="1400" dirty="0" err="1"/>
              <a:t>setEmpId</a:t>
            </a:r>
            <a:r>
              <a:rPr lang="en-IN" sz="1400" dirty="0"/>
              <a:t>(</a:t>
            </a:r>
            <a:r>
              <a:rPr lang="en-IN" sz="1400" dirty="0" err="1"/>
              <a:t>int</a:t>
            </a:r>
            <a:r>
              <a:rPr lang="en-IN" sz="1400" dirty="0"/>
              <a:t> id) {  </a:t>
            </a:r>
          </a:p>
          <a:p>
            <a:r>
              <a:rPr lang="en-IN" sz="1400" dirty="0"/>
              <a:t>        </a:t>
            </a:r>
            <a:r>
              <a:rPr lang="en-IN" sz="1400" dirty="0" err="1"/>
              <a:t>empId</a:t>
            </a:r>
            <a:r>
              <a:rPr lang="en-IN" sz="1400" dirty="0"/>
              <a:t> = id;  </a:t>
            </a:r>
          </a:p>
          <a:p>
            <a:r>
              <a:rPr lang="en-IN" sz="1400" dirty="0"/>
              <a:t>    }  </a:t>
            </a:r>
          </a:p>
          <a:p>
            <a:r>
              <a:rPr lang="en-IN" sz="1400" dirty="0"/>
              <a:t>  </a:t>
            </a:r>
          </a:p>
          <a:p>
            <a:r>
              <a:rPr lang="en-IN" sz="1400" dirty="0"/>
              <a:t>    void </a:t>
            </a:r>
            <a:r>
              <a:rPr lang="en-IN" sz="1400" dirty="0" err="1"/>
              <a:t>setEmpName</a:t>
            </a:r>
            <a:r>
              <a:rPr lang="en-IN" sz="1400" dirty="0"/>
              <a:t>(string name) {  </a:t>
            </a:r>
          </a:p>
          <a:p>
            <a:r>
              <a:rPr lang="en-IN" sz="1400" dirty="0"/>
              <a:t>        </a:t>
            </a:r>
            <a:r>
              <a:rPr lang="en-IN" sz="1400" dirty="0" err="1"/>
              <a:t>empName</a:t>
            </a:r>
            <a:r>
              <a:rPr lang="en-IN" sz="1400" dirty="0"/>
              <a:t> = name;  </a:t>
            </a:r>
          </a:p>
          <a:p>
            <a:r>
              <a:rPr lang="en-IN" sz="1400" dirty="0"/>
              <a:t>    }  </a:t>
            </a:r>
          </a:p>
          <a:p>
            <a:r>
              <a:rPr lang="en-IN" sz="1400" dirty="0"/>
              <a:t>  </a:t>
            </a:r>
          </a:p>
          <a:p>
            <a:r>
              <a:rPr lang="en-IN" sz="1400" dirty="0"/>
              <a:t>    void </a:t>
            </a:r>
            <a:r>
              <a:rPr lang="en-IN" sz="1400" dirty="0" err="1"/>
              <a:t>setEmpSalary</a:t>
            </a:r>
            <a:r>
              <a:rPr lang="en-IN" sz="1400" dirty="0"/>
              <a:t>(float salary) {  </a:t>
            </a:r>
          </a:p>
          <a:p>
            <a:r>
              <a:rPr lang="en-IN" sz="1400" dirty="0"/>
              <a:t>        </a:t>
            </a:r>
            <a:r>
              <a:rPr lang="en-IN" sz="1400" dirty="0" err="1"/>
              <a:t>empSalary</a:t>
            </a:r>
            <a:r>
              <a:rPr lang="en-IN" sz="1400" dirty="0"/>
              <a:t> = salary;  </a:t>
            </a:r>
          </a:p>
          <a:p>
            <a:r>
              <a:rPr lang="en-IN" sz="1400" dirty="0"/>
              <a:t>    }  </a:t>
            </a:r>
          </a:p>
          <a:p>
            <a:r>
              <a:rPr lang="en-IN" dirty="0"/>
              <a:t> </a:t>
            </a:r>
          </a:p>
        </p:txBody>
      </p:sp>
      <p:sp>
        <p:nvSpPr>
          <p:cNvPr id="6" name="Rectangle 5"/>
          <p:cNvSpPr/>
          <p:nvPr/>
        </p:nvSpPr>
        <p:spPr>
          <a:xfrm>
            <a:off x="4387969" y="1379577"/>
            <a:ext cx="6096000" cy="5478423"/>
          </a:xfrm>
          <a:prstGeom prst="rect">
            <a:avLst/>
          </a:prstGeom>
        </p:spPr>
        <p:txBody>
          <a:bodyPr>
            <a:spAutoFit/>
          </a:bodyPr>
          <a:lstStyle/>
          <a:p>
            <a:r>
              <a:rPr lang="en-IN" sz="1400" dirty="0"/>
              <a:t> </a:t>
            </a:r>
            <a:r>
              <a:rPr lang="en-IN" sz="1400" dirty="0" err="1"/>
              <a:t>int</a:t>
            </a:r>
            <a:r>
              <a:rPr lang="en-IN" sz="1400" dirty="0"/>
              <a:t> </a:t>
            </a:r>
            <a:r>
              <a:rPr lang="en-IN" sz="1400" dirty="0" err="1"/>
              <a:t>getEmpId</a:t>
            </a:r>
            <a:r>
              <a:rPr lang="en-IN" sz="1400" dirty="0"/>
              <a:t>() {  </a:t>
            </a:r>
          </a:p>
          <a:p>
            <a:r>
              <a:rPr lang="en-IN" sz="1400" dirty="0"/>
              <a:t>        return </a:t>
            </a:r>
            <a:r>
              <a:rPr lang="en-IN" sz="1400" dirty="0" err="1"/>
              <a:t>empId</a:t>
            </a:r>
            <a:r>
              <a:rPr lang="en-IN" sz="1400" dirty="0"/>
              <a:t>;  </a:t>
            </a:r>
          </a:p>
          <a:p>
            <a:r>
              <a:rPr lang="en-IN" sz="1400" dirty="0"/>
              <a:t>    }  </a:t>
            </a:r>
          </a:p>
          <a:p>
            <a:r>
              <a:rPr lang="en-IN" sz="1400" dirty="0"/>
              <a:t>  </a:t>
            </a:r>
          </a:p>
          <a:p>
            <a:r>
              <a:rPr lang="en-IN" sz="1400" dirty="0"/>
              <a:t>    string </a:t>
            </a:r>
            <a:r>
              <a:rPr lang="en-IN" sz="1400" dirty="0" err="1"/>
              <a:t>getEmpName</a:t>
            </a:r>
            <a:r>
              <a:rPr lang="en-IN" sz="1400" dirty="0"/>
              <a:t>() {  </a:t>
            </a:r>
          </a:p>
          <a:p>
            <a:r>
              <a:rPr lang="en-IN" sz="1400" dirty="0"/>
              <a:t>        return </a:t>
            </a:r>
            <a:r>
              <a:rPr lang="en-IN" sz="1400" dirty="0" err="1"/>
              <a:t>empName</a:t>
            </a:r>
            <a:r>
              <a:rPr lang="en-IN" sz="1400" dirty="0"/>
              <a:t>;  </a:t>
            </a:r>
          </a:p>
          <a:p>
            <a:r>
              <a:rPr lang="en-IN" sz="1400" dirty="0"/>
              <a:t>    }  </a:t>
            </a:r>
          </a:p>
          <a:p>
            <a:r>
              <a:rPr lang="en-IN" sz="1400" dirty="0"/>
              <a:t>  </a:t>
            </a:r>
          </a:p>
          <a:p>
            <a:r>
              <a:rPr lang="en-IN" sz="1400" dirty="0"/>
              <a:t>    float </a:t>
            </a:r>
            <a:r>
              <a:rPr lang="en-IN" sz="1400" dirty="0" err="1"/>
              <a:t>getEmpSalary</a:t>
            </a:r>
            <a:r>
              <a:rPr lang="en-IN" sz="1400" dirty="0"/>
              <a:t>() {  </a:t>
            </a:r>
          </a:p>
          <a:p>
            <a:r>
              <a:rPr lang="en-IN" sz="1400" dirty="0"/>
              <a:t>        return </a:t>
            </a:r>
            <a:r>
              <a:rPr lang="en-IN" sz="1400" dirty="0" err="1"/>
              <a:t>empSalary</a:t>
            </a:r>
            <a:r>
              <a:rPr lang="en-IN" sz="1400" dirty="0"/>
              <a:t>;  </a:t>
            </a:r>
          </a:p>
          <a:p>
            <a:r>
              <a:rPr lang="en-IN" sz="1400" dirty="0"/>
              <a:t>    }  </a:t>
            </a:r>
          </a:p>
          <a:p>
            <a:r>
              <a:rPr lang="en-IN" sz="1400" dirty="0"/>
              <a:t>};  </a:t>
            </a:r>
          </a:p>
          <a:p>
            <a:r>
              <a:rPr lang="en-IN" sz="1400" dirty="0"/>
              <a:t>  </a:t>
            </a:r>
          </a:p>
          <a:p>
            <a:r>
              <a:rPr lang="en-IN" sz="1400" dirty="0" err="1"/>
              <a:t>int</a:t>
            </a:r>
            <a:r>
              <a:rPr lang="en-IN" sz="1400" dirty="0"/>
              <a:t> main() {  </a:t>
            </a:r>
          </a:p>
          <a:p>
            <a:r>
              <a:rPr lang="en-IN" sz="1400" dirty="0"/>
              <a:t>    Employee </a:t>
            </a:r>
            <a:r>
              <a:rPr lang="en-IN" sz="1400" dirty="0" err="1"/>
              <a:t>emp</a:t>
            </a:r>
            <a:r>
              <a:rPr lang="en-IN" sz="1400" dirty="0"/>
              <a:t>;  </a:t>
            </a:r>
          </a:p>
          <a:p>
            <a:r>
              <a:rPr lang="en-IN" sz="1400" dirty="0"/>
              <a:t>    </a:t>
            </a:r>
            <a:r>
              <a:rPr lang="en-IN" sz="1400" dirty="0" err="1"/>
              <a:t>emp.setEmpId</a:t>
            </a:r>
            <a:r>
              <a:rPr lang="en-IN" sz="1400" dirty="0"/>
              <a:t>(101);  </a:t>
            </a:r>
          </a:p>
          <a:p>
            <a:r>
              <a:rPr lang="en-IN" sz="1400" dirty="0"/>
              <a:t>    </a:t>
            </a:r>
            <a:r>
              <a:rPr lang="en-IN" sz="1400" dirty="0" err="1"/>
              <a:t>emp.setEmpName</a:t>
            </a:r>
            <a:r>
              <a:rPr lang="en-IN" sz="1400" dirty="0"/>
              <a:t>("John Doe");  </a:t>
            </a:r>
          </a:p>
          <a:p>
            <a:r>
              <a:rPr lang="en-IN" sz="1400" dirty="0"/>
              <a:t>    </a:t>
            </a:r>
            <a:r>
              <a:rPr lang="en-IN" sz="1400" dirty="0" err="1"/>
              <a:t>emp.setEmpSalary</a:t>
            </a:r>
            <a:r>
              <a:rPr lang="en-IN" sz="1400" dirty="0"/>
              <a:t>(5000.0);  </a:t>
            </a:r>
          </a:p>
          <a:p>
            <a:r>
              <a:rPr lang="en-IN" sz="1400" dirty="0"/>
              <a:t>  </a:t>
            </a:r>
          </a:p>
          <a:p>
            <a:r>
              <a:rPr lang="en-IN" sz="1400" dirty="0"/>
              <a:t>    </a:t>
            </a:r>
            <a:r>
              <a:rPr lang="en-IN" sz="1400" dirty="0" err="1"/>
              <a:t>cout</a:t>
            </a:r>
            <a:r>
              <a:rPr lang="en-IN" sz="1400" dirty="0"/>
              <a:t> &lt;&lt; "Employee ID: " &lt;&lt; </a:t>
            </a:r>
            <a:r>
              <a:rPr lang="en-IN" sz="1400" dirty="0" err="1"/>
              <a:t>emp.getEmpId</a:t>
            </a:r>
            <a:r>
              <a:rPr lang="en-IN" sz="1400" dirty="0"/>
              <a:t>() &lt;&lt; </a:t>
            </a:r>
            <a:r>
              <a:rPr lang="en-IN" sz="1400" dirty="0" err="1"/>
              <a:t>endl</a:t>
            </a:r>
            <a:r>
              <a:rPr lang="en-IN" sz="1400" dirty="0"/>
              <a:t>;  </a:t>
            </a:r>
          </a:p>
          <a:p>
            <a:r>
              <a:rPr lang="en-IN" sz="1400" dirty="0"/>
              <a:t>    </a:t>
            </a:r>
            <a:r>
              <a:rPr lang="en-IN" sz="1400" dirty="0" err="1"/>
              <a:t>cout</a:t>
            </a:r>
            <a:r>
              <a:rPr lang="en-IN" sz="1400" dirty="0"/>
              <a:t> &lt;&lt; "Employee Name: " &lt;&lt; </a:t>
            </a:r>
            <a:r>
              <a:rPr lang="en-IN" sz="1400" dirty="0" err="1"/>
              <a:t>emp.getEmpName</a:t>
            </a:r>
            <a:r>
              <a:rPr lang="en-IN" sz="1400" dirty="0"/>
              <a:t>() &lt;&lt; </a:t>
            </a:r>
            <a:r>
              <a:rPr lang="en-IN" sz="1400" dirty="0" err="1"/>
              <a:t>endl</a:t>
            </a:r>
            <a:r>
              <a:rPr lang="en-IN" sz="1400" dirty="0"/>
              <a:t>;  </a:t>
            </a:r>
          </a:p>
          <a:p>
            <a:r>
              <a:rPr lang="en-IN" sz="1400" dirty="0"/>
              <a:t>    </a:t>
            </a:r>
            <a:r>
              <a:rPr lang="en-IN" sz="1400" dirty="0" err="1"/>
              <a:t>cout</a:t>
            </a:r>
            <a:r>
              <a:rPr lang="en-IN" sz="1400" dirty="0"/>
              <a:t> &lt;&lt; "Employee Salary: " &lt;&lt; </a:t>
            </a:r>
            <a:r>
              <a:rPr lang="en-IN" sz="1400" dirty="0" err="1"/>
              <a:t>emp.getEmpSalary</a:t>
            </a:r>
            <a:r>
              <a:rPr lang="en-IN" sz="1400" dirty="0"/>
              <a:t>() &lt;&lt; </a:t>
            </a:r>
            <a:r>
              <a:rPr lang="en-IN" sz="1400" dirty="0" err="1"/>
              <a:t>endl</a:t>
            </a:r>
            <a:r>
              <a:rPr lang="en-IN" sz="1400" dirty="0"/>
              <a:t>;  </a:t>
            </a:r>
          </a:p>
          <a:p>
            <a:r>
              <a:rPr lang="en-IN" sz="1400" dirty="0"/>
              <a:t>  </a:t>
            </a:r>
          </a:p>
          <a:p>
            <a:r>
              <a:rPr lang="en-IN" sz="1400" dirty="0"/>
              <a:t>    return 0;  </a:t>
            </a:r>
          </a:p>
          <a:p>
            <a:r>
              <a:rPr lang="en-IN" sz="1400" dirty="0"/>
              <a:t>} </a:t>
            </a:r>
          </a:p>
        </p:txBody>
      </p:sp>
    </p:spTree>
    <p:extLst>
      <p:ext uri="{BB962C8B-B14F-4D97-AF65-F5344CB8AC3E}">
        <p14:creationId xmlns:p14="http://schemas.microsoft.com/office/powerpoint/2010/main" val="2491118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42709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4EABA6-492D-3294-067B-061EB58FE926}"/>
              </a:ext>
            </a:extLst>
          </p:cNvPr>
          <p:cNvSpPr>
            <a:spLocks noGrp="1"/>
          </p:cNvSpPr>
          <p:nvPr>
            <p:ph type="title"/>
          </p:nvPr>
        </p:nvSpPr>
        <p:spPr>
          <a:xfrm>
            <a:off x="677334" y="609600"/>
            <a:ext cx="8898466" cy="4965700"/>
          </a:xfrm>
        </p:spPr>
        <p:txBody>
          <a:bodyPr>
            <a:normAutofit/>
          </a:bodyPr>
          <a:lstStyle/>
          <a:p>
            <a:r>
              <a:rPr lang="en-US" sz="3200" b="1" i="0" dirty="0">
                <a:solidFill>
                  <a:srgbClr val="002060"/>
                </a:solidFill>
                <a:effectLst/>
                <a:latin typeface="Castellar" panose="020A0402060406010301" pitchFamily="18" charset="0"/>
              </a:rPr>
              <a:t>Thank you for your active involvement in the project and thanks to choose in the course </a:t>
            </a:r>
            <a:r>
              <a:rPr lang="en-US" sz="3200" dirty="0">
                <a:solidFill>
                  <a:srgbClr val="002060"/>
                </a:solidFill>
                <a:latin typeface="Castellar" panose="020A0402060406010301" pitchFamily="18" charset="0"/>
              </a:rPr>
              <a:t/>
            </a:r>
            <a:br>
              <a:rPr lang="en-US" sz="3200" dirty="0">
                <a:solidFill>
                  <a:srgbClr val="002060"/>
                </a:solidFill>
                <a:latin typeface="Castellar" panose="020A0402060406010301" pitchFamily="18" charset="0"/>
              </a:rPr>
            </a:br>
            <a:r>
              <a:rPr lang="en-US" sz="3200" dirty="0">
                <a:solidFill>
                  <a:srgbClr val="002060"/>
                </a:solidFill>
                <a:latin typeface="Castellar" panose="020A0402060406010301" pitchFamily="18" charset="0"/>
              </a:rPr>
              <a:t>                </a:t>
            </a:r>
            <a:br>
              <a:rPr lang="en-US" sz="3200" dirty="0">
                <a:solidFill>
                  <a:srgbClr val="002060"/>
                </a:solidFill>
                <a:latin typeface="Castellar" panose="020A0402060406010301" pitchFamily="18" charset="0"/>
              </a:rPr>
            </a:br>
            <a:r>
              <a:rPr lang="en-US" sz="3200" dirty="0">
                <a:solidFill>
                  <a:srgbClr val="002060"/>
                </a:solidFill>
                <a:latin typeface="Castellar" panose="020A0402060406010301" pitchFamily="18" charset="0"/>
              </a:rPr>
              <a:t/>
            </a:r>
            <a:br>
              <a:rPr lang="en-US" sz="3200" dirty="0">
                <a:solidFill>
                  <a:srgbClr val="002060"/>
                </a:solidFill>
                <a:latin typeface="Castellar" panose="020A0402060406010301" pitchFamily="18" charset="0"/>
              </a:rPr>
            </a:br>
            <a:r>
              <a:rPr lang="en-US" sz="3200" b="1" dirty="0">
                <a:solidFill>
                  <a:srgbClr val="002060"/>
                </a:solidFill>
                <a:latin typeface="Castellar" panose="020A0402060406010301" pitchFamily="18" charset="0"/>
              </a:rPr>
              <a:t>                     </a:t>
            </a:r>
            <a:r>
              <a:rPr lang="en-US" sz="3200" b="1" u="sng" dirty="0">
                <a:solidFill>
                  <a:srgbClr val="002060"/>
                </a:solidFill>
                <a:latin typeface="Castellar" panose="020A0402060406010301" pitchFamily="18" charset="0"/>
              </a:rPr>
              <a:t>from </a:t>
            </a:r>
            <a:r>
              <a:rPr lang="en-US" sz="3200" b="1" u="sng" dirty="0" err="1">
                <a:solidFill>
                  <a:srgbClr val="002060"/>
                </a:solidFill>
                <a:latin typeface="Castellar" panose="020A0402060406010301" pitchFamily="18" charset="0"/>
              </a:rPr>
              <a:t>cyctc</a:t>
            </a:r>
            <a:endParaRPr lang="en-US" sz="3200" b="1" u="sng" dirty="0">
              <a:solidFill>
                <a:srgbClr val="002060"/>
              </a:solidFill>
              <a:latin typeface="Castellar" panose="020A0402060406010301" pitchFamily="18" charset="0"/>
            </a:endParaRPr>
          </a:p>
        </p:txBody>
      </p:sp>
    </p:spTree>
    <p:extLst>
      <p:ext uri="{BB962C8B-B14F-4D97-AF65-F5344CB8AC3E}">
        <p14:creationId xmlns:p14="http://schemas.microsoft.com/office/powerpoint/2010/main" val="2305250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8" fill="hold" grpId="0" nodeType="clickEffect">
                                  <p:stCondLst>
                                    <p:cond delay="0"/>
                                  </p:stCondLst>
                                  <p:childTnLst>
                                    <p:animEffect transition="out" filter="wheel(8)">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FA0BA04-07A1-3481-74DC-00EDAE636296}"/>
              </a:ext>
            </a:extLst>
          </p:cNvPr>
          <p:cNvSpPr txBox="1"/>
          <p:nvPr/>
        </p:nvSpPr>
        <p:spPr>
          <a:xfrm>
            <a:off x="623455" y="1312269"/>
            <a:ext cx="9434945" cy="3785652"/>
          </a:xfrm>
          <a:prstGeom prst="rect">
            <a:avLst/>
          </a:prstGeom>
          <a:noFill/>
        </p:spPr>
        <p:txBody>
          <a:bodyPr wrap="square">
            <a:spAutoFit/>
          </a:bodyPr>
          <a:lstStyle/>
          <a:p>
            <a:pPr algn="just">
              <a:buFont typeface="Arial" panose="020B0604020202020204" pitchFamily="34" charset="0"/>
              <a:buChar char="•"/>
            </a:pPr>
            <a:r>
              <a:rPr lang="en-US" sz="2000" b="1" i="0" dirty="0">
                <a:solidFill>
                  <a:srgbClr val="000000"/>
                </a:solidFill>
                <a:effectLst/>
                <a:latin typeface="inter-bold"/>
              </a:rPr>
              <a:t>Keywords</a:t>
            </a:r>
            <a:r>
              <a:rPr lang="en-US" sz="2000" b="0" i="0" dirty="0">
                <a:solidFill>
                  <a:srgbClr val="000000"/>
                </a:solidFill>
                <a:effectLst/>
                <a:latin typeface="inter-regular"/>
              </a:rPr>
              <a:t/>
            </a:r>
            <a:br>
              <a:rPr lang="en-US" sz="2000" b="0" i="0" dirty="0">
                <a:solidFill>
                  <a:srgbClr val="000000"/>
                </a:solidFill>
                <a:effectLst/>
                <a:latin typeface="inter-regular"/>
              </a:rPr>
            </a:br>
            <a:r>
              <a:rPr lang="en-US" sz="2000" b="0" i="0" dirty="0">
                <a:solidFill>
                  <a:srgbClr val="000000"/>
                </a:solidFill>
                <a:effectLst/>
                <a:latin typeface="inter-regular"/>
              </a:rPr>
              <a:t>C contains 32 keywords, and C++ supports 52 keywords.</a:t>
            </a:r>
          </a:p>
          <a:p>
            <a:pPr algn="just">
              <a:buFont typeface="Arial" panose="020B0604020202020204" pitchFamily="34" charset="0"/>
              <a:buChar char="•"/>
            </a:pPr>
            <a:r>
              <a:rPr lang="en-US" sz="2000" b="1" i="0" dirty="0" err="1">
                <a:solidFill>
                  <a:srgbClr val="000000"/>
                </a:solidFill>
                <a:effectLst/>
                <a:latin typeface="inter-bold"/>
              </a:rPr>
              <a:t>Namespacefeature</a:t>
            </a:r>
            <a:r>
              <a:rPr lang="en-US" sz="2000" b="0" i="0" dirty="0">
                <a:solidFill>
                  <a:srgbClr val="000000"/>
                </a:solidFill>
                <a:effectLst/>
                <a:latin typeface="inter-regular"/>
              </a:rPr>
              <a:t/>
            </a:r>
            <a:br>
              <a:rPr lang="en-US" sz="2000" b="0" i="0" dirty="0">
                <a:solidFill>
                  <a:srgbClr val="000000"/>
                </a:solidFill>
                <a:effectLst/>
                <a:latin typeface="inter-regular"/>
              </a:rPr>
            </a:br>
            <a:r>
              <a:rPr lang="en-US" sz="2000" b="0" i="0" dirty="0">
                <a:solidFill>
                  <a:srgbClr val="000000"/>
                </a:solidFill>
                <a:effectLst/>
                <a:latin typeface="inter-regular"/>
              </a:rPr>
              <a:t>A namespace is a feature that groups the entities like classes, objects, and functions under some specific name. C does not contain the namespace feature, while C++ supports the namespace feature that avoids the name collisions.</a:t>
            </a:r>
          </a:p>
          <a:p>
            <a:pPr algn="just">
              <a:buFont typeface="Arial" panose="020B0604020202020204" pitchFamily="34" charset="0"/>
              <a:buChar char="•"/>
            </a:pPr>
            <a:r>
              <a:rPr lang="en-US" sz="2000" b="1" i="0" dirty="0">
                <a:solidFill>
                  <a:srgbClr val="000000"/>
                </a:solidFill>
                <a:effectLst/>
                <a:latin typeface="inter-bold"/>
              </a:rPr>
              <a:t>Input/</a:t>
            </a:r>
            <a:r>
              <a:rPr lang="en-US" sz="2000" b="1" i="0" dirty="0" err="1">
                <a:solidFill>
                  <a:srgbClr val="000000"/>
                </a:solidFill>
                <a:effectLst/>
                <a:latin typeface="inter-bold"/>
              </a:rPr>
              <a:t>Outputfunctions</a:t>
            </a:r>
            <a:r>
              <a:rPr lang="en-US" sz="2000" b="0" i="0" dirty="0">
                <a:solidFill>
                  <a:srgbClr val="000000"/>
                </a:solidFill>
                <a:effectLst/>
                <a:latin typeface="inter-regular"/>
              </a:rPr>
              <a:t/>
            </a:r>
            <a:br>
              <a:rPr lang="en-US" sz="2000" b="0" i="0" dirty="0">
                <a:solidFill>
                  <a:srgbClr val="000000"/>
                </a:solidFill>
                <a:effectLst/>
                <a:latin typeface="inter-regular"/>
              </a:rPr>
            </a:br>
            <a:r>
              <a:rPr lang="en-US" sz="2000" b="0" i="0" dirty="0">
                <a:solidFill>
                  <a:srgbClr val="000000"/>
                </a:solidFill>
                <a:effectLst/>
                <a:latin typeface="inter-regular"/>
              </a:rPr>
              <a:t>In C, </a:t>
            </a:r>
            <a:r>
              <a:rPr lang="en-US" sz="2000" b="0" i="0" dirty="0" err="1">
                <a:solidFill>
                  <a:srgbClr val="000000"/>
                </a:solidFill>
                <a:effectLst/>
                <a:latin typeface="inter-regular"/>
              </a:rPr>
              <a:t>scanf</a:t>
            </a:r>
            <a:r>
              <a:rPr lang="en-US" sz="2000" b="0" i="0" dirty="0">
                <a:solidFill>
                  <a:srgbClr val="000000"/>
                </a:solidFill>
                <a:effectLst/>
                <a:latin typeface="inter-regular"/>
              </a:rPr>
              <a:t> and </a:t>
            </a:r>
            <a:r>
              <a:rPr lang="en-US" sz="2000" b="0" i="0" dirty="0" err="1">
                <a:solidFill>
                  <a:srgbClr val="000000"/>
                </a:solidFill>
                <a:effectLst/>
                <a:latin typeface="inter-regular"/>
              </a:rPr>
              <a:t>printf</a:t>
            </a:r>
            <a:r>
              <a:rPr lang="en-US" sz="2000" b="0" i="0" dirty="0">
                <a:solidFill>
                  <a:srgbClr val="000000"/>
                </a:solidFill>
                <a:effectLst/>
                <a:latin typeface="inter-regular"/>
              </a:rPr>
              <a:t> functions are used for input and output operations, respectively, while in C++, </a:t>
            </a:r>
            <a:r>
              <a:rPr lang="en-US" sz="2000" b="0" i="0" dirty="0" err="1">
                <a:solidFill>
                  <a:srgbClr val="000000"/>
                </a:solidFill>
                <a:effectLst/>
                <a:latin typeface="inter-regular"/>
              </a:rPr>
              <a:t>cin</a:t>
            </a:r>
            <a:r>
              <a:rPr lang="en-US" sz="2000" b="0" i="0" dirty="0">
                <a:solidFill>
                  <a:srgbClr val="000000"/>
                </a:solidFill>
                <a:effectLst/>
                <a:latin typeface="inter-regular"/>
              </a:rPr>
              <a:t> and </a:t>
            </a:r>
            <a:r>
              <a:rPr lang="en-US" sz="2000" b="0" i="0" dirty="0" err="1">
                <a:solidFill>
                  <a:srgbClr val="000000"/>
                </a:solidFill>
                <a:effectLst/>
                <a:latin typeface="inter-regular"/>
              </a:rPr>
              <a:t>cout</a:t>
            </a:r>
            <a:r>
              <a:rPr lang="en-US" sz="2000" b="0" i="0" dirty="0">
                <a:solidFill>
                  <a:srgbClr val="000000"/>
                </a:solidFill>
                <a:effectLst/>
                <a:latin typeface="inter-regular"/>
              </a:rPr>
              <a:t> are used for input and output operations, respectively.</a:t>
            </a:r>
          </a:p>
          <a:p>
            <a:pPr algn="just"/>
            <a:r>
              <a:rPr lang="en-US" sz="2000" b="0" i="0" dirty="0">
                <a:solidFill>
                  <a:srgbClr val="000000"/>
                </a:solidFill>
                <a:effectLst/>
                <a:latin typeface="inter-regular"/>
              </a:rPr>
              <a:t>.</a:t>
            </a:r>
          </a:p>
          <a:p>
            <a:pPr algn="just">
              <a:buFont typeface="Arial" panose="020B0604020202020204" pitchFamily="34" charset="0"/>
              <a:buChar char="•"/>
            </a:pPr>
            <a:r>
              <a:rPr lang="en-US" sz="2000" b="1" i="0" dirty="0" err="1">
                <a:solidFill>
                  <a:srgbClr val="000000"/>
                </a:solidFill>
                <a:effectLst/>
                <a:latin typeface="inter-bold"/>
              </a:rPr>
              <a:t>Headerfile</a:t>
            </a:r>
            <a:r>
              <a:rPr lang="en-US" sz="2000" b="0" i="0" dirty="0">
                <a:solidFill>
                  <a:srgbClr val="000000"/>
                </a:solidFill>
                <a:effectLst/>
                <a:latin typeface="inter-regular"/>
              </a:rPr>
              <a:t/>
            </a:r>
            <a:br>
              <a:rPr lang="en-US" sz="2000" b="0" i="0" dirty="0">
                <a:solidFill>
                  <a:srgbClr val="000000"/>
                </a:solidFill>
                <a:effectLst/>
                <a:latin typeface="inter-regular"/>
              </a:rPr>
            </a:br>
            <a:r>
              <a:rPr lang="en-US" sz="2000" b="0" i="0" dirty="0">
                <a:solidFill>
                  <a:srgbClr val="000000"/>
                </a:solidFill>
                <a:effectLst/>
                <a:latin typeface="inter-regular"/>
              </a:rPr>
              <a:t>C program uses </a:t>
            </a:r>
            <a:r>
              <a:rPr lang="en-US" sz="2000" b="1" i="0" dirty="0">
                <a:solidFill>
                  <a:srgbClr val="000000"/>
                </a:solidFill>
                <a:effectLst/>
                <a:latin typeface="inter-bold"/>
              </a:rPr>
              <a:t>&lt;</a:t>
            </a:r>
            <a:r>
              <a:rPr lang="en-US" sz="2000" b="1" i="0" dirty="0" err="1">
                <a:solidFill>
                  <a:srgbClr val="000000"/>
                </a:solidFill>
                <a:effectLst/>
                <a:latin typeface="inter-bold"/>
              </a:rPr>
              <a:t>stdio.h</a:t>
            </a:r>
            <a:r>
              <a:rPr lang="en-US" sz="2000" b="1" i="0" dirty="0">
                <a:solidFill>
                  <a:srgbClr val="000000"/>
                </a:solidFill>
                <a:effectLst/>
                <a:latin typeface="inter-bold"/>
              </a:rPr>
              <a:t>&gt;</a:t>
            </a:r>
            <a:r>
              <a:rPr lang="en-US" sz="2000" b="0" i="0" dirty="0">
                <a:solidFill>
                  <a:srgbClr val="000000"/>
                </a:solidFill>
                <a:effectLst/>
                <a:latin typeface="inter-regular"/>
              </a:rPr>
              <a:t> header file while C++ program uses </a:t>
            </a:r>
            <a:r>
              <a:rPr lang="en-US" sz="2000" b="1" i="0" dirty="0">
                <a:solidFill>
                  <a:srgbClr val="000000"/>
                </a:solidFill>
                <a:effectLst/>
                <a:latin typeface="inter-bold"/>
              </a:rPr>
              <a:t>&lt;</a:t>
            </a:r>
            <a:r>
              <a:rPr lang="en-US" sz="2000" b="1" i="0" dirty="0" err="1">
                <a:solidFill>
                  <a:srgbClr val="000000"/>
                </a:solidFill>
                <a:effectLst/>
                <a:latin typeface="inter-bold"/>
              </a:rPr>
              <a:t>iostream.h</a:t>
            </a:r>
            <a:r>
              <a:rPr lang="en-US" sz="2000" b="1" i="0" dirty="0">
                <a:solidFill>
                  <a:srgbClr val="000000"/>
                </a:solidFill>
                <a:effectLst/>
                <a:latin typeface="inter-bold"/>
              </a:rPr>
              <a:t>&gt;</a:t>
            </a:r>
            <a:r>
              <a:rPr lang="en-US" sz="2000" b="0" i="0" dirty="0">
                <a:solidFill>
                  <a:srgbClr val="000000"/>
                </a:solidFill>
                <a:effectLst/>
                <a:latin typeface="inter-regular"/>
              </a:rPr>
              <a:t> header file.</a:t>
            </a:r>
          </a:p>
        </p:txBody>
      </p:sp>
    </p:spTree>
    <p:extLst>
      <p:ext uri="{BB962C8B-B14F-4D97-AF65-F5344CB8AC3E}">
        <p14:creationId xmlns:p14="http://schemas.microsoft.com/office/powerpoint/2010/main" val="1332378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21" presetClass="exit" presetSubtype="1" fill="hold" nodeType="withEffect">
                                  <p:stCondLst>
                                    <p:cond delay="0"/>
                                  </p:stCondLst>
                                  <p:childTnLst>
                                    <p:animEffect transition="out" filter="wheel(1)">
                                      <p:cBhvr>
                                        <p:cTn id="9" dur="2000"/>
                                        <p:tgtEl>
                                          <p:spTgt spid="3">
                                            <p:txEl>
                                              <p:pRg st="1" end="1"/>
                                            </p:txEl>
                                          </p:spTgt>
                                        </p:tgtEl>
                                      </p:cBhvr>
                                    </p:animEffect>
                                    <p:set>
                                      <p:cBhvr>
                                        <p:cTn id="10" dur="1" fill="hold">
                                          <p:stCondLst>
                                            <p:cond delay="1999"/>
                                          </p:stCondLst>
                                        </p:cTn>
                                        <p:tgtEl>
                                          <p:spTgt spid="3">
                                            <p:txEl>
                                              <p:pRg st="1" end="1"/>
                                            </p:txEl>
                                          </p:spTgt>
                                        </p:tgtEl>
                                        <p:attrNameLst>
                                          <p:attrName>style.visibility</p:attrName>
                                        </p:attrNameLst>
                                      </p:cBhvr>
                                      <p:to>
                                        <p:strVal val="hidden"/>
                                      </p:to>
                                    </p:set>
                                  </p:childTnLst>
                                </p:cTn>
                              </p:par>
                              <p:par>
                                <p:cTn id="11" presetID="21" presetClass="exit" presetSubtype="1" fill="hold" nodeType="withEffect">
                                  <p:stCondLst>
                                    <p:cond delay="0"/>
                                  </p:stCondLst>
                                  <p:childTnLst>
                                    <p:animEffect transition="out" filter="wheel(1)">
                                      <p:cBhvr>
                                        <p:cTn id="12" dur="2000"/>
                                        <p:tgtEl>
                                          <p:spTgt spid="3">
                                            <p:txEl>
                                              <p:pRg st="2" end="2"/>
                                            </p:txEl>
                                          </p:spTgt>
                                        </p:tgtEl>
                                      </p:cBhvr>
                                    </p:animEffect>
                                    <p:set>
                                      <p:cBhvr>
                                        <p:cTn id="13" dur="1" fill="hold">
                                          <p:stCondLst>
                                            <p:cond delay="1999"/>
                                          </p:stCondLst>
                                        </p:cTn>
                                        <p:tgtEl>
                                          <p:spTgt spid="3">
                                            <p:txEl>
                                              <p:pRg st="2" end="2"/>
                                            </p:txEl>
                                          </p:spTgt>
                                        </p:tgtEl>
                                        <p:attrNameLst>
                                          <p:attrName>style.visibility</p:attrName>
                                        </p:attrNameLst>
                                      </p:cBhvr>
                                      <p:to>
                                        <p:strVal val="hidden"/>
                                      </p:to>
                                    </p:set>
                                  </p:childTnLst>
                                </p:cTn>
                              </p:par>
                              <p:par>
                                <p:cTn id="14" presetID="21" presetClass="exit" presetSubtype="1" fill="hold" nodeType="withEffect">
                                  <p:stCondLst>
                                    <p:cond delay="0"/>
                                  </p:stCondLst>
                                  <p:childTnLst>
                                    <p:animEffect transition="out" filter="wheel(1)">
                                      <p:cBhvr>
                                        <p:cTn id="15" dur="2000"/>
                                        <p:tgtEl>
                                          <p:spTgt spid="3">
                                            <p:txEl>
                                              <p:pRg st="3" end="3"/>
                                            </p:txEl>
                                          </p:spTgt>
                                        </p:tgtEl>
                                      </p:cBhvr>
                                    </p:animEffect>
                                    <p:set>
                                      <p:cBhvr>
                                        <p:cTn id="16" dur="1" fill="hold">
                                          <p:stCondLst>
                                            <p:cond delay="1999"/>
                                          </p:stCondLst>
                                        </p:cTn>
                                        <p:tgtEl>
                                          <p:spTgt spid="3">
                                            <p:txEl>
                                              <p:pRg st="3" end="3"/>
                                            </p:txEl>
                                          </p:spTgt>
                                        </p:tgtEl>
                                        <p:attrNameLst>
                                          <p:attrName>style.visibility</p:attrName>
                                        </p:attrNameLst>
                                      </p:cBhvr>
                                      <p:to>
                                        <p:strVal val="hidden"/>
                                      </p:to>
                                    </p:set>
                                  </p:childTnLst>
                                </p:cTn>
                              </p:par>
                              <p:par>
                                <p:cTn id="17" presetID="21" presetClass="exit" presetSubtype="1" fill="hold" nodeType="withEffect">
                                  <p:stCondLst>
                                    <p:cond delay="0"/>
                                  </p:stCondLst>
                                  <p:childTnLst>
                                    <p:animEffect transition="out" filter="wheel(1)">
                                      <p:cBhvr>
                                        <p:cTn id="18" dur="2000"/>
                                        <p:tgtEl>
                                          <p:spTgt spid="3">
                                            <p:txEl>
                                              <p:pRg st="4" end="4"/>
                                            </p:txEl>
                                          </p:spTgt>
                                        </p:tgtEl>
                                      </p:cBhvr>
                                    </p:animEffect>
                                    <p:set>
                                      <p:cBhvr>
                                        <p:cTn id="19" dur="1" fill="hold">
                                          <p:stCondLst>
                                            <p:cond delay="19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0CACD79-2144-02E1-0CE0-DA47739EF6BE}"/>
              </a:ext>
            </a:extLst>
          </p:cNvPr>
          <p:cNvSpPr txBox="1"/>
          <p:nvPr/>
        </p:nvSpPr>
        <p:spPr>
          <a:xfrm>
            <a:off x="3051464" y="-6720698"/>
            <a:ext cx="4623954" cy="369332"/>
          </a:xfrm>
          <a:prstGeom prst="rect">
            <a:avLst/>
          </a:prstGeom>
          <a:noFill/>
        </p:spPr>
        <p:txBody>
          <a:bodyPr wrap="square">
            <a:spAutoFit/>
          </a:bodyPr>
          <a:lstStyle/>
          <a:p>
            <a:pPr algn="just"/>
            <a:r>
              <a:rPr lang="en-US" b="1" i="0" dirty="0">
                <a:solidFill>
                  <a:srgbClr val="333333"/>
                </a:solidFill>
                <a:effectLst/>
                <a:latin typeface="inter-bold"/>
              </a:rPr>
              <a:t>The following are the differences between C</a:t>
            </a:r>
            <a:endParaRPr lang="en-US" b="0" i="0" dirty="0">
              <a:solidFill>
                <a:srgbClr val="000000"/>
              </a:solidFill>
              <a:effectLst/>
              <a:latin typeface="inter-regular"/>
            </a:endParaRPr>
          </a:p>
        </p:txBody>
      </p:sp>
      <p:sp>
        <p:nvSpPr>
          <p:cNvPr id="6" name="TextBox 5">
            <a:extLst>
              <a:ext uri="{FF2B5EF4-FFF2-40B4-BE49-F238E27FC236}">
                <a16:creationId xmlns:a16="http://schemas.microsoft.com/office/drawing/2014/main" xmlns="" id="{98955D50-32A3-6541-38AC-C62C113142E4}"/>
              </a:ext>
            </a:extLst>
          </p:cNvPr>
          <p:cNvSpPr txBox="1"/>
          <p:nvPr/>
        </p:nvSpPr>
        <p:spPr>
          <a:xfrm>
            <a:off x="952500" y="1197796"/>
            <a:ext cx="8821881" cy="5262979"/>
          </a:xfrm>
          <a:prstGeom prst="rect">
            <a:avLst/>
          </a:prstGeom>
          <a:noFill/>
        </p:spPr>
        <p:txBody>
          <a:bodyPr wrap="square">
            <a:spAutoFit/>
          </a:bodyPr>
          <a:lstStyle/>
          <a:p>
            <a:r>
              <a:rPr lang="en-US" dirty="0">
                <a:solidFill>
                  <a:srgbClr val="FF0000"/>
                </a:solidFill>
              </a:rPr>
              <a:t>1. </a:t>
            </a:r>
            <a:r>
              <a:rPr lang="en-US" sz="2000" b="1" u="sng" dirty="0">
                <a:solidFill>
                  <a:srgbClr val="FF0000"/>
                </a:solidFill>
              </a:rPr>
              <a:t>ADDITION OF TWO NUMBER:</a:t>
            </a:r>
          </a:p>
          <a:p>
            <a:endParaRPr lang="en-US" dirty="0"/>
          </a:p>
          <a:p>
            <a:endParaRPr lang="en-US" dirty="0"/>
          </a:p>
          <a:p>
            <a:r>
              <a:rPr lang="en-US" sz="2000" dirty="0"/>
              <a:t>#include &lt;</a:t>
            </a:r>
            <a:r>
              <a:rPr lang="en-US" sz="2000" dirty="0" err="1" smtClean="0"/>
              <a:t>iostream.h</a:t>
            </a:r>
            <a:r>
              <a:rPr lang="en-US" sz="2000" dirty="0" smtClean="0"/>
              <a:t>&gt;</a:t>
            </a:r>
            <a:endParaRPr lang="en-US" sz="2000" dirty="0"/>
          </a:p>
          <a:p>
            <a:r>
              <a:rPr lang="en-US" sz="2000" dirty="0" smtClean="0"/>
              <a:t>#include&lt;</a:t>
            </a:r>
            <a:r>
              <a:rPr lang="en-US" sz="2000" dirty="0" err="1" smtClean="0"/>
              <a:t>conio.h</a:t>
            </a:r>
            <a:r>
              <a:rPr lang="en-US" sz="2000" dirty="0" smtClean="0"/>
              <a:t>&gt;</a:t>
            </a:r>
          </a:p>
          <a:p>
            <a:r>
              <a:rPr lang="en-US" sz="2000" dirty="0" err="1" smtClean="0"/>
              <a:t>int</a:t>
            </a:r>
            <a:r>
              <a:rPr lang="en-US" sz="2000" dirty="0" smtClean="0"/>
              <a:t> </a:t>
            </a:r>
            <a:r>
              <a:rPr lang="en-US" sz="2000" dirty="0"/>
              <a:t>main() </a:t>
            </a:r>
          </a:p>
          <a:p>
            <a:r>
              <a:rPr lang="en-US" sz="2000" dirty="0"/>
              <a:t>{</a:t>
            </a:r>
          </a:p>
          <a:p>
            <a:endParaRPr lang="en-US" sz="2000" dirty="0"/>
          </a:p>
          <a:p>
            <a:r>
              <a:rPr lang="en-US" sz="2000" dirty="0"/>
              <a:t>  int </a:t>
            </a:r>
            <a:r>
              <a:rPr lang="en-US" sz="2000" dirty="0" err="1"/>
              <a:t>first_number</a:t>
            </a:r>
            <a:r>
              <a:rPr lang="en-US" sz="2000" dirty="0"/>
              <a:t>, </a:t>
            </a:r>
            <a:r>
              <a:rPr lang="en-US" sz="2000" dirty="0" err="1"/>
              <a:t>second_number</a:t>
            </a:r>
            <a:r>
              <a:rPr lang="en-US" sz="2000" dirty="0"/>
              <a:t>, sum;</a:t>
            </a:r>
          </a:p>
          <a:p>
            <a:r>
              <a:rPr lang="en-US" sz="2000" dirty="0"/>
              <a:t>    </a:t>
            </a:r>
            <a:r>
              <a:rPr lang="en-US" sz="2000" dirty="0" err="1"/>
              <a:t>cout</a:t>
            </a:r>
            <a:r>
              <a:rPr lang="en-US" sz="2000" dirty="0"/>
              <a:t> &lt;&lt; "Enter two integers: ";</a:t>
            </a:r>
          </a:p>
          <a:p>
            <a:r>
              <a:rPr lang="en-US" sz="2000" dirty="0"/>
              <a:t>  </a:t>
            </a:r>
            <a:r>
              <a:rPr lang="en-US" sz="2000" dirty="0" err="1"/>
              <a:t>cin</a:t>
            </a:r>
            <a:r>
              <a:rPr lang="en-US" sz="2000" dirty="0"/>
              <a:t> &gt;&gt; </a:t>
            </a:r>
            <a:r>
              <a:rPr lang="en-US" sz="2000" dirty="0" err="1"/>
              <a:t>first_number</a:t>
            </a:r>
            <a:r>
              <a:rPr lang="en-US" sz="2000" dirty="0"/>
              <a:t> &gt;&gt; </a:t>
            </a:r>
            <a:r>
              <a:rPr lang="en-US" sz="2000" dirty="0" err="1"/>
              <a:t>second_number</a:t>
            </a:r>
            <a:r>
              <a:rPr lang="en-US" sz="2000" dirty="0"/>
              <a:t>;</a:t>
            </a:r>
          </a:p>
          <a:p>
            <a:r>
              <a:rPr lang="en-US" sz="2000" dirty="0"/>
              <a:t>// sum of two numbers in stored in variable sum Of Two Numbers</a:t>
            </a:r>
          </a:p>
          <a:p>
            <a:r>
              <a:rPr lang="en-US" sz="2000" dirty="0"/>
              <a:t> sum = </a:t>
            </a:r>
            <a:r>
              <a:rPr lang="en-US" sz="2000" dirty="0" err="1"/>
              <a:t>first_number</a:t>
            </a:r>
            <a:r>
              <a:rPr lang="en-US" sz="2000" dirty="0"/>
              <a:t> + </a:t>
            </a:r>
            <a:r>
              <a:rPr lang="en-US" sz="2000" dirty="0" err="1"/>
              <a:t>second_number</a:t>
            </a:r>
            <a:r>
              <a:rPr lang="en-US" sz="2000" dirty="0"/>
              <a:t>;</a:t>
            </a:r>
          </a:p>
          <a:p>
            <a:r>
              <a:rPr lang="en-US" sz="2000" dirty="0" err="1"/>
              <a:t>cout</a:t>
            </a:r>
            <a:r>
              <a:rPr lang="en-US" sz="2000" dirty="0"/>
              <a:t> &lt;&lt; </a:t>
            </a:r>
            <a:r>
              <a:rPr lang="en-US" sz="2000" dirty="0" err="1"/>
              <a:t>first_number</a:t>
            </a:r>
            <a:r>
              <a:rPr lang="en-US" sz="2000" dirty="0"/>
              <a:t> &lt;&lt; " + " &lt;&lt;  </a:t>
            </a:r>
            <a:r>
              <a:rPr lang="en-US" sz="2000" dirty="0" err="1"/>
              <a:t>second_number</a:t>
            </a:r>
            <a:r>
              <a:rPr lang="en-US" sz="2000" dirty="0"/>
              <a:t> &lt;&lt; " = " &lt;&lt; sum</a:t>
            </a:r>
            <a:r>
              <a:rPr lang="en-US" sz="2000" dirty="0" smtClean="0"/>
              <a:t>;</a:t>
            </a:r>
          </a:p>
          <a:p>
            <a:r>
              <a:rPr lang="en-US" sz="2000" dirty="0"/>
              <a:t> </a:t>
            </a:r>
            <a:r>
              <a:rPr lang="en-US" sz="2000" dirty="0" err="1" smtClean="0"/>
              <a:t>getch</a:t>
            </a:r>
            <a:r>
              <a:rPr lang="en-US" sz="2000" dirty="0" smtClean="0"/>
              <a:t>(); </a:t>
            </a:r>
          </a:p>
          <a:p>
            <a:r>
              <a:rPr lang="en-US" sz="2000" dirty="0" smtClean="0"/>
              <a:t>return 0;    </a:t>
            </a:r>
            <a:endParaRPr lang="en-US" sz="2000" dirty="0"/>
          </a:p>
          <a:p>
            <a:r>
              <a:rPr lang="en-US" sz="2000" dirty="0"/>
              <a:t>}</a:t>
            </a:r>
          </a:p>
        </p:txBody>
      </p:sp>
    </p:spTree>
    <p:extLst>
      <p:ext uri="{BB962C8B-B14F-4D97-AF65-F5344CB8AC3E}">
        <p14:creationId xmlns:p14="http://schemas.microsoft.com/office/powerpoint/2010/main" val="2020508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B2997BF-A4AD-AD65-7D5F-5AD9B1A87B7B}"/>
              </a:ext>
            </a:extLst>
          </p:cNvPr>
          <p:cNvSpPr>
            <a:spLocks noGrp="1"/>
          </p:cNvSpPr>
          <p:nvPr>
            <p:ph idx="1"/>
          </p:nvPr>
        </p:nvSpPr>
        <p:spPr>
          <a:xfrm>
            <a:off x="651165" y="514924"/>
            <a:ext cx="8622838" cy="6010567"/>
          </a:xfrm>
        </p:spPr>
        <p:txBody>
          <a:bodyPr>
            <a:normAutofit/>
          </a:bodyPr>
          <a:lstStyle/>
          <a:p>
            <a:pPr marL="0" indent="0" algn="just">
              <a:buNone/>
            </a:pPr>
            <a:r>
              <a:rPr lang="en-US" b="0" i="0" dirty="0">
                <a:solidFill>
                  <a:srgbClr val="000000"/>
                </a:solidFill>
                <a:effectLst/>
                <a:latin typeface="inter-regular"/>
              </a:rPr>
              <a:t/>
            </a:r>
            <a:br>
              <a:rPr lang="en-US" b="0" i="0" dirty="0">
                <a:solidFill>
                  <a:srgbClr val="000000"/>
                </a:solidFill>
                <a:effectLst/>
                <a:latin typeface="inter-regular"/>
              </a:rPr>
            </a:br>
            <a:endParaRPr lang="en-US" dirty="0"/>
          </a:p>
        </p:txBody>
      </p:sp>
      <p:sp>
        <p:nvSpPr>
          <p:cNvPr id="6" name="TextBox 5">
            <a:extLst>
              <a:ext uri="{FF2B5EF4-FFF2-40B4-BE49-F238E27FC236}">
                <a16:creationId xmlns:a16="http://schemas.microsoft.com/office/drawing/2014/main" xmlns="" id="{1BA4CDF6-CEE7-B001-17E0-C8E17B67F00C}"/>
              </a:ext>
            </a:extLst>
          </p:cNvPr>
          <p:cNvSpPr txBox="1"/>
          <p:nvPr/>
        </p:nvSpPr>
        <p:spPr>
          <a:xfrm>
            <a:off x="531552" y="481272"/>
            <a:ext cx="9485284" cy="6001643"/>
          </a:xfrm>
          <a:prstGeom prst="rect">
            <a:avLst/>
          </a:prstGeom>
          <a:noFill/>
        </p:spPr>
        <p:txBody>
          <a:bodyPr wrap="square">
            <a:spAutoFit/>
          </a:bodyPr>
          <a:lstStyle/>
          <a:p>
            <a:r>
              <a:rPr lang="en-US" sz="2800" dirty="0">
                <a:solidFill>
                  <a:srgbClr val="FF0000"/>
                </a:solidFill>
              </a:rPr>
              <a:t>2.</a:t>
            </a:r>
            <a:r>
              <a:rPr lang="en-US" sz="2800" b="1" i="0" dirty="0">
                <a:solidFill>
                  <a:srgbClr val="FF0000"/>
                </a:solidFill>
                <a:effectLst/>
                <a:latin typeface="euclid_circular_a"/>
              </a:rPr>
              <a:t> </a:t>
            </a:r>
            <a:r>
              <a:rPr lang="en-US" sz="2800" b="1" i="0" u="sng" dirty="0">
                <a:solidFill>
                  <a:srgbClr val="FF0000"/>
                </a:solidFill>
                <a:effectLst/>
                <a:latin typeface="euclid_circular_a"/>
              </a:rPr>
              <a:t>Compute quotient and remainder</a:t>
            </a:r>
          </a:p>
          <a:p>
            <a:endParaRPr lang="en-US" sz="2000" b="1" i="0" u="sng" dirty="0">
              <a:solidFill>
                <a:srgbClr val="25265E"/>
              </a:solidFill>
              <a:effectLst/>
              <a:latin typeface="euclid_circular_a"/>
            </a:endParaRPr>
          </a:p>
          <a:p>
            <a:r>
              <a:rPr lang="en-US" sz="2400" dirty="0"/>
              <a:t>#include &lt;iostream&gt;</a:t>
            </a:r>
          </a:p>
          <a:p>
            <a:r>
              <a:rPr lang="en-US" sz="2400" dirty="0"/>
              <a:t>using namespace std;</a:t>
            </a:r>
          </a:p>
          <a:p>
            <a:r>
              <a:rPr lang="en-US" sz="2400" dirty="0"/>
              <a:t>int main()</a:t>
            </a:r>
          </a:p>
          <a:p>
            <a:r>
              <a:rPr lang="en-US" sz="2400" dirty="0"/>
              <a:t>{    </a:t>
            </a:r>
          </a:p>
          <a:p>
            <a:r>
              <a:rPr lang="en-US" sz="2400" dirty="0"/>
              <a:t>int divisor, dividend, quotient, remainder;</a:t>
            </a:r>
          </a:p>
          <a:p>
            <a:r>
              <a:rPr lang="en-US" sz="2400" dirty="0" err="1"/>
              <a:t>cout</a:t>
            </a:r>
            <a:r>
              <a:rPr lang="en-US" sz="2400" dirty="0"/>
              <a:t> &lt;&lt; "Enter dividend: ";</a:t>
            </a:r>
          </a:p>
          <a:p>
            <a:r>
              <a:rPr lang="en-US" sz="2400" dirty="0" err="1"/>
              <a:t>cin</a:t>
            </a:r>
            <a:r>
              <a:rPr lang="en-US" sz="2400" dirty="0"/>
              <a:t> &gt;&gt; dividend;</a:t>
            </a:r>
          </a:p>
          <a:p>
            <a:r>
              <a:rPr lang="en-US" sz="2400" dirty="0" err="1"/>
              <a:t>cout</a:t>
            </a:r>
            <a:r>
              <a:rPr lang="en-US" sz="2400" dirty="0"/>
              <a:t> &lt;&lt; "Enter divisor: ";</a:t>
            </a:r>
          </a:p>
          <a:p>
            <a:r>
              <a:rPr lang="en-US" sz="2400" dirty="0" err="1"/>
              <a:t>cin</a:t>
            </a:r>
            <a:r>
              <a:rPr lang="en-US" sz="2400" dirty="0"/>
              <a:t> &gt;&gt; divisor;</a:t>
            </a:r>
          </a:p>
          <a:p>
            <a:r>
              <a:rPr lang="en-US" sz="2400" dirty="0"/>
              <a:t>quotient = dividend / divisor;</a:t>
            </a:r>
          </a:p>
          <a:p>
            <a:r>
              <a:rPr lang="en-US" sz="2400" dirty="0"/>
              <a:t>remainder = dividend % divisor;</a:t>
            </a:r>
          </a:p>
          <a:p>
            <a:r>
              <a:rPr lang="en-US" sz="2400" dirty="0" err="1"/>
              <a:t>cout</a:t>
            </a:r>
            <a:r>
              <a:rPr lang="en-US" sz="2400" dirty="0"/>
              <a:t> &lt;&lt; "Quotient = " &lt;&lt; quotient &lt;&lt; </a:t>
            </a:r>
            <a:r>
              <a:rPr lang="en-US" sz="2400" dirty="0" err="1"/>
              <a:t>endl</a:t>
            </a:r>
            <a:r>
              <a:rPr lang="en-US" sz="2400" dirty="0"/>
              <a:t>;</a:t>
            </a:r>
          </a:p>
          <a:p>
            <a:r>
              <a:rPr lang="en-US" sz="2400" dirty="0" err="1"/>
              <a:t>cout</a:t>
            </a:r>
            <a:r>
              <a:rPr lang="en-US" sz="2400" dirty="0"/>
              <a:t> &lt;&lt; "Remainder = " &lt;&lt; remainder;</a:t>
            </a:r>
          </a:p>
          <a:p>
            <a:r>
              <a:rPr lang="en-US" sz="2400" dirty="0"/>
              <a:t>}</a:t>
            </a:r>
          </a:p>
        </p:txBody>
      </p:sp>
    </p:spTree>
    <p:extLst>
      <p:ext uri="{BB962C8B-B14F-4D97-AF65-F5344CB8AC3E}">
        <p14:creationId xmlns:p14="http://schemas.microsoft.com/office/powerpoint/2010/main" val="1570609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xmlns="" id="{CCCA45DF-955A-9657-1FB5-98BF6E64EF61}"/>
              </a:ext>
            </a:extLst>
          </p:cNvPr>
          <p:cNvSpPr txBox="1"/>
          <p:nvPr/>
        </p:nvSpPr>
        <p:spPr>
          <a:xfrm>
            <a:off x="266700" y="757694"/>
            <a:ext cx="8896350" cy="5078313"/>
          </a:xfrm>
          <a:prstGeom prst="rect">
            <a:avLst/>
          </a:prstGeom>
          <a:noFill/>
        </p:spPr>
        <p:txBody>
          <a:bodyPr wrap="square">
            <a:spAutoFit/>
          </a:bodyPr>
          <a:lstStyle/>
          <a:p>
            <a:r>
              <a:rPr lang="en-US" dirty="0">
                <a:solidFill>
                  <a:srgbClr val="FF0000"/>
                </a:solidFill>
              </a:rPr>
              <a:t>3. </a:t>
            </a:r>
            <a:r>
              <a:rPr lang="en-US" b="1" u="sng" dirty="0">
                <a:solidFill>
                  <a:srgbClr val="FF0000"/>
                </a:solidFill>
              </a:rPr>
              <a:t>MULTIPLICATION OF TWO NUMBER:</a:t>
            </a:r>
          </a:p>
          <a:p>
            <a:endParaRPr lang="en-US" b="1" u="sng" dirty="0"/>
          </a:p>
          <a:p>
            <a:r>
              <a:rPr lang="en-US" dirty="0"/>
              <a:t>#include &lt;iostream&gt;</a:t>
            </a:r>
          </a:p>
          <a:p>
            <a:r>
              <a:rPr lang="en-US" dirty="0"/>
              <a:t>using namespace std;</a:t>
            </a:r>
          </a:p>
          <a:p>
            <a:endParaRPr lang="en-US" dirty="0"/>
          </a:p>
          <a:p>
            <a:r>
              <a:rPr lang="en-US" dirty="0"/>
              <a:t>int main() {</a:t>
            </a:r>
          </a:p>
          <a:p>
            <a:r>
              <a:rPr lang="en-US" dirty="0"/>
              <a:t>  double num1, num2, product;</a:t>
            </a:r>
          </a:p>
          <a:p>
            <a:r>
              <a:rPr lang="en-US" dirty="0"/>
              <a:t>  </a:t>
            </a:r>
            <a:r>
              <a:rPr lang="en-US" dirty="0" err="1"/>
              <a:t>cout</a:t>
            </a:r>
            <a:r>
              <a:rPr lang="en-US" dirty="0"/>
              <a:t> &lt;&lt; "Enter two numbers: ";</a:t>
            </a:r>
          </a:p>
          <a:p>
            <a:endParaRPr lang="en-US" dirty="0"/>
          </a:p>
          <a:p>
            <a:r>
              <a:rPr lang="en-US" dirty="0"/>
              <a:t>  // stores two floating point numbers in num1 and num2 respectively</a:t>
            </a:r>
          </a:p>
          <a:p>
            <a:r>
              <a:rPr lang="en-US" dirty="0"/>
              <a:t>  </a:t>
            </a:r>
            <a:r>
              <a:rPr lang="en-US" dirty="0" err="1"/>
              <a:t>cin</a:t>
            </a:r>
            <a:r>
              <a:rPr lang="en-US" dirty="0"/>
              <a:t> &gt;&gt; num1 &gt;&gt; num2;</a:t>
            </a:r>
          </a:p>
          <a:p>
            <a:r>
              <a:rPr lang="en-US" dirty="0"/>
              <a:t> </a:t>
            </a:r>
          </a:p>
          <a:p>
            <a:r>
              <a:rPr lang="en-US" dirty="0"/>
              <a:t>  // performs multiplication and stores the result in product variable</a:t>
            </a:r>
          </a:p>
          <a:p>
            <a:r>
              <a:rPr lang="en-US" dirty="0"/>
              <a:t>  product = num1 * num2;  </a:t>
            </a:r>
          </a:p>
          <a:p>
            <a:endParaRPr lang="en-US" dirty="0"/>
          </a:p>
          <a:p>
            <a:r>
              <a:rPr lang="en-US" dirty="0"/>
              <a:t>  </a:t>
            </a:r>
            <a:r>
              <a:rPr lang="en-US" dirty="0" err="1"/>
              <a:t>cout</a:t>
            </a:r>
            <a:r>
              <a:rPr lang="en-US" dirty="0"/>
              <a:t> &lt;&lt; "Product = " &lt;&lt; product;    </a:t>
            </a:r>
          </a:p>
          <a:p>
            <a:r>
              <a:rPr lang="en-US" dirty="0"/>
              <a:t>    </a:t>
            </a:r>
          </a:p>
          <a:p>
            <a:r>
              <a:rPr lang="en-US" dirty="0"/>
              <a:t>}</a:t>
            </a:r>
          </a:p>
        </p:txBody>
      </p:sp>
    </p:spTree>
    <p:extLst>
      <p:ext uri="{BB962C8B-B14F-4D97-AF65-F5344CB8AC3E}">
        <p14:creationId xmlns:p14="http://schemas.microsoft.com/office/powerpoint/2010/main" val="2681584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48B828F-F222-61AC-634F-EF5540D5D878}"/>
              </a:ext>
            </a:extLst>
          </p:cNvPr>
          <p:cNvSpPr>
            <a:spLocks noGrp="1"/>
          </p:cNvSpPr>
          <p:nvPr>
            <p:ph sz="half" idx="2"/>
          </p:nvPr>
        </p:nvSpPr>
        <p:spPr>
          <a:xfrm>
            <a:off x="5089970" y="113638"/>
            <a:ext cx="4184034" cy="6642762"/>
          </a:xfrm>
        </p:spPr>
        <p:txBody>
          <a:bodyPr>
            <a:noAutofit/>
          </a:bodyPr>
          <a:lstStyle/>
          <a:p>
            <a:pPr marL="0" indent="0">
              <a:buNone/>
            </a:pPr>
            <a:r>
              <a:rPr lang="en-US" sz="1600" dirty="0"/>
              <a:t>case '-’:</a:t>
            </a:r>
          </a:p>
          <a:p>
            <a:pPr marL="0" indent="0">
              <a:buNone/>
            </a:pPr>
            <a:r>
              <a:rPr lang="en-US" sz="1600" dirty="0" err="1"/>
              <a:t>cout</a:t>
            </a:r>
            <a:r>
              <a:rPr lang="en-US" sz="1600" dirty="0"/>
              <a:t> &lt;&lt; num1 &lt;&lt; " - " &lt;&lt; num2 &lt;&lt; " = " &lt;&lt; num1 - num2;</a:t>
            </a:r>
          </a:p>
          <a:p>
            <a:pPr marL="0" indent="0">
              <a:buNone/>
            </a:pPr>
            <a:r>
              <a:rPr lang="en-US" sz="1600" dirty="0"/>
              <a:t>break;</a:t>
            </a:r>
          </a:p>
          <a:p>
            <a:pPr marL="0" indent="0">
              <a:buNone/>
            </a:pPr>
            <a:r>
              <a:rPr lang="en-US" sz="1600" dirty="0"/>
              <a:t>case '*’:</a:t>
            </a:r>
          </a:p>
          <a:p>
            <a:pPr marL="0" indent="0">
              <a:buNone/>
            </a:pPr>
            <a:r>
              <a:rPr lang="en-US" sz="1600" dirty="0" err="1"/>
              <a:t>cout</a:t>
            </a:r>
            <a:r>
              <a:rPr lang="en-US" sz="1600" dirty="0"/>
              <a:t> &lt;&lt; num1 &lt;&lt; " * " &lt;&lt; num2 &lt;&lt; " = " &lt;&lt; num1 * num2;</a:t>
            </a:r>
          </a:p>
          <a:p>
            <a:pPr marL="0" indent="0">
              <a:buNone/>
            </a:pPr>
            <a:r>
              <a:rPr lang="en-US" sz="1600" dirty="0"/>
              <a:t>      break;</a:t>
            </a:r>
          </a:p>
          <a:p>
            <a:pPr marL="0" indent="0">
              <a:buNone/>
            </a:pPr>
            <a:r>
              <a:rPr lang="en-US" sz="1600" dirty="0"/>
              <a:t>case '/':</a:t>
            </a:r>
          </a:p>
          <a:p>
            <a:pPr marL="0" indent="0">
              <a:buNone/>
            </a:pPr>
            <a:r>
              <a:rPr lang="en-US" sz="1600" dirty="0" err="1"/>
              <a:t>cout</a:t>
            </a:r>
            <a:r>
              <a:rPr lang="en-US" sz="1600" dirty="0"/>
              <a:t> &lt;&lt; num1 &lt;&lt; " / " &lt;&lt; num2 &lt;&lt; " = " &lt;&lt; num1 / num2;</a:t>
            </a:r>
          </a:p>
          <a:p>
            <a:pPr marL="0" indent="0">
              <a:buNone/>
            </a:pPr>
            <a:r>
              <a:rPr lang="en-US" sz="1600" dirty="0"/>
              <a:t>      break;</a:t>
            </a:r>
          </a:p>
          <a:p>
            <a:pPr marL="0" indent="0">
              <a:buNone/>
            </a:pPr>
            <a:r>
              <a:rPr lang="en-US" sz="1600" dirty="0"/>
              <a:t>default:</a:t>
            </a:r>
          </a:p>
          <a:p>
            <a:pPr marL="0" indent="0">
              <a:buNone/>
            </a:pPr>
            <a:r>
              <a:rPr lang="en-US" sz="1600" dirty="0"/>
              <a:t>// If the operator is other than +, -, * or /, error message is shown</a:t>
            </a:r>
          </a:p>
          <a:p>
            <a:pPr marL="0" indent="0">
              <a:buNone/>
            </a:pPr>
            <a:r>
              <a:rPr lang="en-US" sz="1600" dirty="0" err="1"/>
              <a:t>cout</a:t>
            </a:r>
            <a:r>
              <a:rPr lang="en-US" sz="1600" dirty="0"/>
              <a:t> &lt;&lt; "Error! operator is not correct";</a:t>
            </a:r>
          </a:p>
          <a:p>
            <a:pPr marL="0" indent="0">
              <a:buNone/>
            </a:pPr>
            <a:r>
              <a:rPr lang="en-US" sz="1600" dirty="0"/>
              <a:t>break;</a:t>
            </a:r>
          </a:p>
          <a:p>
            <a:pPr marL="0" indent="0">
              <a:buNone/>
            </a:pPr>
            <a:r>
              <a:rPr lang="en-US" sz="1600" dirty="0"/>
              <a:t>  }</a:t>
            </a:r>
          </a:p>
          <a:p>
            <a:pPr marL="0" indent="0">
              <a:buNone/>
            </a:pPr>
            <a:r>
              <a:rPr lang="en-US" sz="1600" dirty="0"/>
              <a:t> }</a:t>
            </a:r>
          </a:p>
        </p:txBody>
      </p:sp>
      <p:sp>
        <p:nvSpPr>
          <p:cNvPr id="6" name="Title 1">
            <a:extLst>
              <a:ext uri="{FF2B5EF4-FFF2-40B4-BE49-F238E27FC236}">
                <a16:creationId xmlns:a16="http://schemas.microsoft.com/office/drawing/2014/main" xmlns="" id="{2A9FE97F-B020-623C-67AD-2ED486CDD850}"/>
              </a:ext>
            </a:extLst>
          </p:cNvPr>
          <p:cNvSpPr>
            <a:spLocks noGrp="1"/>
          </p:cNvSpPr>
          <p:nvPr>
            <p:ph sz="half" idx="1"/>
          </p:nvPr>
        </p:nvSpPr>
        <p:spPr>
          <a:xfrm>
            <a:off x="677863" y="114300"/>
            <a:ext cx="4183062" cy="6642100"/>
          </a:xfrm>
        </p:spPr>
        <p:txBody>
          <a:bodyPr>
            <a:normAutofit fontScale="40000" lnSpcReduction="20000"/>
          </a:bodyPr>
          <a:lstStyle/>
          <a:p>
            <a:pPr marL="0" indent="0">
              <a:buNone/>
            </a:pPr>
            <a:r>
              <a:rPr lang="en-US" sz="5000" b="1" u="sng" dirty="0">
                <a:solidFill>
                  <a:srgbClr val="FF0000"/>
                </a:solidFill>
              </a:rPr>
              <a:t>4. SIMPLE CALCULATOR</a:t>
            </a:r>
          </a:p>
          <a:p>
            <a:pPr marL="0" indent="0">
              <a:buNone/>
            </a:pPr>
            <a:r>
              <a:rPr lang="en-US" sz="4500" dirty="0"/>
              <a:t># include &lt;iostream&gt;</a:t>
            </a:r>
          </a:p>
          <a:p>
            <a:pPr marL="0" indent="0">
              <a:buNone/>
            </a:pPr>
            <a:r>
              <a:rPr lang="en-US" sz="4500" dirty="0"/>
              <a:t>using namespace std;</a:t>
            </a:r>
          </a:p>
          <a:p>
            <a:pPr marL="0" indent="0">
              <a:buNone/>
            </a:pPr>
            <a:r>
              <a:rPr lang="en-US" sz="4500" dirty="0"/>
              <a:t>int main() </a:t>
            </a:r>
          </a:p>
          <a:p>
            <a:pPr marL="0" indent="0">
              <a:buNone/>
            </a:pPr>
            <a:r>
              <a:rPr lang="en-US" sz="4500" dirty="0"/>
              <a:t>{</a:t>
            </a:r>
          </a:p>
          <a:p>
            <a:pPr marL="0" indent="0">
              <a:buNone/>
            </a:pPr>
            <a:r>
              <a:rPr lang="en-US" sz="4500" dirty="0"/>
              <a:t>char op;</a:t>
            </a:r>
          </a:p>
          <a:p>
            <a:pPr marL="0" indent="0">
              <a:buNone/>
            </a:pPr>
            <a:r>
              <a:rPr lang="en-US" sz="4500" dirty="0"/>
              <a:t>  float num1, num2;</a:t>
            </a:r>
          </a:p>
          <a:p>
            <a:pPr marL="0" indent="0">
              <a:buNone/>
            </a:pPr>
            <a:r>
              <a:rPr lang="en-US" sz="4500" dirty="0" err="1"/>
              <a:t>cout</a:t>
            </a:r>
            <a:r>
              <a:rPr lang="en-US" sz="4500" dirty="0"/>
              <a:t> &lt;&lt; "Enter operator: +, -, *, /: ";</a:t>
            </a:r>
          </a:p>
          <a:p>
            <a:pPr marL="0" indent="0">
              <a:buNone/>
            </a:pPr>
            <a:r>
              <a:rPr lang="en-US" sz="4500" dirty="0"/>
              <a:t>  </a:t>
            </a:r>
            <a:r>
              <a:rPr lang="en-US" sz="4500" dirty="0" err="1"/>
              <a:t>cin</a:t>
            </a:r>
            <a:r>
              <a:rPr lang="en-US" sz="4500" dirty="0"/>
              <a:t> &gt;&gt; op;</a:t>
            </a:r>
          </a:p>
          <a:p>
            <a:pPr marL="0" indent="0">
              <a:buNone/>
            </a:pPr>
            <a:r>
              <a:rPr lang="en-US" sz="4500" dirty="0" err="1"/>
              <a:t>cout</a:t>
            </a:r>
            <a:r>
              <a:rPr lang="en-US" sz="4500" dirty="0"/>
              <a:t> &lt;&lt; "Enter two operands: ";</a:t>
            </a:r>
          </a:p>
          <a:p>
            <a:pPr marL="0" indent="0">
              <a:buNone/>
            </a:pPr>
            <a:r>
              <a:rPr lang="en-US" sz="4500" dirty="0"/>
              <a:t>  </a:t>
            </a:r>
            <a:r>
              <a:rPr lang="en-US" sz="4500" dirty="0" err="1"/>
              <a:t>cin</a:t>
            </a:r>
            <a:r>
              <a:rPr lang="en-US" sz="4500" dirty="0"/>
              <a:t> &gt;&gt; num1 &gt;&gt; num2;</a:t>
            </a:r>
          </a:p>
          <a:p>
            <a:pPr marL="0" indent="0">
              <a:buNone/>
            </a:pPr>
            <a:r>
              <a:rPr lang="en-US" sz="4800" dirty="0"/>
              <a:t>switch(op) </a:t>
            </a:r>
          </a:p>
          <a:p>
            <a:pPr marL="0" indent="0">
              <a:buNone/>
            </a:pPr>
            <a:r>
              <a:rPr lang="en-US" sz="4800" dirty="0"/>
              <a:t>{</a:t>
            </a:r>
          </a:p>
          <a:p>
            <a:pPr marL="0" indent="0">
              <a:buNone/>
            </a:pPr>
            <a:r>
              <a:rPr lang="en-US" sz="4800" dirty="0"/>
              <a:t>case '+':</a:t>
            </a:r>
          </a:p>
          <a:p>
            <a:pPr marL="0" indent="0">
              <a:buNone/>
            </a:pPr>
            <a:r>
              <a:rPr lang="en-US" sz="4800" dirty="0" err="1"/>
              <a:t>cout</a:t>
            </a:r>
            <a:r>
              <a:rPr lang="en-US" sz="4800" dirty="0"/>
              <a:t> &lt;&lt; num1 &lt;&lt; " + " &lt;&lt; num2 &lt;&lt; " = " &lt;&lt; num1 + num2;</a:t>
            </a:r>
          </a:p>
          <a:p>
            <a:pPr marL="0" indent="0">
              <a:buNone/>
            </a:pPr>
            <a:r>
              <a:rPr lang="en-US" sz="4800" dirty="0"/>
              <a:t>break;</a:t>
            </a:r>
          </a:p>
          <a:p>
            <a:endParaRPr lang="en-US" sz="4800" dirty="0"/>
          </a:p>
          <a:p>
            <a:endParaRPr lang="en-US" sz="4500" dirty="0"/>
          </a:p>
          <a:p>
            <a:endParaRPr lang="en-US" dirty="0"/>
          </a:p>
        </p:txBody>
      </p:sp>
    </p:spTree>
    <p:extLst>
      <p:ext uri="{BB962C8B-B14F-4D97-AF65-F5344CB8AC3E}">
        <p14:creationId xmlns:p14="http://schemas.microsoft.com/office/powerpoint/2010/main" val="307576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1_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2.xml><?xml version="1.0" encoding="utf-8"?>
<a:themeOverride xmlns:a="http://schemas.openxmlformats.org/drawingml/2006/main">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themeOverride>
</file>

<file path=ppt/theme/themeOverride3.xml><?xml version="1.0" encoding="utf-8"?>
<a:themeOverride xmlns:a="http://schemas.openxmlformats.org/drawingml/2006/main">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TM02900688[[fn=Facet]]</Template>
  <TotalTime>1026</TotalTime>
  <Words>2502</Words>
  <Application>Microsoft Office PowerPoint</Application>
  <PresentationFormat>Widescreen</PresentationFormat>
  <Paragraphs>541</Paragraphs>
  <Slides>47</Slides>
  <Notes>0</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47</vt:i4>
      </vt:variant>
    </vt:vector>
  </HeadingPairs>
  <TitlesOfParts>
    <vt:vector size="65" baseType="lpstr">
      <vt:lpstr>Arial</vt:lpstr>
      <vt:lpstr>Calibri</vt:lpstr>
      <vt:lpstr>Calibri Light</vt:lpstr>
      <vt:lpstr>Castellar</vt:lpstr>
      <vt:lpstr>Consolas</vt:lpstr>
      <vt:lpstr>erdana</vt:lpstr>
      <vt:lpstr>euclid_circular_a</vt:lpstr>
      <vt:lpstr>Helvetica</vt:lpstr>
      <vt:lpstr>inter-bold</vt:lpstr>
      <vt:lpstr>inter-regular</vt:lpstr>
      <vt:lpstr>Segoe UI</vt:lpstr>
      <vt:lpstr>Times New Roman</vt:lpstr>
      <vt:lpstr>Trebuchet MS</vt:lpstr>
      <vt:lpstr>var(--ff-lato)</vt:lpstr>
      <vt:lpstr>Wingdings 3</vt:lpstr>
      <vt:lpstr>1_Facet</vt:lpstr>
      <vt:lpstr>2_Facet</vt:lpstr>
      <vt:lpstr>Office Theme</vt:lpstr>
      <vt:lpstr>PowerPoint Presentation</vt:lpstr>
      <vt:lpstr>What is 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6. EVEN OR ODD:  #include &lt;iostream&gt; using namespace std;  int main() {   int n;    cout &lt;&lt; "Enter an integer: ";   cin &gt;&gt; n;    if ( n % 2 == 0)     cout &lt;&lt; n &lt;&lt; " is even.";   else     cout &lt;&lt; n &lt;&lt; " is odd.";    return 0; } </vt:lpstr>
      <vt:lpstr>7.LARGEST MUMBER B/W THREE NUMBER:  #include &lt;iostream&gt; using namespace std; int main()  {     double n1, n2, n3;  cout &lt;&lt; "Enter three numbers: ";     cin &gt;&gt; n1 &gt;&gt; n2 &gt;&gt; n3;      // check if n1 is the largest number     if(n1 &gt;= n2 &amp;&amp; n1 &gt;= n3)         cout &lt;&lt; "Largest number: " &lt;&lt; n1;      // check if n2 is the largest number     else if(n2 &gt;= n1 &amp;&amp; n2 &gt;= n3)         cout &lt;&lt; "Largest number: " &lt;&lt; n2;          // if neither n1 nor n2 are the largest, n3 is the largest     else          cout &lt;&lt; "Largest number: " &lt;&lt; n3;        return 0; }</vt:lpstr>
      <vt:lpstr>8.LEAP YEAR:  #include &lt;iostream&gt; using namespace std; int main()  {    int year;   cout &lt;&lt; "Enter a year: ";   cin &gt;&gt; year; // leap year if perfectly divisible by 400   if (year % 400 == 0) {     cout &lt;&lt; year &lt;&lt; " is a leap year.";   }   // not a leap year if divisible by 100   // but not divisible by 400   else if (year % 100 == 0) {     cout &lt;&lt; year &lt;&lt; " is not a leap year.";   }   // leap year if not divisible by 100   // but divisible by 4   else if (year % 4 == 0) {     cout &lt;&lt; year &lt;&lt; " is a leap year.";   }   // all other years are not leap years   else {     cout &lt;&lt; year &lt;&lt; " is not a leap year.";   } }</vt:lpstr>
      <vt:lpstr>9.FACTORIAL OF NUMBER:  #include &lt;iostream&gt; using namespace std; int main() {     int n;     long factorial = 1.0; cout &lt;&lt; "Enter a positive integer: ";     cin &gt;&gt; n; if (n &lt; 0)         cout &lt;&lt; "Error! Factorial of a negative number doesn't exist.";     else {         for(int i = 1; i &lt;= n; ++i) {             factorial *= i;         }         cout &lt;&lt; "Factorial of " &lt;&lt; n &lt;&lt; " = " &lt;&lt; factorial;         }      return 0; }</vt:lpstr>
      <vt:lpstr>10.MULTIPLICATION TABLE:  #include &lt;iostream&gt; using namespace std;  int main()  { int n; cout &lt;&lt; "Enter a positive integer: ";     cin &gt;&gt; n;      // run a loop from 1 to 10     // print the multiplication table     for (int i = 1; i &lt;= 10; ++i) {         cout &lt;&lt; n &lt;&lt; " * " &lt;&lt; i &lt;&lt; " = " &lt;&lt; n * i &lt;&lt; endl;     }          return 0; }</vt:lpstr>
      <vt:lpstr>11.C++ Program to Convert Celsius to Fahrenheit :  #include &lt;iostream.h&gt; #include&lt;conio.h&gt;  void main(){     float celsius, fahrenheit; clrscr();          // Asking for input     cout &lt;&lt; "Enter the temperature in Celsius: ";     cin &gt;&gt; celsius;          // Celsius to fahrenheit     fahrenheit = (celsius * 9.0) / 5.0 + 32;          // Display result     cout &lt;&lt; "The temperature in degree Fahrenheit: " &lt;&lt; fahrenheit &lt;&lt; endl;          getch(); }</vt:lpstr>
      <vt:lpstr>12.Factors Finder:  #include&lt;iostream&gt;  using namespace std; int main() {    int num, i=1;    cout&lt;&lt;"Enter a Number: ";    cin&gt;&gt;num;    cout&lt;&lt;"\nFactors of "&lt;&lt;num&lt;&lt;" are:\n";    while(i&lt;=num)    {       if(num%i==0)          cout&lt;&lt;i&lt;&lt;" ";       i++;    }    cout&lt;&lt;endl;    return 0; } </vt:lpstr>
      <vt:lpstr>13.Find simple interest:  #include&lt;iostream&gt; using namespace std; int main() {  // We can change values here for  // different inputs  float P = 1, R = 1, T = 1;   // Calculate simple interest  float SI = (P * T * R) / 100;   // Print the resultant value of SI  cout &lt;&lt; "Simple Interest = " &lt;&lt; SI;   return 0; } </vt:lpstr>
      <vt:lpstr>14.Reverse of a Number:  #include&lt;iostream&gt; using namespace std; int main() {     int num, rem, rev=0;     cout&lt;&lt;"Enter the Number: ";     cin&gt;&gt;num;     while(num!=0)     {         rem = num%10;         rev = rem + (rev*10);         num = num/10;     }     cout&lt;&lt;"\nReverse = "&lt;&lt;rev;     cout&lt;&lt;endl;     return 0; } </vt:lpstr>
      <vt:lpstr>15.Find area and perimeter of rectangle:  #include&lt;iostream&gt; using namespace std; int areaRectangle(int a, int b) { int area = a * b; return area; } int perimeterRectangle(int a, int b) { int perimeter = 2*(a + b); return perimeter; } int main() { int a = 5; int b = 6; cout &lt;&lt; "Area = " &lt;&lt;   areaRectangle(a, b) &lt;&lt;   endl; cout &lt;&lt; "Perimeter = " &lt;&lt;   perimeterRectangle(a, b); return 0; } </vt:lpstr>
      <vt:lpstr>17.Fibonacci Series using Recursion:  #include &lt;bits/stdc++.h&gt; using namespace std;  int fib(int n) {  if (n &lt;= 1)   return n;  return fib(n - 1) + fib(n - 2); }  int main() {  int n = 9;  cout &lt;&lt; fib(n);  getchar();  return 0; } </vt:lpstr>
      <vt:lpstr>18.Print Right Half Pyramid Pattern:   #include &lt;iostream&gt; using namespace std; int main() {  int rows = 5;   for (int i = 1; i &lt;= rows; i++)  {    for (int j = 1; j &lt;= i; j++)    {     cout &lt;&lt; J;   }   cout &lt;&lt; "\n"; }  return 0; } </vt:lpstr>
      <vt:lpstr>19.Check Vowel or Not:   #include&lt;iostream&gt; using namespace std; int main() {     char ch;     cout&lt;&lt;"Enter an Alphabet: ";     cin&gt;&gt;ch;     if(ch=='a' || ch=='e' || ch=='i' || ch=='o' || ch=='u')         cout&lt;&lt;"\nIt is a Vowel";     else if(ch=='A' || ch=='E' || ch=='I' || ch=='O' || ch=='U')         cout&lt;&lt;"\nIt is a Vowel";     else         cout&lt;&lt;"\nIt is a Consonant";     cout&lt;&lt;endl;     return 0; }</vt:lpstr>
      <vt:lpstr>20.Check Palindrome or Not: #include&lt;iostream&gt; using namespace std; int main() {     int num, rev=0, rem, temp;     cout&lt;&lt;"Enter the Number: ";     cin&gt;&gt;num;     temp = num;     while(temp&gt;0)     {         rem = temp%10;         rev = (rev*10)+rem;         temp = temp/10;     }     if(rev==num)         cout&lt;&lt;"\nIt is a Palindrome Number";     else         cout&lt;&lt;"\nIt is not a Palindrome Number";     cout&lt;&lt;endl;     return 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active involvement in the project and thanks to choose in the course                                         from cyctc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CSYCTC</dc:creator>
  <cp:lastModifiedBy>CSYCTC</cp:lastModifiedBy>
  <cp:revision>41</cp:revision>
  <dcterms:created xsi:type="dcterms:W3CDTF">2023-08-07T07:21:25Z</dcterms:created>
  <dcterms:modified xsi:type="dcterms:W3CDTF">2023-09-29T05:44:48Z</dcterms:modified>
</cp:coreProperties>
</file>