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830" r:id="rId2"/>
  </p:sldMasterIdLst>
  <p:notesMasterIdLst>
    <p:notesMasterId r:id="rId45"/>
  </p:notesMasterIdLst>
  <p:sldIdLst>
    <p:sldId id="319" r:id="rId3"/>
    <p:sldId id="298" r:id="rId4"/>
    <p:sldId id="259" r:id="rId5"/>
    <p:sldId id="315" r:id="rId6"/>
    <p:sldId id="260" r:id="rId7"/>
    <p:sldId id="269" r:id="rId8"/>
    <p:sldId id="261" r:id="rId9"/>
    <p:sldId id="285" r:id="rId10"/>
    <p:sldId id="264" r:id="rId11"/>
    <p:sldId id="274" r:id="rId12"/>
    <p:sldId id="306" r:id="rId13"/>
    <p:sldId id="272" r:id="rId14"/>
    <p:sldId id="286" r:id="rId15"/>
    <p:sldId id="307" r:id="rId16"/>
    <p:sldId id="273" r:id="rId17"/>
    <p:sldId id="287" r:id="rId18"/>
    <p:sldId id="288" r:id="rId19"/>
    <p:sldId id="290" r:id="rId20"/>
    <p:sldId id="293" r:id="rId21"/>
    <p:sldId id="289" r:id="rId22"/>
    <p:sldId id="291" r:id="rId23"/>
    <p:sldId id="294" r:id="rId24"/>
    <p:sldId id="276" r:id="rId25"/>
    <p:sldId id="313" r:id="rId26"/>
    <p:sldId id="311" r:id="rId27"/>
    <p:sldId id="275" r:id="rId28"/>
    <p:sldId id="296" r:id="rId29"/>
    <p:sldId id="282" r:id="rId30"/>
    <p:sldId id="283" r:id="rId31"/>
    <p:sldId id="284" r:id="rId32"/>
    <p:sldId id="295" r:id="rId33"/>
    <p:sldId id="292" r:id="rId34"/>
    <p:sldId id="299" r:id="rId35"/>
    <p:sldId id="323" r:id="rId36"/>
    <p:sldId id="324" r:id="rId37"/>
    <p:sldId id="301" r:id="rId38"/>
    <p:sldId id="302" r:id="rId39"/>
    <p:sldId id="322" r:id="rId40"/>
    <p:sldId id="320" r:id="rId41"/>
    <p:sldId id="321" r:id="rId42"/>
    <p:sldId id="326" r:id="rId43"/>
    <p:sldId id="31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8339" autoAdjust="0"/>
    <p:restoredTop sz="96374" autoAdjust="0"/>
  </p:normalViewPr>
  <p:slideViewPr>
    <p:cSldViewPr>
      <p:cViewPr varScale="1">
        <p:scale>
          <a:sx n="114" d="100"/>
          <a:sy n="114" d="100"/>
        </p:scale>
        <p:origin x="112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jid Anwar" userId="9ad7bdb81289980e" providerId="LiveId" clId="{6704BC2D-15F4-4820-9EFD-5E1E717EA075}"/>
    <pc:docChg chg="custSel addSld modSld">
      <pc:chgData name="Sajid Anwar" userId="9ad7bdb81289980e" providerId="LiveId" clId="{6704BC2D-15F4-4820-9EFD-5E1E717EA075}" dt="2020-08-04T12:01:53.603" v="57" actId="13822"/>
      <pc:docMkLst>
        <pc:docMk/>
      </pc:docMkLst>
      <pc:sldChg chg="modSp add mod">
        <pc:chgData name="Sajid Anwar" userId="9ad7bdb81289980e" providerId="LiveId" clId="{6704BC2D-15F4-4820-9EFD-5E1E717EA075}" dt="2020-08-04T12:01:53.603" v="57" actId="13822"/>
        <pc:sldMkLst>
          <pc:docMk/>
          <pc:sldMk cId="2647142733" sldId="284"/>
        </pc:sldMkLst>
        <pc:spChg chg="mod">
          <ac:chgData name="Sajid Anwar" userId="9ad7bdb81289980e" providerId="LiveId" clId="{6704BC2D-15F4-4820-9EFD-5E1E717EA075}" dt="2020-08-04T12:01:05.090" v="55" actId="108"/>
          <ac:spMkLst>
            <pc:docMk/>
            <pc:sldMk cId="2647142733" sldId="284"/>
            <ac:spMk id="2" creationId="{ACC4D310-523C-48D9-A1C9-E86E93C3DB7B}"/>
          </ac:spMkLst>
        </pc:spChg>
        <pc:spChg chg="mod">
          <ac:chgData name="Sajid Anwar" userId="9ad7bdb81289980e" providerId="LiveId" clId="{6704BC2D-15F4-4820-9EFD-5E1E717EA075}" dt="2020-08-04T12:01:53.603" v="57" actId="13822"/>
          <ac:spMkLst>
            <pc:docMk/>
            <pc:sldMk cId="2647142733" sldId="284"/>
            <ac:spMk id="8" creationId="{4FB8B639-4569-4322-8181-3CFB395B4BBD}"/>
          </ac:spMkLst>
        </pc:spChg>
      </pc:sldChg>
      <pc:sldChg chg="modSp mod">
        <pc:chgData name="Sajid Anwar" userId="9ad7bdb81289980e" providerId="LiveId" clId="{6704BC2D-15F4-4820-9EFD-5E1E717EA075}" dt="2020-08-04T11:55:46.410" v="38" actId="1076"/>
        <pc:sldMkLst>
          <pc:docMk/>
          <pc:sldMk cId="3780912015" sldId="298"/>
        </pc:sldMkLst>
        <pc:spChg chg="mod">
          <ac:chgData name="Sajid Anwar" userId="9ad7bdb81289980e" providerId="LiveId" clId="{6704BC2D-15F4-4820-9EFD-5E1E717EA075}" dt="2020-08-04T11:55:33.787" v="36" actId="14100"/>
          <ac:spMkLst>
            <pc:docMk/>
            <pc:sldMk cId="3780912015" sldId="298"/>
            <ac:spMk id="2" creationId="{EBD851E6-4D93-4808-875B-521FE45F88B6}"/>
          </ac:spMkLst>
        </pc:spChg>
        <pc:cxnChg chg="mod">
          <ac:chgData name="Sajid Anwar" userId="9ad7bdb81289980e" providerId="LiveId" clId="{6704BC2D-15F4-4820-9EFD-5E1E717EA075}" dt="2020-08-04T11:55:41.638" v="37" actId="1076"/>
          <ac:cxnSpMkLst>
            <pc:docMk/>
            <pc:sldMk cId="3780912015" sldId="298"/>
            <ac:cxnSpMk id="3" creationId="{CB32DBFD-68B8-4B30-B445-9953926E7EC5}"/>
          </ac:cxnSpMkLst>
        </pc:cxnChg>
        <pc:cxnChg chg="mod">
          <ac:chgData name="Sajid Anwar" userId="9ad7bdb81289980e" providerId="LiveId" clId="{6704BC2D-15F4-4820-9EFD-5E1E717EA075}" dt="2020-08-04T11:55:46.410" v="38" actId="1076"/>
          <ac:cxnSpMkLst>
            <pc:docMk/>
            <pc:sldMk cId="3780912015" sldId="298"/>
            <ac:cxnSpMk id="4" creationId="{58106A27-B64D-45C9-9E26-0763F3404A91}"/>
          </ac:cxnSpMkLst>
        </pc:cxnChg>
        <pc:cxnChg chg="mod">
          <ac:chgData name="Sajid Anwar" userId="9ad7bdb81289980e" providerId="LiveId" clId="{6704BC2D-15F4-4820-9EFD-5E1E717EA075}" dt="2020-08-04T11:54:56.855" v="33" actId="1076"/>
          <ac:cxnSpMkLst>
            <pc:docMk/>
            <pc:sldMk cId="3780912015" sldId="298"/>
            <ac:cxnSpMk id="18" creationId="{6E7D2F38-127E-488B-9382-9575A01F1973}"/>
          </ac:cxnSpMkLst>
        </pc:cxnChg>
        <pc:cxnChg chg="mod">
          <ac:chgData name="Sajid Anwar" userId="9ad7bdb81289980e" providerId="LiveId" clId="{6704BC2D-15F4-4820-9EFD-5E1E717EA075}" dt="2020-08-04T11:54:43.163" v="32" actId="1076"/>
          <ac:cxnSpMkLst>
            <pc:docMk/>
            <pc:sldMk cId="3780912015" sldId="298"/>
            <ac:cxnSpMk id="19" creationId="{C2DA4A32-10BE-4B54-9C84-40C9B34C1334}"/>
          </ac:cxnSpMkLst>
        </pc:cxnChg>
        <pc:cxnChg chg="mod">
          <ac:chgData name="Sajid Anwar" userId="9ad7bdb81289980e" providerId="LiveId" clId="{6704BC2D-15F4-4820-9EFD-5E1E717EA075}" dt="2020-08-04T11:55:27.220" v="35" actId="1076"/>
          <ac:cxnSpMkLst>
            <pc:docMk/>
            <pc:sldMk cId="3780912015" sldId="298"/>
            <ac:cxnSpMk id="20" creationId="{B03DF652-D686-4680-A890-91D4BEE50FA6}"/>
          </ac:cxnSpMkLst>
        </pc:cxnChg>
        <pc:cxnChg chg="mod">
          <ac:chgData name="Sajid Anwar" userId="9ad7bdb81289980e" providerId="LiveId" clId="{6704BC2D-15F4-4820-9EFD-5E1E717EA075}" dt="2020-08-04T11:55:15.846" v="34" actId="1076"/>
          <ac:cxnSpMkLst>
            <pc:docMk/>
            <pc:sldMk cId="3780912015" sldId="298"/>
            <ac:cxnSpMk id="21" creationId="{B510E53A-D49B-46BA-BDED-AB6DFD5C2A4A}"/>
          </ac:cxnSpMkLst>
        </pc:cxnChg>
      </pc:sldChg>
      <pc:sldChg chg="modSp">
        <pc:chgData name="Sajid Anwar" userId="9ad7bdb81289980e" providerId="LiveId" clId="{6704BC2D-15F4-4820-9EFD-5E1E717EA075}" dt="2020-08-04T11:56:15.923" v="49" actId="20577"/>
        <pc:sldMkLst>
          <pc:docMk/>
          <pc:sldMk cId="18804146" sldId="315"/>
        </pc:sldMkLst>
        <pc:spChg chg="mod">
          <ac:chgData name="Sajid Anwar" userId="9ad7bdb81289980e" providerId="LiveId" clId="{6704BC2D-15F4-4820-9EFD-5E1E717EA075}" dt="2020-08-04T11:56:15.923" v="49" actId="20577"/>
          <ac:spMkLst>
            <pc:docMk/>
            <pc:sldMk cId="18804146" sldId="315"/>
            <ac:spMk id="23" creationId="{00000000-0000-0000-0000-000000000000}"/>
          </ac:spMkLst>
        </pc:spChg>
      </pc:sldChg>
      <pc:sldChg chg="delSp modSp mod">
        <pc:chgData name="Sajid Anwar" userId="9ad7bdb81289980e" providerId="LiveId" clId="{6704BC2D-15F4-4820-9EFD-5E1E717EA075}" dt="2020-08-04T11:58:26.584" v="53" actId="20577"/>
        <pc:sldMkLst>
          <pc:docMk/>
          <pc:sldMk cId="3338611232" sldId="319"/>
        </pc:sldMkLst>
        <pc:spChg chg="del mod">
          <ac:chgData name="Sajid Anwar" userId="9ad7bdb81289980e" providerId="LiveId" clId="{6704BC2D-15F4-4820-9EFD-5E1E717EA075}" dt="2020-08-04T11:57:28.927" v="51" actId="478"/>
          <ac:spMkLst>
            <pc:docMk/>
            <pc:sldMk cId="3338611232" sldId="319"/>
            <ac:spMk id="4" creationId="{00000000-0000-0000-0000-000000000000}"/>
          </ac:spMkLst>
        </pc:spChg>
        <pc:spChg chg="del">
          <ac:chgData name="Sajid Anwar" userId="9ad7bdb81289980e" providerId="LiveId" clId="{6704BC2D-15F4-4820-9EFD-5E1E717EA075}" dt="2020-08-04T11:57:31.766" v="52" actId="478"/>
          <ac:spMkLst>
            <pc:docMk/>
            <pc:sldMk cId="3338611232" sldId="319"/>
            <ac:spMk id="5" creationId="{00000000-0000-0000-0000-000000000000}"/>
          </ac:spMkLst>
        </pc:spChg>
        <pc:spChg chg="mod">
          <ac:chgData name="Sajid Anwar" userId="9ad7bdb81289980e" providerId="LiveId" clId="{6704BC2D-15F4-4820-9EFD-5E1E717EA075}" dt="2020-08-04T11:58:26.584" v="53" actId="20577"/>
          <ac:spMkLst>
            <pc:docMk/>
            <pc:sldMk cId="3338611232" sldId="319"/>
            <ac:spMk id="6" creationId="{CF1B1374-6C99-4642-9617-4426B07B7CEA}"/>
          </ac:spMkLst>
        </pc:spChg>
        <pc:spChg chg="del mod">
          <ac:chgData name="Sajid Anwar" userId="9ad7bdb81289980e" providerId="LiveId" clId="{6704BC2D-15F4-4820-9EFD-5E1E717EA075}" dt="2020-08-04T11:53:07.101" v="6"/>
          <ac:spMkLst>
            <pc:docMk/>
            <pc:sldMk cId="3338611232" sldId="319"/>
            <ac:spMk id="10" creationId="{CF1B1374-6C99-4642-9617-4426B07B7CEA}"/>
          </ac:spMkLst>
        </pc:spChg>
        <pc:spChg chg="del mod">
          <ac:chgData name="Sajid Anwar" userId="9ad7bdb81289980e" providerId="LiveId" clId="{6704BC2D-15F4-4820-9EFD-5E1E717EA075}" dt="2020-08-04T11:53:07.098" v="4" actId="478"/>
          <ac:spMkLst>
            <pc:docMk/>
            <pc:sldMk cId="3338611232" sldId="319"/>
            <ac:spMk id="11" creationId="{CF1B1374-6C99-4642-9617-4426B07B7CEA}"/>
          </ac:spMkLst>
        </pc:spChg>
        <pc:spChg chg="del mod">
          <ac:chgData name="Sajid Anwar" userId="9ad7bdb81289980e" providerId="LiveId" clId="{6704BC2D-15F4-4820-9EFD-5E1E717EA075}" dt="2020-08-04T11:53:13.399" v="9" actId="478"/>
          <ac:spMkLst>
            <pc:docMk/>
            <pc:sldMk cId="3338611232" sldId="319"/>
            <ac:spMk id="13" creationId="{CF1B1374-6C99-4642-9617-4426B07B7CEA}"/>
          </ac:spMkLst>
        </pc:spChg>
        <pc:spChg chg="mod">
          <ac:chgData name="Sajid Anwar" userId="9ad7bdb81289980e" providerId="LiveId" clId="{6704BC2D-15F4-4820-9EFD-5E1E717EA075}" dt="2020-08-04T11:53:33.417" v="19" actId="20577"/>
          <ac:spMkLst>
            <pc:docMk/>
            <pc:sldMk cId="3338611232" sldId="319"/>
            <ac:spMk id="14" creationId="{CF1B1374-6C99-4642-9617-4426B07B7CEA}"/>
          </ac:spMkLst>
        </pc:spChg>
        <pc:spChg chg="del">
          <ac:chgData name="Sajid Anwar" userId="9ad7bdb81289980e" providerId="LiveId" clId="{6704BC2D-15F4-4820-9EFD-5E1E717EA075}" dt="2020-08-04T11:53:17.685" v="10" actId="478"/>
          <ac:spMkLst>
            <pc:docMk/>
            <pc:sldMk cId="3338611232" sldId="319"/>
            <ac:spMk id="15" creationId="{CF1B1374-6C99-4642-9617-4426B07B7CEA}"/>
          </ac:spMkLst>
        </pc:spChg>
        <pc:picChg chg="del">
          <ac:chgData name="Sajid Anwar" userId="9ad7bdb81289980e" providerId="LiveId" clId="{6704BC2D-15F4-4820-9EFD-5E1E717EA075}" dt="2020-08-04T11:52:48.660" v="0" actId="478"/>
          <ac:picMkLst>
            <pc:docMk/>
            <pc:sldMk cId="3338611232" sldId="319"/>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32453-783B-4329-8063-7609ABE91E4D}" type="datetimeFigureOut">
              <a:rPr lang="en-IN" smtClean="0"/>
              <a:t>04-08-2020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F19EF-A882-466E-9F0C-3785257CAD6B}" type="slidenum">
              <a:rPr lang="en-IN" smtClean="0"/>
              <a:t>‹#›</a:t>
            </a:fld>
            <a:endParaRPr lang="en-IN"/>
          </a:p>
        </p:txBody>
      </p:sp>
    </p:spTree>
    <p:extLst>
      <p:ext uri="{BB962C8B-B14F-4D97-AF65-F5344CB8AC3E}">
        <p14:creationId xmlns:p14="http://schemas.microsoft.com/office/powerpoint/2010/main" val="23552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A0D3E-F95B-4CED-A661-345C10ACC509}" type="slidenum">
              <a:rPr lang="en-US" smtClean="0"/>
              <a:t>2</a:t>
            </a:fld>
            <a:endParaRPr lang="en-US" dirty="0"/>
          </a:p>
        </p:txBody>
      </p:sp>
    </p:spTree>
    <p:extLst>
      <p:ext uri="{BB962C8B-B14F-4D97-AF65-F5344CB8AC3E}">
        <p14:creationId xmlns:p14="http://schemas.microsoft.com/office/powerpoint/2010/main" val="373573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A0D3E-F95B-4CED-A661-345C10ACC509}" type="slidenum">
              <a:rPr lang="en-US" smtClean="0"/>
              <a:t>4</a:t>
            </a:fld>
            <a:endParaRPr lang="en-US" dirty="0"/>
          </a:p>
        </p:txBody>
      </p:sp>
    </p:spTree>
    <p:extLst>
      <p:ext uri="{BB962C8B-B14F-4D97-AF65-F5344CB8AC3E}">
        <p14:creationId xmlns:p14="http://schemas.microsoft.com/office/powerpoint/2010/main" val="1452360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A0D3E-F95B-4CED-A661-345C10ACC509}" type="slidenum">
              <a:rPr lang="en-US" smtClean="0"/>
              <a:t>14</a:t>
            </a:fld>
            <a:endParaRPr lang="en-US" dirty="0"/>
          </a:p>
        </p:txBody>
      </p:sp>
    </p:spTree>
    <p:extLst>
      <p:ext uri="{BB962C8B-B14F-4D97-AF65-F5344CB8AC3E}">
        <p14:creationId xmlns:p14="http://schemas.microsoft.com/office/powerpoint/2010/main" val="177932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6F19EF-A882-466E-9F0C-3785257CAD6B}" type="slidenum">
              <a:rPr lang="en-IN" smtClean="0"/>
              <a:t>22</a:t>
            </a:fld>
            <a:endParaRPr lang="en-IN" dirty="0"/>
          </a:p>
        </p:txBody>
      </p:sp>
    </p:spTree>
    <p:extLst>
      <p:ext uri="{BB962C8B-B14F-4D97-AF65-F5344CB8AC3E}">
        <p14:creationId xmlns:p14="http://schemas.microsoft.com/office/powerpoint/2010/main" val="284265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A0D3E-F95B-4CED-A661-345C10ACC509}" type="slidenum">
              <a:rPr lang="en-US" smtClean="0"/>
              <a:t>33</a:t>
            </a:fld>
            <a:endParaRPr lang="en-US" dirty="0"/>
          </a:p>
        </p:txBody>
      </p:sp>
    </p:spTree>
    <p:extLst>
      <p:ext uri="{BB962C8B-B14F-4D97-AF65-F5344CB8AC3E}">
        <p14:creationId xmlns:p14="http://schemas.microsoft.com/office/powerpoint/2010/main" val="1841852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A0D3E-F95B-4CED-A661-345C10ACC509}" type="slidenum">
              <a:rPr lang="en-US" smtClean="0"/>
              <a:t>36</a:t>
            </a:fld>
            <a:endParaRPr lang="en-US" dirty="0"/>
          </a:p>
        </p:txBody>
      </p:sp>
    </p:spTree>
    <p:extLst>
      <p:ext uri="{BB962C8B-B14F-4D97-AF65-F5344CB8AC3E}">
        <p14:creationId xmlns:p14="http://schemas.microsoft.com/office/powerpoint/2010/main" val="2425799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A0D3E-F95B-4CED-A661-345C10ACC509}" type="slidenum">
              <a:rPr lang="en-US" smtClean="0"/>
              <a:t>37</a:t>
            </a:fld>
            <a:endParaRPr lang="en-US" dirty="0"/>
          </a:p>
        </p:txBody>
      </p:sp>
    </p:spTree>
    <p:extLst>
      <p:ext uri="{BB962C8B-B14F-4D97-AF65-F5344CB8AC3E}">
        <p14:creationId xmlns:p14="http://schemas.microsoft.com/office/powerpoint/2010/main" val="1635534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A0D3E-F95B-4CED-A661-345C10ACC509}" type="slidenum">
              <a:rPr lang="en-US" smtClean="0"/>
              <a:t>38</a:t>
            </a:fld>
            <a:endParaRPr lang="en-US" dirty="0"/>
          </a:p>
        </p:txBody>
      </p:sp>
    </p:spTree>
    <p:extLst>
      <p:ext uri="{BB962C8B-B14F-4D97-AF65-F5344CB8AC3E}">
        <p14:creationId xmlns:p14="http://schemas.microsoft.com/office/powerpoint/2010/main" val="163553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187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088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734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1FA8A0E-199E-4F93-80AE-96540EF36921}"/>
              </a:ext>
            </a:extLst>
          </p:cNvPr>
          <p:cNvSpPr>
            <a:spLocks noGrp="1"/>
          </p:cNvSpPr>
          <p:nvPr>
            <p:ph type="pic" sz="quarter" idx="10"/>
          </p:nvPr>
        </p:nvSpPr>
        <p:spPr>
          <a:xfrm>
            <a:off x="6222801" y="704850"/>
            <a:ext cx="2389585" cy="5445919"/>
          </a:xfrm>
          <a:prstGeom prst="rect">
            <a:avLst/>
          </a:prstGeom>
        </p:spPr>
        <p:txBody>
          <a:bodyPr/>
          <a:lstStyle>
            <a:lvl1pPr marL="0" indent="0" algn="ctr">
              <a:buNone/>
              <a:defRPr sz="1200"/>
            </a:lvl1pPr>
          </a:lstStyle>
          <a:p>
            <a:endParaRPr lang="en-US" dirty="0"/>
          </a:p>
        </p:txBody>
      </p:sp>
    </p:spTree>
    <p:extLst>
      <p:ext uri="{BB962C8B-B14F-4D97-AF65-F5344CB8AC3E}">
        <p14:creationId xmlns:p14="http://schemas.microsoft.com/office/powerpoint/2010/main" val="4016406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1425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D8BD707-D9CF-40AE-B4C6-C98DA3205C09}" type="datetimeFigureOut">
              <a:rPr lang="en-US" smtClean="0"/>
              <a:pPr/>
              <a:t>8/4/2020</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50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9927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156708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556242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3868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046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4990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0407448"/>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0034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234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66557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663435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8561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6499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8/4/2020</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82381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5252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901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445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03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716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071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925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794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520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8/4/2020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0182292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8/4/2020</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11954843"/>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7.xml"/><Relationship Id="rId4" Type="http://schemas.openxmlformats.org/officeDocument/2006/relationships/image" Target="../media/image55.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endParaRPr lang="en-US" sz="4000" dirty="0"/>
          </a:p>
        </p:txBody>
      </p:sp>
      <p:sp>
        <p:nvSpPr>
          <p:cNvPr id="6" name="TextBox 5">
            <a:extLst>
              <a:ext uri="{FF2B5EF4-FFF2-40B4-BE49-F238E27FC236}">
                <a16:creationId xmlns:a16="http://schemas.microsoft.com/office/drawing/2014/main" id="{CF1B1374-6C99-4642-9617-4426B07B7CEA}"/>
              </a:ext>
            </a:extLst>
          </p:cNvPr>
          <p:cNvSpPr txBox="1"/>
          <p:nvPr/>
        </p:nvSpPr>
        <p:spPr>
          <a:xfrm>
            <a:off x="884830" y="2590800"/>
            <a:ext cx="8030570" cy="978729"/>
          </a:xfrm>
          <a:prstGeom prst="rect">
            <a:avLst/>
          </a:prstGeom>
          <a:noFill/>
        </p:spPr>
        <p:txBody>
          <a:bodyPr wrap="square" rtlCol="0">
            <a:spAutoFit/>
          </a:bodyPr>
          <a:lstStyle/>
          <a:p>
            <a:pPr algn="ctr" defTabSz="685800">
              <a:lnSpc>
                <a:spcPct val="90000"/>
              </a:lnSpc>
              <a:spcBef>
                <a:spcPts val="750"/>
              </a:spcBef>
            </a:pPr>
            <a:r>
              <a:rPr lang="en-US" sz="3200" b="1" dirty="0">
                <a:solidFill>
                  <a:schemeClr val="tx1">
                    <a:lumMod val="65000"/>
                    <a:lumOff val="35000"/>
                  </a:schemeClr>
                </a:solidFill>
                <a:latin typeface="Tw Cen MT" panose="020B0602020104020603" pitchFamily="34" charset="0"/>
              </a:rPr>
              <a:t>IBM EMPLOYEES ATTRITION ANALYTICS &amp; PREDICTION</a:t>
            </a:r>
          </a:p>
        </p:txBody>
      </p:sp>
      <p:sp>
        <p:nvSpPr>
          <p:cNvPr id="14" name="TextBox 13">
            <a:extLst>
              <a:ext uri="{FF2B5EF4-FFF2-40B4-BE49-F238E27FC236}">
                <a16:creationId xmlns:a16="http://schemas.microsoft.com/office/drawing/2014/main" id="{CF1B1374-6C99-4642-9617-4426B07B7CEA}"/>
              </a:ext>
            </a:extLst>
          </p:cNvPr>
          <p:cNvSpPr txBox="1"/>
          <p:nvPr/>
        </p:nvSpPr>
        <p:spPr>
          <a:xfrm>
            <a:off x="0" y="4495800"/>
            <a:ext cx="9143999" cy="861774"/>
          </a:xfrm>
          <a:prstGeom prst="rect">
            <a:avLst/>
          </a:prstGeom>
          <a:noFill/>
        </p:spPr>
        <p:txBody>
          <a:bodyPr wrap="square" rtlCol="0">
            <a:spAutoFit/>
          </a:bodyPr>
          <a:lstStyle/>
          <a:p>
            <a:pPr algn="ctr"/>
            <a:r>
              <a:rPr lang="en-US" sz="3200" dirty="0">
                <a:solidFill>
                  <a:schemeClr val="tx1">
                    <a:lumMod val="65000"/>
                    <a:lumOff val="35000"/>
                  </a:schemeClr>
                </a:solidFill>
                <a:latin typeface="Tw Cen MT" panose="020B0602020104020603" pitchFamily="34" charset="0"/>
              </a:rPr>
              <a:t>Author</a:t>
            </a:r>
          </a:p>
          <a:p>
            <a:pPr algn="ctr"/>
            <a:r>
              <a:rPr lang="en-US" dirty="0">
                <a:solidFill>
                  <a:schemeClr val="tx1">
                    <a:lumMod val="50000"/>
                    <a:lumOff val="50000"/>
                  </a:schemeClr>
                </a:solidFill>
                <a:latin typeface="Tw Cen MT" panose="020B0602020104020603" pitchFamily="34" charset="0"/>
              </a:rPr>
              <a:t>SAJID ANWAR</a:t>
            </a:r>
          </a:p>
        </p:txBody>
      </p:sp>
    </p:spTree>
    <p:extLst>
      <p:ext uri="{BB962C8B-B14F-4D97-AF65-F5344CB8AC3E}">
        <p14:creationId xmlns:p14="http://schemas.microsoft.com/office/powerpoint/2010/main" val="333861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55745" y="52683"/>
            <a:ext cx="7772400" cy="587367"/>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2800" b="1" dirty="0">
                <a:solidFill>
                  <a:schemeClr val="tx1">
                    <a:lumMod val="65000"/>
                    <a:lumOff val="35000"/>
                  </a:schemeClr>
                </a:solidFill>
                <a:latin typeface="Tw Cen MT" panose="020B0602020104020603" pitchFamily="34" charset="0"/>
                <a:ea typeface="+mn-ea"/>
                <a:cs typeface="+mn-cs"/>
              </a:rPr>
              <a:t>EXPLORATORY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72275"/>
            <a:ext cx="3752034" cy="2644768"/>
          </a:xfrm>
          <a:prstGeom prst="rect">
            <a:avLst/>
          </a:prstGeom>
        </p:spPr>
      </p:pic>
      <p:sp>
        <p:nvSpPr>
          <p:cNvPr id="6" name="Rectangle: Rounded Corners 6">
            <a:extLst>
              <a:ext uri="{FF2B5EF4-FFF2-40B4-BE49-F238E27FC236}">
                <a16:creationId xmlns:a16="http://schemas.microsoft.com/office/drawing/2014/main" id="{759C90CE-670E-44E9-A095-F21C239E3F0C}"/>
              </a:ext>
            </a:extLst>
          </p:cNvPr>
          <p:cNvSpPr/>
          <p:nvPr/>
        </p:nvSpPr>
        <p:spPr>
          <a:xfrm>
            <a:off x="2729072" y="1464717"/>
            <a:ext cx="2314983" cy="126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tx1"/>
                </a:solidFill>
                <a:latin typeface="Consolas" pitchFamily="49" charset="0"/>
              </a:rPr>
              <a:t>VOLUNTARY</a:t>
            </a:r>
          </a:p>
          <a:p>
            <a:pPr algn="ctr"/>
            <a:r>
              <a:rPr lang="en-US" sz="2000" dirty="0">
                <a:solidFill>
                  <a:schemeClr val="tx1"/>
                </a:solidFill>
                <a:latin typeface="Consolas" pitchFamily="49" charset="0"/>
              </a:rPr>
              <a:t>RESIGNATION</a:t>
            </a:r>
          </a:p>
          <a:p>
            <a:pPr algn="ctr"/>
            <a:r>
              <a:rPr lang="en-US" sz="2000" dirty="0">
                <a:solidFill>
                  <a:schemeClr val="tx1"/>
                </a:solidFill>
                <a:latin typeface="Consolas" pitchFamily="49" charset="0"/>
              </a:rPr>
              <a:t>(3652/</a:t>
            </a:r>
            <a:r>
              <a:rPr lang="en-US" sz="2000" dirty="0">
                <a:solidFill>
                  <a:schemeClr val="bg1">
                    <a:lumMod val="50000"/>
                  </a:schemeClr>
                </a:solidFill>
                <a:latin typeface="Consolas" pitchFamily="49" charset="0"/>
              </a:rPr>
              <a:t>23436)</a:t>
            </a:r>
          </a:p>
        </p:txBody>
      </p:sp>
      <p:sp>
        <p:nvSpPr>
          <p:cNvPr id="8" name="Rectangle: Rounded Corners 6">
            <a:extLst>
              <a:ext uri="{FF2B5EF4-FFF2-40B4-BE49-F238E27FC236}">
                <a16:creationId xmlns:a16="http://schemas.microsoft.com/office/drawing/2014/main" id="{759C90CE-670E-44E9-A095-F21C239E3F0C}"/>
              </a:ext>
            </a:extLst>
          </p:cNvPr>
          <p:cNvSpPr/>
          <p:nvPr/>
        </p:nvSpPr>
        <p:spPr>
          <a:xfrm>
            <a:off x="141649" y="1464716"/>
            <a:ext cx="2220552" cy="126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tx1"/>
                </a:solidFill>
                <a:latin typeface="Consolas" pitchFamily="49" charset="0"/>
              </a:rPr>
              <a:t>CURRENT EMPLOYEE</a:t>
            </a:r>
          </a:p>
          <a:p>
            <a:pPr algn="ctr"/>
            <a:r>
              <a:rPr lang="en-US" sz="2000" dirty="0">
                <a:solidFill>
                  <a:schemeClr val="tx1"/>
                </a:solidFill>
                <a:latin typeface="Consolas" pitchFamily="49" charset="0"/>
              </a:rPr>
              <a:t>(19524/</a:t>
            </a:r>
            <a:r>
              <a:rPr lang="en-US" sz="2000" dirty="0">
                <a:solidFill>
                  <a:schemeClr val="bg1">
                    <a:lumMod val="50000"/>
                  </a:schemeClr>
                </a:solidFill>
                <a:latin typeface="Consolas" pitchFamily="49" charset="0"/>
              </a:rPr>
              <a:t>23436)</a:t>
            </a:r>
          </a:p>
        </p:txBody>
      </p:sp>
      <p:sp>
        <p:nvSpPr>
          <p:cNvPr id="10" name="Subtitle 10"/>
          <p:cNvSpPr txBox="1">
            <a:spLocks/>
          </p:cNvSpPr>
          <p:nvPr/>
        </p:nvSpPr>
        <p:spPr>
          <a:xfrm>
            <a:off x="665404" y="5744055"/>
            <a:ext cx="6400800" cy="34552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115983" y="4819437"/>
            <a:ext cx="4379817" cy="1838801"/>
          </a:xfrm>
          <a:prstGeom prst="round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spcBef>
                <a:spcPct val="0"/>
              </a:spcBef>
              <a:buClr>
                <a:srgbClr val="00B050"/>
              </a:buClr>
              <a:buFont typeface="Arial" pitchFamily="34" charset="0"/>
              <a:buChar char="•"/>
            </a:pPr>
            <a:r>
              <a:rPr lang="en-US" sz="1700" dirty="0">
                <a:solidFill>
                  <a:schemeClr val="bg2">
                    <a:lumMod val="50000"/>
                  </a:schemeClr>
                </a:solidFill>
                <a:latin typeface="Tw Cen MT" panose="020B0602020104020603" pitchFamily="34" charset="0"/>
                <a:ea typeface="+mj-ea"/>
                <a:cs typeface="+mj-cs"/>
              </a:rPr>
              <a:t>We have a imbalanced dataset with majority of observations being of one type ('No' which is '0' in the dataset) in our case. We have about 84.24% of observations having 'No' and only 15.76 % of 'Yes' and hence this is an imbalanced dataset.</a:t>
            </a:r>
          </a:p>
        </p:txBody>
      </p:sp>
      <p:sp>
        <p:nvSpPr>
          <p:cNvPr id="12" name="Rounded Rectangle 11"/>
          <p:cNvSpPr/>
          <p:nvPr/>
        </p:nvSpPr>
        <p:spPr>
          <a:xfrm>
            <a:off x="4704651" y="4824654"/>
            <a:ext cx="4058350" cy="1838801"/>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700" dirty="0">
                <a:solidFill>
                  <a:schemeClr val="bg2">
                    <a:lumMod val="50000"/>
                  </a:schemeClr>
                </a:solidFill>
                <a:latin typeface="Tw Cen MT" panose="020B0602020104020603" pitchFamily="34" charset="0"/>
                <a:ea typeface="+mj-ea"/>
                <a:cs typeface="+mj-cs"/>
              </a:rPr>
              <a:t>use an oversampling technique known as the SMOTE(Synthetic Minority Oversampling Technique) which randomly creates some 'Synthetic' instances of the minority class so that the net observations of both the class get balanced out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90393">
            <a:off x="4798642" y="4242193"/>
            <a:ext cx="490827" cy="439768"/>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1676400" y="879220"/>
            <a:ext cx="3520258" cy="830997"/>
          </a:xfrm>
          <a:prstGeom prst="rect">
            <a:avLst/>
          </a:prstGeom>
          <a:noFill/>
        </p:spPr>
        <p:txBody>
          <a:bodyPr wrap="square" rtlCol="0">
            <a:spAutoFit/>
          </a:bodyPr>
          <a:lstStyle/>
          <a:p>
            <a:r>
              <a:rPr lang="en-US" sz="2000" b="1" dirty="0">
                <a:solidFill>
                  <a:schemeClr val="tx1">
                    <a:lumMod val="65000"/>
                    <a:lumOff val="35000"/>
                  </a:schemeClr>
                </a:solidFill>
                <a:latin typeface="Tw Cen MT" panose="020B0602020104020603" pitchFamily="34" charset="0"/>
              </a:rPr>
              <a:t>IMBALANCE  DATASET</a:t>
            </a:r>
          </a:p>
          <a:p>
            <a:endParaRPr lang="en-US" sz="2800"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9299" y="748027"/>
            <a:ext cx="3353702" cy="3964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91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886700" cy="762000"/>
          </a:xfrm>
        </p:spPr>
        <p:txBody>
          <a:bodyPr>
            <a:normAutofit/>
          </a:bodyPr>
          <a:lstStyle/>
          <a:p>
            <a:pPr algn="ctr" defTabSz="914400"/>
            <a:r>
              <a:rPr lang="en-US" sz="2800" b="1" dirty="0">
                <a:solidFill>
                  <a:schemeClr val="tx1">
                    <a:lumMod val="65000"/>
                    <a:lumOff val="35000"/>
                  </a:schemeClr>
                </a:solidFill>
                <a:latin typeface="Tw Cen MT" panose="020B0602020104020603" pitchFamily="34" charset="0"/>
                <a:ea typeface="+mn-ea"/>
                <a:cs typeface="+mn-cs"/>
              </a:rPr>
              <a:t>FEATURE CATEGORIZATION</a:t>
            </a:r>
          </a:p>
        </p:txBody>
      </p:sp>
      <p:sp>
        <p:nvSpPr>
          <p:cNvPr id="3" name="Rectangle: Rounded Corners 2">
            <a:extLst>
              <a:ext uri="{FF2B5EF4-FFF2-40B4-BE49-F238E27FC236}">
                <a16:creationId xmlns:a16="http://schemas.microsoft.com/office/drawing/2014/main" id="{F7745700-320E-4596-820C-34C645D3D07D}"/>
              </a:ext>
            </a:extLst>
          </p:cNvPr>
          <p:cNvSpPr/>
          <p:nvPr/>
        </p:nvSpPr>
        <p:spPr>
          <a:xfrm>
            <a:off x="914400" y="1295400"/>
            <a:ext cx="3352800" cy="1981200"/>
          </a:xfrm>
          <a:prstGeom prst="roundRect">
            <a:avLst/>
          </a:prstGeom>
          <a:solidFill>
            <a:schemeClr val="accent1">
              <a:lumMod val="20000"/>
              <a:lumOff val="80000"/>
            </a:schemeClr>
          </a:solidFill>
          <a:ln>
            <a:solidFill>
              <a:schemeClr val="tx1">
                <a:lumMod val="95000"/>
                <a:lumOff val="5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000" b="1" dirty="0">
                <a:latin typeface="Tw Cen MT" pitchFamily="34" charset="0"/>
              </a:rPr>
              <a:t>Personal Aspect</a:t>
            </a:r>
          </a:p>
          <a:p>
            <a:pPr marL="342900" indent="-342900">
              <a:buFont typeface="Wingdings" panose="05000000000000000000" pitchFamily="2" charset="2"/>
              <a:buChar char="§"/>
            </a:pPr>
            <a:r>
              <a:rPr lang="en-US" dirty="0">
                <a:solidFill>
                  <a:schemeClr val="bg1">
                    <a:lumMod val="50000"/>
                  </a:schemeClr>
                </a:solidFill>
                <a:latin typeface="Tw Cen MT" pitchFamily="34" charset="0"/>
              </a:rPr>
              <a:t>Age</a:t>
            </a:r>
          </a:p>
          <a:p>
            <a:pPr marL="342900" indent="-342900">
              <a:buFont typeface="Wingdings" panose="05000000000000000000" pitchFamily="2" charset="2"/>
              <a:buChar char="§"/>
            </a:pPr>
            <a:r>
              <a:rPr lang="en-US" dirty="0">
                <a:solidFill>
                  <a:schemeClr val="bg1">
                    <a:lumMod val="50000"/>
                  </a:schemeClr>
                </a:solidFill>
                <a:latin typeface="Tw Cen MT" pitchFamily="34" charset="0"/>
              </a:rPr>
              <a:t>Marital Status</a:t>
            </a:r>
          </a:p>
          <a:p>
            <a:pPr marL="342900" indent="-342900">
              <a:buFont typeface="Wingdings" panose="05000000000000000000" pitchFamily="2" charset="2"/>
              <a:buChar char="§"/>
            </a:pPr>
            <a:r>
              <a:rPr lang="en-US" dirty="0">
                <a:solidFill>
                  <a:schemeClr val="bg1">
                    <a:lumMod val="50000"/>
                  </a:schemeClr>
                </a:solidFill>
                <a:latin typeface="Tw Cen MT" pitchFamily="34" charset="0"/>
              </a:rPr>
              <a:t>Distance From Home</a:t>
            </a:r>
          </a:p>
          <a:p>
            <a:pPr marL="342900" indent="-342900">
              <a:buFont typeface="Wingdings" panose="05000000000000000000" pitchFamily="2" charset="2"/>
              <a:buChar char="§"/>
            </a:pPr>
            <a:r>
              <a:rPr lang="en-US" dirty="0">
                <a:solidFill>
                  <a:schemeClr val="bg1">
                    <a:lumMod val="50000"/>
                  </a:schemeClr>
                </a:solidFill>
                <a:latin typeface="Tw Cen MT" pitchFamily="34" charset="0"/>
              </a:rPr>
              <a:t>Gender</a:t>
            </a:r>
          </a:p>
        </p:txBody>
      </p:sp>
      <p:sp>
        <p:nvSpPr>
          <p:cNvPr id="4" name="Rectangle: Rounded Corners 3">
            <a:extLst>
              <a:ext uri="{FF2B5EF4-FFF2-40B4-BE49-F238E27FC236}">
                <a16:creationId xmlns:a16="http://schemas.microsoft.com/office/drawing/2014/main" id="{B8F43DB5-7EDA-42D0-B8E9-4FFBDEB9AC13}"/>
              </a:ext>
            </a:extLst>
          </p:cNvPr>
          <p:cNvSpPr/>
          <p:nvPr/>
        </p:nvSpPr>
        <p:spPr>
          <a:xfrm>
            <a:off x="4876802" y="1295400"/>
            <a:ext cx="3200398" cy="1981200"/>
          </a:xfrm>
          <a:prstGeom prst="roundRect">
            <a:avLst/>
          </a:prstGeom>
          <a:solidFill>
            <a:schemeClr val="accent1">
              <a:lumMod val="20000"/>
              <a:lumOff val="80000"/>
            </a:schemeClr>
          </a:solidFill>
          <a:ln>
            <a:solidFill>
              <a:schemeClr val="tx1">
                <a:lumMod val="95000"/>
                <a:lumOff val="5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000" b="1" dirty="0">
                <a:latin typeface="Tw Cen MT" pitchFamily="34" charset="0"/>
              </a:rPr>
              <a:t>Credential Based</a:t>
            </a:r>
          </a:p>
          <a:p>
            <a:pPr marL="342900" indent="-342900">
              <a:buFont typeface="Wingdings" panose="05000000000000000000" pitchFamily="2" charset="2"/>
              <a:buChar char="§"/>
            </a:pPr>
            <a:r>
              <a:rPr lang="en-US" dirty="0">
                <a:solidFill>
                  <a:schemeClr val="bg1">
                    <a:lumMod val="50000"/>
                  </a:schemeClr>
                </a:solidFill>
                <a:latin typeface="Tw Cen MT" pitchFamily="34" charset="0"/>
              </a:rPr>
              <a:t>Department</a:t>
            </a:r>
          </a:p>
          <a:p>
            <a:pPr marL="342900" indent="-342900">
              <a:buFont typeface="Wingdings" panose="05000000000000000000" pitchFamily="2" charset="2"/>
              <a:buChar char="§"/>
            </a:pPr>
            <a:r>
              <a:rPr lang="en-IN" dirty="0">
                <a:solidFill>
                  <a:schemeClr val="bg1">
                    <a:lumMod val="50000"/>
                  </a:schemeClr>
                </a:solidFill>
                <a:latin typeface="Tw Cen MT" pitchFamily="34" charset="0"/>
              </a:rPr>
              <a:t>Education Field</a:t>
            </a:r>
          </a:p>
          <a:p>
            <a:pPr marL="342900" indent="-342900">
              <a:buFont typeface="Wingdings" panose="05000000000000000000" pitchFamily="2" charset="2"/>
              <a:buChar char="§"/>
            </a:pPr>
            <a:r>
              <a:rPr lang="en-IN" dirty="0">
                <a:solidFill>
                  <a:schemeClr val="bg1">
                    <a:lumMod val="50000"/>
                  </a:schemeClr>
                </a:solidFill>
                <a:latin typeface="Tw Cen MT" pitchFamily="34" charset="0"/>
              </a:rPr>
              <a:t>No of Companies Worked</a:t>
            </a:r>
          </a:p>
          <a:p>
            <a:pPr marL="342900" indent="-342900">
              <a:buFont typeface="Wingdings" panose="05000000000000000000" pitchFamily="2" charset="2"/>
              <a:buChar char="§"/>
            </a:pPr>
            <a:r>
              <a:rPr lang="en-IN" dirty="0">
                <a:solidFill>
                  <a:schemeClr val="bg1">
                    <a:lumMod val="50000"/>
                  </a:schemeClr>
                </a:solidFill>
                <a:latin typeface="Tw Cen MT" pitchFamily="34" charset="0"/>
              </a:rPr>
              <a:t>Total Working Years</a:t>
            </a:r>
          </a:p>
          <a:p>
            <a:pPr marL="342900" indent="-342900">
              <a:buFont typeface="Wingdings" panose="05000000000000000000" pitchFamily="2" charset="2"/>
              <a:buChar char="§"/>
            </a:pPr>
            <a:r>
              <a:rPr lang="en-IN" dirty="0">
                <a:solidFill>
                  <a:schemeClr val="bg1">
                    <a:lumMod val="50000"/>
                  </a:schemeClr>
                </a:solidFill>
                <a:latin typeface="Tw Cen MT" pitchFamily="34" charset="0"/>
              </a:rPr>
              <a:t>Job Role</a:t>
            </a:r>
          </a:p>
        </p:txBody>
      </p:sp>
      <p:sp>
        <p:nvSpPr>
          <p:cNvPr id="5" name="Rectangle: Rounded Corners 4">
            <a:extLst>
              <a:ext uri="{FF2B5EF4-FFF2-40B4-BE49-F238E27FC236}">
                <a16:creationId xmlns:a16="http://schemas.microsoft.com/office/drawing/2014/main" id="{586D11A0-5B07-469D-AA71-1EE00EDA9530}"/>
              </a:ext>
            </a:extLst>
          </p:cNvPr>
          <p:cNvSpPr/>
          <p:nvPr/>
        </p:nvSpPr>
        <p:spPr>
          <a:xfrm>
            <a:off x="914400" y="4191000"/>
            <a:ext cx="3276600" cy="1981200"/>
          </a:xfrm>
          <a:prstGeom prst="roundRect">
            <a:avLst/>
          </a:prstGeom>
          <a:solidFill>
            <a:schemeClr val="accent1">
              <a:lumMod val="20000"/>
              <a:lumOff val="80000"/>
            </a:schemeClr>
          </a:solidFill>
          <a:ln>
            <a:solidFill>
              <a:schemeClr val="tx1">
                <a:lumMod val="95000"/>
                <a:lumOff val="5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000" b="1" dirty="0">
                <a:latin typeface="Tw Cen MT" pitchFamily="34" charset="0"/>
              </a:rPr>
              <a:t>Professional Benefits</a:t>
            </a:r>
          </a:p>
          <a:p>
            <a:pPr marL="342900" indent="-342900">
              <a:buFont typeface="Wingdings" panose="05000000000000000000" pitchFamily="2" charset="2"/>
              <a:buChar char="§"/>
            </a:pPr>
            <a:r>
              <a:rPr lang="en-US" sz="1600" dirty="0">
                <a:solidFill>
                  <a:schemeClr val="bg1">
                    <a:lumMod val="50000"/>
                  </a:schemeClr>
                </a:solidFill>
                <a:latin typeface="Tw Cen MT" pitchFamily="34" charset="0"/>
              </a:rPr>
              <a:t>Monthly Income</a:t>
            </a:r>
          </a:p>
          <a:p>
            <a:pPr marL="342900" indent="-342900">
              <a:buFont typeface="Wingdings" panose="05000000000000000000" pitchFamily="2" charset="2"/>
              <a:buChar char="§"/>
            </a:pPr>
            <a:r>
              <a:rPr lang="en-US" sz="1600" dirty="0">
                <a:solidFill>
                  <a:schemeClr val="bg1">
                    <a:lumMod val="50000"/>
                  </a:schemeClr>
                </a:solidFill>
                <a:latin typeface="Tw Cen MT" pitchFamily="34" charset="0"/>
              </a:rPr>
              <a:t>Percent Salary Hike</a:t>
            </a:r>
            <a:endParaRPr lang="en-IN" sz="1600" dirty="0">
              <a:solidFill>
                <a:schemeClr val="bg1">
                  <a:lumMod val="50000"/>
                </a:schemeClr>
              </a:solidFill>
              <a:latin typeface="Tw Cen MT" pitchFamily="34" charset="0"/>
            </a:endParaRPr>
          </a:p>
        </p:txBody>
      </p:sp>
      <p:sp>
        <p:nvSpPr>
          <p:cNvPr id="6" name="Rectangle: Rounded Corners 5">
            <a:extLst>
              <a:ext uri="{FF2B5EF4-FFF2-40B4-BE49-F238E27FC236}">
                <a16:creationId xmlns:a16="http://schemas.microsoft.com/office/drawing/2014/main" id="{5CD44D54-E1BC-472B-9487-57F1FB9F12AC}"/>
              </a:ext>
            </a:extLst>
          </p:cNvPr>
          <p:cNvSpPr/>
          <p:nvPr/>
        </p:nvSpPr>
        <p:spPr>
          <a:xfrm>
            <a:off x="4876802" y="4191000"/>
            <a:ext cx="3276598" cy="1981200"/>
          </a:xfrm>
          <a:prstGeom prst="roundRect">
            <a:avLst/>
          </a:prstGeom>
          <a:solidFill>
            <a:schemeClr val="accent1">
              <a:lumMod val="20000"/>
              <a:lumOff val="80000"/>
            </a:schemeClr>
          </a:solidFill>
          <a:ln>
            <a:solidFill>
              <a:schemeClr val="tx1">
                <a:lumMod val="95000"/>
                <a:lumOff val="5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000" b="1" dirty="0">
                <a:latin typeface="Tw Cen MT" pitchFamily="34" charset="0"/>
              </a:rPr>
              <a:t>Professional Obligations</a:t>
            </a:r>
          </a:p>
          <a:p>
            <a:pPr marL="342900" indent="-342900">
              <a:buFont typeface="Wingdings" panose="05000000000000000000" pitchFamily="2" charset="2"/>
              <a:buChar char="§"/>
            </a:pPr>
            <a:r>
              <a:rPr lang="en-US" sz="1600" dirty="0">
                <a:solidFill>
                  <a:schemeClr val="bg1">
                    <a:lumMod val="50000"/>
                  </a:schemeClr>
                </a:solidFill>
                <a:latin typeface="Tw Cen MT" pitchFamily="34" charset="0"/>
              </a:rPr>
              <a:t>Over Time</a:t>
            </a:r>
          </a:p>
          <a:p>
            <a:pPr marL="342900" indent="-342900">
              <a:buFont typeface="Wingdings" panose="05000000000000000000" pitchFamily="2" charset="2"/>
              <a:buChar char="§"/>
            </a:pPr>
            <a:r>
              <a:rPr lang="en-US" sz="1600" dirty="0">
                <a:solidFill>
                  <a:schemeClr val="bg1">
                    <a:lumMod val="50000"/>
                  </a:schemeClr>
                </a:solidFill>
                <a:latin typeface="Tw Cen MT" pitchFamily="34" charset="0"/>
              </a:rPr>
              <a:t>Business Travel</a:t>
            </a:r>
            <a:endParaRPr lang="en-IN" sz="1600" dirty="0">
              <a:solidFill>
                <a:schemeClr val="bg1">
                  <a:lumMod val="50000"/>
                </a:schemeClr>
              </a:solidFill>
              <a:latin typeface="Tw Cen MT" pitchFamily="34" charset="0"/>
            </a:endParaRPr>
          </a:p>
        </p:txBody>
      </p:sp>
    </p:spTree>
    <p:extLst>
      <p:ext uri="{BB962C8B-B14F-4D97-AF65-F5344CB8AC3E}">
        <p14:creationId xmlns:p14="http://schemas.microsoft.com/office/powerpoint/2010/main" val="314506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398"/>
            <a:ext cx="9144000" cy="627459"/>
          </a:xfrm>
        </p:spPr>
        <p:txBody>
          <a:bodyPr>
            <a:normAutofit/>
          </a:bodyPr>
          <a:lstStyle/>
          <a:p>
            <a:pPr lvl="1" algn="ctr" rtl="0">
              <a:spcBef>
                <a:spcPct val="0"/>
              </a:spcBef>
            </a:pPr>
            <a:r>
              <a:rPr lang="en-IN" sz="2800" b="1" kern="1200" dirty="0">
                <a:solidFill>
                  <a:schemeClr val="tx1">
                    <a:lumMod val="65000"/>
                    <a:lumOff val="35000"/>
                  </a:schemeClr>
                </a:solidFill>
                <a:latin typeface="Tw Cen MT" panose="020B0602020104020603" pitchFamily="34" charset="0"/>
                <a:ea typeface="+mn-ea"/>
                <a:cs typeface="+mn-cs"/>
              </a:rPr>
              <a:t>PERSONAL ASPECT: AGE VS ATTRITION</a:t>
            </a:r>
          </a:p>
        </p:txBody>
      </p:sp>
      <p:sp>
        <p:nvSpPr>
          <p:cNvPr id="3" name="TextBox 2"/>
          <p:cNvSpPr txBox="1"/>
          <p:nvPr/>
        </p:nvSpPr>
        <p:spPr>
          <a:xfrm>
            <a:off x="533400" y="4457341"/>
            <a:ext cx="3505200" cy="1940957"/>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chemeClr val="bg2">
                    <a:lumMod val="25000"/>
                  </a:schemeClr>
                </a:solidFill>
                <a:latin typeface="Tw Cen MT" panose="020B0602020104020603" pitchFamily="34" charset="0"/>
              </a:rPr>
              <a:t>Younger employees are mostly contributing towards attrition, employees having age greater than 35 are found somewhat stable in their job.</a:t>
            </a:r>
          </a:p>
          <a:p>
            <a:endParaRPr lang="en-IN" dirty="0">
              <a:solidFill>
                <a:schemeClr val="tx1">
                  <a:lumMod val="65000"/>
                  <a:lumOff val="35000"/>
                </a:schemeClr>
              </a:solidFill>
              <a:latin typeface="Tw Cen MT" panose="020B0602020104020603" pitchFamily="34"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990600"/>
            <a:ext cx="21145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7" y="609600"/>
            <a:ext cx="454342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789237"/>
            <a:ext cx="4617508"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048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3D687-40CF-454D-AAFC-102A016B6BE5}"/>
              </a:ext>
            </a:extLst>
          </p:cNvPr>
          <p:cNvSpPr>
            <a:spLocks noGrp="1"/>
          </p:cNvSpPr>
          <p:nvPr>
            <p:ph idx="1"/>
          </p:nvPr>
        </p:nvSpPr>
        <p:spPr>
          <a:xfrm>
            <a:off x="457200" y="304800"/>
            <a:ext cx="8229600" cy="6269736"/>
          </a:xfrm>
        </p:spPr>
        <p:txBody>
          <a:bodyPr/>
          <a:lstStyle/>
          <a:p>
            <a:pPr marL="0" indent="0" algn="ctr" defTabSz="914400">
              <a:spcBef>
                <a:spcPct val="0"/>
              </a:spcBef>
              <a:buNone/>
            </a:pPr>
            <a:r>
              <a:rPr lang="en-US" sz="2800" b="1" dirty="0">
                <a:solidFill>
                  <a:schemeClr val="tx1">
                    <a:lumMod val="65000"/>
                    <a:lumOff val="35000"/>
                  </a:schemeClr>
                </a:solidFill>
                <a:latin typeface="Tw Cen MT" panose="020B0602020104020603" pitchFamily="34" charset="0"/>
              </a:rPr>
              <a:t>AGE</a:t>
            </a:r>
          </a:p>
          <a:p>
            <a:pPr marL="109728" indent="0">
              <a:buNone/>
            </a:pPr>
            <a:endParaRPr lang="en-US" sz="1600" b="1" dirty="0"/>
          </a:p>
          <a:p>
            <a:pPr marL="109728" indent="0">
              <a:buNone/>
            </a:pPr>
            <a:endParaRPr lang="en-US" sz="1600" b="1" dirty="0"/>
          </a:p>
        </p:txBody>
      </p:sp>
      <p:pic>
        <p:nvPicPr>
          <p:cNvPr id="5" name="Picture 4">
            <a:extLst>
              <a:ext uri="{FF2B5EF4-FFF2-40B4-BE49-F238E27FC236}">
                <a16:creationId xmlns:a16="http://schemas.microsoft.com/office/drawing/2014/main" id="{C5F3306A-F012-471D-B334-FBC2B0EA7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1"/>
            <a:ext cx="4419601" cy="2438399"/>
          </a:xfrm>
          <a:prstGeom prst="rect">
            <a:avLst/>
          </a:prstGeom>
        </p:spPr>
      </p:pic>
      <p:pic>
        <p:nvPicPr>
          <p:cNvPr id="7" name="Picture 6">
            <a:extLst>
              <a:ext uri="{FF2B5EF4-FFF2-40B4-BE49-F238E27FC236}">
                <a16:creationId xmlns:a16="http://schemas.microsoft.com/office/drawing/2014/main" id="{533D0FED-E297-4880-B1F5-BE952E327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762001"/>
            <a:ext cx="4571999" cy="2438399"/>
          </a:xfrm>
          <a:prstGeom prst="rect">
            <a:avLst/>
          </a:prstGeom>
        </p:spPr>
      </p:pic>
      <p:pic>
        <p:nvPicPr>
          <p:cNvPr id="9" name="Picture 8">
            <a:extLst>
              <a:ext uri="{FF2B5EF4-FFF2-40B4-BE49-F238E27FC236}">
                <a16:creationId xmlns:a16="http://schemas.microsoft.com/office/drawing/2014/main" id="{71881600-D3E3-4A40-B2AE-72FC106514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24200"/>
            <a:ext cx="9144000" cy="1981200"/>
          </a:xfrm>
          <a:prstGeom prst="rect">
            <a:avLst/>
          </a:prstGeom>
        </p:spPr>
      </p:pic>
      <p:sp>
        <p:nvSpPr>
          <p:cNvPr id="10" name="Rectangle: Rounded Corners 9">
            <a:extLst>
              <a:ext uri="{FF2B5EF4-FFF2-40B4-BE49-F238E27FC236}">
                <a16:creationId xmlns:a16="http://schemas.microsoft.com/office/drawing/2014/main" id="{D7C598CA-3FCF-4B9A-9E57-DACA4B7F227D}"/>
              </a:ext>
            </a:extLst>
          </p:cNvPr>
          <p:cNvSpPr/>
          <p:nvPr/>
        </p:nvSpPr>
        <p:spPr>
          <a:xfrm>
            <a:off x="67734" y="5105400"/>
            <a:ext cx="8991598" cy="16215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indent="-228600">
              <a:buAutoNum type="arabicPeriod"/>
            </a:pPr>
            <a:r>
              <a:rPr lang="en-US" sz="1400" dirty="0">
                <a:solidFill>
                  <a:schemeClr val="bg2">
                    <a:lumMod val="25000"/>
                  </a:schemeClr>
                </a:solidFill>
                <a:latin typeface="Tw Cen MT" panose="020B0602020104020603" pitchFamily="34" charset="0"/>
              </a:rPr>
              <a:t>From distribution plot, age distribution for current employees &amp; resigned employees are more or less overlapping and right-skewed.</a:t>
            </a:r>
          </a:p>
          <a:p>
            <a:pPr indent="-228600">
              <a:buAutoNum type="arabicPeriod"/>
            </a:pPr>
            <a:r>
              <a:rPr lang="en-US" sz="1400" dirty="0">
                <a:solidFill>
                  <a:schemeClr val="bg2">
                    <a:lumMod val="25000"/>
                  </a:schemeClr>
                </a:solidFill>
                <a:latin typeface="Tw Cen MT" panose="020B0602020104020603" pitchFamily="34" charset="0"/>
              </a:rPr>
              <a:t>From count plot we can observe that attrition percentage is high for starting career level may be because of more opportunity outside at this job level and ending time of career level may be because of retirement or settlement.</a:t>
            </a:r>
          </a:p>
          <a:p>
            <a:pPr indent="-228600">
              <a:buAutoNum type="arabicPeriod"/>
            </a:pPr>
            <a:r>
              <a:rPr lang="en-US" sz="1400" dirty="0">
                <a:solidFill>
                  <a:schemeClr val="bg2">
                    <a:lumMod val="25000"/>
                  </a:schemeClr>
                </a:solidFill>
                <a:latin typeface="Tw Cen MT" panose="020B0602020104020603" pitchFamily="34" charset="0"/>
              </a:rPr>
              <a:t>From regression plot we can see that as age of employees is increasing, attrition rate is decreasing.</a:t>
            </a:r>
          </a:p>
          <a:p>
            <a:pPr indent="-228600">
              <a:buAutoNum type="arabicPeriod"/>
            </a:pPr>
            <a:r>
              <a:rPr lang="en-US" sz="1400" dirty="0">
                <a:solidFill>
                  <a:schemeClr val="bg2">
                    <a:lumMod val="25000"/>
                  </a:schemeClr>
                </a:solidFill>
                <a:latin typeface="Tw Cen MT" panose="020B0602020104020603" pitchFamily="34" charset="0"/>
              </a:rPr>
              <a:t>Inverse correlation exists between attrition and age : -0.1524 </a:t>
            </a:r>
            <a:endParaRPr lang="en-IN" sz="1400" dirty="0">
              <a:solidFill>
                <a:schemeClr val="bg2">
                  <a:lumMod val="25000"/>
                </a:schemeClr>
              </a:solidFill>
              <a:latin typeface="Tw Cen MT" panose="020B0602020104020603" pitchFamily="34" charset="0"/>
            </a:endParaRPr>
          </a:p>
        </p:txBody>
      </p:sp>
    </p:spTree>
    <p:extLst>
      <p:ext uri="{BB962C8B-B14F-4D97-AF65-F5344CB8AC3E}">
        <p14:creationId xmlns:p14="http://schemas.microsoft.com/office/powerpoint/2010/main" val="250720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638576" y="1847566"/>
            <a:ext cx="1730446" cy="4629427"/>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3" name="Rectangle 2"/>
          <p:cNvSpPr/>
          <p:nvPr/>
        </p:nvSpPr>
        <p:spPr>
          <a:xfrm>
            <a:off x="304800" y="1812626"/>
            <a:ext cx="1598319" cy="4727655"/>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35" name="Rectangle 34">
            <a:extLst>
              <a:ext uri="{FF2B5EF4-FFF2-40B4-BE49-F238E27FC236}">
                <a16:creationId xmlns:a16="http://schemas.microsoft.com/office/drawing/2014/main" id="{9F82694A-3F39-46D9-B1D0-C8A184ED8226}"/>
              </a:ext>
            </a:extLst>
          </p:cNvPr>
          <p:cNvSpPr/>
          <p:nvPr/>
        </p:nvSpPr>
        <p:spPr>
          <a:xfrm>
            <a:off x="4638576" y="5364684"/>
            <a:ext cx="1808066" cy="636067"/>
          </a:xfrm>
          <a:prstGeom prst="rect">
            <a:avLst/>
          </a:prstGeom>
          <a:solidFill>
            <a:srgbClr val="ED70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a:extLst>
              <a:ext uri="{FF2B5EF4-FFF2-40B4-BE49-F238E27FC236}">
                <a16:creationId xmlns:a16="http://schemas.microsoft.com/office/drawing/2014/main" id="{075B82DE-1E7D-454F-81EF-C3A54FCBDF6C}"/>
              </a:ext>
            </a:extLst>
          </p:cNvPr>
          <p:cNvSpPr/>
          <p:nvPr/>
        </p:nvSpPr>
        <p:spPr>
          <a:xfrm>
            <a:off x="403393" y="5196709"/>
            <a:ext cx="1598319" cy="804042"/>
          </a:xfrm>
          <a:prstGeom prst="rect">
            <a:avLst/>
          </a:prstGeom>
          <a:solidFill>
            <a:srgbClr val="2CA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 name="Freeform: Shape 32">
            <a:extLst>
              <a:ext uri="{FF2B5EF4-FFF2-40B4-BE49-F238E27FC236}">
                <a16:creationId xmlns:a16="http://schemas.microsoft.com/office/drawing/2014/main" id="{7F7A1910-8044-4135-AECD-019F1B4102C7}"/>
              </a:ext>
            </a:extLst>
          </p:cNvPr>
          <p:cNvSpPr/>
          <p:nvPr/>
        </p:nvSpPr>
        <p:spPr>
          <a:xfrm>
            <a:off x="0" y="0"/>
            <a:ext cx="9144000" cy="6858000"/>
          </a:xfrm>
          <a:custGeom>
            <a:avLst/>
            <a:gdLst>
              <a:gd name="connsiteX0" fmla="*/ 6876793 w 12192000"/>
              <a:gd name="connsiteY0" fmla="*/ 2907660 h 6858000"/>
              <a:gd name="connsiteX1" fmla="*/ 6630719 w 12192000"/>
              <a:gd name="connsiteY1" fmla="*/ 3070771 h 6858000"/>
              <a:gd name="connsiteX2" fmla="*/ 6623668 w 12192000"/>
              <a:gd name="connsiteY2" fmla="*/ 3105688 h 6858000"/>
              <a:gd name="connsiteX3" fmla="*/ 6618585 w 12192000"/>
              <a:gd name="connsiteY3" fmla="*/ 3114748 h 6858000"/>
              <a:gd name="connsiteX4" fmla="*/ 6239565 w 12192000"/>
              <a:gd name="connsiteY4" fmla="*/ 4289319 h 6858000"/>
              <a:gd name="connsiteX5" fmla="*/ 6351185 w 12192000"/>
              <a:gd name="connsiteY5" fmla="*/ 4507296 h 6858000"/>
              <a:gd name="connsiteX6" fmla="*/ 6569162 w 12192000"/>
              <a:gd name="connsiteY6" fmla="*/ 4395676 h 6858000"/>
              <a:gd name="connsiteX7" fmla="*/ 6876970 w 12192000"/>
              <a:gd name="connsiteY7" fmla="*/ 3441786 h 6858000"/>
              <a:gd name="connsiteX8" fmla="*/ 6948112 w 12192000"/>
              <a:gd name="connsiteY8" fmla="*/ 3441786 h 6858000"/>
              <a:gd name="connsiteX9" fmla="*/ 6434255 w 12192000"/>
              <a:gd name="connsiteY9" fmla="*/ 5004134 h 6858000"/>
              <a:gd name="connsiteX10" fmla="*/ 6875851 w 12192000"/>
              <a:gd name="connsiteY10" fmla="*/ 5004134 h 6858000"/>
              <a:gd name="connsiteX11" fmla="*/ 6875851 w 12192000"/>
              <a:gd name="connsiteY11" fmla="*/ 6273936 h 6858000"/>
              <a:gd name="connsiteX12" fmla="*/ 6984019 w 12192000"/>
              <a:gd name="connsiteY12" fmla="*/ 6437126 h 6858000"/>
              <a:gd name="connsiteX13" fmla="*/ 7052957 w 12192000"/>
              <a:gd name="connsiteY13" fmla="*/ 6451042 h 6858000"/>
              <a:gd name="connsiteX14" fmla="*/ 7052955 w 12192000"/>
              <a:gd name="connsiteY14" fmla="*/ 6451044 h 6858000"/>
              <a:gd name="connsiteX15" fmla="*/ 7052958 w 12192000"/>
              <a:gd name="connsiteY15" fmla="*/ 6451044 h 6858000"/>
              <a:gd name="connsiteX16" fmla="*/ 7052957 w 12192000"/>
              <a:gd name="connsiteY16" fmla="*/ 6451042 h 6858000"/>
              <a:gd name="connsiteX17" fmla="*/ 7121894 w 12192000"/>
              <a:gd name="connsiteY17" fmla="*/ 6437126 h 6858000"/>
              <a:gd name="connsiteX18" fmla="*/ 7230064 w 12192000"/>
              <a:gd name="connsiteY18" fmla="*/ 6273936 h 6858000"/>
              <a:gd name="connsiteX19" fmla="*/ 7230064 w 12192000"/>
              <a:gd name="connsiteY19" fmla="*/ 5004134 h 6858000"/>
              <a:gd name="connsiteX20" fmla="*/ 7365337 w 12192000"/>
              <a:gd name="connsiteY20" fmla="*/ 5004134 h 6858000"/>
              <a:gd name="connsiteX21" fmla="*/ 7365337 w 12192000"/>
              <a:gd name="connsiteY21" fmla="*/ 6273936 h 6858000"/>
              <a:gd name="connsiteX22" fmla="*/ 7473507 w 12192000"/>
              <a:gd name="connsiteY22" fmla="*/ 6437126 h 6858000"/>
              <a:gd name="connsiteX23" fmla="*/ 7542445 w 12192000"/>
              <a:gd name="connsiteY23" fmla="*/ 6451042 h 6858000"/>
              <a:gd name="connsiteX24" fmla="*/ 7542443 w 12192000"/>
              <a:gd name="connsiteY24" fmla="*/ 6451044 h 6858000"/>
              <a:gd name="connsiteX25" fmla="*/ 7542447 w 12192000"/>
              <a:gd name="connsiteY25" fmla="*/ 6451044 h 6858000"/>
              <a:gd name="connsiteX26" fmla="*/ 7542445 w 12192000"/>
              <a:gd name="connsiteY26" fmla="*/ 6451042 h 6858000"/>
              <a:gd name="connsiteX27" fmla="*/ 7611383 w 12192000"/>
              <a:gd name="connsiteY27" fmla="*/ 6437126 h 6858000"/>
              <a:gd name="connsiteX28" fmla="*/ 7719553 w 12192000"/>
              <a:gd name="connsiteY28" fmla="*/ 6273936 h 6858000"/>
              <a:gd name="connsiteX29" fmla="*/ 7719553 w 12192000"/>
              <a:gd name="connsiteY29" fmla="*/ 5004134 h 6858000"/>
              <a:gd name="connsiteX30" fmla="*/ 8127444 w 12192000"/>
              <a:gd name="connsiteY30" fmla="*/ 5004134 h 6858000"/>
              <a:gd name="connsiteX31" fmla="*/ 7613587 w 12192000"/>
              <a:gd name="connsiteY31" fmla="*/ 3441786 h 6858000"/>
              <a:gd name="connsiteX32" fmla="*/ 7697223 w 12192000"/>
              <a:gd name="connsiteY32" fmla="*/ 3441786 h 6858000"/>
              <a:gd name="connsiteX33" fmla="*/ 7702984 w 12192000"/>
              <a:gd name="connsiteY33" fmla="*/ 3440622 h 6858000"/>
              <a:gd name="connsiteX34" fmla="*/ 8024539 w 12192000"/>
              <a:gd name="connsiteY34" fmla="*/ 4417888 h 6858000"/>
              <a:gd name="connsiteX35" fmla="*/ 8243152 w 12192000"/>
              <a:gd name="connsiteY35" fmla="*/ 4528253 h 6858000"/>
              <a:gd name="connsiteX36" fmla="*/ 8353519 w 12192000"/>
              <a:gd name="connsiteY36" fmla="*/ 4309640 h 6858000"/>
              <a:gd name="connsiteX37" fmla="*/ 7967764 w 12192000"/>
              <a:gd name="connsiteY37" fmla="*/ 3137263 h 6858000"/>
              <a:gd name="connsiteX38" fmla="*/ 7950645 w 12192000"/>
              <a:gd name="connsiteY38" fmla="*/ 3107162 h 6858000"/>
              <a:gd name="connsiteX39" fmla="*/ 7943299 w 12192000"/>
              <a:gd name="connsiteY39" fmla="*/ 3070771 h 6858000"/>
              <a:gd name="connsiteX40" fmla="*/ 7697223 w 12192000"/>
              <a:gd name="connsiteY40" fmla="*/ 2907660 h 6858000"/>
              <a:gd name="connsiteX41" fmla="*/ 907677 w 12192000"/>
              <a:gd name="connsiteY41" fmla="*/ 2907158 h 6858000"/>
              <a:gd name="connsiteX42" fmla="*/ 625340 w 12192000"/>
              <a:gd name="connsiteY42" fmla="*/ 3094303 h 6858000"/>
              <a:gd name="connsiteX43" fmla="*/ 601261 w 12192000"/>
              <a:gd name="connsiteY43" fmla="*/ 3213574 h 6858000"/>
              <a:gd name="connsiteX44" fmla="*/ 609150 w 12192000"/>
              <a:gd name="connsiteY44" fmla="*/ 3252649 h 6858000"/>
              <a:gd name="connsiteX45" fmla="*/ 601261 w 12192000"/>
              <a:gd name="connsiteY45" fmla="*/ 3291724 h 6858000"/>
              <a:gd name="connsiteX46" fmla="*/ 601261 w 12192000"/>
              <a:gd name="connsiteY46" fmla="*/ 4522019 h 6858000"/>
              <a:gd name="connsiteX47" fmla="*/ 704759 w 12192000"/>
              <a:gd name="connsiteY47" fmla="*/ 4678162 h 6858000"/>
              <a:gd name="connsiteX48" fmla="*/ 770719 w 12192000"/>
              <a:gd name="connsiteY48" fmla="*/ 4691478 h 6858000"/>
              <a:gd name="connsiteX49" fmla="*/ 836680 w 12192000"/>
              <a:gd name="connsiteY49" fmla="*/ 4678162 h 6858000"/>
              <a:gd name="connsiteX50" fmla="*/ 940178 w 12192000"/>
              <a:gd name="connsiteY50" fmla="*/ 4522019 h 6858000"/>
              <a:gd name="connsiteX51" fmla="*/ 940180 w 12192000"/>
              <a:gd name="connsiteY51" fmla="*/ 3519987 h 6858000"/>
              <a:gd name="connsiteX52" fmla="*/ 1020646 w 12192000"/>
              <a:gd name="connsiteY52" fmla="*/ 3519987 h 6858000"/>
              <a:gd name="connsiteX53" fmla="*/ 1020646 w 12192000"/>
              <a:gd name="connsiteY53" fmla="*/ 4567574 h 6858000"/>
              <a:gd name="connsiteX54" fmla="*/ 1020644 w 12192000"/>
              <a:gd name="connsiteY54" fmla="*/ 4567580 h 6858000"/>
              <a:gd name="connsiteX55" fmla="*/ 1020644 w 12192000"/>
              <a:gd name="connsiteY55" fmla="*/ 6224327 h 6858000"/>
              <a:gd name="connsiteX56" fmla="*/ 1159116 w 12192000"/>
              <a:gd name="connsiteY56" fmla="*/ 6433226 h 6858000"/>
              <a:gd name="connsiteX57" fmla="*/ 1247362 w 12192000"/>
              <a:gd name="connsiteY57" fmla="*/ 6451044 h 6858000"/>
              <a:gd name="connsiteX58" fmla="*/ 1335609 w 12192000"/>
              <a:gd name="connsiteY58" fmla="*/ 6433226 h 6858000"/>
              <a:gd name="connsiteX59" fmla="*/ 1474079 w 12192000"/>
              <a:gd name="connsiteY59" fmla="*/ 6224327 h 6858000"/>
              <a:gd name="connsiteX60" fmla="*/ 1474081 w 12192000"/>
              <a:gd name="connsiteY60" fmla="*/ 4590891 h 6858000"/>
              <a:gd name="connsiteX61" fmla="*/ 1573124 w 12192000"/>
              <a:gd name="connsiteY61" fmla="*/ 4590891 h 6858000"/>
              <a:gd name="connsiteX62" fmla="*/ 1573124 w 12192000"/>
              <a:gd name="connsiteY62" fmla="*/ 6224327 h 6858000"/>
              <a:gd name="connsiteX63" fmla="*/ 1711593 w 12192000"/>
              <a:gd name="connsiteY63" fmla="*/ 6433226 h 6858000"/>
              <a:gd name="connsiteX64" fmla="*/ 1799839 w 12192000"/>
              <a:gd name="connsiteY64" fmla="*/ 6451044 h 6858000"/>
              <a:gd name="connsiteX65" fmla="*/ 1888087 w 12192000"/>
              <a:gd name="connsiteY65" fmla="*/ 6433226 h 6858000"/>
              <a:gd name="connsiteX66" fmla="*/ 2026556 w 12192000"/>
              <a:gd name="connsiteY66" fmla="*/ 6224327 h 6858000"/>
              <a:gd name="connsiteX67" fmla="*/ 2026558 w 12192000"/>
              <a:gd name="connsiteY67" fmla="*/ 4567582 h 6858000"/>
              <a:gd name="connsiteX68" fmla="*/ 2026554 w 12192000"/>
              <a:gd name="connsiteY68" fmla="*/ 4567567 h 6858000"/>
              <a:gd name="connsiteX69" fmla="*/ 2026554 w 12192000"/>
              <a:gd name="connsiteY69" fmla="*/ 3519989 h 6858000"/>
              <a:gd name="connsiteX70" fmla="*/ 2107023 w 12192000"/>
              <a:gd name="connsiteY70" fmla="*/ 3519989 h 6858000"/>
              <a:gd name="connsiteX71" fmla="*/ 2107023 w 12192000"/>
              <a:gd name="connsiteY71" fmla="*/ 4522019 h 6858000"/>
              <a:gd name="connsiteX72" fmla="*/ 2210521 w 12192000"/>
              <a:gd name="connsiteY72" fmla="*/ 4678162 h 6858000"/>
              <a:gd name="connsiteX73" fmla="*/ 2276482 w 12192000"/>
              <a:gd name="connsiteY73" fmla="*/ 4691478 h 6858000"/>
              <a:gd name="connsiteX74" fmla="*/ 2342441 w 12192000"/>
              <a:gd name="connsiteY74" fmla="*/ 4678162 h 6858000"/>
              <a:gd name="connsiteX75" fmla="*/ 2445939 w 12192000"/>
              <a:gd name="connsiteY75" fmla="*/ 4522019 h 6858000"/>
              <a:gd name="connsiteX76" fmla="*/ 2445941 w 12192000"/>
              <a:gd name="connsiteY76" fmla="*/ 3291726 h 6858000"/>
              <a:gd name="connsiteX77" fmla="*/ 2438051 w 12192000"/>
              <a:gd name="connsiteY77" fmla="*/ 3252641 h 6858000"/>
              <a:gd name="connsiteX78" fmla="*/ 2445937 w 12192000"/>
              <a:gd name="connsiteY78" fmla="*/ 3213574 h 6858000"/>
              <a:gd name="connsiteX79" fmla="*/ 2445939 w 12192000"/>
              <a:gd name="connsiteY79" fmla="*/ 3213574 h 6858000"/>
              <a:gd name="connsiteX80" fmla="*/ 2139524 w 12192000"/>
              <a:gd name="connsiteY80" fmla="*/ 2907158 h 6858000"/>
              <a:gd name="connsiteX81" fmla="*/ 2026554 w 12192000"/>
              <a:gd name="connsiteY81" fmla="*/ 2907158 h 6858000"/>
              <a:gd name="connsiteX82" fmla="*/ 1020646 w 12192000"/>
              <a:gd name="connsiteY82" fmla="*/ 2907158 h 6858000"/>
              <a:gd name="connsiteX83" fmla="*/ 7277399 w 12192000"/>
              <a:gd name="connsiteY83" fmla="*/ 2031444 h 6858000"/>
              <a:gd name="connsiteX84" fmla="*/ 6875849 w 12192000"/>
              <a:gd name="connsiteY84" fmla="*/ 2432995 h 6858000"/>
              <a:gd name="connsiteX85" fmla="*/ 7277399 w 12192000"/>
              <a:gd name="connsiteY85" fmla="*/ 2834545 h 6858000"/>
              <a:gd name="connsiteX86" fmla="*/ 7678949 w 12192000"/>
              <a:gd name="connsiteY86" fmla="*/ 2432995 h 6858000"/>
              <a:gd name="connsiteX87" fmla="*/ 7277399 w 12192000"/>
              <a:gd name="connsiteY87" fmla="*/ 2031444 h 6858000"/>
              <a:gd name="connsiteX88" fmla="*/ 1523598 w 12192000"/>
              <a:gd name="connsiteY88" fmla="*/ 2031444 h 6858000"/>
              <a:gd name="connsiteX89" fmla="*/ 1122107 w 12192000"/>
              <a:gd name="connsiteY89" fmla="*/ 2432935 h 6858000"/>
              <a:gd name="connsiteX90" fmla="*/ 1523598 w 12192000"/>
              <a:gd name="connsiteY90" fmla="*/ 2834426 h 6858000"/>
              <a:gd name="connsiteX91" fmla="*/ 1925089 w 12192000"/>
              <a:gd name="connsiteY91" fmla="*/ 2432935 h 6858000"/>
              <a:gd name="connsiteX92" fmla="*/ 1523598 w 12192000"/>
              <a:gd name="connsiteY92" fmla="*/ 2031444 h 6858000"/>
              <a:gd name="connsiteX93" fmla="*/ 0 w 12192000"/>
              <a:gd name="connsiteY93" fmla="*/ 0 h 6858000"/>
              <a:gd name="connsiteX94" fmla="*/ 12192000 w 12192000"/>
              <a:gd name="connsiteY94" fmla="*/ 0 h 6858000"/>
              <a:gd name="connsiteX95" fmla="*/ 12192000 w 12192000"/>
              <a:gd name="connsiteY95" fmla="*/ 6858000 h 6858000"/>
              <a:gd name="connsiteX96" fmla="*/ 0 w 12192000"/>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192000" h="6858000">
                <a:moveTo>
                  <a:pt x="6876793" y="2907660"/>
                </a:moveTo>
                <a:cubicBezTo>
                  <a:pt x="6766174" y="2907660"/>
                  <a:pt x="6671260" y="2974918"/>
                  <a:pt x="6630719" y="3070771"/>
                </a:cubicBezTo>
                <a:lnTo>
                  <a:pt x="6623668" y="3105688"/>
                </a:lnTo>
                <a:lnTo>
                  <a:pt x="6618585" y="3114748"/>
                </a:lnTo>
                <a:lnTo>
                  <a:pt x="6239565" y="4289319"/>
                </a:lnTo>
                <a:cubicBezTo>
                  <a:pt x="6210195" y="4380334"/>
                  <a:pt x="6260169" y="4477926"/>
                  <a:pt x="6351185" y="4507296"/>
                </a:cubicBezTo>
                <a:cubicBezTo>
                  <a:pt x="6442200" y="4536665"/>
                  <a:pt x="6539792" y="4486691"/>
                  <a:pt x="6569162" y="4395676"/>
                </a:cubicBezTo>
                <a:lnTo>
                  <a:pt x="6876970" y="3441786"/>
                </a:lnTo>
                <a:lnTo>
                  <a:pt x="6948112" y="3441786"/>
                </a:lnTo>
                <a:lnTo>
                  <a:pt x="6434255" y="5004134"/>
                </a:lnTo>
                <a:lnTo>
                  <a:pt x="6875851" y="5004134"/>
                </a:lnTo>
                <a:lnTo>
                  <a:pt x="6875851" y="6273936"/>
                </a:lnTo>
                <a:cubicBezTo>
                  <a:pt x="6875851" y="6347297"/>
                  <a:pt x="6920453" y="6410239"/>
                  <a:pt x="6984019" y="6437126"/>
                </a:cubicBezTo>
                <a:lnTo>
                  <a:pt x="7052957" y="6451042"/>
                </a:lnTo>
                <a:lnTo>
                  <a:pt x="7052955" y="6451044"/>
                </a:lnTo>
                <a:lnTo>
                  <a:pt x="7052958" y="6451044"/>
                </a:lnTo>
                <a:lnTo>
                  <a:pt x="7052957" y="6451042"/>
                </a:lnTo>
                <a:lnTo>
                  <a:pt x="7121894" y="6437126"/>
                </a:lnTo>
                <a:cubicBezTo>
                  <a:pt x="7185460" y="6410239"/>
                  <a:pt x="7230064" y="6347297"/>
                  <a:pt x="7230064" y="6273936"/>
                </a:cubicBezTo>
                <a:lnTo>
                  <a:pt x="7230064" y="5004134"/>
                </a:lnTo>
                <a:lnTo>
                  <a:pt x="7365337" y="5004134"/>
                </a:lnTo>
                <a:lnTo>
                  <a:pt x="7365337" y="6273936"/>
                </a:lnTo>
                <a:cubicBezTo>
                  <a:pt x="7365337" y="6347297"/>
                  <a:pt x="7409941" y="6410239"/>
                  <a:pt x="7473507" y="6437126"/>
                </a:cubicBezTo>
                <a:lnTo>
                  <a:pt x="7542445" y="6451042"/>
                </a:lnTo>
                <a:lnTo>
                  <a:pt x="7542443" y="6451044"/>
                </a:lnTo>
                <a:lnTo>
                  <a:pt x="7542447" y="6451044"/>
                </a:lnTo>
                <a:lnTo>
                  <a:pt x="7542445" y="6451042"/>
                </a:lnTo>
                <a:lnTo>
                  <a:pt x="7611383" y="6437126"/>
                </a:lnTo>
                <a:cubicBezTo>
                  <a:pt x="7674949" y="6410239"/>
                  <a:pt x="7719553" y="6347297"/>
                  <a:pt x="7719553" y="6273936"/>
                </a:cubicBezTo>
                <a:lnTo>
                  <a:pt x="7719553" y="5004134"/>
                </a:lnTo>
                <a:lnTo>
                  <a:pt x="8127444" y="5004134"/>
                </a:lnTo>
                <a:lnTo>
                  <a:pt x="7613587" y="3441786"/>
                </a:lnTo>
                <a:lnTo>
                  <a:pt x="7697223" y="3441786"/>
                </a:lnTo>
                <a:lnTo>
                  <a:pt x="7702984" y="3440622"/>
                </a:lnTo>
                <a:lnTo>
                  <a:pt x="8024539" y="4417888"/>
                </a:lnTo>
                <a:cubicBezTo>
                  <a:pt x="8054430" y="4508733"/>
                  <a:pt x="8152307" y="4558144"/>
                  <a:pt x="8243152" y="4528253"/>
                </a:cubicBezTo>
                <a:cubicBezTo>
                  <a:pt x="8333997" y="4498362"/>
                  <a:pt x="8383411" y="4400487"/>
                  <a:pt x="8353519" y="4309640"/>
                </a:cubicBezTo>
                <a:lnTo>
                  <a:pt x="7967764" y="3137263"/>
                </a:lnTo>
                <a:lnTo>
                  <a:pt x="7950645" y="3107162"/>
                </a:lnTo>
                <a:lnTo>
                  <a:pt x="7943299" y="3070771"/>
                </a:lnTo>
                <a:cubicBezTo>
                  <a:pt x="7902756" y="2974918"/>
                  <a:pt x="7807844" y="2907660"/>
                  <a:pt x="7697223" y="2907660"/>
                </a:cubicBezTo>
                <a:close/>
                <a:moveTo>
                  <a:pt x="907677" y="2907158"/>
                </a:moveTo>
                <a:cubicBezTo>
                  <a:pt x="780755" y="2907158"/>
                  <a:pt x="671857" y="2984326"/>
                  <a:pt x="625340" y="3094303"/>
                </a:cubicBezTo>
                <a:lnTo>
                  <a:pt x="601261" y="3213574"/>
                </a:lnTo>
                <a:lnTo>
                  <a:pt x="609150" y="3252649"/>
                </a:lnTo>
                <a:lnTo>
                  <a:pt x="601261" y="3291724"/>
                </a:lnTo>
                <a:lnTo>
                  <a:pt x="601261" y="4522019"/>
                </a:lnTo>
                <a:cubicBezTo>
                  <a:pt x="601261" y="4592210"/>
                  <a:pt x="643937" y="4652436"/>
                  <a:pt x="704759" y="4678162"/>
                </a:cubicBezTo>
                <a:lnTo>
                  <a:pt x="770719" y="4691478"/>
                </a:lnTo>
                <a:lnTo>
                  <a:pt x="836680" y="4678162"/>
                </a:lnTo>
                <a:cubicBezTo>
                  <a:pt x="897502" y="4652436"/>
                  <a:pt x="940178" y="4592210"/>
                  <a:pt x="940178" y="4522019"/>
                </a:cubicBezTo>
                <a:lnTo>
                  <a:pt x="940180" y="3519987"/>
                </a:lnTo>
                <a:lnTo>
                  <a:pt x="1020646" y="3519987"/>
                </a:lnTo>
                <a:lnTo>
                  <a:pt x="1020646" y="4567574"/>
                </a:lnTo>
                <a:lnTo>
                  <a:pt x="1020644" y="4567580"/>
                </a:lnTo>
                <a:lnTo>
                  <a:pt x="1020644" y="6224327"/>
                </a:lnTo>
                <a:cubicBezTo>
                  <a:pt x="1020644" y="6318235"/>
                  <a:pt x="1077742" y="6398809"/>
                  <a:pt x="1159116" y="6433226"/>
                </a:cubicBezTo>
                <a:lnTo>
                  <a:pt x="1247362" y="6451044"/>
                </a:lnTo>
                <a:lnTo>
                  <a:pt x="1335609" y="6433226"/>
                </a:lnTo>
                <a:cubicBezTo>
                  <a:pt x="1416981" y="6398809"/>
                  <a:pt x="1474079" y="6318235"/>
                  <a:pt x="1474079" y="6224327"/>
                </a:cubicBezTo>
                <a:lnTo>
                  <a:pt x="1474081" y="4590891"/>
                </a:lnTo>
                <a:lnTo>
                  <a:pt x="1573124" y="4590891"/>
                </a:lnTo>
                <a:lnTo>
                  <a:pt x="1573124" y="6224327"/>
                </a:lnTo>
                <a:cubicBezTo>
                  <a:pt x="1573124" y="6318235"/>
                  <a:pt x="1630220" y="6398809"/>
                  <a:pt x="1711593" y="6433226"/>
                </a:cubicBezTo>
                <a:lnTo>
                  <a:pt x="1799839" y="6451044"/>
                </a:lnTo>
                <a:lnTo>
                  <a:pt x="1888087" y="6433226"/>
                </a:lnTo>
                <a:cubicBezTo>
                  <a:pt x="1969458" y="6398809"/>
                  <a:pt x="2026556" y="6318235"/>
                  <a:pt x="2026556" y="6224327"/>
                </a:cubicBezTo>
                <a:lnTo>
                  <a:pt x="2026558" y="4567582"/>
                </a:lnTo>
                <a:lnTo>
                  <a:pt x="2026554" y="4567567"/>
                </a:lnTo>
                <a:lnTo>
                  <a:pt x="2026554" y="3519989"/>
                </a:lnTo>
                <a:lnTo>
                  <a:pt x="2107023" y="3519989"/>
                </a:lnTo>
                <a:lnTo>
                  <a:pt x="2107023" y="4522019"/>
                </a:lnTo>
                <a:cubicBezTo>
                  <a:pt x="2107023" y="4592210"/>
                  <a:pt x="2149699" y="4652436"/>
                  <a:pt x="2210521" y="4678162"/>
                </a:cubicBezTo>
                <a:lnTo>
                  <a:pt x="2276482" y="4691478"/>
                </a:lnTo>
                <a:lnTo>
                  <a:pt x="2342441" y="4678162"/>
                </a:lnTo>
                <a:cubicBezTo>
                  <a:pt x="2403263" y="4652436"/>
                  <a:pt x="2445939" y="4592210"/>
                  <a:pt x="2445939" y="4522019"/>
                </a:cubicBezTo>
                <a:lnTo>
                  <a:pt x="2445941" y="3291726"/>
                </a:lnTo>
                <a:lnTo>
                  <a:pt x="2438051" y="3252641"/>
                </a:lnTo>
                <a:lnTo>
                  <a:pt x="2445937" y="3213574"/>
                </a:lnTo>
                <a:lnTo>
                  <a:pt x="2445939" y="3213574"/>
                </a:lnTo>
                <a:cubicBezTo>
                  <a:pt x="2445939" y="3044345"/>
                  <a:pt x="2308753" y="2907158"/>
                  <a:pt x="2139524" y="2907158"/>
                </a:cubicBezTo>
                <a:lnTo>
                  <a:pt x="2026554" y="2907158"/>
                </a:lnTo>
                <a:lnTo>
                  <a:pt x="1020646" y="2907158"/>
                </a:lnTo>
                <a:close/>
                <a:moveTo>
                  <a:pt x="7277399" y="2031444"/>
                </a:moveTo>
                <a:cubicBezTo>
                  <a:pt x="7055629" y="2031444"/>
                  <a:pt x="6875849" y="2211224"/>
                  <a:pt x="6875849" y="2432995"/>
                </a:cubicBezTo>
                <a:cubicBezTo>
                  <a:pt x="6875849" y="2654765"/>
                  <a:pt x="7055629" y="2834545"/>
                  <a:pt x="7277399" y="2834545"/>
                </a:cubicBezTo>
                <a:cubicBezTo>
                  <a:pt x="7499169" y="2834545"/>
                  <a:pt x="7678949" y="2654765"/>
                  <a:pt x="7678949" y="2432995"/>
                </a:cubicBezTo>
                <a:cubicBezTo>
                  <a:pt x="7678949" y="2211224"/>
                  <a:pt x="7499169" y="2031444"/>
                  <a:pt x="7277399" y="2031444"/>
                </a:cubicBezTo>
                <a:close/>
                <a:moveTo>
                  <a:pt x="1523598" y="2031444"/>
                </a:moveTo>
                <a:cubicBezTo>
                  <a:pt x="1301861" y="2031444"/>
                  <a:pt x="1122107" y="2211198"/>
                  <a:pt x="1122107" y="2432935"/>
                </a:cubicBezTo>
                <a:cubicBezTo>
                  <a:pt x="1122107" y="2654673"/>
                  <a:pt x="1301861" y="2834426"/>
                  <a:pt x="1523598" y="2834426"/>
                </a:cubicBezTo>
                <a:cubicBezTo>
                  <a:pt x="1745336" y="2834426"/>
                  <a:pt x="1925089" y="2654673"/>
                  <a:pt x="1925089" y="2432935"/>
                </a:cubicBezTo>
                <a:cubicBezTo>
                  <a:pt x="1925089" y="2211198"/>
                  <a:pt x="1745336" y="2031444"/>
                  <a:pt x="1523598" y="2031444"/>
                </a:cubicBezTo>
                <a:close/>
                <a:moveTo>
                  <a:pt x="0" y="0"/>
                </a:moveTo>
                <a:lnTo>
                  <a:pt x="12192000" y="0"/>
                </a:lnTo>
                <a:lnTo>
                  <a:pt x="12192000" y="6858000"/>
                </a:lnTo>
                <a:lnTo>
                  <a:pt x="0" y="6858000"/>
                </a:lnTo>
                <a:close/>
              </a:path>
            </a:pathLst>
          </a:custGeom>
          <a:solidFill>
            <a:srgbClr val="F1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a:extLst>
              <a:ext uri="{FF2B5EF4-FFF2-40B4-BE49-F238E27FC236}">
                <a16:creationId xmlns:a16="http://schemas.microsoft.com/office/drawing/2014/main" id="{6E885429-9484-4BB1-85BE-6C7BEF88F95D}"/>
              </a:ext>
            </a:extLst>
          </p:cNvPr>
          <p:cNvSpPr txBox="1"/>
          <p:nvPr/>
        </p:nvSpPr>
        <p:spPr>
          <a:xfrm>
            <a:off x="2009679" y="2522345"/>
            <a:ext cx="2643808" cy="1200329"/>
          </a:xfrm>
          <a:prstGeom prst="rect">
            <a:avLst/>
          </a:prstGeom>
          <a:noFill/>
        </p:spPr>
        <p:txBody>
          <a:bodyPr wrap="square" rtlCol="0">
            <a:spAutoFit/>
          </a:bodyPr>
          <a:lstStyle/>
          <a:p>
            <a:r>
              <a:rPr lang="en-US" sz="7200" b="1" dirty="0">
                <a:solidFill>
                  <a:schemeClr val="bg1">
                    <a:lumMod val="85000"/>
                  </a:schemeClr>
                </a:solidFill>
              </a:rPr>
              <a:t>16.1%</a:t>
            </a:r>
          </a:p>
        </p:txBody>
      </p:sp>
      <p:sp>
        <p:nvSpPr>
          <p:cNvPr id="12" name="TextBox 11">
            <a:extLst>
              <a:ext uri="{FF2B5EF4-FFF2-40B4-BE49-F238E27FC236}">
                <a16:creationId xmlns:a16="http://schemas.microsoft.com/office/drawing/2014/main" id="{3E2CE3D3-BE04-4F2E-B4D1-E7A7C3084598}"/>
              </a:ext>
            </a:extLst>
          </p:cNvPr>
          <p:cNvSpPr txBox="1"/>
          <p:nvPr/>
        </p:nvSpPr>
        <p:spPr>
          <a:xfrm>
            <a:off x="2068409" y="3749414"/>
            <a:ext cx="1751258" cy="854080"/>
          </a:xfrm>
          <a:prstGeom prst="rect">
            <a:avLst/>
          </a:prstGeom>
          <a:noFill/>
        </p:spPr>
        <p:txBody>
          <a:bodyPr wrap="square" rtlCol="0">
            <a:spAutoFit/>
          </a:bodyPr>
          <a:lstStyle/>
          <a:p>
            <a:r>
              <a:rPr lang="en-US" sz="4950" b="1" dirty="0">
                <a:solidFill>
                  <a:schemeClr val="bg1">
                    <a:lumMod val="85000"/>
                  </a:schemeClr>
                </a:solidFill>
              </a:rPr>
              <a:t>MALE</a:t>
            </a:r>
          </a:p>
        </p:txBody>
      </p:sp>
      <p:sp>
        <p:nvSpPr>
          <p:cNvPr id="13" name="TextBox 12">
            <a:extLst>
              <a:ext uri="{FF2B5EF4-FFF2-40B4-BE49-F238E27FC236}">
                <a16:creationId xmlns:a16="http://schemas.microsoft.com/office/drawing/2014/main" id="{F5D45AF0-DC19-4DFA-A074-46BD435A6482}"/>
              </a:ext>
            </a:extLst>
          </p:cNvPr>
          <p:cNvSpPr txBox="1"/>
          <p:nvPr/>
        </p:nvSpPr>
        <p:spPr>
          <a:xfrm>
            <a:off x="2109069" y="4659600"/>
            <a:ext cx="2359517" cy="715581"/>
          </a:xfrm>
          <a:prstGeom prst="rect">
            <a:avLst/>
          </a:prstGeom>
          <a:noFill/>
        </p:spPr>
        <p:txBody>
          <a:bodyPr wrap="square" rtlCol="0">
            <a:spAutoFit/>
          </a:bodyPr>
          <a:lstStyle/>
          <a:p>
            <a:r>
              <a:rPr lang="en-US" sz="1350" b="1" dirty="0">
                <a:solidFill>
                  <a:schemeClr val="bg1">
                    <a:lumMod val="50000"/>
                  </a:schemeClr>
                </a:solidFill>
              </a:rPr>
              <a:t>TOTAL EMPLOYEE:13,900</a:t>
            </a:r>
          </a:p>
          <a:p>
            <a:r>
              <a:rPr lang="en-US" sz="1350" b="1" dirty="0">
                <a:solidFill>
                  <a:schemeClr val="bg1">
                    <a:lumMod val="50000"/>
                  </a:schemeClr>
                </a:solidFill>
              </a:rPr>
              <a:t>CURRENT EMPLOYEE:11,661</a:t>
            </a:r>
          </a:p>
          <a:p>
            <a:r>
              <a:rPr lang="en-US" sz="1350" b="1" dirty="0">
                <a:solidFill>
                  <a:schemeClr val="bg1">
                    <a:lumMod val="50000"/>
                  </a:schemeClr>
                </a:solidFill>
              </a:rPr>
              <a:t>EMPLOYEE LEFT:2,239</a:t>
            </a:r>
          </a:p>
        </p:txBody>
      </p:sp>
      <p:cxnSp>
        <p:nvCxnSpPr>
          <p:cNvPr id="15" name="Straight Connector 14">
            <a:extLst>
              <a:ext uri="{FF2B5EF4-FFF2-40B4-BE49-F238E27FC236}">
                <a16:creationId xmlns:a16="http://schemas.microsoft.com/office/drawing/2014/main" id="{153E9EC4-C2DF-4308-AEDE-1E853D60B102}"/>
              </a:ext>
            </a:extLst>
          </p:cNvPr>
          <p:cNvCxnSpPr/>
          <p:nvPr/>
        </p:nvCxnSpPr>
        <p:spPr>
          <a:xfrm>
            <a:off x="2185132" y="4576846"/>
            <a:ext cx="2126974" cy="0"/>
          </a:xfrm>
          <a:prstGeom prst="line">
            <a:avLst/>
          </a:prstGeom>
          <a:ln w="57150" cap="rnd">
            <a:solidFill>
              <a:srgbClr val="2CABDA"/>
            </a:solidFill>
            <a:roun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BCC3BB5-3F30-4A7E-89D9-07AE75F55A86}"/>
              </a:ext>
            </a:extLst>
          </p:cNvPr>
          <p:cNvSpPr txBox="1"/>
          <p:nvPr/>
        </p:nvSpPr>
        <p:spPr>
          <a:xfrm>
            <a:off x="6369022" y="2522345"/>
            <a:ext cx="2643808" cy="1200329"/>
          </a:xfrm>
          <a:prstGeom prst="rect">
            <a:avLst/>
          </a:prstGeom>
          <a:noFill/>
        </p:spPr>
        <p:txBody>
          <a:bodyPr wrap="square" rtlCol="0">
            <a:spAutoFit/>
          </a:bodyPr>
          <a:lstStyle/>
          <a:p>
            <a:r>
              <a:rPr lang="en-US" sz="7200" b="1" dirty="0">
                <a:solidFill>
                  <a:schemeClr val="bg1">
                    <a:lumMod val="85000"/>
                  </a:schemeClr>
                </a:solidFill>
              </a:rPr>
              <a:t>15.2%</a:t>
            </a:r>
          </a:p>
        </p:txBody>
      </p:sp>
      <p:sp>
        <p:nvSpPr>
          <p:cNvPr id="25" name="TextBox 24">
            <a:extLst>
              <a:ext uri="{FF2B5EF4-FFF2-40B4-BE49-F238E27FC236}">
                <a16:creationId xmlns:a16="http://schemas.microsoft.com/office/drawing/2014/main" id="{7DEC3FE1-27B4-46E7-83D2-532BFEDE3701}"/>
              </a:ext>
            </a:extLst>
          </p:cNvPr>
          <p:cNvSpPr txBox="1"/>
          <p:nvPr/>
        </p:nvSpPr>
        <p:spPr>
          <a:xfrm>
            <a:off x="6427752" y="3749414"/>
            <a:ext cx="2639866" cy="854080"/>
          </a:xfrm>
          <a:prstGeom prst="rect">
            <a:avLst/>
          </a:prstGeom>
          <a:noFill/>
        </p:spPr>
        <p:txBody>
          <a:bodyPr wrap="square" rtlCol="0">
            <a:spAutoFit/>
          </a:bodyPr>
          <a:lstStyle/>
          <a:p>
            <a:r>
              <a:rPr lang="en-US" sz="4950" b="1" dirty="0">
                <a:solidFill>
                  <a:schemeClr val="bg1">
                    <a:lumMod val="85000"/>
                  </a:schemeClr>
                </a:solidFill>
              </a:rPr>
              <a:t>FEMALE</a:t>
            </a:r>
          </a:p>
        </p:txBody>
      </p:sp>
      <p:sp>
        <p:nvSpPr>
          <p:cNvPr id="26" name="TextBox 25">
            <a:extLst>
              <a:ext uri="{FF2B5EF4-FFF2-40B4-BE49-F238E27FC236}">
                <a16:creationId xmlns:a16="http://schemas.microsoft.com/office/drawing/2014/main" id="{0B964932-A8D4-43B6-9557-429A3450B92E}"/>
              </a:ext>
            </a:extLst>
          </p:cNvPr>
          <p:cNvSpPr txBox="1"/>
          <p:nvPr/>
        </p:nvSpPr>
        <p:spPr>
          <a:xfrm>
            <a:off x="6468412" y="4659600"/>
            <a:ext cx="2359517" cy="715581"/>
          </a:xfrm>
          <a:prstGeom prst="rect">
            <a:avLst/>
          </a:prstGeom>
          <a:noFill/>
        </p:spPr>
        <p:txBody>
          <a:bodyPr wrap="square" rtlCol="0">
            <a:spAutoFit/>
          </a:bodyPr>
          <a:lstStyle/>
          <a:p>
            <a:r>
              <a:rPr lang="en-US" sz="1350" b="1" dirty="0">
                <a:solidFill>
                  <a:schemeClr val="bg1">
                    <a:lumMod val="50000"/>
                  </a:schemeClr>
                </a:solidFill>
              </a:rPr>
              <a:t>TOTAL EMPLOYEE:9,276</a:t>
            </a:r>
          </a:p>
          <a:p>
            <a:r>
              <a:rPr lang="en-US" sz="1350" b="1" dirty="0">
                <a:solidFill>
                  <a:schemeClr val="bg1">
                    <a:lumMod val="50000"/>
                  </a:schemeClr>
                </a:solidFill>
              </a:rPr>
              <a:t>CURRENT EMPLOYEE:7,863</a:t>
            </a:r>
          </a:p>
          <a:p>
            <a:r>
              <a:rPr lang="en-US" sz="1350" b="1" dirty="0">
                <a:solidFill>
                  <a:schemeClr val="bg1">
                    <a:lumMod val="50000"/>
                  </a:schemeClr>
                </a:solidFill>
              </a:rPr>
              <a:t>EMPLOYEE LEFT:1,413</a:t>
            </a:r>
          </a:p>
        </p:txBody>
      </p:sp>
      <p:cxnSp>
        <p:nvCxnSpPr>
          <p:cNvPr id="27" name="Straight Connector 26">
            <a:extLst>
              <a:ext uri="{FF2B5EF4-FFF2-40B4-BE49-F238E27FC236}">
                <a16:creationId xmlns:a16="http://schemas.microsoft.com/office/drawing/2014/main" id="{14131B05-E337-4B54-AB90-AF81A6411790}"/>
              </a:ext>
            </a:extLst>
          </p:cNvPr>
          <p:cNvCxnSpPr/>
          <p:nvPr/>
        </p:nvCxnSpPr>
        <p:spPr>
          <a:xfrm>
            <a:off x="6544476" y="4576846"/>
            <a:ext cx="2126974" cy="0"/>
          </a:xfrm>
          <a:prstGeom prst="line">
            <a:avLst/>
          </a:prstGeom>
          <a:ln w="57150" cap="rnd">
            <a:solidFill>
              <a:srgbClr val="ED701F"/>
            </a:solidFill>
            <a:roun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0C5F2F4-1140-44C0-BE1C-12177FEDC7ED}"/>
              </a:ext>
            </a:extLst>
          </p:cNvPr>
          <p:cNvSpPr txBox="1"/>
          <p:nvPr/>
        </p:nvSpPr>
        <p:spPr>
          <a:xfrm>
            <a:off x="1501544" y="301545"/>
            <a:ext cx="6237917" cy="784830"/>
          </a:xfrm>
          <a:prstGeom prst="rect">
            <a:avLst/>
          </a:prstGeom>
          <a:noFill/>
        </p:spPr>
        <p:txBody>
          <a:bodyPr wrap="square" rtlCol="0">
            <a:spAutoFit/>
          </a:bodyPr>
          <a:lstStyle/>
          <a:p>
            <a:pPr algn="ctr"/>
            <a:r>
              <a:rPr lang="en-US" sz="4500" b="1" dirty="0">
                <a:solidFill>
                  <a:srgbClr val="2CABDA"/>
                </a:solidFill>
              </a:rPr>
              <a:t>GENDER AND ATTRITION</a:t>
            </a:r>
          </a:p>
        </p:txBody>
      </p:sp>
      <p:sp>
        <p:nvSpPr>
          <p:cNvPr id="29" name="TextBox 28">
            <a:extLst>
              <a:ext uri="{FF2B5EF4-FFF2-40B4-BE49-F238E27FC236}">
                <a16:creationId xmlns:a16="http://schemas.microsoft.com/office/drawing/2014/main" id="{FE32E495-D76D-40F8-B328-0C410365790B}"/>
              </a:ext>
            </a:extLst>
          </p:cNvPr>
          <p:cNvSpPr txBox="1"/>
          <p:nvPr/>
        </p:nvSpPr>
        <p:spPr>
          <a:xfrm>
            <a:off x="1225451" y="1141579"/>
            <a:ext cx="6856071" cy="553998"/>
          </a:xfrm>
          <a:prstGeom prst="rect">
            <a:avLst/>
          </a:prstGeom>
          <a:noFill/>
        </p:spPr>
        <p:txBody>
          <a:bodyPr wrap="square" rtlCol="0">
            <a:spAutoFit/>
          </a:bodyPr>
          <a:lstStyle/>
          <a:p>
            <a:pPr algn="ctr"/>
            <a:r>
              <a:rPr lang="en-US" sz="1500" b="1" dirty="0">
                <a:solidFill>
                  <a:schemeClr val="bg2">
                    <a:lumMod val="50000"/>
                  </a:schemeClr>
                </a:solidFill>
              </a:rPr>
              <a:t>THE ATTRITION PERCENTAGE IN BOTH MALE AND FEMALE GENDER IS  ALMOST SIMILAR BUT ATTRITION IN MALE IS  HIGHER BY 0.9% THAN IN FEMALE</a:t>
            </a:r>
          </a:p>
        </p:txBody>
      </p:sp>
      <p:sp>
        <p:nvSpPr>
          <p:cNvPr id="4" name="TextBox 3"/>
          <p:cNvSpPr txBox="1"/>
          <p:nvPr/>
        </p:nvSpPr>
        <p:spPr>
          <a:xfrm>
            <a:off x="5131674" y="3722674"/>
            <a:ext cx="993227" cy="715581"/>
          </a:xfrm>
          <a:prstGeom prst="rect">
            <a:avLst/>
          </a:prstGeom>
          <a:noFill/>
        </p:spPr>
        <p:txBody>
          <a:bodyPr wrap="square" rtlCol="0">
            <a:spAutoFit/>
          </a:bodyPr>
          <a:lstStyle/>
          <a:p>
            <a:r>
              <a:rPr lang="en-US" sz="1350" dirty="0">
                <a:ln w="0"/>
                <a:effectLst>
                  <a:outerShdw blurRad="38100" dist="19050" dir="2700000" algn="tl" rotWithShape="0">
                    <a:schemeClr val="dk1">
                      <a:alpha val="40000"/>
                    </a:schemeClr>
                  </a:outerShdw>
                </a:effectLst>
              </a:rPr>
              <a:t>85%</a:t>
            </a:r>
          </a:p>
          <a:p>
            <a:r>
              <a:rPr lang="en-US" sz="1350" dirty="0">
                <a:ln w="0"/>
                <a:effectLst>
                  <a:outerShdw blurRad="38100" dist="19050" dir="2700000" algn="tl" rotWithShape="0">
                    <a:schemeClr val="dk1">
                      <a:alpha val="40000"/>
                    </a:schemeClr>
                  </a:outerShdw>
                </a:effectLst>
              </a:rPr>
              <a:t>Current Employee</a:t>
            </a:r>
          </a:p>
        </p:txBody>
      </p:sp>
      <p:sp>
        <p:nvSpPr>
          <p:cNvPr id="19" name="TextBox 18"/>
          <p:cNvSpPr txBox="1"/>
          <p:nvPr/>
        </p:nvSpPr>
        <p:spPr>
          <a:xfrm>
            <a:off x="703481" y="3391623"/>
            <a:ext cx="886022" cy="715581"/>
          </a:xfrm>
          <a:prstGeom prst="rect">
            <a:avLst/>
          </a:prstGeom>
          <a:noFill/>
        </p:spPr>
        <p:txBody>
          <a:bodyPr wrap="square" rtlCol="0">
            <a:spAutoFit/>
          </a:bodyPr>
          <a:lstStyle/>
          <a:p>
            <a:r>
              <a:rPr lang="en-US" sz="1350" dirty="0">
                <a:ln w="0"/>
                <a:effectLst>
                  <a:outerShdw blurRad="38100" dist="19050" dir="2700000" algn="tl" rotWithShape="0">
                    <a:schemeClr val="dk1">
                      <a:alpha val="40000"/>
                    </a:schemeClr>
                  </a:outerShdw>
                </a:effectLst>
              </a:rPr>
              <a:t>84% Current Employee</a:t>
            </a:r>
          </a:p>
        </p:txBody>
      </p:sp>
    </p:spTree>
    <p:extLst>
      <p:ext uri="{BB962C8B-B14F-4D97-AF65-F5344CB8AC3E}">
        <p14:creationId xmlns:p14="http://schemas.microsoft.com/office/powerpoint/2010/main" val="45480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3" presetClass="emph" presetSubtype="2" fill="hold" grpId="0" nodeType="afterEffect">
                                  <p:stCondLst>
                                    <p:cond delay="0"/>
                                  </p:stCondLst>
                                  <p:childTnLst>
                                    <p:animClr clrSpc="rgb" dir="cw">
                                      <p:cBhvr override="childStyle">
                                        <p:cTn id="11" dur="500" fill="hold"/>
                                        <p:tgtEl>
                                          <p:spTgt spid="11"/>
                                        </p:tgtEl>
                                        <p:attrNameLst>
                                          <p:attrName>style.color</p:attrName>
                                        </p:attrNameLst>
                                      </p:cBhvr>
                                      <p:to>
                                        <a:srgbClr val="2CABDA"/>
                                      </p:to>
                                    </p:animClr>
                                  </p:childTnLst>
                                </p:cTn>
                              </p:par>
                              <p:par>
                                <p:cTn id="12" presetID="3" presetClass="emph" presetSubtype="2" fill="hold" grpId="0" nodeType="withEffect">
                                  <p:stCondLst>
                                    <p:cond delay="0"/>
                                  </p:stCondLst>
                                  <p:childTnLst>
                                    <p:animClr clrSpc="rgb" dir="cw">
                                      <p:cBhvr override="childStyle">
                                        <p:cTn id="13" dur="500" fill="hold"/>
                                        <p:tgtEl>
                                          <p:spTgt spid="12"/>
                                        </p:tgtEl>
                                        <p:attrNameLst>
                                          <p:attrName>style.color</p:attrName>
                                        </p:attrNameLst>
                                      </p:cBhvr>
                                      <p:to>
                                        <a:srgbClr val="2CABDA"/>
                                      </p:to>
                                    </p:animClr>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2500"/>
                            </p:stCondLst>
                            <p:childTnLst>
                              <p:par>
                                <p:cTn id="23" presetID="2" presetClass="entr" presetSubtype="4" decel="100000"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1000" fill="hold"/>
                                        <p:tgtEl>
                                          <p:spTgt spid="35"/>
                                        </p:tgtEl>
                                        <p:attrNameLst>
                                          <p:attrName>ppt_x</p:attrName>
                                        </p:attrNameLst>
                                      </p:cBhvr>
                                      <p:tavLst>
                                        <p:tav tm="0">
                                          <p:val>
                                            <p:strVal val="#ppt_x"/>
                                          </p:val>
                                        </p:tav>
                                        <p:tav tm="100000">
                                          <p:val>
                                            <p:strVal val="#ppt_x"/>
                                          </p:val>
                                        </p:tav>
                                      </p:tavLst>
                                    </p:anim>
                                    <p:anim calcmode="lin" valueType="num">
                                      <p:cBhvr additive="base">
                                        <p:cTn id="26" dur="1000" fill="hold"/>
                                        <p:tgtEl>
                                          <p:spTgt spid="35"/>
                                        </p:tgtEl>
                                        <p:attrNameLst>
                                          <p:attrName>ppt_y</p:attrName>
                                        </p:attrNameLst>
                                      </p:cBhvr>
                                      <p:tavLst>
                                        <p:tav tm="0">
                                          <p:val>
                                            <p:strVal val="1+#ppt_h/2"/>
                                          </p:val>
                                        </p:tav>
                                        <p:tav tm="100000">
                                          <p:val>
                                            <p:strVal val="#ppt_y"/>
                                          </p:val>
                                        </p:tav>
                                      </p:tavLst>
                                    </p:anim>
                                  </p:childTnLst>
                                </p:cTn>
                              </p:par>
                            </p:childTnLst>
                          </p:cTn>
                        </p:par>
                        <p:par>
                          <p:cTn id="27" fill="hold">
                            <p:stCondLst>
                              <p:cond delay="3500"/>
                            </p:stCondLst>
                            <p:childTnLst>
                              <p:par>
                                <p:cTn id="28" presetID="3" presetClass="emph" presetSubtype="2" fill="hold" grpId="0" nodeType="afterEffect">
                                  <p:stCondLst>
                                    <p:cond delay="0"/>
                                  </p:stCondLst>
                                  <p:childTnLst>
                                    <p:animClr clrSpc="rgb" dir="cw">
                                      <p:cBhvr override="childStyle">
                                        <p:cTn id="29" dur="500" fill="hold"/>
                                        <p:tgtEl>
                                          <p:spTgt spid="24"/>
                                        </p:tgtEl>
                                        <p:attrNameLst>
                                          <p:attrName>style.color</p:attrName>
                                        </p:attrNameLst>
                                      </p:cBhvr>
                                      <p:to>
                                        <a:srgbClr val="ED701F"/>
                                      </p:to>
                                    </p:animClr>
                                  </p:childTnLst>
                                </p:cTn>
                              </p:par>
                              <p:par>
                                <p:cTn id="30" presetID="3" presetClass="emph" presetSubtype="2" fill="hold" grpId="0" nodeType="withEffect">
                                  <p:stCondLst>
                                    <p:cond delay="0"/>
                                  </p:stCondLst>
                                  <p:childTnLst>
                                    <p:animClr clrSpc="rgb" dir="cw">
                                      <p:cBhvr override="childStyle">
                                        <p:cTn id="31" dur="500" fill="hold"/>
                                        <p:tgtEl>
                                          <p:spTgt spid="25"/>
                                        </p:tgtEl>
                                        <p:attrNameLst>
                                          <p:attrName>style.color</p:attrName>
                                        </p:attrNameLst>
                                      </p:cBhvr>
                                      <p:to>
                                        <a:srgbClr val="ED701F"/>
                                      </p:to>
                                    </p:animClr>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animBg="1"/>
      <p:bldP spid="35" grpId="0" animBg="1"/>
      <p:bldP spid="34" grpId="0" animBg="1"/>
      <p:bldP spid="11" grpId="0"/>
      <p:bldP spid="12" grpId="0"/>
      <p:bldP spid="13" grpId="0"/>
      <p:bldP spid="24" grpId="0"/>
      <p:bldP spid="25" grpId="0"/>
      <p:bldP spid="26" grpId="0"/>
      <p:bldP spid="4"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416" y="38101"/>
            <a:ext cx="4841384" cy="571499"/>
          </a:xfrm>
        </p:spPr>
        <p:txBody>
          <a:bodyPr>
            <a:normAutofit/>
          </a:bodyPr>
          <a:lstStyle/>
          <a:p>
            <a:pPr lvl="1" algn="l" rtl="0">
              <a:spcBef>
                <a:spcPts val="300"/>
              </a:spcBef>
            </a:pPr>
            <a:r>
              <a:rPr lang="en-IN" sz="2400" kern="1200" dirty="0">
                <a:solidFill>
                  <a:schemeClr val="bg1">
                    <a:lumMod val="65000"/>
                  </a:schemeClr>
                </a:solidFill>
                <a:latin typeface="Tw Cen MT" panose="020B0602020104020603" pitchFamily="34" charset="0"/>
                <a:ea typeface="+mn-ea"/>
                <a:cs typeface="+mn-cs"/>
              </a:rPr>
              <a:t>Marital Status Vs Attrition</a:t>
            </a:r>
          </a:p>
        </p:txBody>
      </p:sp>
      <p:sp>
        <p:nvSpPr>
          <p:cNvPr id="3" name="TextBox 2"/>
          <p:cNvSpPr txBox="1"/>
          <p:nvPr/>
        </p:nvSpPr>
        <p:spPr>
          <a:xfrm>
            <a:off x="5334000" y="4001631"/>
            <a:ext cx="3067050" cy="2724150"/>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IN" sz="1400" dirty="0">
                <a:latin typeface="Tw Cen MT" panose="020B0602020104020603" pitchFamily="34" charset="0"/>
              </a:rPr>
              <a:t>1. Attrition rate is highest among single employees.</a:t>
            </a:r>
          </a:p>
          <a:p>
            <a:pPr algn="just"/>
            <a:endParaRPr lang="en-IN" sz="1400" dirty="0">
              <a:latin typeface="Tw Cen MT" panose="020B0602020104020603" pitchFamily="34" charset="0"/>
            </a:endParaRPr>
          </a:p>
          <a:p>
            <a:pPr algn="just"/>
            <a:r>
              <a:rPr lang="en-IN" sz="1400" dirty="0">
                <a:latin typeface="Tw Cen MT" panose="020B0602020104020603" pitchFamily="34" charset="0"/>
              </a:rPr>
              <a:t>2. It is observed that employees who are married are having more attrition even when their average salary is greater than Singles and Divorced. Maybe due to family responsibilities they need more income, so HR Team should monitor married employees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493554"/>
            <a:ext cx="21145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03" y="591354"/>
            <a:ext cx="4781550" cy="490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41E7426-B2F4-44FC-B388-425E61529B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350" y="609600"/>
            <a:ext cx="3829050" cy="3261545"/>
          </a:xfrm>
          <a:prstGeom prst="rect">
            <a:avLst/>
          </a:prstGeom>
        </p:spPr>
      </p:pic>
    </p:spTree>
    <p:extLst>
      <p:ext uri="{BB962C8B-B14F-4D97-AF65-F5344CB8AC3E}">
        <p14:creationId xmlns:p14="http://schemas.microsoft.com/office/powerpoint/2010/main" val="2624138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81000" y="136967"/>
            <a:ext cx="8229600" cy="777433"/>
          </a:xfrm>
        </p:spPr>
        <p:txBody>
          <a:bodyPr>
            <a:normAutofit/>
          </a:bodyPr>
          <a:lstStyle/>
          <a:p>
            <a:pPr lvl="1" algn="ctr" rtl="0">
              <a:spcBef>
                <a:spcPct val="0"/>
              </a:spcBef>
            </a:pPr>
            <a:r>
              <a:rPr lang="en-IN" sz="2800" b="1" kern="1200" dirty="0">
                <a:solidFill>
                  <a:schemeClr val="tx1">
                    <a:lumMod val="65000"/>
                    <a:lumOff val="35000"/>
                  </a:schemeClr>
                </a:solidFill>
                <a:latin typeface="Tw Cen MT" panose="020B0602020104020603" pitchFamily="34" charset="0"/>
                <a:ea typeface="+mn-ea"/>
                <a:cs typeface="+mn-cs"/>
              </a:rPr>
              <a:t>DISTANCE FROM HOME VS ATTRITION</a:t>
            </a:r>
          </a:p>
        </p:txBody>
      </p:sp>
      <p:sp>
        <p:nvSpPr>
          <p:cNvPr id="3" name="Content Placeholder 2">
            <a:extLst>
              <a:ext uri="{FF2B5EF4-FFF2-40B4-BE49-F238E27FC236}">
                <a16:creationId xmlns:a16="http://schemas.microsoft.com/office/drawing/2014/main" id="{3413D687-40CF-454D-AAFC-102A016B6BE5}"/>
              </a:ext>
            </a:extLst>
          </p:cNvPr>
          <p:cNvSpPr>
            <a:spLocks noGrp="1"/>
          </p:cNvSpPr>
          <p:nvPr>
            <p:ph idx="1"/>
          </p:nvPr>
        </p:nvSpPr>
        <p:spPr>
          <a:xfrm>
            <a:off x="457200" y="762000"/>
            <a:ext cx="8229600" cy="5812536"/>
          </a:xfrm>
        </p:spPr>
        <p:txBody>
          <a:bodyPr/>
          <a:lstStyle/>
          <a:p>
            <a:pPr marL="109728" indent="0">
              <a:buNone/>
            </a:pPr>
            <a:endParaRPr lang="en-US" sz="1600" b="1" dirty="0"/>
          </a:p>
          <a:p>
            <a:pPr marL="109728" indent="0">
              <a:buNone/>
            </a:pPr>
            <a:endParaRPr lang="en-US" sz="1600" b="1" dirty="0"/>
          </a:p>
        </p:txBody>
      </p:sp>
      <p:sp>
        <p:nvSpPr>
          <p:cNvPr id="10" name="Rectangle: Rounded Corners 9">
            <a:extLst>
              <a:ext uri="{FF2B5EF4-FFF2-40B4-BE49-F238E27FC236}">
                <a16:creationId xmlns:a16="http://schemas.microsoft.com/office/drawing/2014/main" id="{D7C598CA-3FCF-4B9A-9E57-DACA4B7F227D}"/>
              </a:ext>
            </a:extLst>
          </p:cNvPr>
          <p:cNvSpPr/>
          <p:nvPr/>
        </p:nvSpPr>
        <p:spPr>
          <a:xfrm>
            <a:off x="76201" y="5257800"/>
            <a:ext cx="8991598" cy="14691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indent="-228600">
              <a:buAutoNum type="arabicPeriod"/>
            </a:pPr>
            <a:r>
              <a:rPr lang="en-US" sz="1400" dirty="0">
                <a:solidFill>
                  <a:schemeClr val="tx1"/>
                </a:solidFill>
                <a:latin typeface="Tw Cen MT" panose="020B0602020104020603" pitchFamily="34" charset="0"/>
              </a:rPr>
              <a:t>From distribution plot, distance from home distribution for current employees &amp; resigned employees are more or less     overlapping and right-skewed.</a:t>
            </a:r>
          </a:p>
          <a:p>
            <a:pPr indent="-228600">
              <a:buAutoNum type="arabicPeriod"/>
            </a:pPr>
            <a:r>
              <a:rPr lang="en-US" sz="1400" dirty="0">
                <a:solidFill>
                  <a:schemeClr val="tx1"/>
                </a:solidFill>
                <a:latin typeface="Tw Cen MT" panose="020B0602020104020603" pitchFamily="34" charset="0"/>
              </a:rPr>
              <a:t>From count plot we can observe that attrition percentage is high for those who are travelling from larger distances.</a:t>
            </a:r>
          </a:p>
          <a:p>
            <a:pPr indent="-228600">
              <a:buAutoNum type="arabicPeriod"/>
            </a:pPr>
            <a:r>
              <a:rPr lang="en-US" sz="1400" dirty="0">
                <a:solidFill>
                  <a:schemeClr val="tx1"/>
                </a:solidFill>
                <a:latin typeface="Tw Cen MT" panose="020B0602020104020603" pitchFamily="34" charset="0"/>
              </a:rPr>
              <a:t>From regression plot we can see that as distance from home is increasing, attrition rate is increasing.</a:t>
            </a:r>
          </a:p>
          <a:p>
            <a:pPr indent="-228600">
              <a:buAutoNum type="arabicPeriod"/>
            </a:pPr>
            <a:r>
              <a:rPr lang="en-US" sz="1400" dirty="0">
                <a:solidFill>
                  <a:schemeClr val="tx1"/>
                </a:solidFill>
                <a:latin typeface="Tw Cen MT" panose="020B0602020104020603" pitchFamily="34" charset="0"/>
              </a:rPr>
              <a:t>Positive correlation exists between attrition and distance from home : +0.0705</a:t>
            </a:r>
            <a:endParaRPr lang="en-IN" sz="1400" dirty="0">
              <a:solidFill>
                <a:schemeClr val="tx1"/>
              </a:solidFill>
              <a:latin typeface="Tw Cen MT" panose="020B0602020104020603" pitchFamily="34" charset="0"/>
            </a:endParaRPr>
          </a:p>
        </p:txBody>
      </p:sp>
      <p:pic>
        <p:nvPicPr>
          <p:cNvPr id="6" name="Picture 5">
            <a:extLst>
              <a:ext uri="{FF2B5EF4-FFF2-40B4-BE49-F238E27FC236}">
                <a16:creationId xmlns:a16="http://schemas.microsoft.com/office/drawing/2014/main" id="{ED669383-3639-40E4-B695-1AB17FB73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4495801" cy="2590799"/>
          </a:xfrm>
          <a:prstGeom prst="rect">
            <a:avLst/>
          </a:prstGeom>
        </p:spPr>
      </p:pic>
      <p:pic>
        <p:nvPicPr>
          <p:cNvPr id="11" name="Picture 10">
            <a:extLst>
              <a:ext uri="{FF2B5EF4-FFF2-40B4-BE49-F238E27FC236}">
                <a16:creationId xmlns:a16="http://schemas.microsoft.com/office/drawing/2014/main" id="{8DE8D2A4-CDBA-4DE1-9442-D55534ED1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762000"/>
            <a:ext cx="4648199" cy="2590799"/>
          </a:xfrm>
          <a:prstGeom prst="rect">
            <a:avLst/>
          </a:prstGeom>
        </p:spPr>
      </p:pic>
      <p:pic>
        <p:nvPicPr>
          <p:cNvPr id="13" name="Picture 12">
            <a:extLst>
              <a:ext uri="{FF2B5EF4-FFF2-40B4-BE49-F238E27FC236}">
                <a16:creationId xmlns:a16="http://schemas.microsoft.com/office/drawing/2014/main" id="{CEA353E6-9FCE-4E8D-B77C-DC64C292D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76600"/>
            <a:ext cx="9144000" cy="1981200"/>
          </a:xfrm>
          <a:prstGeom prst="rect">
            <a:avLst/>
          </a:prstGeom>
        </p:spPr>
      </p:pic>
    </p:spTree>
    <p:extLst>
      <p:ext uri="{BB962C8B-B14F-4D97-AF65-F5344CB8AC3E}">
        <p14:creationId xmlns:p14="http://schemas.microsoft.com/office/powerpoint/2010/main" val="1882505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33D9FE-1960-4A00-9519-756EBB5A2670}"/>
              </a:ext>
            </a:extLst>
          </p:cNvPr>
          <p:cNvSpPr txBox="1">
            <a:spLocks noGrp="1"/>
          </p:cNvSpPr>
          <p:nvPr>
            <p:ph type="title"/>
          </p:nvPr>
        </p:nvSpPr>
        <p:spPr>
          <a:xfrm>
            <a:off x="457200" y="206816"/>
            <a:ext cx="8229600" cy="480131"/>
          </a:xfrm>
          <a:prstGeom prst="rect">
            <a:avLst/>
          </a:prstGeom>
          <a:noFill/>
        </p:spPr>
        <p:txBody>
          <a:bodyPr wrap="square" rtlCol="0">
            <a:spAutoFit/>
          </a:bodyPr>
          <a:lstStyle/>
          <a:p>
            <a:pPr algn="ctr" defTabSz="914400"/>
            <a:r>
              <a:rPr lang="en-US" sz="2800" b="1" dirty="0">
                <a:solidFill>
                  <a:schemeClr val="tx1">
                    <a:lumMod val="65000"/>
                    <a:lumOff val="35000"/>
                  </a:schemeClr>
                </a:solidFill>
                <a:latin typeface="Tw Cen MT" panose="020B0602020104020603" pitchFamily="34" charset="0"/>
                <a:ea typeface="+mn-ea"/>
                <a:cs typeface="+mn-cs"/>
              </a:rPr>
              <a:t>PROFESSIONAL BENEFITS</a:t>
            </a:r>
          </a:p>
        </p:txBody>
      </p:sp>
      <p:sp>
        <p:nvSpPr>
          <p:cNvPr id="3" name="Content Placeholder 2">
            <a:extLst>
              <a:ext uri="{FF2B5EF4-FFF2-40B4-BE49-F238E27FC236}">
                <a16:creationId xmlns:a16="http://schemas.microsoft.com/office/drawing/2014/main" id="{3413D687-40CF-454D-AAFC-102A016B6BE5}"/>
              </a:ext>
            </a:extLst>
          </p:cNvPr>
          <p:cNvSpPr>
            <a:spLocks noGrp="1"/>
          </p:cNvSpPr>
          <p:nvPr>
            <p:ph idx="1"/>
          </p:nvPr>
        </p:nvSpPr>
        <p:spPr>
          <a:xfrm>
            <a:off x="457200" y="762000"/>
            <a:ext cx="8229600" cy="5812536"/>
          </a:xfrm>
        </p:spPr>
        <p:txBody>
          <a:bodyPr/>
          <a:lstStyle/>
          <a:p>
            <a:r>
              <a:rPr lang="en-US" sz="2000" b="1" dirty="0">
                <a:solidFill>
                  <a:schemeClr val="tx1">
                    <a:lumMod val="65000"/>
                    <a:lumOff val="35000"/>
                  </a:schemeClr>
                </a:solidFill>
                <a:latin typeface="Tw Cen MT" panose="020B0602020104020603" pitchFamily="34" charset="0"/>
              </a:rPr>
              <a:t>Monthly Income</a:t>
            </a:r>
          </a:p>
          <a:p>
            <a:pPr marL="109728" indent="0">
              <a:buNone/>
            </a:pPr>
            <a:endParaRPr lang="en-US" sz="1600" b="1" dirty="0"/>
          </a:p>
          <a:p>
            <a:pPr marL="109728" indent="0">
              <a:buNone/>
            </a:pPr>
            <a:endParaRPr lang="en-US" sz="1600" b="1" dirty="0"/>
          </a:p>
        </p:txBody>
      </p:sp>
      <p:sp>
        <p:nvSpPr>
          <p:cNvPr id="10" name="Rectangle: Rounded Corners 9">
            <a:extLst>
              <a:ext uri="{FF2B5EF4-FFF2-40B4-BE49-F238E27FC236}">
                <a16:creationId xmlns:a16="http://schemas.microsoft.com/office/drawing/2014/main" id="{D7C598CA-3FCF-4B9A-9E57-DACA4B7F227D}"/>
              </a:ext>
            </a:extLst>
          </p:cNvPr>
          <p:cNvSpPr/>
          <p:nvPr/>
        </p:nvSpPr>
        <p:spPr>
          <a:xfrm>
            <a:off x="4952999" y="3733800"/>
            <a:ext cx="4114800" cy="2993136"/>
          </a:xfrm>
          <a:prstGeom prst="roundRect">
            <a:avLst/>
          </a:prstGeom>
          <a:ln/>
        </p:spPr>
        <p:style>
          <a:lnRef idx="2">
            <a:schemeClr val="dk1"/>
          </a:lnRef>
          <a:fillRef idx="1001">
            <a:schemeClr val="lt1"/>
          </a:fillRef>
          <a:effectRef idx="0">
            <a:schemeClr val="dk1"/>
          </a:effectRef>
          <a:fontRef idx="minor">
            <a:schemeClr val="dk1"/>
          </a:fontRef>
        </p:style>
        <p:txBody>
          <a:bodyPr rtlCol="0" anchor="ctr"/>
          <a:lstStyle/>
          <a:p>
            <a:pPr marL="228600" indent="-228600" algn="just">
              <a:buAutoNum type="arabicPeriod"/>
            </a:pPr>
            <a:r>
              <a:rPr lang="en-US" sz="1600" dirty="0">
                <a:solidFill>
                  <a:schemeClr val="tx1"/>
                </a:solidFill>
                <a:latin typeface="Tw Cen MT" pitchFamily="34" charset="0"/>
              </a:rPr>
              <a:t>From distribution plot, Monthly Income distribution for current employees &amp; resigned employees are more or less overlapping and right-skewed.</a:t>
            </a:r>
          </a:p>
          <a:p>
            <a:pPr marL="228600" indent="-228600" algn="just">
              <a:buAutoNum type="arabicPeriod"/>
            </a:pPr>
            <a:r>
              <a:rPr lang="en-US" sz="1600" dirty="0">
                <a:solidFill>
                  <a:schemeClr val="tx1"/>
                </a:solidFill>
                <a:latin typeface="Tw Cen MT" pitchFamily="34" charset="0"/>
              </a:rPr>
              <a:t>From box plot, we found out there are 1797 outliers, which is 7.74%. So we cant remove the outliers due to information loss.</a:t>
            </a:r>
          </a:p>
          <a:p>
            <a:pPr marL="228600" indent="-228600" algn="just">
              <a:buAutoNum type="arabicPeriod"/>
            </a:pPr>
            <a:r>
              <a:rPr lang="en-US" sz="1600" dirty="0">
                <a:solidFill>
                  <a:schemeClr val="tx1"/>
                </a:solidFill>
                <a:latin typeface="Tw Cen MT" pitchFamily="34" charset="0"/>
              </a:rPr>
              <a:t>We can see that from bar plot that, attrition rate is highest among Lower Income Group. </a:t>
            </a:r>
          </a:p>
        </p:txBody>
      </p:sp>
      <p:pic>
        <p:nvPicPr>
          <p:cNvPr id="5" name="Picture 4">
            <a:extLst>
              <a:ext uri="{FF2B5EF4-FFF2-40B4-BE49-F238E27FC236}">
                <a16:creationId xmlns:a16="http://schemas.microsoft.com/office/drawing/2014/main" id="{236278BF-F712-430E-83AA-8AE9F231E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1143001"/>
            <a:ext cx="3962401" cy="2362199"/>
          </a:xfrm>
          <a:prstGeom prst="rect">
            <a:avLst/>
          </a:prstGeom>
        </p:spPr>
      </p:pic>
      <p:pic>
        <p:nvPicPr>
          <p:cNvPr id="8" name="Picture 7">
            <a:extLst>
              <a:ext uri="{FF2B5EF4-FFF2-40B4-BE49-F238E27FC236}">
                <a16:creationId xmlns:a16="http://schemas.microsoft.com/office/drawing/2014/main" id="{62584366-9483-40F2-8597-B0184F0A1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143001"/>
            <a:ext cx="4648198" cy="2438397"/>
          </a:xfrm>
          <a:prstGeom prst="rect">
            <a:avLst/>
          </a:prstGeom>
        </p:spPr>
      </p:pic>
      <p:pic>
        <p:nvPicPr>
          <p:cNvPr id="12" name="Picture 11">
            <a:extLst>
              <a:ext uri="{FF2B5EF4-FFF2-40B4-BE49-F238E27FC236}">
                <a16:creationId xmlns:a16="http://schemas.microsoft.com/office/drawing/2014/main" id="{E5268617-156D-4815-A11A-AF168CCD27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3505200"/>
            <a:ext cx="4724399" cy="3221736"/>
          </a:xfrm>
          <a:prstGeom prst="rect">
            <a:avLst/>
          </a:prstGeom>
        </p:spPr>
      </p:pic>
    </p:spTree>
    <p:extLst>
      <p:ext uri="{BB962C8B-B14F-4D97-AF65-F5344CB8AC3E}">
        <p14:creationId xmlns:p14="http://schemas.microsoft.com/office/powerpoint/2010/main" val="532838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3D687-40CF-454D-AAFC-102A016B6BE5}"/>
              </a:ext>
            </a:extLst>
          </p:cNvPr>
          <p:cNvSpPr>
            <a:spLocks noGrp="1"/>
          </p:cNvSpPr>
          <p:nvPr>
            <p:ph idx="1"/>
          </p:nvPr>
        </p:nvSpPr>
        <p:spPr>
          <a:xfrm>
            <a:off x="457200" y="304800"/>
            <a:ext cx="8229600" cy="6269736"/>
          </a:xfrm>
        </p:spPr>
        <p:txBody>
          <a:bodyPr/>
          <a:lstStyle/>
          <a:p>
            <a:pPr marL="0" indent="0" algn="ctr" defTabSz="914400">
              <a:spcBef>
                <a:spcPct val="0"/>
              </a:spcBef>
              <a:buNone/>
            </a:pPr>
            <a:r>
              <a:rPr lang="en-US" sz="2800" b="1" dirty="0">
                <a:solidFill>
                  <a:schemeClr val="tx1">
                    <a:lumMod val="65000"/>
                    <a:lumOff val="35000"/>
                  </a:schemeClr>
                </a:solidFill>
                <a:latin typeface="Tw Cen MT" panose="020B0602020104020603" pitchFamily="34" charset="0"/>
              </a:rPr>
              <a:t>Percent Salary Hike</a:t>
            </a:r>
          </a:p>
          <a:p>
            <a:pPr marL="109728" indent="0">
              <a:buNone/>
            </a:pPr>
            <a:endParaRPr lang="en-US" sz="1600" b="1" dirty="0"/>
          </a:p>
          <a:p>
            <a:pPr marL="109728" indent="0">
              <a:buNone/>
            </a:pPr>
            <a:endParaRPr lang="en-US" sz="1600" b="1" dirty="0"/>
          </a:p>
        </p:txBody>
      </p:sp>
      <p:sp>
        <p:nvSpPr>
          <p:cNvPr id="10" name="Rectangle: Rounded Corners 9">
            <a:extLst>
              <a:ext uri="{FF2B5EF4-FFF2-40B4-BE49-F238E27FC236}">
                <a16:creationId xmlns:a16="http://schemas.microsoft.com/office/drawing/2014/main" id="{D7C598CA-3FCF-4B9A-9E57-DACA4B7F227D}"/>
              </a:ext>
            </a:extLst>
          </p:cNvPr>
          <p:cNvSpPr/>
          <p:nvPr/>
        </p:nvSpPr>
        <p:spPr>
          <a:xfrm>
            <a:off x="76200" y="5334000"/>
            <a:ext cx="8991599" cy="13929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228600" indent="-228600" algn="just">
              <a:buAutoNum type="arabicPeriod"/>
            </a:pPr>
            <a:r>
              <a:rPr lang="en-US" sz="1600" dirty="0">
                <a:solidFill>
                  <a:schemeClr val="tx1"/>
                </a:solidFill>
                <a:latin typeface="Tw Cen MT" pitchFamily="34" charset="0"/>
              </a:rPr>
              <a:t>From pie plot, Most of the employees getting salary hikes between 11 &amp; 14 both inclusive.</a:t>
            </a:r>
          </a:p>
          <a:p>
            <a:pPr marL="228600" indent="-228600" algn="just">
              <a:buAutoNum type="arabicPeriod"/>
            </a:pPr>
            <a:r>
              <a:rPr lang="en-US" sz="1600" dirty="0">
                <a:solidFill>
                  <a:schemeClr val="tx1"/>
                </a:solidFill>
                <a:latin typeface="Tw Cen MT" pitchFamily="34" charset="0"/>
              </a:rPr>
              <a:t>From count plot we observe that as percent salary hike increases, count of resigned employees decreases.</a:t>
            </a:r>
          </a:p>
          <a:p>
            <a:pPr marL="228600" indent="-228600" algn="just">
              <a:buAutoNum type="arabicPeriod"/>
            </a:pPr>
            <a:r>
              <a:rPr lang="en-US" sz="1600" dirty="0">
                <a:solidFill>
                  <a:schemeClr val="tx1"/>
                </a:solidFill>
                <a:latin typeface="Tw Cen MT" pitchFamily="34" charset="0"/>
              </a:rPr>
              <a:t>From regression plot we can see that as the percent salary hike is increasing attrition rate is decreasing.</a:t>
            </a:r>
          </a:p>
        </p:txBody>
      </p:sp>
      <p:pic>
        <p:nvPicPr>
          <p:cNvPr id="5" name="Picture 4">
            <a:extLst>
              <a:ext uri="{FF2B5EF4-FFF2-40B4-BE49-F238E27FC236}">
                <a16:creationId xmlns:a16="http://schemas.microsoft.com/office/drawing/2014/main" id="{90CA5EDE-E32A-4659-83FC-76BB53195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721453"/>
            <a:ext cx="4648201" cy="4495800"/>
          </a:xfrm>
          <a:prstGeom prst="rect">
            <a:avLst/>
          </a:prstGeom>
        </p:spPr>
      </p:pic>
      <p:pic>
        <p:nvPicPr>
          <p:cNvPr id="8" name="Picture 7">
            <a:extLst>
              <a:ext uri="{FF2B5EF4-FFF2-40B4-BE49-F238E27FC236}">
                <a16:creationId xmlns:a16="http://schemas.microsoft.com/office/drawing/2014/main" id="{35C91B9D-D332-4BFB-9135-1A8C91B75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197" y="762001"/>
            <a:ext cx="4495803" cy="2362199"/>
          </a:xfrm>
          <a:prstGeom prst="rect">
            <a:avLst/>
          </a:prstGeom>
        </p:spPr>
      </p:pic>
      <p:pic>
        <p:nvPicPr>
          <p:cNvPr id="12" name="Picture 11">
            <a:extLst>
              <a:ext uri="{FF2B5EF4-FFF2-40B4-BE49-F238E27FC236}">
                <a16:creationId xmlns:a16="http://schemas.microsoft.com/office/drawing/2014/main" id="{8D41D8C0-DE2A-4201-A7A9-5E027C037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3200400"/>
            <a:ext cx="4267200" cy="2209800"/>
          </a:xfrm>
          <a:prstGeom prst="rect">
            <a:avLst/>
          </a:prstGeom>
        </p:spPr>
      </p:pic>
    </p:spTree>
    <p:extLst>
      <p:ext uri="{BB962C8B-B14F-4D97-AF65-F5344CB8AC3E}">
        <p14:creationId xmlns:p14="http://schemas.microsoft.com/office/powerpoint/2010/main" val="99442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E299F19-3208-45FE-A5BA-04802CCFF04D}"/>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64729" y="1168434"/>
            <a:ext cx="4694349" cy="2819400"/>
          </a:xfrm>
        </p:spPr>
      </p:pic>
      <p:pic>
        <p:nvPicPr>
          <p:cNvPr id="12" name="Picture 11">
            <a:extLst>
              <a:ext uri="{FF2B5EF4-FFF2-40B4-BE49-F238E27FC236}">
                <a16:creationId xmlns:a16="http://schemas.microsoft.com/office/drawing/2014/main" id="{0D87C243-992D-4435-A4B0-EBDEDF558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51" y="4410904"/>
            <a:ext cx="4876800" cy="2417045"/>
          </a:xfrm>
          <a:prstGeom prst="rect">
            <a:avLst/>
          </a:prstGeom>
        </p:spPr>
      </p:pic>
      <p:sp>
        <p:nvSpPr>
          <p:cNvPr id="19" name="Rectangle: Rounded Corners 18">
            <a:extLst>
              <a:ext uri="{FF2B5EF4-FFF2-40B4-BE49-F238E27FC236}">
                <a16:creationId xmlns:a16="http://schemas.microsoft.com/office/drawing/2014/main" id="{743F0000-821E-4C9F-9110-E04424818A59}"/>
              </a:ext>
            </a:extLst>
          </p:cNvPr>
          <p:cNvSpPr/>
          <p:nvPr/>
        </p:nvSpPr>
        <p:spPr>
          <a:xfrm>
            <a:off x="5105400" y="1981200"/>
            <a:ext cx="3554569" cy="2743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228600" indent="-228600" algn="just">
              <a:buAutoNum type="arabicPeriod"/>
            </a:pPr>
            <a:r>
              <a:rPr lang="en-IN" sz="1600" dirty="0">
                <a:latin typeface="Tw Cen MT" pitchFamily="34" charset="0"/>
              </a:rPr>
              <a:t>R&amp;D department has highest number of attrition but attrition rate is highest in Sales Department.</a:t>
            </a:r>
          </a:p>
          <a:p>
            <a:pPr marL="228600" indent="-228600" algn="just">
              <a:buAutoNum type="arabicPeriod"/>
            </a:pPr>
            <a:r>
              <a:rPr lang="en-IN" sz="1600" dirty="0">
                <a:latin typeface="Tw Cen MT" pitchFamily="34" charset="0"/>
              </a:rPr>
              <a:t>Life-Sciences education field has highest number of attrition but attrition rate is highest for Technical Degree.</a:t>
            </a:r>
          </a:p>
          <a:p>
            <a:pPr marL="342900" indent="-342900">
              <a:buAutoNum type="arabicPeriod"/>
            </a:pPr>
            <a:endParaRPr lang="en-IN" dirty="0"/>
          </a:p>
        </p:txBody>
      </p:sp>
      <p:sp>
        <p:nvSpPr>
          <p:cNvPr id="7" name="TextBox 6">
            <a:extLst>
              <a:ext uri="{FF2B5EF4-FFF2-40B4-BE49-F238E27FC236}">
                <a16:creationId xmlns:a16="http://schemas.microsoft.com/office/drawing/2014/main" id="{7D33D9FE-1960-4A00-9519-756EBB5A2670}"/>
              </a:ext>
            </a:extLst>
          </p:cNvPr>
          <p:cNvSpPr txBox="1"/>
          <p:nvPr/>
        </p:nvSpPr>
        <p:spPr>
          <a:xfrm>
            <a:off x="990600" y="215014"/>
            <a:ext cx="7278915" cy="523220"/>
          </a:xfrm>
          <a:prstGeom prst="rect">
            <a:avLst/>
          </a:prstGeom>
          <a:noFill/>
        </p:spPr>
        <p:txBody>
          <a:bodyPr wrap="square" rtlCol="0">
            <a:spAutoFit/>
          </a:bodyPr>
          <a:lstStyle/>
          <a:p>
            <a:pPr algn="ctr">
              <a:spcBef>
                <a:spcPct val="0"/>
              </a:spcBef>
            </a:pPr>
            <a:r>
              <a:rPr lang="en-US" sz="2800" b="1" dirty="0">
                <a:solidFill>
                  <a:schemeClr val="tx1">
                    <a:lumMod val="65000"/>
                    <a:lumOff val="35000"/>
                  </a:schemeClr>
                </a:solidFill>
                <a:latin typeface="Tw Cen MT" panose="020B0602020104020603" pitchFamily="34" charset="0"/>
              </a:rPr>
              <a:t>CREDENTIAL BASED</a:t>
            </a:r>
          </a:p>
        </p:txBody>
      </p:sp>
      <p:sp>
        <p:nvSpPr>
          <p:cNvPr id="8" name="TextBox 7"/>
          <p:cNvSpPr txBox="1"/>
          <p:nvPr/>
        </p:nvSpPr>
        <p:spPr>
          <a:xfrm>
            <a:off x="759304" y="742924"/>
            <a:ext cx="1752600"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chemeClr val="tx1">
                    <a:lumMod val="65000"/>
                    <a:lumOff val="35000"/>
                  </a:schemeClr>
                </a:solidFill>
                <a:latin typeface="Tw Cen MT" panose="020B0602020104020603" pitchFamily="34" charset="0"/>
              </a:rPr>
              <a:t>Department</a:t>
            </a:r>
          </a:p>
        </p:txBody>
      </p:sp>
      <p:sp>
        <p:nvSpPr>
          <p:cNvPr id="9" name="TextBox 8"/>
          <p:cNvSpPr txBox="1"/>
          <p:nvPr/>
        </p:nvSpPr>
        <p:spPr>
          <a:xfrm>
            <a:off x="759304" y="4010794"/>
            <a:ext cx="2209800" cy="400110"/>
          </a:xfrm>
          <a:prstGeom prst="rect">
            <a:avLst/>
          </a:prstGeom>
          <a:noFill/>
        </p:spPr>
        <p:txBody>
          <a:bodyPr wrap="square" rtlCol="0">
            <a:spAutoFit/>
          </a:bodyPr>
          <a:lstStyle/>
          <a:p>
            <a:pPr marL="342900" indent="-342900">
              <a:buFont typeface="Wingdings" panose="05000000000000000000" pitchFamily="2" charset="2"/>
              <a:buChar char="§"/>
            </a:pPr>
            <a:r>
              <a:rPr lang="en-US" sz="2000" dirty="0">
                <a:solidFill>
                  <a:schemeClr val="tx1">
                    <a:lumMod val="65000"/>
                    <a:lumOff val="35000"/>
                  </a:schemeClr>
                </a:solidFill>
                <a:latin typeface="Tw Cen MT" panose="020B0602020104020603" pitchFamily="34" charset="0"/>
              </a:rPr>
              <a:t>Education  Field</a:t>
            </a:r>
            <a:endParaRPr lang="en-US" dirty="0">
              <a:solidFill>
                <a:schemeClr val="tx1">
                  <a:lumMod val="65000"/>
                  <a:lumOff val="35000"/>
                </a:schemeClr>
              </a:solidFill>
              <a:latin typeface="Tw Cen MT" panose="020B0602020104020603" pitchFamily="34" charset="0"/>
            </a:endParaRPr>
          </a:p>
        </p:txBody>
      </p:sp>
    </p:spTree>
    <p:extLst>
      <p:ext uri="{BB962C8B-B14F-4D97-AF65-F5344CB8AC3E}">
        <p14:creationId xmlns:p14="http://schemas.microsoft.com/office/powerpoint/2010/main" val="136254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D851E6-4D93-4808-875B-521FE45F88B6}"/>
              </a:ext>
            </a:extLst>
          </p:cNvPr>
          <p:cNvSpPr/>
          <p:nvPr/>
        </p:nvSpPr>
        <p:spPr>
          <a:xfrm>
            <a:off x="486561" y="1142999"/>
            <a:ext cx="3711009" cy="4470423"/>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3" name="Straight Connector 2">
            <a:extLst>
              <a:ext uri="{FF2B5EF4-FFF2-40B4-BE49-F238E27FC236}">
                <a16:creationId xmlns:a16="http://schemas.microsoft.com/office/drawing/2014/main" id="{CB32DBFD-68B8-4B30-B445-9953926E7EC5}"/>
              </a:ext>
            </a:extLst>
          </p:cNvPr>
          <p:cNvCxnSpPr>
            <a:cxnSpLocks/>
          </p:cNvCxnSpPr>
          <p:nvPr/>
        </p:nvCxnSpPr>
        <p:spPr>
          <a:xfrm flipV="1">
            <a:off x="486560" y="1130981"/>
            <a:ext cx="114694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8106A27-B64D-45C9-9E26-0763F3404A91}"/>
              </a:ext>
            </a:extLst>
          </p:cNvPr>
          <p:cNvCxnSpPr>
            <a:cxnSpLocks/>
          </p:cNvCxnSpPr>
          <p:nvPr/>
        </p:nvCxnSpPr>
        <p:spPr>
          <a:xfrm>
            <a:off x="486559" y="1116015"/>
            <a:ext cx="1" cy="9341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336D1D-5BC9-4EAC-8660-D4B2BBD4C548}"/>
              </a:ext>
            </a:extLst>
          </p:cNvPr>
          <p:cNvCxnSpPr>
            <a:cxnSpLocks/>
          </p:cNvCxnSpPr>
          <p:nvPr/>
        </p:nvCxnSpPr>
        <p:spPr>
          <a:xfrm flipV="1">
            <a:off x="4197570" y="4759744"/>
            <a:ext cx="0" cy="88681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A80407B-06C8-44FD-94F4-573761D0C6B2}"/>
              </a:ext>
            </a:extLst>
          </p:cNvPr>
          <p:cNvCxnSpPr>
            <a:cxnSpLocks/>
          </p:cNvCxnSpPr>
          <p:nvPr/>
        </p:nvCxnSpPr>
        <p:spPr>
          <a:xfrm flipH="1">
            <a:off x="3180694" y="5628447"/>
            <a:ext cx="10168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E64CA526-6677-4417-AB92-4A5730C2CFBB}"/>
              </a:ext>
            </a:extLst>
          </p:cNvPr>
          <p:cNvGrpSpPr/>
          <p:nvPr/>
        </p:nvGrpSpPr>
        <p:grpSpPr>
          <a:xfrm>
            <a:off x="561645" y="2349532"/>
            <a:ext cx="3582715" cy="2401745"/>
            <a:chOff x="1323192" y="3469661"/>
            <a:chExt cx="2855019" cy="4204997"/>
          </a:xfrm>
        </p:grpSpPr>
        <p:sp>
          <p:nvSpPr>
            <p:cNvPr id="15" name="TextBox 14">
              <a:extLst>
                <a:ext uri="{FF2B5EF4-FFF2-40B4-BE49-F238E27FC236}">
                  <a16:creationId xmlns:a16="http://schemas.microsoft.com/office/drawing/2014/main" id="{46A1E12B-F817-436F-94E2-5F7731E01E0A}"/>
                </a:ext>
              </a:extLst>
            </p:cNvPr>
            <p:cNvSpPr txBox="1"/>
            <p:nvPr/>
          </p:nvSpPr>
          <p:spPr>
            <a:xfrm>
              <a:off x="1323192" y="4910316"/>
              <a:ext cx="2855019" cy="2764342"/>
            </a:xfrm>
            <a:prstGeom prst="rect">
              <a:avLst/>
            </a:prstGeom>
            <a:noFill/>
          </p:spPr>
          <p:txBody>
            <a:bodyPr wrap="square" rtlCol="0">
              <a:spAutoFit/>
            </a:bodyPr>
            <a:lstStyle/>
            <a:p>
              <a:pPr marL="285750" indent="-285750" defTabSz="685800">
                <a:lnSpc>
                  <a:spcPct val="90000"/>
                </a:lnSpc>
                <a:spcBef>
                  <a:spcPts val="750"/>
                </a:spcBef>
                <a:buFont typeface="Arial" pitchFamily="34" charset="0"/>
                <a:buChar char="•"/>
              </a:pPr>
              <a:r>
                <a:rPr lang="en-IN" sz="1400" dirty="0">
                  <a:solidFill>
                    <a:schemeClr val="tx1">
                      <a:lumMod val="50000"/>
                      <a:lumOff val="50000"/>
                    </a:schemeClr>
                  </a:solidFill>
                  <a:latin typeface="Tw Cen MT" panose="020B0602020104020603" pitchFamily="34" charset="0"/>
                </a:rPr>
                <a:t>To analyse and predict the attrition of the company’s valuable employees from the IBM Employee Attrition dataset containing information about the employees like age, monthly income, job level, performance rating, years at company etc.</a:t>
              </a:r>
            </a:p>
            <a:p>
              <a:pPr algn="ctr"/>
              <a:endParaRPr lang="en-US" sz="21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0879957-CD43-4A95-845A-AE2DBCE441EC}"/>
                </a:ext>
              </a:extLst>
            </p:cNvPr>
            <p:cNvSpPr txBox="1"/>
            <p:nvPr/>
          </p:nvSpPr>
          <p:spPr>
            <a:xfrm>
              <a:off x="1436174" y="3469661"/>
              <a:ext cx="2689700" cy="743625"/>
            </a:xfrm>
            <a:prstGeom prst="rect">
              <a:avLst/>
            </a:prstGeom>
            <a:noFill/>
          </p:spPr>
          <p:txBody>
            <a:bodyPr wrap="square" rtlCol="0">
              <a:spAutoFit/>
            </a:bodyPr>
            <a:lstStyle/>
            <a:p>
              <a:pPr algn="ctr" defTabSz="685800">
                <a:lnSpc>
                  <a:spcPct val="90000"/>
                </a:lnSpc>
                <a:spcBef>
                  <a:spcPts val="750"/>
                </a:spcBef>
              </a:pPr>
              <a:r>
                <a:rPr lang="en-US" sz="2400" b="1" dirty="0">
                  <a:solidFill>
                    <a:schemeClr val="tx1">
                      <a:lumMod val="65000"/>
                      <a:lumOff val="35000"/>
                    </a:schemeClr>
                  </a:solidFill>
                  <a:latin typeface="Tw Cen MT" panose="020B0602020104020603" pitchFamily="34" charset="0"/>
                </a:rPr>
                <a:t>Problem Statement</a:t>
              </a:r>
            </a:p>
          </p:txBody>
        </p:sp>
      </p:grpSp>
      <p:sp>
        <p:nvSpPr>
          <p:cNvPr id="17" name="Rectangle 16">
            <a:extLst>
              <a:ext uri="{FF2B5EF4-FFF2-40B4-BE49-F238E27FC236}">
                <a16:creationId xmlns:a16="http://schemas.microsoft.com/office/drawing/2014/main" id="{92A9CF0A-4D9B-42A8-BDD0-D22963B1A7A3}"/>
              </a:ext>
            </a:extLst>
          </p:cNvPr>
          <p:cNvSpPr/>
          <p:nvPr/>
        </p:nvSpPr>
        <p:spPr>
          <a:xfrm>
            <a:off x="4672845" y="1142999"/>
            <a:ext cx="3880042" cy="450355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4672845" y="1134026"/>
            <a:ext cx="0" cy="853679"/>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5099685" y="707187"/>
            <a:ext cx="0" cy="853679"/>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3DF652-D686-4680-A890-91D4BEE50FA6}"/>
              </a:ext>
            </a:extLst>
          </p:cNvPr>
          <p:cNvCxnSpPr>
            <a:cxnSpLocks/>
          </p:cNvCxnSpPr>
          <p:nvPr/>
        </p:nvCxnSpPr>
        <p:spPr>
          <a:xfrm rot="10800000">
            <a:off x="8552887" y="4809138"/>
            <a:ext cx="0" cy="853679"/>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510E53A-D49B-46BA-BDED-AB6DFD5C2A4A}"/>
              </a:ext>
            </a:extLst>
          </p:cNvPr>
          <p:cNvCxnSpPr>
            <a:cxnSpLocks/>
          </p:cNvCxnSpPr>
          <p:nvPr/>
        </p:nvCxnSpPr>
        <p:spPr>
          <a:xfrm flipH="1" flipV="1">
            <a:off x="7711062" y="5662817"/>
            <a:ext cx="855374" cy="1"/>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22" name="Freeform 219">
            <a:extLst>
              <a:ext uri="{FF2B5EF4-FFF2-40B4-BE49-F238E27FC236}">
                <a16:creationId xmlns:a16="http://schemas.microsoft.com/office/drawing/2014/main" id="{74D2BDD8-BD38-47A7-B371-0B812D6B891F}"/>
              </a:ext>
            </a:extLst>
          </p:cNvPr>
          <p:cNvSpPr>
            <a:spLocks noChangeArrowheads="1"/>
          </p:cNvSpPr>
          <p:nvPr/>
        </p:nvSpPr>
        <p:spPr bwMode="auto">
          <a:xfrm>
            <a:off x="2118082" y="1852824"/>
            <a:ext cx="393740" cy="442955"/>
          </a:xfrm>
          <a:custGeom>
            <a:avLst/>
            <a:gdLst>
              <a:gd name="T0" fmla="*/ 413 w 546"/>
              <a:gd name="T1" fmla="*/ 368 h 619"/>
              <a:gd name="T2" fmla="*/ 413 w 546"/>
              <a:gd name="T3" fmla="*/ 368 h 619"/>
              <a:gd name="T4" fmla="*/ 236 w 546"/>
              <a:gd name="T5" fmla="*/ 368 h 619"/>
              <a:gd name="T6" fmla="*/ 221 w 546"/>
              <a:gd name="T7" fmla="*/ 383 h 619"/>
              <a:gd name="T8" fmla="*/ 236 w 546"/>
              <a:gd name="T9" fmla="*/ 412 h 619"/>
              <a:gd name="T10" fmla="*/ 413 w 546"/>
              <a:gd name="T11" fmla="*/ 412 h 619"/>
              <a:gd name="T12" fmla="*/ 427 w 546"/>
              <a:gd name="T13" fmla="*/ 383 h 619"/>
              <a:gd name="T14" fmla="*/ 413 w 546"/>
              <a:gd name="T15" fmla="*/ 368 h 619"/>
              <a:gd name="T16" fmla="*/ 413 w 546"/>
              <a:gd name="T17" fmla="*/ 265 h 619"/>
              <a:gd name="T18" fmla="*/ 413 w 546"/>
              <a:gd name="T19" fmla="*/ 265 h 619"/>
              <a:gd name="T20" fmla="*/ 236 w 546"/>
              <a:gd name="T21" fmla="*/ 265 h 619"/>
              <a:gd name="T22" fmla="*/ 221 w 546"/>
              <a:gd name="T23" fmla="*/ 295 h 619"/>
              <a:gd name="T24" fmla="*/ 236 w 546"/>
              <a:gd name="T25" fmla="*/ 309 h 619"/>
              <a:gd name="T26" fmla="*/ 413 w 546"/>
              <a:gd name="T27" fmla="*/ 309 h 619"/>
              <a:gd name="T28" fmla="*/ 427 w 546"/>
              <a:gd name="T29" fmla="*/ 295 h 619"/>
              <a:gd name="T30" fmla="*/ 413 w 546"/>
              <a:gd name="T31" fmla="*/ 265 h 619"/>
              <a:gd name="T32" fmla="*/ 413 w 546"/>
              <a:gd name="T33" fmla="*/ 0 h 619"/>
              <a:gd name="T34" fmla="*/ 413 w 546"/>
              <a:gd name="T35" fmla="*/ 0 h 619"/>
              <a:gd name="T36" fmla="*/ 177 w 546"/>
              <a:gd name="T37" fmla="*/ 0 h 619"/>
              <a:gd name="T38" fmla="*/ 104 w 546"/>
              <a:gd name="T39" fmla="*/ 74 h 619"/>
              <a:gd name="T40" fmla="*/ 74 w 546"/>
              <a:gd name="T41" fmla="*/ 74 h 619"/>
              <a:gd name="T42" fmla="*/ 0 w 546"/>
              <a:gd name="T43" fmla="*/ 147 h 619"/>
              <a:gd name="T44" fmla="*/ 0 w 546"/>
              <a:gd name="T45" fmla="*/ 545 h 619"/>
              <a:gd name="T46" fmla="*/ 74 w 546"/>
              <a:gd name="T47" fmla="*/ 618 h 619"/>
              <a:gd name="T48" fmla="*/ 368 w 546"/>
              <a:gd name="T49" fmla="*/ 618 h 619"/>
              <a:gd name="T50" fmla="*/ 457 w 546"/>
              <a:gd name="T51" fmla="*/ 545 h 619"/>
              <a:gd name="T52" fmla="*/ 472 w 546"/>
              <a:gd name="T53" fmla="*/ 545 h 619"/>
              <a:gd name="T54" fmla="*/ 545 w 546"/>
              <a:gd name="T55" fmla="*/ 471 h 619"/>
              <a:gd name="T56" fmla="*/ 545 w 546"/>
              <a:gd name="T57" fmla="*/ 192 h 619"/>
              <a:gd name="T58" fmla="*/ 545 w 546"/>
              <a:gd name="T59" fmla="*/ 147 h 619"/>
              <a:gd name="T60" fmla="*/ 413 w 546"/>
              <a:gd name="T61" fmla="*/ 0 h 619"/>
              <a:gd name="T62" fmla="*/ 368 w 546"/>
              <a:gd name="T63" fmla="*/ 589 h 619"/>
              <a:gd name="T64" fmla="*/ 368 w 546"/>
              <a:gd name="T65" fmla="*/ 589 h 619"/>
              <a:gd name="T66" fmla="*/ 74 w 546"/>
              <a:gd name="T67" fmla="*/ 589 h 619"/>
              <a:gd name="T68" fmla="*/ 45 w 546"/>
              <a:gd name="T69" fmla="*/ 545 h 619"/>
              <a:gd name="T70" fmla="*/ 45 w 546"/>
              <a:gd name="T71" fmla="*/ 147 h 619"/>
              <a:gd name="T72" fmla="*/ 74 w 546"/>
              <a:gd name="T73" fmla="*/ 118 h 619"/>
              <a:gd name="T74" fmla="*/ 104 w 546"/>
              <a:gd name="T75" fmla="*/ 118 h 619"/>
              <a:gd name="T76" fmla="*/ 104 w 546"/>
              <a:gd name="T77" fmla="*/ 471 h 619"/>
              <a:gd name="T78" fmla="*/ 177 w 546"/>
              <a:gd name="T79" fmla="*/ 545 h 619"/>
              <a:gd name="T80" fmla="*/ 413 w 546"/>
              <a:gd name="T81" fmla="*/ 545 h 619"/>
              <a:gd name="T82" fmla="*/ 368 w 546"/>
              <a:gd name="T83" fmla="*/ 589 h 619"/>
              <a:gd name="T84" fmla="*/ 516 w 546"/>
              <a:gd name="T85" fmla="*/ 471 h 619"/>
              <a:gd name="T86" fmla="*/ 516 w 546"/>
              <a:gd name="T87" fmla="*/ 471 h 619"/>
              <a:gd name="T88" fmla="*/ 472 w 546"/>
              <a:gd name="T89" fmla="*/ 501 h 619"/>
              <a:gd name="T90" fmla="*/ 177 w 546"/>
              <a:gd name="T91" fmla="*/ 501 h 619"/>
              <a:gd name="T92" fmla="*/ 133 w 546"/>
              <a:gd name="T93" fmla="*/ 471 h 619"/>
              <a:gd name="T94" fmla="*/ 133 w 546"/>
              <a:gd name="T95" fmla="*/ 74 h 619"/>
              <a:gd name="T96" fmla="*/ 177 w 546"/>
              <a:gd name="T97" fmla="*/ 29 h 619"/>
              <a:gd name="T98" fmla="*/ 368 w 546"/>
              <a:gd name="T99" fmla="*/ 29 h 619"/>
              <a:gd name="T100" fmla="*/ 368 w 546"/>
              <a:gd name="T101" fmla="*/ 118 h 619"/>
              <a:gd name="T102" fmla="*/ 457 w 546"/>
              <a:gd name="T103" fmla="*/ 192 h 619"/>
              <a:gd name="T104" fmla="*/ 516 w 546"/>
              <a:gd name="T105" fmla="*/ 192 h 619"/>
              <a:gd name="T106" fmla="*/ 516 w 546"/>
              <a:gd name="T107" fmla="*/ 471 h 619"/>
              <a:gd name="T108" fmla="*/ 457 w 546"/>
              <a:gd name="T109" fmla="*/ 147 h 619"/>
              <a:gd name="T110" fmla="*/ 457 w 546"/>
              <a:gd name="T111" fmla="*/ 147 h 619"/>
              <a:gd name="T112" fmla="*/ 413 w 546"/>
              <a:gd name="T113" fmla="*/ 88 h 619"/>
              <a:gd name="T114" fmla="*/ 413 w 546"/>
              <a:gd name="T115" fmla="*/ 29 h 619"/>
              <a:gd name="T116" fmla="*/ 413 w 546"/>
              <a:gd name="T117" fmla="*/ 29 h 619"/>
              <a:gd name="T118" fmla="*/ 516 w 546"/>
              <a:gd name="T119" fmla="*/ 147 h 619"/>
              <a:gd name="T120" fmla="*/ 457 w 546"/>
              <a:gd name="T121" fmla="*/ 14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6" h="619">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a:effectLst/>
        </p:spPr>
        <p:txBody>
          <a:bodyPr wrap="none" lIns="68573" tIns="34287" rIns="68573" bIns="34287" anchor="ctr"/>
          <a:lstStyle/>
          <a:p>
            <a:pPr>
              <a:defRPr/>
            </a:pPr>
            <a:endParaRPr lang="en-US" sz="1350" dirty="0"/>
          </a:p>
        </p:txBody>
      </p:sp>
      <p:grpSp>
        <p:nvGrpSpPr>
          <p:cNvPr id="23" name="Group 22">
            <a:extLst>
              <a:ext uri="{FF2B5EF4-FFF2-40B4-BE49-F238E27FC236}">
                <a16:creationId xmlns:a16="http://schemas.microsoft.com/office/drawing/2014/main" id="{77FBED71-B48C-4C31-BD90-1A57671E60D6}"/>
              </a:ext>
            </a:extLst>
          </p:cNvPr>
          <p:cNvGrpSpPr/>
          <p:nvPr/>
        </p:nvGrpSpPr>
        <p:grpSpPr>
          <a:xfrm>
            <a:off x="4934501" y="1852824"/>
            <a:ext cx="3513986" cy="3557863"/>
            <a:chOff x="4717892" y="3535074"/>
            <a:chExt cx="2867886" cy="7070787"/>
          </a:xfrm>
        </p:grpSpPr>
        <p:sp>
          <p:nvSpPr>
            <p:cNvPr id="24" name="TextBox 23">
              <a:extLst>
                <a:ext uri="{FF2B5EF4-FFF2-40B4-BE49-F238E27FC236}">
                  <a16:creationId xmlns:a16="http://schemas.microsoft.com/office/drawing/2014/main" id="{05486746-4BC5-4B66-9B57-DC9289CB4A5E}"/>
                </a:ext>
              </a:extLst>
            </p:cNvPr>
            <p:cNvSpPr txBox="1"/>
            <p:nvPr/>
          </p:nvSpPr>
          <p:spPr>
            <a:xfrm>
              <a:off x="4717892" y="4291433"/>
              <a:ext cx="2855019" cy="6314428"/>
            </a:xfrm>
            <a:prstGeom prst="rect">
              <a:avLst/>
            </a:prstGeom>
            <a:noFill/>
          </p:spPr>
          <p:txBody>
            <a:bodyPr wrap="square" rtlCol="0">
              <a:spAutoFit/>
            </a:bodyPr>
            <a:lstStyle/>
            <a:p>
              <a:pPr marL="285750" indent="-285750" defTabSz="685800">
                <a:lnSpc>
                  <a:spcPct val="90000"/>
                </a:lnSpc>
                <a:spcBef>
                  <a:spcPts val="750"/>
                </a:spcBef>
                <a:buFont typeface="Arial" pitchFamily="34" charset="0"/>
                <a:buChar char="•"/>
              </a:pPr>
              <a:r>
                <a:rPr lang="en-US" sz="1400" dirty="0">
                  <a:solidFill>
                    <a:schemeClr val="tx1">
                      <a:lumMod val="50000"/>
                      <a:lumOff val="50000"/>
                    </a:schemeClr>
                  </a:solidFill>
                  <a:latin typeface="Tw Cen MT" panose="020B0602020104020603" pitchFamily="34" charset="0"/>
                </a:rPr>
                <a:t>Human resource analytics (HR analytics) is an area in the field of analytics that refers to applying analytic processes to the human resource department of an organization in the hope of improving employee performance and therefore getting a better return on investment. </a:t>
              </a:r>
            </a:p>
            <a:p>
              <a:pPr marL="285750" indent="-285750" defTabSz="685800">
                <a:lnSpc>
                  <a:spcPct val="90000"/>
                </a:lnSpc>
                <a:spcBef>
                  <a:spcPts val="750"/>
                </a:spcBef>
                <a:buFont typeface="Arial" pitchFamily="34" charset="0"/>
                <a:buChar char="•"/>
              </a:pPr>
              <a:r>
                <a:rPr lang="en-US" sz="1400" dirty="0">
                  <a:solidFill>
                    <a:schemeClr val="tx1">
                      <a:lumMod val="50000"/>
                      <a:lumOff val="50000"/>
                    </a:schemeClr>
                  </a:solidFill>
                  <a:latin typeface="Tw Cen MT" panose="020B0602020104020603" pitchFamily="34" charset="0"/>
                </a:rPr>
                <a:t>HR analytics does not just deal with gathering data on employee efficiency. Instead, it aims to provide insight into each process by gathering data and then using it to make relevant decisions about how to improve these processes.</a:t>
              </a:r>
              <a:endParaRPr lang="en-IN" sz="1400" dirty="0">
                <a:solidFill>
                  <a:schemeClr val="tx1">
                    <a:lumMod val="50000"/>
                    <a:lumOff val="50000"/>
                  </a:schemeClr>
                </a:solidFill>
                <a:latin typeface="Tw Cen MT" panose="020B0602020104020603" pitchFamily="34" charset="0"/>
              </a:endParaRPr>
            </a:p>
            <a:p>
              <a:endParaRPr lang="en-US" sz="1500" dirty="0">
                <a:solidFill>
                  <a:schemeClr val="bg1">
                    <a:lumMod val="65000"/>
                  </a:schemeClr>
                </a:solidFill>
                <a:latin typeface="Times New Roman" panose="02020603050405020304" pitchFamily="18" charset="0"/>
                <a:cs typeface="Times New Roman" panose="02020603050405020304" pitchFamily="18" charset="0"/>
              </a:endParaRPr>
            </a:p>
            <a:p>
              <a:endParaRPr lang="en-US" sz="15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FE6BED11-9D5E-498B-95B8-CA1C624F3D37}"/>
                </a:ext>
              </a:extLst>
            </p:cNvPr>
            <p:cNvSpPr txBox="1"/>
            <p:nvPr/>
          </p:nvSpPr>
          <p:spPr>
            <a:xfrm>
              <a:off x="4896078" y="3535074"/>
              <a:ext cx="2689700" cy="844099"/>
            </a:xfrm>
            <a:prstGeom prst="rect">
              <a:avLst/>
            </a:prstGeom>
            <a:noFill/>
          </p:spPr>
          <p:txBody>
            <a:bodyPr wrap="square" rtlCol="0">
              <a:spAutoFit/>
            </a:bodyPr>
            <a:lstStyle/>
            <a:p>
              <a:pPr algn="ctr" defTabSz="685800">
                <a:lnSpc>
                  <a:spcPct val="90000"/>
                </a:lnSpc>
                <a:spcBef>
                  <a:spcPts val="750"/>
                </a:spcBef>
              </a:pPr>
              <a:r>
                <a:rPr lang="en-US" sz="2400" b="1" dirty="0">
                  <a:solidFill>
                    <a:schemeClr val="tx1">
                      <a:lumMod val="65000"/>
                      <a:lumOff val="35000"/>
                    </a:schemeClr>
                  </a:solidFill>
                  <a:latin typeface="Tw Cen MT" panose="020B0602020104020603" pitchFamily="34" charset="0"/>
                </a:rPr>
                <a:t>Why HR Analytics?</a:t>
              </a:r>
            </a:p>
          </p:txBody>
        </p:sp>
      </p:grpSp>
      <p:sp>
        <p:nvSpPr>
          <p:cNvPr id="26" name="Freeform 188">
            <a:extLst>
              <a:ext uri="{FF2B5EF4-FFF2-40B4-BE49-F238E27FC236}">
                <a16:creationId xmlns:a16="http://schemas.microsoft.com/office/drawing/2014/main" id="{865F355A-BF7B-4CF6-898B-7AA1A6B397CB}"/>
              </a:ext>
            </a:extLst>
          </p:cNvPr>
          <p:cNvSpPr>
            <a:spLocks noChangeArrowheads="1"/>
          </p:cNvSpPr>
          <p:nvPr/>
        </p:nvSpPr>
        <p:spPr bwMode="auto">
          <a:xfrm>
            <a:off x="6407082" y="1390030"/>
            <a:ext cx="433491" cy="444848"/>
          </a:xfrm>
          <a:custGeom>
            <a:avLst/>
            <a:gdLst>
              <a:gd name="T0" fmla="*/ 250 w 604"/>
              <a:gd name="T1" fmla="*/ 251 h 619"/>
              <a:gd name="T2" fmla="*/ 250 w 604"/>
              <a:gd name="T3" fmla="*/ 251 h 619"/>
              <a:gd name="T4" fmla="*/ 279 w 604"/>
              <a:gd name="T5" fmla="*/ 221 h 619"/>
              <a:gd name="T6" fmla="*/ 250 w 604"/>
              <a:gd name="T7" fmla="*/ 192 h 619"/>
              <a:gd name="T8" fmla="*/ 220 w 604"/>
              <a:gd name="T9" fmla="*/ 221 h 619"/>
              <a:gd name="T10" fmla="*/ 250 w 604"/>
              <a:gd name="T11" fmla="*/ 251 h 619"/>
              <a:gd name="T12" fmla="*/ 132 w 604"/>
              <a:gd name="T13" fmla="*/ 251 h 619"/>
              <a:gd name="T14" fmla="*/ 132 w 604"/>
              <a:gd name="T15" fmla="*/ 251 h 619"/>
              <a:gd name="T16" fmla="*/ 162 w 604"/>
              <a:gd name="T17" fmla="*/ 221 h 619"/>
              <a:gd name="T18" fmla="*/ 132 w 604"/>
              <a:gd name="T19" fmla="*/ 192 h 619"/>
              <a:gd name="T20" fmla="*/ 103 w 604"/>
              <a:gd name="T21" fmla="*/ 221 h 619"/>
              <a:gd name="T22" fmla="*/ 132 w 604"/>
              <a:gd name="T23" fmla="*/ 251 h 619"/>
              <a:gd name="T24" fmla="*/ 367 w 604"/>
              <a:gd name="T25" fmla="*/ 251 h 619"/>
              <a:gd name="T26" fmla="*/ 367 w 604"/>
              <a:gd name="T27" fmla="*/ 251 h 619"/>
              <a:gd name="T28" fmla="*/ 397 w 604"/>
              <a:gd name="T29" fmla="*/ 221 h 619"/>
              <a:gd name="T30" fmla="*/ 367 w 604"/>
              <a:gd name="T31" fmla="*/ 192 h 619"/>
              <a:gd name="T32" fmla="*/ 338 w 604"/>
              <a:gd name="T33" fmla="*/ 221 h 619"/>
              <a:gd name="T34" fmla="*/ 367 w 604"/>
              <a:gd name="T35" fmla="*/ 251 h 619"/>
              <a:gd name="T36" fmla="*/ 530 w 604"/>
              <a:gd name="T37" fmla="*/ 177 h 619"/>
              <a:gd name="T38" fmla="*/ 530 w 604"/>
              <a:gd name="T39" fmla="*/ 177 h 619"/>
              <a:gd name="T40" fmla="*/ 530 w 604"/>
              <a:gd name="T41" fmla="*/ 192 h 619"/>
              <a:gd name="T42" fmla="*/ 530 w 604"/>
              <a:gd name="T43" fmla="*/ 221 h 619"/>
              <a:gd name="T44" fmla="*/ 574 w 604"/>
              <a:gd name="T45" fmla="*/ 339 h 619"/>
              <a:gd name="T46" fmla="*/ 471 w 604"/>
              <a:gd name="T47" fmla="*/ 501 h 619"/>
              <a:gd name="T48" fmla="*/ 471 w 604"/>
              <a:gd name="T49" fmla="*/ 560 h 619"/>
              <a:gd name="T50" fmla="*/ 397 w 604"/>
              <a:gd name="T51" fmla="*/ 516 h 619"/>
              <a:gd name="T52" fmla="*/ 353 w 604"/>
              <a:gd name="T53" fmla="*/ 530 h 619"/>
              <a:gd name="T54" fmla="*/ 235 w 604"/>
              <a:gd name="T55" fmla="*/ 486 h 619"/>
              <a:gd name="T56" fmla="*/ 206 w 604"/>
              <a:gd name="T57" fmla="*/ 486 h 619"/>
              <a:gd name="T58" fmla="*/ 176 w 604"/>
              <a:gd name="T59" fmla="*/ 486 h 619"/>
              <a:gd name="T60" fmla="*/ 353 w 604"/>
              <a:gd name="T61" fmla="*/ 560 h 619"/>
              <a:gd name="T62" fmla="*/ 397 w 604"/>
              <a:gd name="T63" fmla="*/ 560 h 619"/>
              <a:gd name="T64" fmla="*/ 515 w 604"/>
              <a:gd name="T65" fmla="*/ 618 h 619"/>
              <a:gd name="T66" fmla="*/ 515 w 604"/>
              <a:gd name="T67" fmla="*/ 516 h 619"/>
              <a:gd name="T68" fmla="*/ 603 w 604"/>
              <a:gd name="T69" fmla="*/ 339 h 619"/>
              <a:gd name="T70" fmla="*/ 530 w 604"/>
              <a:gd name="T71" fmla="*/ 177 h 619"/>
              <a:gd name="T72" fmla="*/ 191 w 604"/>
              <a:gd name="T73" fmla="*/ 442 h 619"/>
              <a:gd name="T74" fmla="*/ 191 w 604"/>
              <a:gd name="T75" fmla="*/ 442 h 619"/>
              <a:gd name="T76" fmla="*/ 250 w 604"/>
              <a:gd name="T77" fmla="*/ 442 h 619"/>
              <a:gd name="T78" fmla="*/ 485 w 604"/>
              <a:gd name="T79" fmla="*/ 221 h 619"/>
              <a:gd name="T80" fmla="*/ 250 w 604"/>
              <a:gd name="T81" fmla="*/ 0 h 619"/>
              <a:gd name="T82" fmla="*/ 0 w 604"/>
              <a:gd name="T83" fmla="*/ 221 h 619"/>
              <a:gd name="T84" fmla="*/ 73 w 604"/>
              <a:gd name="T85" fmla="*/ 398 h 619"/>
              <a:gd name="T86" fmla="*/ 73 w 604"/>
              <a:gd name="T87" fmla="*/ 501 h 619"/>
              <a:gd name="T88" fmla="*/ 191 w 604"/>
              <a:gd name="T89" fmla="*/ 442 h 619"/>
              <a:gd name="T90" fmla="*/ 44 w 604"/>
              <a:gd name="T91" fmla="*/ 221 h 619"/>
              <a:gd name="T92" fmla="*/ 44 w 604"/>
              <a:gd name="T93" fmla="*/ 221 h 619"/>
              <a:gd name="T94" fmla="*/ 250 w 604"/>
              <a:gd name="T95" fmla="*/ 30 h 619"/>
              <a:gd name="T96" fmla="*/ 456 w 604"/>
              <a:gd name="T97" fmla="*/ 221 h 619"/>
              <a:gd name="T98" fmla="*/ 250 w 604"/>
              <a:gd name="T99" fmla="*/ 413 h 619"/>
              <a:gd name="T100" fmla="*/ 191 w 604"/>
              <a:gd name="T101" fmla="*/ 398 h 619"/>
              <a:gd name="T102" fmla="*/ 117 w 604"/>
              <a:gd name="T103" fmla="*/ 442 h 619"/>
              <a:gd name="T104" fmla="*/ 117 w 604"/>
              <a:gd name="T105" fmla="*/ 383 h 619"/>
              <a:gd name="T106" fmla="*/ 44 w 604"/>
              <a:gd name="T107" fmla="*/ 22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619">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a:effectLst/>
        </p:spPr>
        <p:txBody>
          <a:bodyPr wrap="none" lIns="68573" tIns="34287" rIns="68573" bIns="34287" anchor="ctr"/>
          <a:lstStyle/>
          <a:p>
            <a:pPr>
              <a:defRPr/>
            </a:pPr>
            <a:endParaRPr lang="en-US" sz="1350" dirty="0"/>
          </a:p>
        </p:txBody>
      </p:sp>
    </p:spTree>
    <p:extLst>
      <p:ext uri="{BB962C8B-B14F-4D97-AF65-F5344CB8AC3E}">
        <p14:creationId xmlns:p14="http://schemas.microsoft.com/office/powerpoint/2010/main" val="378091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50"/>
                                        <p:tgtEl>
                                          <p:spTgt spid="3"/>
                                        </p:tgtEl>
                                      </p:cBhvr>
                                    </p:animEffect>
                                  </p:childTnLst>
                                </p:cTn>
                              </p:par>
                            </p:childTnLst>
                          </p:cTn>
                        </p:par>
                        <p:par>
                          <p:cTn id="13" fill="hold">
                            <p:stCondLst>
                              <p:cond delay="750"/>
                            </p:stCondLst>
                            <p:childTnLst>
                              <p:par>
                                <p:cTn id="14" presetID="2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25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250"/>
                                        <p:tgtEl>
                                          <p:spTgt spid="5"/>
                                        </p:tgtEl>
                                      </p:cBhvr>
                                    </p:animEffect>
                                  </p:childTnLst>
                                </p:cTn>
                              </p:par>
                            </p:childTnLst>
                          </p:cTn>
                        </p:par>
                        <p:par>
                          <p:cTn id="21" fill="hold">
                            <p:stCondLst>
                              <p:cond delay="1250"/>
                            </p:stCondLst>
                            <p:childTnLst>
                              <p:par>
                                <p:cTn id="22" presetID="2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250"/>
                                        <p:tgtEl>
                                          <p:spTgt spid="6"/>
                                        </p:tgtEl>
                                      </p:cBhvr>
                                    </p:animEffect>
                                  </p:childTnLst>
                                </p:cTn>
                              </p:par>
                            </p:childTnLst>
                          </p:cTn>
                        </p:par>
                        <p:par>
                          <p:cTn id="25" fill="hold">
                            <p:stCondLst>
                              <p:cond delay="1500"/>
                            </p:stCondLst>
                            <p:childTnLst>
                              <p:par>
                                <p:cTn id="26" presetID="47"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anim calcmode="lin" valueType="num">
                                      <p:cBhvr>
                                        <p:cTn id="29" dur="500" fill="hold"/>
                                        <p:tgtEl>
                                          <p:spTgt spid="14"/>
                                        </p:tgtEl>
                                        <p:attrNameLst>
                                          <p:attrName>ppt_x</p:attrName>
                                        </p:attrNameLst>
                                      </p:cBhvr>
                                      <p:tavLst>
                                        <p:tav tm="0">
                                          <p:val>
                                            <p:strVal val="#ppt_x"/>
                                          </p:val>
                                        </p:tav>
                                        <p:tav tm="100000">
                                          <p:val>
                                            <p:strVal val="#ppt_x"/>
                                          </p:val>
                                        </p:tav>
                                      </p:tavLst>
                                    </p:anim>
                                    <p:anim calcmode="lin" valueType="num">
                                      <p:cBhvr>
                                        <p:cTn id="30" dur="500" fill="hold"/>
                                        <p:tgtEl>
                                          <p:spTgt spid="1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childTnLst>
                                </p:cTn>
                              </p:par>
                            </p:childTnLst>
                          </p:cTn>
                        </p:par>
                        <p:par>
                          <p:cTn id="35" fill="hold">
                            <p:stCondLst>
                              <p:cond delay="225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250"/>
                                        <p:tgtEl>
                                          <p:spTgt spid="18"/>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2750"/>
                            </p:stCondLst>
                            <p:childTnLst>
                              <p:par>
                                <p:cTn id="44" presetID="22" presetClass="entr" presetSubtype="1"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250"/>
                                        <p:tgtEl>
                                          <p:spTgt spid="20"/>
                                        </p:tgtEl>
                                      </p:cBhvr>
                                    </p:animEffect>
                                  </p:childTnLst>
                                </p:cTn>
                              </p:par>
                            </p:childTnLst>
                          </p:cTn>
                        </p:par>
                        <p:par>
                          <p:cTn id="47" fill="hold">
                            <p:stCondLst>
                              <p:cond delay="3000"/>
                            </p:stCondLst>
                            <p:childTnLst>
                              <p:par>
                                <p:cTn id="48" presetID="22" presetClass="entr" presetSubtype="2"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right)">
                                      <p:cBhvr>
                                        <p:cTn id="50" dur="250"/>
                                        <p:tgtEl>
                                          <p:spTgt spid="21"/>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childTnLst>
                          </p:cTn>
                        </p:par>
                        <p:par>
                          <p:cTn id="56" fill="hold">
                            <p:stCondLst>
                              <p:cond delay="4000"/>
                            </p:stCondLst>
                            <p:childTnLst>
                              <p:par>
                                <p:cTn id="57" presetID="47"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anim calcmode="lin" valueType="num">
                                      <p:cBhvr>
                                        <p:cTn id="60" dur="500" fill="hold"/>
                                        <p:tgtEl>
                                          <p:spTgt spid="23"/>
                                        </p:tgtEl>
                                        <p:attrNameLst>
                                          <p:attrName>ppt_x</p:attrName>
                                        </p:attrNameLst>
                                      </p:cBhvr>
                                      <p:tavLst>
                                        <p:tav tm="0">
                                          <p:val>
                                            <p:strVal val="#ppt_x"/>
                                          </p:val>
                                        </p:tav>
                                        <p:tav tm="100000">
                                          <p:val>
                                            <p:strVal val="#ppt_x"/>
                                          </p:val>
                                        </p:tav>
                                      </p:tavLst>
                                    </p:anim>
                                    <p:anim calcmode="lin" valueType="num">
                                      <p:cBhvr>
                                        <p:cTn id="61" dur="500" fill="hold"/>
                                        <p:tgtEl>
                                          <p:spTgt spid="23"/>
                                        </p:tgtEl>
                                        <p:attrNameLst>
                                          <p:attrName>ppt_y</p:attrName>
                                        </p:attrNameLst>
                                      </p:cBhvr>
                                      <p:tavLst>
                                        <p:tav tm="0">
                                          <p:val>
                                            <p:strVal val="#ppt_y-.1"/>
                                          </p:val>
                                        </p:tav>
                                        <p:tav tm="100000">
                                          <p:val>
                                            <p:strVal val="#ppt_y"/>
                                          </p:val>
                                        </p:tav>
                                      </p:tavLst>
                                    </p:anim>
                                  </p:childTnLst>
                                </p:cTn>
                              </p:par>
                              <p:par>
                                <p:cTn id="62" presetID="53" presetClass="entr" presetSubtype="16"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p:cTn id="64" dur="250" fill="hold"/>
                                        <p:tgtEl>
                                          <p:spTgt spid="26"/>
                                        </p:tgtEl>
                                        <p:attrNameLst>
                                          <p:attrName>ppt_w</p:attrName>
                                        </p:attrNameLst>
                                      </p:cBhvr>
                                      <p:tavLst>
                                        <p:tav tm="0">
                                          <p:val>
                                            <p:fltVal val="0"/>
                                          </p:val>
                                        </p:tav>
                                        <p:tav tm="100000">
                                          <p:val>
                                            <p:strVal val="#ppt_w"/>
                                          </p:val>
                                        </p:tav>
                                      </p:tavLst>
                                    </p:anim>
                                    <p:anim calcmode="lin" valueType="num">
                                      <p:cBhvr>
                                        <p:cTn id="65" dur="250" fill="hold"/>
                                        <p:tgtEl>
                                          <p:spTgt spid="26"/>
                                        </p:tgtEl>
                                        <p:attrNameLst>
                                          <p:attrName>ppt_h</p:attrName>
                                        </p:attrNameLst>
                                      </p:cBhvr>
                                      <p:tavLst>
                                        <p:tav tm="0">
                                          <p:val>
                                            <p:fltVal val="0"/>
                                          </p:val>
                                        </p:tav>
                                        <p:tav tm="100000">
                                          <p:val>
                                            <p:strVal val="#ppt_h"/>
                                          </p:val>
                                        </p:tav>
                                      </p:tavLst>
                                    </p:anim>
                                    <p:animEffect transition="in" filter="fade">
                                      <p:cBhvr>
                                        <p:cTn id="66"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2"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3D687-40CF-454D-AAFC-102A016B6BE5}"/>
              </a:ext>
            </a:extLst>
          </p:cNvPr>
          <p:cNvSpPr>
            <a:spLocks noGrp="1"/>
          </p:cNvSpPr>
          <p:nvPr>
            <p:ph idx="1"/>
          </p:nvPr>
        </p:nvSpPr>
        <p:spPr>
          <a:xfrm>
            <a:off x="457200" y="152400"/>
            <a:ext cx="8229600" cy="6422136"/>
          </a:xfrm>
        </p:spPr>
        <p:txBody>
          <a:bodyPr/>
          <a:lstStyle/>
          <a:p>
            <a:pPr marL="109728" indent="0">
              <a:buNone/>
            </a:pPr>
            <a:endParaRPr lang="en-US" sz="1600" b="1" dirty="0">
              <a:solidFill>
                <a:schemeClr val="accent2"/>
              </a:solidFill>
            </a:endParaRPr>
          </a:p>
          <a:p>
            <a:pPr marL="342900" indent="-342900" defTabSz="914400">
              <a:buFont typeface="Wingdings" panose="05000000000000000000" pitchFamily="2" charset="2"/>
              <a:buChar char="§"/>
            </a:pPr>
            <a:r>
              <a:rPr lang="en-US" sz="2000" dirty="0">
                <a:solidFill>
                  <a:schemeClr val="tx1">
                    <a:lumMod val="65000"/>
                    <a:lumOff val="35000"/>
                  </a:schemeClr>
                </a:solidFill>
                <a:latin typeface="Tw Cen MT" panose="020B0602020104020603" pitchFamily="34" charset="0"/>
              </a:rPr>
              <a:t>NUMBER OF COMPANIES WORKED</a:t>
            </a:r>
          </a:p>
          <a:p>
            <a:pPr marL="395478" indent="-285750">
              <a:buFont typeface="Wingdings" panose="05000000000000000000" pitchFamily="2" charset="2"/>
              <a:buChar char="§"/>
            </a:pPr>
            <a:endParaRPr lang="en-US" sz="1600" b="1" dirty="0">
              <a:solidFill>
                <a:schemeClr val="bg1">
                  <a:lumMod val="65000"/>
                </a:schemeClr>
              </a:solidFill>
              <a:latin typeface="Tw Cen MT" panose="020B0602020104020603" pitchFamily="34" charset="0"/>
            </a:endParaRPr>
          </a:p>
          <a:p>
            <a:pPr marL="109728" indent="0">
              <a:buNone/>
            </a:pPr>
            <a:endParaRPr lang="en-US" sz="1600" b="1" dirty="0"/>
          </a:p>
        </p:txBody>
      </p:sp>
      <p:sp>
        <p:nvSpPr>
          <p:cNvPr id="10" name="Rectangle: Rounded Corners 9">
            <a:extLst>
              <a:ext uri="{FF2B5EF4-FFF2-40B4-BE49-F238E27FC236}">
                <a16:creationId xmlns:a16="http://schemas.microsoft.com/office/drawing/2014/main" id="{D7C598CA-3FCF-4B9A-9E57-DACA4B7F227D}"/>
              </a:ext>
            </a:extLst>
          </p:cNvPr>
          <p:cNvSpPr/>
          <p:nvPr/>
        </p:nvSpPr>
        <p:spPr>
          <a:xfrm>
            <a:off x="4942266" y="4059936"/>
            <a:ext cx="4114800" cy="2438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228600" indent="-228600">
              <a:buAutoNum type="arabicPeriod"/>
            </a:pPr>
            <a:r>
              <a:rPr lang="en-US" sz="1600" dirty="0">
                <a:latin typeface="Tw Cen MT" pitchFamily="34" charset="0"/>
              </a:rPr>
              <a:t>From pie plot, Almost 50% of the employees are previously worked in zero and one company. </a:t>
            </a:r>
          </a:p>
          <a:p>
            <a:pPr marL="228600" indent="-228600">
              <a:buAutoNum type="arabicPeriod"/>
            </a:pPr>
            <a:r>
              <a:rPr lang="en-US" sz="1600" dirty="0">
                <a:latin typeface="Tw Cen MT" pitchFamily="34" charset="0"/>
              </a:rPr>
              <a:t>From regression plot we can see that as the previous worked companies are increasing attrition rate is also increasing.</a:t>
            </a:r>
          </a:p>
        </p:txBody>
      </p:sp>
      <p:pic>
        <p:nvPicPr>
          <p:cNvPr id="6" name="Picture 5">
            <a:extLst>
              <a:ext uri="{FF2B5EF4-FFF2-40B4-BE49-F238E27FC236}">
                <a16:creationId xmlns:a16="http://schemas.microsoft.com/office/drawing/2014/main" id="{A0F2D9E7-0613-4AFF-B5BE-B23ACA327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1676400"/>
            <a:ext cx="4495798" cy="4343400"/>
          </a:xfrm>
          <a:prstGeom prst="rect">
            <a:avLst/>
          </a:prstGeom>
        </p:spPr>
      </p:pic>
      <p:pic>
        <p:nvPicPr>
          <p:cNvPr id="9" name="Picture 8">
            <a:extLst>
              <a:ext uri="{FF2B5EF4-FFF2-40B4-BE49-F238E27FC236}">
                <a16:creationId xmlns:a16="http://schemas.microsoft.com/office/drawing/2014/main" id="{FB7D6374-6642-47F1-BD11-8063C7CCB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399" y="762001"/>
            <a:ext cx="4343400" cy="2819399"/>
          </a:xfrm>
          <a:prstGeom prst="rect">
            <a:avLst/>
          </a:prstGeom>
        </p:spPr>
      </p:pic>
    </p:spTree>
    <p:extLst>
      <p:ext uri="{BB962C8B-B14F-4D97-AF65-F5344CB8AC3E}">
        <p14:creationId xmlns:p14="http://schemas.microsoft.com/office/powerpoint/2010/main" val="2331431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3D687-40CF-454D-AAFC-102A016B6BE5}"/>
              </a:ext>
            </a:extLst>
          </p:cNvPr>
          <p:cNvSpPr>
            <a:spLocks noGrp="1"/>
          </p:cNvSpPr>
          <p:nvPr>
            <p:ph idx="1"/>
          </p:nvPr>
        </p:nvSpPr>
        <p:spPr>
          <a:xfrm>
            <a:off x="457200" y="228600"/>
            <a:ext cx="8229600" cy="6345936"/>
          </a:xfrm>
        </p:spPr>
        <p:txBody>
          <a:bodyPr/>
          <a:lstStyle/>
          <a:p>
            <a:pPr marL="342900" indent="-342900" defTabSz="914400">
              <a:buFont typeface="Wingdings" panose="05000000000000000000" pitchFamily="2" charset="2"/>
              <a:buChar char="§"/>
            </a:pPr>
            <a:r>
              <a:rPr lang="en-US" sz="2000" dirty="0">
                <a:solidFill>
                  <a:schemeClr val="tx1">
                    <a:lumMod val="65000"/>
                    <a:lumOff val="35000"/>
                  </a:schemeClr>
                </a:solidFill>
                <a:latin typeface="Tw Cen MT" panose="020B0602020104020603" pitchFamily="34" charset="0"/>
              </a:rPr>
              <a:t>Total Working Years</a:t>
            </a:r>
          </a:p>
          <a:p>
            <a:pPr marL="109728" indent="0">
              <a:buNone/>
            </a:pPr>
            <a:endParaRPr lang="en-US" sz="1600" b="1" dirty="0"/>
          </a:p>
          <a:p>
            <a:pPr marL="109728" indent="0">
              <a:buNone/>
            </a:pPr>
            <a:endParaRPr lang="en-US" sz="1600" b="1" dirty="0"/>
          </a:p>
        </p:txBody>
      </p:sp>
      <p:sp>
        <p:nvSpPr>
          <p:cNvPr id="10" name="Rectangle: Rounded Corners 9">
            <a:extLst>
              <a:ext uri="{FF2B5EF4-FFF2-40B4-BE49-F238E27FC236}">
                <a16:creationId xmlns:a16="http://schemas.microsoft.com/office/drawing/2014/main" id="{D7C598CA-3FCF-4B9A-9E57-DACA4B7F227D}"/>
              </a:ext>
            </a:extLst>
          </p:cNvPr>
          <p:cNvSpPr/>
          <p:nvPr/>
        </p:nvSpPr>
        <p:spPr>
          <a:xfrm>
            <a:off x="5791200" y="539839"/>
            <a:ext cx="3200399" cy="3367697"/>
          </a:xfrm>
          <a:prstGeom prst="roundRect">
            <a:avLst/>
          </a:prstGeom>
          <a:ln>
            <a:solidFill>
              <a:schemeClr val="tx1"/>
            </a:solidFill>
          </a:ln>
        </p:spPr>
        <p:style>
          <a:lnRef idx="1">
            <a:schemeClr val="accent2"/>
          </a:lnRef>
          <a:fillRef idx="1001">
            <a:schemeClr val="lt1"/>
          </a:fillRef>
          <a:effectRef idx="1">
            <a:schemeClr val="accent2"/>
          </a:effectRef>
          <a:fontRef idx="minor">
            <a:schemeClr val="dk1"/>
          </a:fontRef>
        </p:style>
        <p:txBody>
          <a:bodyPr rtlCol="0" anchor="ctr"/>
          <a:lstStyle/>
          <a:p>
            <a:pPr marL="228600" indent="-228600">
              <a:buAutoNum type="arabicPeriod"/>
            </a:pPr>
            <a:r>
              <a:rPr lang="en-US" sz="1400" dirty="0">
                <a:latin typeface="Tw Cen MT" panose="020B0602020104020603" pitchFamily="34" charset="0"/>
              </a:rPr>
              <a:t>From box plot, there are 988 outliers.</a:t>
            </a:r>
          </a:p>
          <a:p>
            <a:pPr marL="228600" indent="-228600">
              <a:buAutoNum type="arabicPeriod"/>
            </a:pPr>
            <a:r>
              <a:rPr lang="en-US" sz="1400" dirty="0">
                <a:latin typeface="Tw Cen MT" panose="020B0602020104020603" pitchFamily="34" charset="0"/>
              </a:rPr>
              <a:t>From distribution plot, we observe that current employees distribution and resigned employees  distribution are overlapping.</a:t>
            </a:r>
          </a:p>
          <a:p>
            <a:pPr marL="228600" indent="-228600">
              <a:buAutoNum type="arabicPeriod"/>
            </a:pPr>
            <a:r>
              <a:rPr lang="en-US" sz="1400" dirty="0">
                <a:latin typeface="Tw Cen MT" panose="020B0602020104020603" pitchFamily="34" charset="0"/>
              </a:rPr>
              <a:t>From bar plot we can see that attrition rate is highest among employees having less than equal to 2 years of experience.</a:t>
            </a:r>
          </a:p>
          <a:p>
            <a:pPr marL="228600" indent="-228600">
              <a:buAutoNum type="arabicPeriod"/>
            </a:pPr>
            <a:r>
              <a:rPr lang="en-US" sz="1400" dirty="0">
                <a:latin typeface="Tw Cen MT" panose="020B0602020104020603" pitchFamily="34" charset="0"/>
              </a:rPr>
              <a:t>From regression plot, as experience is increasing attrition rate is decreasing.</a:t>
            </a:r>
          </a:p>
        </p:txBody>
      </p:sp>
      <p:pic>
        <p:nvPicPr>
          <p:cNvPr id="6" name="Picture 5">
            <a:extLst>
              <a:ext uri="{FF2B5EF4-FFF2-40B4-BE49-F238E27FC236}">
                <a16:creationId xmlns:a16="http://schemas.microsoft.com/office/drawing/2014/main" id="{3FF1C7C2-EF35-430A-AAE0-2015DF9C5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8200"/>
            <a:ext cx="2590799" cy="3069336"/>
          </a:xfrm>
          <a:prstGeom prst="rect">
            <a:avLst/>
          </a:prstGeom>
        </p:spPr>
      </p:pic>
      <p:pic>
        <p:nvPicPr>
          <p:cNvPr id="9" name="Picture 8">
            <a:extLst>
              <a:ext uri="{FF2B5EF4-FFF2-40B4-BE49-F238E27FC236}">
                <a16:creationId xmlns:a16="http://schemas.microsoft.com/office/drawing/2014/main" id="{6197A302-0C0B-4E4D-95AB-7F4777381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799" y="838200"/>
            <a:ext cx="3124201" cy="3200399"/>
          </a:xfrm>
          <a:prstGeom prst="rect">
            <a:avLst/>
          </a:prstGeom>
        </p:spPr>
      </p:pic>
      <p:pic>
        <p:nvPicPr>
          <p:cNvPr id="13" name="Picture 12">
            <a:extLst>
              <a:ext uri="{FF2B5EF4-FFF2-40B4-BE49-F238E27FC236}">
                <a16:creationId xmlns:a16="http://schemas.microsoft.com/office/drawing/2014/main" id="{E7BB7911-70DE-4E8D-8AE0-FD619A5FBC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35" y="4038598"/>
            <a:ext cx="4674765" cy="2764537"/>
          </a:xfrm>
          <a:prstGeom prst="rect">
            <a:avLst/>
          </a:prstGeom>
        </p:spPr>
      </p:pic>
      <p:pic>
        <p:nvPicPr>
          <p:cNvPr id="15" name="Picture 14">
            <a:extLst>
              <a:ext uri="{FF2B5EF4-FFF2-40B4-BE49-F238E27FC236}">
                <a16:creationId xmlns:a16="http://schemas.microsoft.com/office/drawing/2014/main" id="{330CF336-F812-45C1-BCB4-2D5E922DEB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345159"/>
            <a:ext cx="4419600" cy="2514601"/>
          </a:xfrm>
          <a:prstGeom prst="rect">
            <a:avLst/>
          </a:prstGeom>
        </p:spPr>
      </p:pic>
    </p:spTree>
    <p:extLst>
      <p:ext uri="{BB962C8B-B14F-4D97-AF65-F5344CB8AC3E}">
        <p14:creationId xmlns:p14="http://schemas.microsoft.com/office/powerpoint/2010/main" val="4161125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49D129E-D451-453B-8F3E-8DD540F7A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810000"/>
            <a:ext cx="6028188" cy="2895601"/>
          </a:xfrm>
          <a:prstGeom prst="rect">
            <a:avLst/>
          </a:prstGeom>
        </p:spPr>
      </p:pic>
      <p:pic>
        <p:nvPicPr>
          <p:cNvPr id="4" name="Picture 3">
            <a:extLst>
              <a:ext uri="{FF2B5EF4-FFF2-40B4-BE49-F238E27FC236}">
                <a16:creationId xmlns:a16="http://schemas.microsoft.com/office/drawing/2014/main" id="{0A0F9EE4-E212-4D0A-A502-348DA255A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906" y="770587"/>
            <a:ext cx="5715000" cy="2658413"/>
          </a:xfrm>
          <a:prstGeom prst="rect">
            <a:avLst/>
          </a:prstGeom>
        </p:spPr>
      </p:pic>
      <p:sp>
        <p:nvSpPr>
          <p:cNvPr id="5" name="Rectangle: Rounded Corners 4">
            <a:extLst>
              <a:ext uri="{FF2B5EF4-FFF2-40B4-BE49-F238E27FC236}">
                <a16:creationId xmlns:a16="http://schemas.microsoft.com/office/drawing/2014/main" id="{0E3D89F7-2D62-45A9-ADF5-B3878D0ABDDC}"/>
              </a:ext>
            </a:extLst>
          </p:cNvPr>
          <p:cNvSpPr/>
          <p:nvPr/>
        </p:nvSpPr>
        <p:spPr>
          <a:xfrm>
            <a:off x="6303135" y="1981200"/>
            <a:ext cx="2781300" cy="2819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IN" sz="1400" dirty="0">
                <a:latin typeface="Tw Cen MT" pitchFamily="34" charset="0"/>
              </a:rPr>
              <a:t>Sales Representatives have highest level of attrition rate but Sales Executives left the company most.</a:t>
            </a:r>
          </a:p>
          <a:p>
            <a:pPr marL="342900" indent="-342900">
              <a:buAutoNum type="arabicPeriod"/>
            </a:pPr>
            <a:r>
              <a:rPr lang="en-IN" sz="1400" dirty="0">
                <a:latin typeface="Tw Cen MT" pitchFamily="34" charset="0"/>
              </a:rPr>
              <a:t>Referral employees has highest attrition rate. Employees recruited from LinkedIn &amp; Indeed have seen lowest attrition rate.</a:t>
            </a:r>
          </a:p>
        </p:txBody>
      </p:sp>
      <p:sp>
        <p:nvSpPr>
          <p:cNvPr id="3" name="TextBox 2"/>
          <p:cNvSpPr txBox="1"/>
          <p:nvPr/>
        </p:nvSpPr>
        <p:spPr>
          <a:xfrm>
            <a:off x="762000" y="321974"/>
            <a:ext cx="2895600" cy="400110"/>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w Cen MT" panose="020B0602020104020603" pitchFamily="34" charset="0"/>
              </a:rPr>
              <a:t>JOB ROLE</a:t>
            </a:r>
          </a:p>
        </p:txBody>
      </p:sp>
      <p:sp>
        <p:nvSpPr>
          <p:cNvPr id="7" name="TextBox 6"/>
          <p:cNvSpPr txBox="1"/>
          <p:nvPr/>
        </p:nvSpPr>
        <p:spPr>
          <a:xfrm>
            <a:off x="605406" y="3352800"/>
            <a:ext cx="2667000" cy="400110"/>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w Cen MT" panose="020B0602020104020603" pitchFamily="34" charset="0"/>
              </a:rPr>
              <a:t>Employee Source</a:t>
            </a:r>
          </a:p>
        </p:txBody>
      </p:sp>
    </p:spTree>
    <p:extLst>
      <p:ext uri="{BB962C8B-B14F-4D97-AF65-F5344CB8AC3E}">
        <p14:creationId xmlns:p14="http://schemas.microsoft.com/office/powerpoint/2010/main" val="355048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0"/>
            <a:ext cx="9067800" cy="461665"/>
          </a:xfrm>
          <a:prstGeom prst="rect">
            <a:avLst/>
          </a:prstGeom>
          <a:noFill/>
        </p:spPr>
        <p:txBody>
          <a:bodyPr wrap="square" rtlCol="0">
            <a:spAutoFit/>
          </a:bodyPr>
          <a:lstStyle/>
          <a:p>
            <a:pPr marL="0" lvl="1" algn="ctr">
              <a:spcBef>
                <a:spcPts val="300"/>
              </a:spcBef>
            </a:pPr>
            <a:r>
              <a:rPr lang="en-IN" sz="2400" dirty="0">
                <a:solidFill>
                  <a:schemeClr val="tx1">
                    <a:lumMod val="65000"/>
                    <a:lumOff val="35000"/>
                  </a:schemeClr>
                </a:solidFill>
                <a:latin typeface="Tw Cen MT" panose="020B0602020104020603" pitchFamily="34" charset="0"/>
              </a:rPr>
              <a:t>OVERTIME VS ATTRITION </a:t>
            </a:r>
          </a:p>
        </p:txBody>
      </p:sp>
      <p:sp>
        <p:nvSpPr>
          <p:cNvPr id="2" name="TextBox 1"/>
          <p:cNvSpPr txBox="1"/>
          <p:nvPr/>
        </p:nvSpPr>
        <p:spPr>
          <a:xfrm>
            <a:off x="609600" y="2667000"/>
            <a:ext cx="3733800" cy="3507343"/>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000" dirty="0">
                <a:latin typeface="Tw Cen MT" panose="020B0602020104020603" pitchFamily="34" charset="0"/>
              </a:rPr>
              <a:t>Overtime is a key feature which is responsible for attrition. Employees who are doing overtime are having approximately double  attrition rate. </a:t>
            </a:r>
          </a:p>
          <a:p>
            <a:r>
              <a:rPr lang="en-IN" sz="2000" dirty="0">
                <a:latin typeface="Tw Cen MT" panose="020B0602020104020603" pitchFamily="34" charset="0"/>
              </a:rPr>
              <a:t>HR Team should consult with those employees whose working hours is higher.</a:t>
            </a:r>
          </a:p>
          <a:p>
            <a:endParaRPr lang="en-IN" sz="2000" b="1" dirty="0">
              <a:solidFill>
                <a:schemeClr val="bg1">
                  <a:lumMod val="65000"/>
                </a:schemeClr>
              </a:solidFill>
              <a:latin typeface="Tw Cen MT" panose="020B0602020104020603" pitchFamily="34" charset="0"/>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21145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295400"/>
            <a:ext cx="4191000" cy="541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7D33D9FE-1960-4A00-9519-756EBB5A2670}"/>
              </a:ext>
            </a:extLst>
          </p:cNvPr>
          <p:cNvSpPr txBox="1"/>
          <p:nvPr/>
        </p:nvSpPr>
        <p:spPr>
          <a:xfrm>
            <a:off x="970642" y="152400"/>
            <a:ext cx="7278915" cy="523220"/>
          </a:xfrm>
          <a:prstGeom prst="rect">
            <a:avLst/>
          </a:prstGeom>
          <a:noFill/>
        </p:spPr>
        <p:txBody>
          <a:bodyPr wrap="square" rtlCol="0">
            <a:spAutoFit/>
          </a:bodyPr>
          <a:lstStyle/>
          <a:p>
            <a:pPr algn="ctr"/>
            <a:r>
              <a:rPr lang="en-US" sz="2800" b="1" dirty="0">
                <a:solidFill>
                  <a:schemeClr val="tx1">
                    <a:lumMod val="65000"/>
                    <a:lumOff val="35000"/>
                  </a:schemeClr>
                </a:solidFill>
                <a:latin typeface="Tw Cen MT" panose="020B0602020104020603" pitchFamily="34" charset="0"/>
              </a:rPr>
              <a:t>PROFESSIONAL OBLIGATIONS</a:t>
            </a:r>
          </a:p>
        </p:txBody>
      </p:sp>
    </p:spTree>
    <p:extLst>
      <p:ext uri="{BB962C8B-B14F-4D97-AF65-F5344CB8AC3E}">
        <p14:creationId xmlns:p14="http://schemas.microsoft.com/office/powerpoint/2010/main" val="3026676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99" y="564803"/>
            <a:ext cx="9144000" cy="461665"/>
          </a:xfrm>
          <a:prstGeom prst="rect">
            <a:avLst/>
          </a:prstGeom>
          <a:noFill/>
        </p:spPr>
        <p:txBody>
          <a:bodyPr wrap="square" rtlCol="0">
            <a:spAutoFit/>
          </a:bodyPr>
          <a:lstStyle/>
          <a:p>
            <a:pPr marL="0" lvl="1" algn="ctr">
              <a:spcBef>
                <a:spcPts val="300"/>
              </a:spcBef>
            </a:pPr>
            <a:r>
              <a:rPr lang="en-IN" sz="2400" dirty="0">
                <a:latin typeface="Tw Cen MT" panose="020B0602020104020603" pitchFamily="34" charset="0"/>
              </a:rPr>
              <a:t>BUSINESS TRAVEL VS ATTRITION</a:t>
            </a:r>
          </a:p>
        </p:txBody>
      </p:sp>
      <p:sp>
        <p:nvSpPr>
          <p:cNvPr id="2" name="TextBox 1"/>
          <p:cNvSpPr txBox="1"/>
          <p:nvPr/>
        </p:nvSpPr>
        <p:spPr>
          <a:xfrm>
            <a:off x="5037667" y="2609493"/>
            <a:ext cx="3877734" cy="3507343"/>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000" dirty="0">
                <a:latin typeface="Tw Cen MT" panose="020B0602020104020603" pitchFamily="34" charset="0"/>
              </a:rPr>
              <a:t>Employees who are doing business travel for office work is having high attrition rate in comparison to employees who are non business travellers.</a:t>
            </a:r>
          </a:p>
          <a:p>
            <a:r>
              <a:rPr lang="en-IN" sz="2000" dirty="0">
                <a:latin typeface="Tw Cen MT" panose="020B0602020104020603" pitchFamily="34" charset="0"/>
              </a:rPr>
              <a:t>Thus HR Team should check for the travel allowances and other factors related to ease of the employees while travelling</a:t>
            </a:r>
          </a:p>
          <a:p>
            <a:endParaRPr lang="en-IN" sz="2000" dirty="0">
              <a:latin typeface="Tw Cen MT" panose="020B0602020104020603" pitchFamily="34" charset="0"/>
            </a:endParaRP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23" y="1371600"/>
            <a:ext cx="4662077"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259" y="1346200"/>
            <a:ext cx="21145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160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7" y="443442"/>
            <a:ext cx="9177867" cy="381000"/>
          </a:xfrm>
        </p:spPr>
        <p:txBody>
          <a:bodyPr>
            <a:noAutofit/>
          </a:bodyPr>
          <a:lstStyle/>
          <a:p>
            <a:pPr lvl="1" algn="ctr" rtl="0">
              <a:spcBef>
                <a:spcPts val="300"/>
              </a:spcBef>
            </a:pPr>
            <a:r>
              <a:rPr lang="en-IN" sz="2400" kern="1200" dirty="0">
                <a:solidFill>
                  <a:schemeClr val="tx1"/>
                </a:solidFill>
                <a:latin typeface="Tw Cen MT" panose="020B0602020104020603" pitchFamily="34" charset="0"/>
                <a:ea typeface="+mn-ea"/>
                <a:cs typeface="+mn-cs"/>
              </a:rPr>
              <a:t>DEPARTMENT VS ATTRITION</a:t>
            </a:r>
          </a:p>
        </p:txBody>
      </p:sp>
      <p:sp>
        <p:nvSpPr>
          <p:cNvPr id="3" name="TextBox 2"/>
          <p:cNvSpPr txBox="1"/>
          <p:nvPr/>
        </p:nvSpPr>
        <p:spPr>
          <a:xfrm>
            <a:off x="151341" y="2759987"/>
            <a:ext cx="3794126" cy="2826306"/>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000" dirty="0">
                <a:latin typeface="Tw Cen MT" panose="020B0602020104020603" pitchFamily="34" charset="0"/>
              </a:rPr>
              <a:t>Average monthly incomes of employees in each department are nearly same, but Sales department has the maximum number of attritions, which shows that the employees in Sales Department is not satisfied with their monthly income.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467" y="990600"/>
            <a:ext cx="5133975" cy="563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0734"/>
            <a:ext cx="21145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666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1373" y="467899"/>
            <a:ext cx="8419294" cy="461665"/>
          </a:xfrm>
          <a:prstGeom prst="rect">
            <a:avLst/>
          </a:prstGeom>
          <a:noFill/>
        </p:spPr>
        <p:txBody>
          <a:bodyPr wrap="square" rtlCol="0">
            <a:spAutoFit/>
          </a:bodyPr>
          <a:lstStyle/>
          <a:p>
            <a:pPr marL="0" lvl="1" algn="ctr">
              <a:spcBef>
                <a:spcPts val="300"/>
              </a:spcBef>
            </a:pPr>
            <a:r>
              <a:rPr lang="en-IN" sz="2400" dirty="0">
                <a:latin typeface="Tw Cen MT" panose="020B0602020104020603" pitchFamily="34" charset="0"/>
              </a:rPr>
              <a:t>DEPARTMENT VS ATTRITION</a:t>
            </a:r>
          </a:p>
        </p:txBody>
      </p:sp>
      <p:sp>
        <p:nvSpPr>
          <p:cNvPr id="3" name="TextBox 2"/>
          <p:cNvSpPr txBox="1"/>
          <p:nvPr/>
        </p:nvSpPr>
        <p:spPr>
          <a:xfrm>
            <a:off x="5562600" y="3810000"/>
            <a:ext cx="3200400" cy="2247424"/>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w Cen MT" panose="020B0602020104020603" pitchFamily="34" charset="0"/>
              </a:rPr>
              <a:t>Employees in sales department are having a very high rate of attrition if they are not promoted under the span of almost 2 years. So, HR team should do proper counseling of those employees.</a:t>
            </a:r>
            <a:endParaRPr lang="en-IN" dirty="0">
              <a:latin typeface="Tw Cen MT" panose="020B0602020104020603" pitchFamily="34" charset="0"/>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06" y="1299865"/>
            <a:ext cx="5218894" cy="540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05000"/>
            <a:ext cx="2667000" cy="150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117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5A1F-8F6A-4177-B62F-BD75F367CCBF}"/>
              </a:ext>
            </a:extLst>
          </p:cNvPr>
          <p:cNvSpPr>
            <a:spLocks noGrp="1"/>
          </p:cNvSpPr>
          <p:nvPr>
            <p:ph type="title"/>
          </p:nvPr>
        </p:nvSpPr>
        <p:spPr>
          <a:xfrm>
            <a:off x="304800" y="107324"/>
            <a:ext cx="8229600" cy="685800"/>
          </a:xfrm>
        </p:spPr>
        <p:txBody>
          <a:bodyPr>
            <a:normAutofit/>
          </a:bodyPr>
          <a:lstStyle/>
          <a:p>
            <a:pPr lvl="1" algn="ctr" rtl="0">
              <a:spcBef>
                <a:spcPts val="300"/>
              </a:spcBef>
            </a:pPr>
            <a:r>
              <a:rPr lang="en-US" sz="2400" kern="1200" dirty="0">
                <a:solidFill>
                  <a:schemeClr val="tx1"/>
                </a:solidFill>
                <a:latin typeface="Tw Cen MT" panose="020B0602020104020603" pitchFamily="34" charset="0"/>
                <a:ea typeface="+mn-ea"/>
                <a:cs typeface="+mn-cs"/>
              </a:rPr>
              <a:t>D</a:t>
            </a:r>
            <a:r>
              <a:rPr lang="en-IN" sz="2400" kern="1200" dirty="0">
                <a:solidFill>
                  <a:schemeClr val="tx1"/>
                </a:solidFill>
                <a:latin typeface="Tw Cen MT" panose="020B0602020104020603" pitchFamily="34" charset="0"/>
                <a:ea typeface="+mn-ea"/>
                <a:cs typeface="+mn-cs"/>
              </a:rPr>
              <a:t>EPARTMENT - EDUCATION FIELD WISE SALARY:</a:t>
            </a:r>
          </a:p>
        </p:txBody>
      </p:sp>
      <p:sp>
        <p:nvSpPr>
          <p:cNvPr id="6" name="Rectangle: Rounded Corners 5">
            <a:extLst>
              <a:ext uri="{FF2B5EF4-FFF2-40B4-BE49-F238E27FC236}">
                <a16:creationId xmlns:a16="http://schemas.microsoft.com/office/drawing/2014/main" id="{96DB4353-0578-4CB0-ACBB-B9785DD1BA72}"/>
              </a:ext>
            </a:extLst>
          </p:cNvPr>
          <p:cNvSpPr/>
          <p:nvPr/>
        </p:nvSpPr>
        <p:spPr>
          <a:xfrm>
            <a:off x="533400" y="5638800"/>
            <a:ext cx="8001000" cy="914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IN" sz="2000" dirty="0">
                <a:solidFill>
                  <a:schemeClr val="tx1"/>
                </a:solidFill>
                <a:latin typeface="Tw Cen MT" panose="020B0602020104020603" pitchFamily="34" charset="0"/>
              </a:rPr>
              <a:t>In each department and for each education field, whose average monthly income is lower those employees attrition rate is higher in all department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90575"/>
            <a:ext cx="67818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447798"/>
            <a:ext cx="2008909" cy="113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361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BA10-FA31-4CB0-BAD9-D35C8D723B05}"/>
              </a:ext>
            </a:extLst>
          </p:cNvPr>
          <p:cNvSpPr>
            <a:spLocks noGrp="1"/>
          </p:cNvSpPr>
          <p:nvPr>
            <p:ph type="title"/>
          </p:nvPr>
        </p:nvSpPr>
        <p:spPr>
          <a:xfrm>
            <a:off x="457200" y="304800"/>
            <a:ext cx="8229600" cy="533400"/>
          </a:xfrm>
        </p:spPr>
        <p:txBody>
          <a:bodyPr>
            <a:normAutofit fontScale="90000"/>
          </a:bodyPr>
          <a:lstStyle/>
          <a:p>
            <a:pPr algn="ctr"/>
            <a:r>
              <a:rPr lang="en-US" sz="2400" b="1" dirty="0">
                <a:latin typeface="Tw Cen MT" panose="020B0602020104020603" pitchFamily="34" charset="0"/>
              </a:rPr>
              <a:t>IMPORTANT FEATURES SELECTION USING STATISTICAL METHODS.</a:t>
            </a:r>
            <a:endParaRPr lang="en-IN" sz="2400" b="1" dirty="0">
              <a:latin typeface="Tw Cen MT" panose="020B0602020104020603" pitchFamily="34" charset="0"/>
            </a:endParaRPr>
          </a:p>
        </p:txBody>
      </p:sp>
      <p:sp>
        <p:nvSpPr>
          <p:cNvPr id="3" name="Content Placeholder 2">
            <a:extLst>
              <a:ext uri="{FF2B5EF4-FFF2-40B4-BE49-F238E27FC236}">
                <a16:creationId xmlns:a16="http://schemas.microsoft.com/office/drawing/2014/main" id="{706B7444-43BB-4036-929A-FB72067AEA5E}"/>
              </a:ext>
            </a:extLst>
          </p:cNvPr>
          <p:cNvSpPr>
            <a:spLocks noGrp="1"/>
          </p:cNvSpPr>
          <p:nvPr>
            <p:ph idx="1"/>
          </p:nvPr>
        </p:nvSpPr>
        <p:spPr>
          <a:xfrm>
            <a:off x="457200" y="1045464"/>
            <a:ext cx="8229600" cy="5279136"/>
          </a:xfrm>
        </p:spPr>
        <p:txBody>
          <a:bodyPr/>
          <a:lstStyle/>
          <a:p>
            <a:pPr marL="0" lvl="1" algn="ctr" defTabSz="914400">
              <a:spcBef>
                <a:spcPts val="300"/>
              </a:spcBef>
            </a:pPr>
            <a:r>
              <a:rPr lang="en-US" sz="2000" dirty="0">
                <a:latin typeface="Tw Cen MT" panose="020B0602020104020603" pitchFamily="34" charset="0"/>
              </a:rPr>
              <a:t>Dependent Feature : Categorical , </a:t>
            </a:r>
            <a:r>
              <a:rPr lang="en-IN" sz="2000" dirty="0">
                <a:latin typeface="Tw Cen MT" panose="020B0602020104020603" pitchFamily="34" charset="0"/>
              </a:rPr>
              <a:t>Independent Features : Categorical</a:t>
            </a:r>
          </a:p>
          <a:p>
            <a:pPr marL="109728" indent="0">
              <a:buNone/>
            </a:pPr>
            <a:endParaRPr lang="en-IN" dirty="0"/>
          </a:p>
          <a:p>
            <a:pPr marL="109728" indent="0">
              <a:buNone/>
            </a:pPr>
            <a:r>
              <a:rPr lang="en-IN" dirty="0"/>
              <a:t>                                                      </a:t>
            </a:r>
          </a:p>
        </p:txBody>
      </p:sp>
      <p:sp>
        <p:nvSpPr>
          <p:cNvPr id="6" name="Rectangle: Rounded Corners 5">
            <a:extLst>
              <a:ext uri="{FF2B5EF4-FFF2-40B4-BE49-F238E27FC236}">
                <a16:creationId xmlns:a16="http://schemas.microsoft.com/office/drawing/2014/main" id="{F727F20C-5B2E-46DF-AEE1-7A0B79B573C2}"/>
              </a:ext>
            </a:extLst>
          </p:cNvPr>
          <p:cNvSpPr/>
          <p:nvPr/>
        </p:nvSpPr>
        <p:spPr>
          <a:xfrm>
            <a:off x="5317494" y="1943100"/>
            <a:ext cx="3445506" cy="4267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w Cen MT" panose="020B0602020104020603" pitchFamily="34" charset="0"/>
              </a:rPr>
              <a:t>We have performed Chi-Square statistical test as both the dependent and independent features are categorical for finding out the top 15 important features that needs to be taken care of before model building. From bar plot we can see that Overtime is most significant feature for determining attrition rate followed by Business Travel. </a:t>
            </a:r>
            <a:endParaRPr lang="en-IN" dirty="0">
              <a:solidFill>
                <a:schemeClr val="tx1"/>
              </a:solidFill>
              <a:latin typeface="Tw Cen MT" panose="020B06020201040206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600200"/>
            <a:ext cx="478282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756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123F-E15D-4619-BF5E-BE911FFD67E3}"/>
              </a:ext>
            </a:extLst>
          </p:cNvPr>
          <p:cNvSpPr>
            <a:spLocks noGrp="1"/>
          </p:cNvSpPr>
          <p:nvPr>
            <p:ph type="title"/>
          </p:nvPr>
        </p:nvSpPr>
        <p:spPr>
          <a:xfrm>
            <a:off x="457200" y="609600"/>
            <a:ext cx="8229600" cy="838200"/>
          </a:xfrm>
        </p:spPr>
        <p:txBody>
          <a:bodyPr>
            <a:normAutofit/>
          </a:bodyPr>
          <a:lstStyle/>
          <a:p>
            <a:pPr algn="ctr"/>
            <a:r>
              <a:rPr lang="en-US" sz="2200" b="1" dirty="0">
                <a:latin typeface="Tw Cen MT" panose="020B0602020104020603" pitchFamily="34" charset="0"/>
              </a:rPr>
              <a:t>IMPORTANT FEATURES SELECTION USING RANDOM FOREST MACHINE LEARNING ALGORITHM.</a:t>
            </a:r>
            <a:endParaRPr lang="en-IN" sz="2200" b="1" dirty="0">
              <a:latin typeface="Tw Cen MT" panose="020B0602020104020603" pitchFamily="34" charset="0"/>
            </a:endParaRPr>
          </a:p>
        </p:txBody>
      </p:sp>
      <p:sp>
        <p:nvSpPr>
          <p:cNvPr id="7" name="Rectangle: Rounded Corners 6">
            <a:extLst>
              <a:ext uri="{FF2B5EF4-FFF2-40B4-BE49-F238E27FC236}">
                <a16:creationId xmlns:a16="http://schemas.microsoft.com/office/drawing/2014/main" id="{4DE4C374-4817-454A-BE3A-847A932492CF}"/>
              </a:ext>
            </a:extLst>
          </p:cNvPr>
          <p:cNvSpPr/>
          <p:nvPr/>
        </p:nvSpPr>
        <p:spPr>
          <a:xfrm>
            <a:off x="685800" y="2362200"/>
            <a:ext cx="2971800" cy="33528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w Cen MT" panose="020B0602020104020603" pitchFamily="34" charset="0"/>
              </a:rPr>
              <a:t>Monetary related features like Daily Rate, Monthly Income, Hourly Rate, Percent Salary Hike, Stock-option level are significant features for predicting the attrition of employees. Also, Age plays important role in determining the attrition of employees.</a:t>
            </a:r>
            <a:endParaRPr lang="en-IN" dirty="0">
              <a:solidFill>
                <a:schemeClr val="tx1"/>
              </a:solidFill>
              <a:latin typeface="Tw Cen MT" panose="020B0602020104020603"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676400"/>
            <a:ext cx="4724399"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13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04800"/>
            <a:ext cx="9144000" cy="1066800"/>
          </a:xfrm>
        </p:spPr>
        <p:txBody>
          <a:bodyPr>
            <a:normAutofit/>
          </a:bodyPr>
          <a:lstStyle/>
          <a:p>
            <a:pPr algn="ctr"/>
            <a:r>
              <a:rPr lang="en-US" sz="3000" b="1" dirty="0">
                <a:solidFill>
                  <a:schemeClr val="tx1">
                    <a:lumMod val="65000"/>
                    <a:lumOff val="35000"/>
                  </a:schemeClr>
                </a:solidFill>
                <a:latin typeface="Tw Cen MT" panose="020B0602020104020603" pitchFamily="34" charset="0"/>
                <a:ea typeface="+mn-ea"/>
                <a:cs typeface="+mn-cs"/>
              </a:rPr>
              <a:t>BUSINESS PROBLEM</a:t>
            </a:r>
          </a:p>
        </p:txBody>
      </p:sp>
      <p:sp>
        <p:nvSpPr>
          <p:cNvPr id="2" name="Content Placeholder 1"/>
          <p:cNvSpPr>
            <a:spLocks noGrp="1"/>
          </p:cNvSpPr>
          <p:nvPr>
            <p:ph idx="1"/>
          </p:nvPr>
        </p:nvSpPr>
        <p:spPr>
          <a:xfrm>
            <a:off x="533400" y="914400"/>
            <a:ext cx="8229600" cy="5493913"/>
          </a:xfrm>
        </p:spPr>
        <p:txBody>
          <a:bodyPr>
            <a:noAutofit/>
          </a:bodyPr>
          <a:lstStyle/>
          <a:p>
            <a:pPr>
              <a:buClr>
                <a:schemeClr val="tx1"/>
              </a:buClr>
            </a:pPr>
            <a:endParaRPr lang="en-IN" sz="1800" dirty="0">
              <a:solidFill>
                <a:schemeClr val="bg1">
                  <a:lumMod val="50000"/>
                </a:schemeClr>
              </a:solidFill>
              <a:latin typeface="Tw Cen MT" panose="020B0602020104020603" pitchFamily="34" charset="0"/>
            </a:endParaRPr>
          </a:p>
          <a:p>
            <a:pPr>
              <a:buClr>
                <a:schemeClr val="tx1"/>
              </a:buClr>
            </a:pPr>
            <a:endParaRPr lang="en-IN" sz="1800" dirty="0">
              <a:solidFill>
                <a:schemeClr val="bg1">
                  <a:lumMod val="50000"/>
                </a:schemeClr>
              </a:solidFill>
              <a:latin typeface="Tw Cen MT" panose="020B0602020104020603" pitchFamily="34" charset="0"/>
            </a:endParaRPr>
          </a:p>
          <a:p>
            <a:pPr>
              <a:buClr>
                <a:schemeClr val="tx1"/>
              </a:buClr>
            </a:pPr>
            <a:r>
              <a:rPr lang="en-IN" sz="1800" dirty="0">
                <a:solidFill>
                  <a:schemeClr val="bg1">
                    <a:lumMod val="50000"/>
                  </a:schemeClr>
                </a:solidFill>
                <a:latin typeface="Tw Cen MT" panose="020B0602020104020603" pitchFamily="34" charset="0"/>
              </a:rPr>
              <a:t>“Attrition in human resources refers to the gradual loss of employees over time. In general, relatively high attrition is problematic for companies. HR professionals often assume a leadership role in designing company compensation programs, work culture and motivation systems that help the organization retain top employees.”</a:t>
            </a:r>
          </a:p>
          <a:p>
            <a:endParaRPr lang="en-IN" sz="1800" dirty="0">
              <a:solidFill>
                <a:schemeClr val="bg1">
                  <a:lumMod val="50000"/>
                </a:schemeClr>
              </a:solidFill>
              <a:latin typeface="Tw Cen MT" panose="020B0602020104020603" pitchFamily="34" charset="0"/>
            </a:endParaRPr>
          </a:p>
          <a:p>
            <a:r>
              <a:rPr lang="en-IN" sz="1800" dirty="0">
                <a:solidFill>
                  <a:schemeClr val="bg1">
                    <a:lumMod val="50000"/>
                  </a:schemeClr>
                </a:solidFill>
                <a:latin typeface="Tw Cen MT" panose="020B0602020104020603" pitchFamily="34" charset="0"/>
              </a:rPr>
              <a:t>Our role is to uncover the factors that lead to employee attrition through Exploratory Data Analysis, and explore them by using various classification models to predict if an employee is likely to quit. This could greatly increase the HR’s ability to intervene on time and remedy the situation to prevent attrition. </a:t>
            </a:r>
          </a:p>
          <a:p>
            <a:endParaRPr lang="en-IN" sz="1800" dirty="0">
              <a:solidFill>
                <a:schemeClr val="bg1">
                  <a:lumMod val="50000"/>
                </a:schemeClr>
              </a:solidFill>
              <a:latin typeface="Tw Cen MT" panose="020B0602020104020603" pitchFamily="34" charset="0"/>
            </a:endParaRPr>
          </a:p>
          <a:p>
            <a:pPr>
              <a:buClrTx/>
            </a:pPr>
            <a:r>
              <a:rPr lang="en-IN" sz="1800" dirty="0">
                <a:solidFill>
                  <a:schemeClr val="bg1">
                    <a:lumMod val="50000"/>
                  </a:schemeClr>
                </a:solidFill>
                <a:latin typeface="Tw Cen MT" panose="020B0602020104020603" pitchFamily="34" charset="0"/>
              </a:rPr>
              <a:t>While this model can be routinely run to identify employees, who are most likely to quit, the key driver of success would be the human element of reaching out the employee, understanding the current situation of the employee and taking action to remedy controllable factors that can prevent attrition of the employee.</a:t>
            </a:r>
          </a:p>
        </p:txBody>
      </p:sp>
    </p:spTree>
    <p:extLst>
      <p:ext uri="{BB962C8B-B14F-4D97-AF65-F5344CB8AC3E}">
        <p14:creationId xmlns:p14="http://schemas.microsoft.com/office/powerpoint/2010/main" val="421958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D310-523C-48D9-A1C9-E86E93C3DB7B}"/>
              </a:ext>
            </a:extLst>
          </p:cNvPr>
          <p:cNvSpPr>
            <a:spLocks noGrp="1"/>
          </p:cNvSpPr>
          <p:nvPr>
            <p:ph type="title"/>
          </p:nvPr>
        </p:nvSpPr>
        <p:spPr>
          <a:xfrm>
            <a:off x="457200" y="152400"/>
            <a:ext cx="8229600" cy="762000"/>
          </a:xfrm>
        </p:spPr>
        <p:txBody>
          <a:bodyPr>
            <a:normAutofit/>
          </a:bodyPr>
          <a:lstStyle/>
          <a:p>
            <a:pPr algn="ctr"/>
            <a:r>
              <a:rPr lang="en-US" sz="2200" b="1" dirty="0">
                <a:latin typeface="Tw Cen MT" panose="020B0602020104020603" pitchFamily="34" charset="0"/>
              </a:rPr>
              <a:t>Exploring Decision-Tree for Feature Importance:</a:t>
            </a:r>
            <a:endParaRPr lang="en-IN" sz="2200" b="1" dirty="0">
              <a:latin typeface="Tw Cen MT" panose="020B0602020104020603" pitchFamily="34" charset="0"/>
            </a:endParaRPr>
          </a:p>
        </p:txBody>
      </p:sp>
      <p:pic>
        <p:nvPicPr>
          <p:cNvPr id="12" name="Content Placeholder 11">
            <a:extLst>
              <a:ext uri="{FF2B5EF4-FFF2-40B4-BE49-F238E27FC236}">
                <a16:creationId xmlns:a16="http://schemas.microsoft.com/office/drawing/2014/main" id="{38B5D591-0E0A-4387-AAE2-D5ABFF9911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229600" cy="3200400"/>
          </a:xfrm>
          <a:prstGeom prst="rect">
            <a:avLst/>
          </a:prstGeom>
          <a:ln>
            <a:noFill/>
          </a:ln>
          <a:effectLst>
            <a:outerShdw blurRad="190500" algn="tl" rotWithShape="0">
              <a:srgbClr val="000000">
                <a:alpha val="70000"/>
              </a:srgbClr>
            </a:outerShdw>
          </a:effectLst>
        </p:spPr>
      </p:pic>
      <p:sp>
        <p:nvSpPr>
          <p:cNvPr id="8" name="Rectangle: Rounded Corners 7">
            <a:extLst>
              <a:ext uri="{FF2B5EF4-FFF2-40B4-BE49-F238E27FC236}">
                <a16:creationId xmlns:a16="http://schemas.microsoft.com/office/drawing/2014/main" id="{4FB8B639-4569-4322-8181-3CFB395B4BBD}"/>
              </a:ext>
            </a:extLst>
          </p:cNvPr>
          <p:cNvSpPr/>
          <p:nvPr/>
        </p:nvSpPr>
        <p:spPr>
          <a:xfrm>
            <a:off x="457200" y="4648200"/>
            <a:ext cx="8229600" cy="1981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Tw Cen MT" panose="020B0602020104020603" pitchFamily="34" charset="0"/>
              </a:rPr>
              <a:t>We can also observe from above decision tree that Age, Overtime, Business Travel, Stock option level, Years at Company are giving highest purity level to distinguish between current employee and resigned employee.</a:t>
            </a:r>
            <a:endParaRPr lang="en-IN"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647142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123F-E15D-4619-BF5E-BE911FFD67E3}"/>
              </a:ext>
            </a:extLst>
          </p:cNvPr>
          <p:cNvSpPr>
            <a:spLocks noGrp="1"/>
          </p:cNvSpPr>
          <p:nvPr>
            <p:ph type="title" idx="4294967295"/>
          </p:nvPr>
        </p:nvSpPr>
        <p:spPr>
          <a:xfrm>
            <a:off x="-16933" y="33867"/>
            <a:ext cx="9144000" cy="609600"/>
          </a:xfrm>
        </p:spPr>
        <p:txBody>
          <a:bodyPr>
            <a:noAutofit/>
          </a:bodyPr>
          <a:lstStyle/>
          <a:p>
            <a:pPr algn="ctr"/>
            <a:r>
              <a:rPr lang="en-US" sz="2200" b="1" dirty="0">
                <a:latin typeface="Tw Cen MT" panose="020B0602020104020603" pitchFamily="34" charset="0"/>
              </a:rPr>
              <a:t>IMPORTANT FEATURES VISUALIZATION USING CORRELATION HEATMAP:</a:t>
            </a:r>
            <a:endParaRPr lang="en-IN" sz="2200" b="1" dirty="0">
              <a:latin typeface="Tw Cen MT" panose="020B0602020104020603" pitchFamily="34" charset="0"/>
            </a:endParaRPr>
          </a:p>
        </p:txBody>
      </p:sp>
      <p:sp>
        <p:nvSpPr>
          <p:cNvPr id="6" name="Content Placeholder 5">
            <a:extLst>
              <a:ext uri="{FF2B5EF4-FFF2-40B4-BE49-F238E27FC236}">
                <a16:creationId xmlns:a16="http://schemas.microsoft.com/office/drawing/2014/main" id="{8388742C-8722-47A7-B274-129AFFF0F578}"/>
              </a:ext>
            </a:extLst>
          </p:cNvPr>
          <p:cNvSpPr>
            <a:spLocks noGrp="1"/>
          </p:cNvSpPr>
          <p:nvPr>
            <p:ph sz="half" idx="4294967295"/>
          </p:nvPr>
        </p:nvSpPr>
        <p:spPr>
          <a:xfrm>
            <a:off x="5105400" y="1524000"/>
            <a:ext cx="4038600" cy="4800600"/>
          </a:xfrm>
        </p:spPr>
        <p:txBody>
          <a:bodyPr>
            <a:normAutofit/>
          </a:bodyPr>
          <a:lstStyle/>
          <a:p>
            <a:pPr marL="109728" indent="0">
              <a:buNone/>
            </a:pPr>
            <a:r>
              <a:rPr lang="en-US" sz="1600" b="1" dirty="0">
                <a:solidFill>
                  <a:schemeClr val="tx1">
                    <a:lumMod val="65000"/>
                    <a:lumOff val="35000"/>
                  </a:schemeClr>
                </a:solidFill>
              </a:rPr>
              <a:t>           </a:t>
            </a:r>
            <a:endParaRPr lang="en-IN" sz="1600" b="1" dirty="0">
              <a:solidFill>
                <a:schemeClr val="tx1">
                  <a:lumMod val="75000"/>
                  <a:lumOff val="25000"/>
                </a:schemeClr>
              </a:solidFill>
            </a:endParaRPr>
          </a:p>
        </p:txBody>
      </p:sp>
      <p:sp>
        <p:nvSpPr>
          <p:cNvPr id="7" name="Rectangle: Rounded Corners 6">
            <a:extLst>
              <a:ext uri="{FF2B5EF4-FFF2-40B4-BE49-F238E27FC236}">
                <a16:creationId xmlns:a16="http://schemas.microsoft.com/office/drawing/2014/main" id="{4DE4C374-4817-454A-BE3A-847A932492CF}"/>
              </a:ext>
            </a:extLst>
          </p:cNvPr>
          <p:cNvSpPr/>
          <p:nvPr/>
        </p:nvSpPr>
        <p:spPr>
          <a:xfrm>
            <a:off x="76200" y="5562602"/>
            <a:ext cx="8991600" cy="121919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l"/>
            <a:endParaRPr lang="en-US" sz="1400" b="1" dirty="0">
              <a:solidFill>
                <a:srgbClr val="000000"/>
              </a:solidFill>
              <a:latin typeface="Helvetica Neue"/>
            </a:endParaRPr>
          </a:p>
          <a:p>
            <a:r>
              <a:rPr lang="en-US" dirty="0">
                <a:solidFill>
                  <a:schemeClr val="tx1"/>
                </a:solidFill>
                <a:latin typeface="Tw Cen MT" panose="020B0602020104020603" pitchFamily="34" charset="0"/>
              </a:rPr>
              <a:t>From the correlation plot, we can see that quite a lot of our columns seem to be poorly correlated with one another. Generally when making a predictive model, it would be preferable to train a model with features that are not too correlated with one another so that we do not need to deal with redundant features. </a:t>
            </a:r>
          </a:p>
          <a:p>
            <a:endParaRPr lang="en-IN" sz="1400" b="1" dirty="0"/>
          </a:p>
        </p:txBody>
      </p:sp>
      <p:pic>
        <p:nvPicPr>
          <p:cNvPr id="9" name="Picture 8">
            <a:extLst>
              <a:ext uri="{FF2B5EF4-FFF2-40B4-BE49-F238E27FC236}">
                <a16:creationId xmlns:a16="http://schemas.microsoft.com/office/drawing/2014/main" id="{43A64897-3072-4FCE-A3B0-4599582B9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1"/>
            <a:ext cx="9144000" cy="5029202"/>
          </a:xfrm>
          <a:prstGeom prst="rect">
            <a:avLst/>
          </a:prstGeom>
        </p:spPr>
      </p:pic>
    </p:spTree>
    <p:extLst>
      <p:ext uri="{BB962C8B-B14F-4D97-AF65-F5344CB8AC3E}">
        <p14:creationId xmlns:p14="http://schemas.microsoft.com/office/powerpoint/2010/main" val="695688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EABA-93D1-4D18-9148-02494D887DB9}"/>
              </a:ext>
            </a:extLst>
          </p:cNvPr>
          <p:cNvSpPr>
            <a:spLocks noGrp="1"/>
          </p:cNvSpPr>
          <p:nvPr>
            <p:ph type="title"/>
          </p:nvPr>
        </p:nvSpPr>
        <p:spPr>
          <a:xfrm>
            <a:off x="457200" y="228600"/>
            <a:ext cx="8229600" cy="1219200"/>
          </a:xfrm>
        </p:spPr>
        <p:txBody>
          <a:bodyPr>
            <a:normAutofit/>
          </a:bodyPr>
          <a:lstStyle/>
          <a:p>
            <a:pPr algn="ctr"/>
            <a:r>
              <a:rPr lang="en-IN" sz="2400" b="1" dirty="0">
                <a:solidFill>
                  <a:schemeClr val="tx1">
                    <a:lumMod val="65000"/>
                    <a:lumOff val="35000"/>
                  </a:schemeClr>
                </a:solidFill>
                <a:latin typeface="Tw Cen MT" panose="020B0602020104020603" pitchFamily="34" charset="0"/>
              </a:rPr>
              <a:t>IMPORTANT FEATURES THAT NEEDS TO BE TAKEN CARE OF BEFORE MODEL BUILDING.</a:t>
            </a:r>
          </a:p>
        </p:txBody>
      </p:sp>
      <p:sp>
        <p:nvSpPr>
          <p:cNvPr id="13" name="Content Placeholder 12">
            <a:extLst>
              <a:ext uri="{FF2B5EF4-FFF2-40B4-BE49-F238E27FC236}">
                <a16:creationId xmlns:a16="http://schemas.microsoft.com/office/drawing/2014/main" id="{4207DC7F-9717-4C96-8A2D-19341646C7F5}"/>
              </a:ext>
            </a:extLst>
          </p:cNvPr>
          <p:cNvSpPr>
            <a:spLocks noGrp="1"/>
          </p:cNvSpPr>
          <p:nvPr>
            <p:ph sz="half" idx="1"/>
          </p:nvPr>
        </p:nvSpPr>
        <p:spPr>
          <a:xfrm>
            <a:off x="685800" y="1828800"/>
            <a:ext cx="3733800" cy="3124200"/>
          </a:xfrm>
          <a:prstGeom prst="roundRect">
            <a:avLst/>
          </a:prstGeo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514350" indent="-514350">
              <a:buFont typeface="+mj-lt"/>
              <a:buAutoNum type="arabicPeriod"/>
            </a:pPr>
            <a:r>
              <a:rPr lang="en-IN" sz="2400" dirty="0">
                <a:latin typeface="Tw Cen MT" panose="020B0602020104020603" pitchFamily="34" charset="0"/>
                <a:ea typeface="+mj-ea"/>
                <a:cs typeface="+mj-cs"/>
              </a:rPr>
              <a:t>AGE</a:t>
            </a:r>
          </a:p>
          <a:p>
            <a:pPr marL="514350" indent="-514350">
              <a:buFont typeface="+mj-lt"/>
              <a:buAutoNum type="arabicPeriod"/>
            </a:pPr>
            <a:r>
              <a:rPr lang="en-IN" sz="2400" dirty="0">
                <a:latin typeface="Tw Cen MT" panose="020B0602020104020603" pitchFamily="34" charset="0"/>
                <a:ea typeface="+mj-ea"/>
                <a:cs typeface="+mj-cs"/>
              </a:rPr>
              <a:t>OVER TIME</a:t>
            </a:r>
          </a:p>
          <a:p>
            <a:pPr marL="514350" indent="-514350">
              <a:buFont typeface="+mj-lt"/>
              <a:buAutoNum type="arabicPeriod"/>
            </a:pPr>
            <a:r>
              <a:rPr lang="en-IN" sz="2400" dirty="0">
                <a:latin typeface="Tw Cen MT" panose="020B0602020104020603" pitchFamily="34" charset="0"/>
                <a:ea typeface="+mj-ea"/>
                <a:cs typeface="+mj-cs"/>
              </a:rPr>
              <a:t>BUSINESS TRAVEL</a:t>
            </a:r>
          </a:p>
          <a:p>
            <a:pPr marL="514350" indent="-514350">
              <a:buFont typeface="+mj-lt"/>
              <a:buAutoNum type="arabicPeriod"/>
            </a:pPr>
            <a:r>
              <a:rPr lang="en-IN" sz="2400" dirty="0">
                <a:latin typeface="Tw Cen MT" panose="020B0602020104020603" pitchFamily="34" charset="0"/>
                <a:ea typeface="+mj-ea"/>
                <a:cs typeface="+mj-cs"/>
              </a:rPr>
              <a:t>YEARS AT COMPANY</a:t>
            </a:r>
          </a:p>
          <a:p>
            <a:pPr marL="514350" indent="-514350">
              <a:buFont typeface="+mj-lt"/>
              <a:buAutoNum type="arabicPeriod"/>
            </a:pPr>
            <a:r>
              <a:rPr lang="en-IN" sz="2400" dirty="0">
                <a:latin typeface="Tw Cen MT" panose="020B0602020104020603" pitchFamily="34" charset="0"/>
                <a:ea typeface="+mj-ea"/>
                <a:cs typeface="+mj-cs"/>
              </a:rPr>
              <a:t>MONTHLY INCOME</a:t>
            </a:r>
          </a:p>
          <a:p>
            <a:pPr marL="514350" indent="-514350">
              <a:buFont typeface="+mj-lt"/>
              <a:buAutoNum type="arabicPeriod"/>
            </a:pPr>
            <a:r>
              <a:rPr lang="en-IN" sz="2400" dirty="0">
                <a:latin typeface="Tw Cen MT" panose="020B0602020104020603" pitchFamily="34" charset="0"/>
                <a:ea typeface="+mj-ea"/>
                <a:cs typeface="+mj-cs"/>
              </a:rPr>
              <a:t>DAILY RATE</a:t>
            </a:r>
          </a:p>
          <a:p>
            <a:pPr marL="514350" indent="-514350">
              <a:buFont typeface="+mj-lt"/>
              <a:buAutoNum type="arabicPeriod"/>
            </a:pPr>
            <a:r>
              <a:rPr lang="en-IN" sz="2400" dirty="0">
                <a:latin typeface="Tw Cen MT" panose="020B0602020104020603" pitchFamily="34" charset="0"/>
                <a:ea typeface="+mj-ea"/>
                <a:cs typeface="+mj-cs"/>
              </a:rPr>
              <a:t>DEPARTMENT</a:t>
            </a:r>
          </a:p>
          <a:p>
            <a:pPr marL="514350" indent="-514350">
              <a:buFont typeface="+mj-lt"/>
              <a:buAutoNum type="arabicPeriod"/>
            </a:pPr>
            <a:r>
              <a:rPr lang="en-IN" sz="2400" dirty="0">
                <a:latin typeface="Tw Cen MT" panose="020B0602020104020603" pitchFamily="34" charset="0"/>
              </a:rPr>
              <a:t>MARITAL STATUS</a:t>
            </a:r>
          </a:p>
          <a:p>
            <a:pPr marL="514350" indent="-514350">
              <a:buFont typeface="+mj-lt"/>
              <a:buAutoNum type="arabicPeriod"/>
            </a:pPr>
            <a:endParaRPr lang="en-IN" sz="2400" dirty="0">
              <a:latin typeface="Tw Cen MT" panose="020B0602020104020603" pitchFamily="34" charset="0"/>
              <a:ea typeface="+mj-ea"/>
              <a:cs typeface="+mj-cs"/>
            </a:endParaRP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14" name="Content Placeholder 13">
            <a:extLst>
              <a:ext uri="{FF2B5EF4-FFF2-40B4-BE49-F238E27FC236}">
                <a16:creationId xmlns:a16="http://schemas.microsoft.com/office/drawing/2014/main" id="{FB54FAAE-AD53-4EBA-87C7-C07E19359A22}"/>
              </a:ext>
            </a:extLst>
          </p:cNvPr>
          <p:cNvSpPr>
            <a:spLocks noGrp="1"/>
          </p:cNvSpPr>
          <p:nvPr>
            <p:ph sz="half" idx="2"/>
          </p:nvPr>
        </p:nvSpPr>
        <p:spPr>
          <a:xfrm>
            <a:off x="4648200" y="1828800"/>
            <a:ext cx="3810000" cy="3124200"/>
          </a:xfrm>
          <a:prstGeom prst="roundRect">
            <a:avLst/>
          </a:prstGeo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IN" sz="2200" dirty="0">
                <a:latin typeface="Tw Cen MT" panose="020B0602020104020603" pitchFamily="34" charset="0"/>
                <a:ea typeface="+mj-ea"/>
                <a:cs typeface="+mj-cs"/>
              </a:rPr>
              <a:t>09.	JOB LEVEL</a:t>
            </a:r>
          </a:p>
          <a:p>
            <a:pPr marL="0" indent="0">
              <a:buNone/>
            </a:pPr>
            <a:r>
              <a:rPr lang="en-IN" sz="2200" dirty="0">
                <a:latin typeface="Tw Cen MT" panose="020B0602020104020603" pitchFamily="34" charset="0"/>
                <a:ea typeface="+mj-ea"/>
                <a:cs typeface="+mj-cs"/>
              </a:rPr>
              <a:t>10.	JOB ROLE</a:t>
            </a:r>
          </a:p>
          <a:p>
            <a:pPr marL="0" indent="0">
              <a:buNone/>
            </a:pPr>
            <a:r>
              <a:rPr lang="en-IN" sz="2200" dirty="0">
                <a:latin typeface="Tw Cen MT" panose="020B0602020104020603" pitchFamily="34" charset="0"/>
                <a:ea typeface="+mj-ea"/>
                <a:cs typeface="+mj-cs"/>
              </a:rPr>
              <a:t>11.	</a:t>
            </a:r>
            <a:r>
              <a:rPr lang="en-IN" sz="2400" dirty="0">
                <a:latin typeface="Tw Cen MT" panose="020B0602020104020603" pitchFamily="34" charset="0"/>
              </a:rPr>
              <a:t>STOCK OPTION LEVEL</a:t>
            </a:r>
          </a:p>
          <a:p>
            <a:pPr marL="0" indent="0">
              <a:buNone/>
            </a:pPr>
            <a:r>
              <a:rPr lang="en-IN" sz="2200" dirty="0">
                <a:latin typeface="Tw Cen MT" panose="020B0602020104020603" pitchFamily="34" charset="0"/>
                <a:ea typeface="+mj-ea"/>
                <a:cs typeface="+mj-cs"/>
              </a:rPr>
              <a:t>12.	PERCENT SALARY HIKE</a:t>
            </a:r>
          </a:p>
          <a:p>
            <a:pPr marL="0" indent="0">
              <a:buNone/>
            </a:pPr>
            <a:r>
              <a:rPr lang="en-IN" sz="2200" dirty="0">
                <a:latin typeface="Tw Cen MT" panose="020B0602020104020603" pitchFamily="34" charset="0"/>
                <a:ea typeface="+mj-ea"/>
                <a:cs typeface="+mj-cs"/>
              </a:rPr>
              <a:t>13.	YEARS AT CURRENT ROLE</a:t>
            </a:r>
          </a:p>
          <a:p>
            <a:pPr marL="0" indent="0">
              <a:buNone/>
            </a:pPr>
            <a:r>
              <a:rPr lang="en-IN" sz="2200" dirty="0">
                <a:latin typeface="Tw Cen MT" panose="020B0602020104020603" pitchFamily="34" charset="0"/>
                <a:ea typeface="+mj-ea"/>
                <a:cs typeface="+mj-cs"/>
              </a:rPr>
              <a:t>14.	YEARS WITH CURRENT 	MANAGER</a:t>
            </a:r>
          </a:p>
          <a:p>
            <a:pPr marL="0" indent="0">
              <a:buNone/>
            </a:pPr>
            <a:r>
              <a:rPr lang="en-IN" sz="2200" dirty="0">
                <a:latin typeface="Tw Cen MT" panose="020B0602020104020603" pitchFamily="34" charset="0"/>
                <a:ea typeface="+mj-ea"/>
                <a:cs typeface="+mj-cs"/>
              </a:rPr>
              <a:t>15.	TOTAL WORKING YEARS</a:t>
            </a:r>
          </a:p>
          <a:p>
            <a:pPr marL="457200" indent="-457200">
              <a:buAutoNum type="arabicPeriod" startAt="16"/>
            </a:pPr>
            <a:r>
              <a:rPr lang="en-IN" sz="2200" dirty="0">
                <a:latin typeface="Tw Cen MT" panose="020B0602020104020603" pitchFamily="34" charset="0"/>
              </a:rPr>
              <a:t>   EDUCATION</a:t>
            </a:r>
          </a:p>
          <a:p>
            <a:pPr marL="457200" indent="-457200">
              <a:buAutoNum type="arabicPeriod" startAt="16"/>
            </a:pPr>
            <a:endParaRPr lang="en-IN" sz="2200" dirty="0">
              <a:latin typeface="Tw Cen MT" panose="020B0602020104020603" pitchFamily="34" charset="0"/>
            </a:endParaRPr>
          </a:p>
          <a:p>
            <a:pPr marL="514350" indent="-514350">
              <a:buFont typeface="+mj-lt"/>
              <a:buAutoNum type="arabicPeriod"/>
            </a:pPr>
            <a:endParaRPr lang="en-IN" sz="2800" dirty="0">
              <a:solidFill>
                <a:schemeClr val="bg2">
                  <a:lumMod val="50000"/>
                </a:schemeClr>
              </a:solidFill>
              <a:latin typeface="Tw Cen MT" panose="020B0602020104020603" pitchFamily="34" charset="0"/>
              <a:ea typeface="+mj-ea"/>
              <a:cs typeface="+mj-cs"/>
            </a:endParaRPr>
          </a:p>
          <a:p>
            <a:pPr algn="ctr">
              <a:lnSpc>
                <a:spcPct val="100000"/>
              </a:lnSpc>
            </a:pPr>
            <a:endParaRPr lang="en-IN" sz="2400" dirty="0">
              <a:solidFill>
                <a:schemeClr val="bg2">
                  <a:lumMod val="50000"/>
                </a:schemeClr>
              </a:solidFill>
              <a:latin typeface="Tw Cen MT" panose="020B0602020104020603" pitchFamily="34" charset="0"/>
              <a:ea typeface="+mj-ea"/>
              <a:cs typeface="+mj-cs"/>
            </a:endParaRPr>
          </a:p>
          <a:p>
            <a:pPr>
              <a:lnSpc>
                <a:spcPct val="100000"/>
              </a:lnSpc>
            </a:pPr>
            <a:endParaRPr lang="en-IN" sz="2400" b="1" dirty="0">
              <a:solidFill>
                <a:schemeClr val="bg1">
                  <a:lumMod val="65000"/>
                </a:schemeClr>
              </a:solidFill>
              <a:latin typeface="Tw Cen MT" panose="020B0602020104020603" pitchFamily="34" charset="0"/>
              <a:ea typeface="+mj-ea"/>
              <a:cs typeface="+mj-cs"/>
            </a:endParaRPr>
          </a:p>
          <a:p>
            <a:endParaRPr lang="en-IN" dirty="0"/>
          </a:p>
          <a:p>
            <a:endParaRPr lang="en-IN" dirty="0"/>
          </a:p>
          <a:p>
            <a:endParaRPr lang="en-IN" dirty="0"/>
          </a:p>
        </p:txBody>
      </p:sp>
    </p:spTree>
    <p:extLst>
      <p:ext uri="{BB962C8B-B14F-4D97-AF65-F5344CB8AC3E}">
        <p14:creationId xmlns:p14="http://schemas.microsoft.com/office/powerpoint/2010/main" val="4101690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183EA2CA-A17F-4A6A-AC3E-6F8757F77880}"/>
              </a:ext>
            </a:extLst>
          </p:cNvPr>
          <p:cNvGrpSpPr/>
          <p:nvPr/>
        </p:nvGrpSpPr>
        <p:grpSpPr>
          <a:xfrm>
            <a:off x="494363" y="1388586"/>
            <a:ext cx="1894662" cy="1788099"/>
            <a:chOff x="6470705" y="2788808"/>
            <a:chExt cx="1598725" cy="1271067"/>
          </a:xfrm>
        </p:grpSpPr>
        <p:sp>
          <p:nvSpPr>
            <p:cNvPr id="34" name="Rectangle: Top Corners Rounded 96">
              <a:extLst>
                <a:ext uri="{FF2B5EF4-FFF2-40B4-BE49-F238E27FC236}">
                  <a16:creationId xmlns:a16="http://schemas.microsoft.com/office/drawing/2014/main" id="{225A95EB-3596-4C52-91EE-39023E85BE2D}"/>
                </a:ext>
              </a:extLst>
            </p:cNvPr>
            <p:cNvSpPr/>
            <p:nvPr/>
          </p:nvSpPr>
          <p:spPr>
            <a:xfrm>
              <a:off x="6470705" y="2788808"/>
              <a:ext cx="1591582" cy="1271067"/>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6" name="TextBox 35">
              <a:extLst>
                <a:ext uri="{FF2B5EF4-FFF2-40B4-BE49-F238E27FC236}">
                  <a16:creationId xmlns:a16="http://schemas.microsoft.com/office/drawing/2014/main" id="{74F68486-5533-4B47-B6BA-92533CBB4036}"/>
                </a:ext>
              </a:extLst>
            </p:cNvPr>
            <p:cNvSpPr txBox="1"/>
            <p:nvPr/>
          </p:nvSpPr>
          <p:spPr>
            <a:xfrm>
              <a:off x="6477847" y="2921141"/>
              <a:ext cx="1591583" cy="503200"/>
            </a:xfrm>
            <a:prstGeom prst="rect">
              <a:avLst/>
            </a:prstGeom>
            <a:noFill/>
          </p:spPr>
          <p:txBody>
            <a:bodyPr wrap="square" rtlCol="0">
              <a:spAutoFit/>
            </a:bodyPr>
            <a:lstStyle/>
            <a:p>
              <a:pPr algn="ctr"/>
              <a:r>
                <a:rPr lang="en-US" sz="2000" b="1" dirty="0">
                  <a:solidFill>
                    <a:schemeClr val="bg2">
                      <a:lumMod val="25000"/>
                    </a:schemeClr>
                  </a:solidFill>
                  <a:latin typeface="Tw Cen MT" panose="020B0602020104020603" pitchFamily="34" charset="0"/>
                </a:rPr>
                <a:t>LOGISTIC REGRESSION</a:t>
              </a:r>
            </a:p>
          </p:txBody>
        </p:sp>
      </p:grpSp>
      <p:sp>
        <p:nvSpPr>
          <p:cNvPr id="37" name="Freeform: Shape 109">
            <a:extLst>
              <a:ext uri="{FF2B5EF4-FFF2-40B4-BE49-F238E27FC236}">
                <a16:creationId xmlns:a16="http://schemas.microsoft.com/office/drawing/2014/main" id="{B8C3E14B-EBB2-49A7-9A4E-9C6AFAF9A364}"/>
              </a:ext>
            </a:extLst>
          </p:cNvPr>
          <p:cNvSpPr/>
          <p:nvPr/>
        </p:nvSpPr>
        <p:spPr>
          <a:xfrm flipV="1">
            <a:off x="494084" y="2438400"/>
            <a:ext cx="1880163" cy="3979140"/>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40" name="Group 39">
            <a:extLst>
              <a:ext uri="{FF2B5EF4-FFF2-40B4-BE49-F238E27FC236}">
                <a16:creationId xmlns:a16="http://schemas.microsoft.com/office/drawing/2014/main" id="{1F66AC79-730F-4E07-974E-4F08542F2C4A}"/>
              </a:ext>
            </a:extLst>
          </p:cNvPr>
          <p:cNvGrpSpPr/>
          <p:nvPr/>
        </p:nvGrpSpPr>
        <p:grpSpPr>
          <a:xfrm>
            <a:off x="504981" y="2740201"/>
            <a:ext cx="1869265" cy="1509313"/>
            <a:chOff x="6488272" y="3837442"/>
            <a:chExt cx="1591582" cy="2012418"/>
          </a:xfrm>
        </p:grpSpPr>
        <p:sp>
          <p:nvSpPr>
            <p:cNvPr id="41" name="TextBox 40">
              <a:extLst>
                <a:ext uri="{FF2B5EF4-FFF2-40B4-BE49-F238E27FC236}">
                  <a16:creationId xmlns:a16="http://schemas.microsoft.com/office/drawing/2014/main" id="{D025EBC6-5731-4D97-B58C-0E0C20D47817}"/>
                </a:ext>
              </a:extLst>
            </p:cNvPr>
            <p:cNvSpPr txBox="1"/>
            <p:nvPr/>
          </p:nvSpPr>
          <p:spPr>
            <a:xfrm>
              <a:off x="6488272" y="3837442"/>
              <a:ext cx="1591582" cy="902811"/>
            </a:xfrm>
            <a:prstGeom prst="rect">
              <a:avLst/>
            </a:prstGeom>
            <a:noFill/>
          </p:spPr>
          <p:txBody>
            <a:bodyPr wrap="square" rtlCol="0">
              <a:spAutoFit/>
            </a:bodyPr>
            <a:lstStyle/>
            <a:p>
              <a:pPr algn="ctr"/>
              <a:endParaRPr lang="en-US" sz="1200" b="1" dirty="0">
                <a:solidFill>
                  <a:schemeClr val="accent4"/>
                </a:solidFill>
                <a:latin typeface="Tw Cen MT" panose="020B0602020104020603" pitchFamily="34" charset="0"/>
              </a:endParaRPr>
            </a:p>
            <a:p>
              <a:pPr algn="ctr"/>
              <a:endParaRPr lang="en-US" sz="1200" b="1" dirty="0">
                <a:solidFill>
                  <a:schemeClr val="accent4"/>
                </a:solidFill>
                <a:latin typeface="Tw Cen MT" panose="020B0602020104020603" pitchFamily="34" charset="0"/>
              </a:endParaRPr>
            </a:p>
            <a:p>
              <a:pPr algn="ctr"/>
              <a:r>
                <a:rPr lang="en-US" sz="1200" b="1" dirty="0">
                  <a:solidFill>
                    <a:schemeClr val="accent4"/>
                  </a:solidFill>
                  <a:latin typeface="Tw Cen MT" panose="020B0602020104020603" pitchFamily="34" charset="0"/>
                </a:rPr>
                <a:t>BASE</a:t>
              </a:r>
              <a:r>
                <a:rPr lang="en-US" sz="1400" b="1" dirty="0">
                  <a:solidFill>
                    <a:schemeClr val="accent4"/>
                  </a:solidFill>
                  <a:latin typeface="Tw Cen MT" panose="020B0602020104020603" pitchFamily="34" charset="0"/>
                </a:rPr>
                <a:t> MODEL</a:t>
              </a:r>
            </a:p>
          </p:txBody>
        </p:sp>
        <p:sp>
          <p:nvSpPr>
            <p:cNvPr id="43" name="TextBox 42">
              <a:extLst>
                <a:ext uri="{FF2B5EF4-FFF2-40B4-BE49-F238E27FC236}">
                  <a16:creationId xmlns:a16="http://schemas.microsoft.com/office/drawing/2014/main" id="{B38973E8-8FEC-48EF-89C3-A1086AD31515}"/>
                </a:ext>
              </a:extLst>
            </p:cNvPr>
            <p:cNvSpPr txBox="1"/>
            <p:nvPr/>
          </p:nvSpPr>
          <p:spPr>
            <a:xfrm>
              <a:off x="6488272" y="4146828"/>
              <a:ext cx="1591582" cy="1703032"/>
            </a:xfrm>
            <a:prstGeom prst="rect">
              <a:avLst/>
            </a:prstGeom>
            <a:noFill/>
          </p:spPr>
          <p:txBody>
            <a:bodyPr wrap="square" rtlCol="0">
              <a:spAutoFit/>
            </a:bodyPr>
            <a:lstStyle/>
            <a:p>
              <a:pPr algn="ctr"/>
              <a:endParaRPr lang="en-US" sz="1100" b="1" dirty="0">
                <a:solidFill>
                  <a:schemeClr val="tx1">
                    <a:lumMod val="65000"/>
                    <a:lumOff val="35000"/>
                  </a:schemeClr>
                </a:solidFill>
                <a:latin typeface="Tw Cen MT" panose="020B0602020104020603" pitchFamily="34" charset="0"/>
              </a:endParaRPr>
            </a:p>
            <a:p>
              <a:pPr algn="ctr"/>
              <a:endParaRPr lang="en-US" sz="1100" b="1" dirty="0">
                <a:solidFill>
                  <a:schemeClr val="tx1">
                    <a:lumMod val="65000"/>
                    <a:lumOff val="35000"/>
                  </a:schemeClr>
                </a:solidFill>
                <a:latin typeface="Tw Cen MT" panose="020B0602020104020603" pitchFamily="34" charset="0"/>
              </a:endParaRPr>
            </a:p>
            <a:p>
              <a:pPr algn="ctr"/>
              <a:endParaRPr lang="en-US" sz="1100" b="1" dirty="0">
                <a:solidFill>
                  <a:schemeClr val="tx1">
                    <a:lumMod val="65000"/>
                    <a:lumOff val="35000"/>
                  </a:schemeClr>
                </a:solidFill>
                <a:latin typeface="Tw Cen MT" panose="020B0602020104020603" pitchFamily="34" charset="0"/>
              </a:endParaRPr>
            </a:p>
            <a:p>
              <a:pPr algn="ctr"/>
              <a:r>
                <a:rPr lang="en-US" sz="1100" b="1" dirty="0">
                  <a:solidFill>
                    <a:schemeClr val="tx1">
                      <a:lumMod val="65000"/>
                      <a:lumOff val="35000"/>
                    </a:schemeClr>
                  </a:solidFill>
                  <a:latin typeface="Tw Cen MT" panose="020B0602020104020603" pitchFamily="34" charset="0"/>
                </a:rPr>
                <a:t>WE USED LOGISTIC REGRESSION AS BASE MODEL,WITHOUT APPLYING ‘SMOTE’</a:t>
              </a:r>
            </a:p>
          </p:txBody>
        </p:sp>
      </p:grpSp>
      <p:pic>
        <p:nvPicPr>
          <p:cNvPr id="44" name="Picture 43">
            <a:extLst>
              <a:ext uri="{FF2B5EF4-FFF2-40B4-BE49-F238E27FC236}">
                <a16:creationId xmlns:a16="http://schemas.microsoft.com/office/drawing/2014/main" id="{F5285DFE-7CB0-4F85-899B-F151E785F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132" y="4415683"/>
            <a:ext cx="523781" cy="523779"/>
          </a:xfrm>
          <a:prstGeom prst="rect">
            <a:avLst/>
          </a:prstGeom>
        </p:spPr>
      </p:pic>
      <p:sp>
        <p:nvSpPr>
          <p:cNvPr id="9" name="Right Arrow 8"/>
          <p:cNvSpPr/>
          <p:nvPr/>
        </p:nvSpPr>
        <p:spPr>
          <a:xfrm>
            <a:off x="1587278" y="4558646"/>
            <a:ext cx="477857" cy="339720"/>
          </a:xfrm>
          <a:prstGeom prst="rightArrow">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26" name="Table 25">
            <a:extLst>
              <a:ext uri="{FF2B5EF4-FFF2-40B4-BE49-F238E27FC236}">
                <a16:creationId xmlns:a16="http://schemas.microsoft.com/office/drawing/2014/main" id="{F7A085D8-1493-6848-8ADB-1AE6993A43B8}"/>
              </a:ext>
            </a:extLst>
          </p:cNvPr>
          <p:cNvGraphicFramePr>
            <a:graphicFrameLocks noGrp="1"/>
          </p:cNvGraphicFramePr>
          <p:nvPr>
            <p:extLst>
              <p:ext uri="{D42A27DB-BD31-4B8C-83A1-F6EECF244321}">
                <p14:modId xmlns:p14="http://schemas.microsoft.com/office/powerpoint/2010/main" val="39618957"/>
              </p:ext>
            </p:extLst>
          </p:nvPr>
        </p:nvGraphicFramePr>
        <p:xfrm>
          <a:off x="3070818" y="1498626"/>
          <a:ext cx="5209582" cy="1678059"/>
        </p:xfrm>
        <a:graphic>
          <a:graphicData uri="http://schemas.openxmlformats.org/drawingml/2006/table">
            <a:tbl>
              <a:tblPr>
                <a:tableStyleId>{ED083AE6-46FA-4A59-8FB0-9F97EB10719F}</a:tableStyleId>
              </a:tblPr>
              <a:tblGrid>
                <a:gridCol w="1478588">
                  <a:extLst>
                    <a:ext uri="{9D8B030D-6E8A-4147-A177-3AD203B41FA5}">
                      <a16:colId xmlns:a16="http://schemas.microsoft.com/office/drawing/2014/main" val="1766729926"/>
                    </a:ext>
                  </a:extLst>
                </a:gridCol>
                <a:gridCol w="1209212">
                  <a:extLst>
                    <a:ext uri="{9D8B030D-6E8A-4147-A177-3AD203B41FA5}">
                      <a16:colId xmlns:a16="http://schemas.microsoft.com/office/drawing/2014/main" val="47015831"/>
                    </a:ext>
                  </a:extLst>
                </a:gridCol>
                <a:gridCol w="1146591">
                  <a:extLst>
                    <a:ext uri="{9D8B030D-6E8A-4147-A177-3AD203B41FA5}">
                      <a16:colId xmlns:a16="http://schemas.microsoft.com/office/drawing/2014/main" val="3897828963"/>
                    </a:ext>
                  </a:extLst>
                </a:gridCol>
                <a:gridCol w="1375191">
                  <a:extLst>
                    <a:ext uri="{9D8B030D-6E8A-4147-A177-3AD203B41FA5}">
                      <a16:colId xmlns:a16="http://schemas.microsoft.com/office/drawing/2014/main" val="1693744417"/>
                    </a:ext>
                  </a:extLst>
                </a:gridCol>
              </a:tblGrid>
              <a:tr h="215607">
                <a:tc>
                  <a:txBody>
                    <a:bodyPr/>
                    <a:lstStyle/>
                    <a:p>
                      <a:pPr algn="ctr" fontAlgn="b">
                        <a:lnSpc>
                          <a:spcPct val="100000"/>
                        </a:lnSpc>
                      </a:pPr>
                      <a:r>
                        <a:rPr lang="en-IN" sz="1600" b="1" kern="1200" dirty="0">
                          <a:solidFill>
                            <a:sysClr val="windowText" lastClr="000000"/>
                          </a:solidFill>
                          <a:latin typeface="Tw Cen MT" pitchFamily="34" charset="0"/>
                        </a:rPr>
                        <a:t>TEST</a:t>
                      </a:r>
                      <a:endParaRPr lang="en-IN" sz="1600" b="1" kern="1200" dirty="0">
                        <a:solidFill>
                          <a:sysClr val="windowText" lastClr="000000"/>
                        </a:solidFill>
                        <a:latin typeface="Tw Cen MT" pitchFamily="34" charset="0"/>
                        <a:ea typeface="+mn-ea"/>
                        <a:cs typeface="+mn-cs"/>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00000"/>
                        </a:lnSpc>
                      </a:pPr>
                      <a:r>
                        <a:rPr lang="en-IN" sz="1600" b="1" kern="1200" dirty="0">
                          <a:solidFill>
                            <a:sysClr val="windowText" lastClr="000000"/>
                          </a:solidFill>
                          <a:latin typeface="Tw Cen MT" pitchFamily="34" charset="0"/>
                        </a:rPr>
                        <a:t>PRECISION</a:t>
                      </a:r>
                      <a:endParaRPr lang="en-IN" sz="1600" b="1" kern="1200" dirty="0">
                        <a:solidFill>
                          <a:sysClr val="windowText" lastClr="000000"/>
                        </a:solidFill>
                        <a:latin typeface="Tw Cen MT" pitchFamily="34" charset="0"/>
                        <a:ea typeface="+mn-ea"/>
                        <a:cs typeface="+mn-cs"/>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00000"/>
                        </a:lnSpc>
                      </a:pPr>
                      <a:r>
                        <a:rPr lang="en-IN" sz="1600" b="1" kern="1200" dirty="0">
                          <a:solidFill>
                            <a:sysClr val="windowText" lastClr="000000"/>
                          </a:solidFill>
                          <a:latin typeface="Tw Cen MT" pitchFamily="34" charset="0"/>
                        </a:rPr>
                        <a:t>RECALL</a:t>
                      </a:r>
                      <a:endParaRPr lang="en-IN" sz="1600" b="1" kern="1200" dirty="0">
                        <a:solidFill>
                          <a:sysClr val="windowText" lastClr="000000"/>
                        </a:solidFill>
                        <a:latin typeface="Tw Cen MT" pitchFamily="34" charset="0"/>
                        <a:ea typeface="+mn-ea"/>
                        <a:cs typeface="+mn-cs"/>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00000"/>
                        </a:lnSpc>
                      </a:pPr>
                      <a:r>
                        <a:rPr lang="en-IN" sz="1600" b="1" kern="1200" dirty="0">
                          <a:solidFill>
                            <a:sysClr val="windowText" lastClr="000000"/>
                          </a:solidFill>
                          <a:latin typeface="Tw Cen MT" pitchFamily="34" charset="0"/>
                        </a:rPr>
                        <a:t>F1-SCORE</a:t>
                      </a:r>
                      <a:endParaRPr lang="en-IN" sz="1600" b="1" kern="1200" dirty="0">
                        <a:solidFill>
                          <a:sysClr val="windowText" lastClr="000000"/>
                        </a:solidFill>
                        <a:latin typeface="Tw Cen MT" pitchFamily="34" charset="0"/>
                        <a:ea typeface="+mn-ea"/>
                        <a:cs typeface="+mn-cs"/>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716215"/>
                  </a:ext>
                </a:extLst>
              </a:tr>
              <a:tr h="215607">
                <a:tc>
                  <a:txBody>
                    <a:bodyPr/>
                    <a:lstStyle/>
                    <a:p>
                      <a:pPr algn="ctr" fontAlgn="b">
                        <a:lnSpc>
                          <a:spcPct val="100000"/>
                        </a:lnSpc>
                      </a:pPr>
                      <a:r>
                        <a:rPr lang="en-IN" sz="1600" b="1" kern="1200" dirty="0">
                          <a:solidFill>
                            <a:schemeClr val="tx1"/>
                          </a:solidFill>
                          <a:latin typeface="Consolas" pitchFamily="49" charset="0"/>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00000"/>
                        </a:lnSpc>
                      </a:pPr>
                      <a:r>
                        <a:rPr lang="en-IN" sz="1600" b="0" kern="1200" dirty="0">
                          <a:solidFill>
                            <a:schemeClr val="tx1"/>
                          </a:solidFill>
                          <a:latin typeface="Consolas" pitchFamily="49" charset="0"/>
                          <a:ea typeface="+mn-ea"/>
                          <a:cs typeface="+mn-cs"/>
                        </a:rPr>
                        <a:t>0.91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00000"/>
                        </a:lnSpc>
                      </a:pPr>
                      <a:r>
                        <a:rPr lang="en-IN" sz="1600" b="0" kern="1200" dirty="0">
                          <a:solidFill>
                            <a:schemeClr val="tx1"/>
                          </a:solidFill>
                          <a:latin typeface="Consolas" pitchFamily="49" charset="0"/>
                          <a:ea typeface="+mn-ea"/>
                          <a:cs typeface="+mn-cs"/>
                        </a:rPr>
                        <a:t>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00000"/>
                        </a:lnSpc>
                      </a:pPr>
                      <a:r>
                        <a:rPr lang="en-IN" sz="1600" b="0" kern="1200" dirty="0">
                          <a:solidFill>
                            <a:schemeClr val="tx1"/>
                          </a:solidFill>
                          <a:latin typeface="Consolas" pitchFamily="49" charset="0"/>
                          <a:ea typeface="+mn-ea"/>
                          <a:cs typeface="+mn-cs"/>
                        </a:rPr>
                        <a:t>0.76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881807"/>
                  </a:ext>
                </a:extLst>
              </a:tr>
              <a:tr h="215607">
                <a:tc>
                  <a:txBody>
                    <a:bodyPr/>
                    <a:lstStyle/>
                    <a:p>
                      <a:pPr algn="ctr" fontAlgn="b">
                        <a:lnSpc>
                          <a:spcPct val="100000"/>
                        </a:lnSpc>
                      </a:pPr>
                      <a:r>
                        <a:rPr lang="en-IN" sz="1600" b="1" kern="1200" dirty="0">
                          <a:solidFill>
                            <a:schemeClr val="tx1"/>
                          </a:solidFill>
                          <a:latin typeface="Consolas" pitchFamily="49"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00000"/>
                        </a:lnSpc>
                      </a:pPr>
                      <a:r>
                        <a:rPr lang="en-IN" sz="1600" b="0" kern="1200" dirty="0">
                          <a:solidFill>
                            <a:schemeClr val="tx1"/>
                          </a:solidFill>
                          <a:latin typeface="Consolas" pitchFamily="49" charset="0"/>
                          <a:ea typeface="+mn-ea"/>
                          <a:cs typeface="+mn-cs"/>
                        </a:rPr>
                        <a:t>0.27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00000"/>
                        </a:lnSpc>
                      </a:pPr>
                      <a:r>
                        <a:rPr lang="en-IN" sz="1600" b="0" kern="1200" dirty="0">
                          <a:solidFill>
                            <a:schemeClr val="tx1"/>
                          </a:solidFill>
                          <a:latin typeface="Consolas" pitchFamily="49" charset="0"/>
                          <a:ea typeface="+mn-ea"/>
                          <a:cs typeface="+mn-cs"/>
                        </a:rPr>
                        <a:t>0.65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00000"/>
                        </a:lnSpc>
                      </a:pPr>
                      <a:r>
                        <a:rPr lang="en-IN" sz="1600" b="0" kern="1200" dirty="0">
                          <a:solidFill>
                            <a:schemeClr val="tx1"/>
                          </a:solidFill>
                          <a:latin typeface="Consolas" pitchFamily="49" charset="0"/>
                          <a:ea typeface="+mn-ea"/>
                          <a:cs typeface="+mn-cs"/>
                        </a:rPr>
                        <a:t>0.38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5089954"/>
                  </a:ext>
                </a:extLst>
              </a:tr>
              <a:tr h="215607">
                <a:tc>
                  <a:txBody>
                    <a:bodyPr/>
                    <a:lstStyle/>
                    <a:p>
                      <a:pPr algn="ctr" fontAlgn="b">
                        <a:lnSpc>
                          <a:spcPct val="100000"/>
                        </a:lnSpc>
                      </a:pPr>
                      <a:r>
                        <a:rPr lang="en-IN" sz="1200" b="1" kern="1200" dirty="0">
                          <a:solidFill>
                            <a:sysClr val="windowText" lastClr="000000"/>
                          </a:solidFill>
                          <a:latin typeface="Tw Cen MT" pitchFamily="34" charset="0"/>
                        </a:rPr>
                        <a:t>ACCURACY</a:t>
                      </a:r>
                      <a:endParaRPr lang="en-IN" sz="1200" b="1" kern="1200" dirty="0">
                        <a:solidFill>
                          <a:sysClr val="windowText" lastClr="000000"/>
                        </a:solidFill>
                        <a:latin typeface="Tw Cen MT" pitchFamily="34" charset="0"/>
                        <a:ea typeface="+mn-ea"/>
                        <a:cs typeface="+mn-cs"/>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lnSpc>
                          <a:spcPct val="100000"/>
                        </a:lnSpc>
                      </a:pPr>
                      <a:r>
                        <a:rPr lang="en-IN" sz="1600" b="0" kern="1200" dirty="0">
                          <a:solidFill>
                            <a:schemeClr val="tx1"/>
                          </a:solidFill>
                          <a:latin typeface="Consolas" pitchFamily="49" charset="0"/>
                          <a:ea typeface="+mn-ea"/>
                          <a:cs typeface="+mn-cs"/>
                        </a:rPr>
                        <a:t> </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lnSpc>
                          <a:spcPct val="100000"/>
                        </a:lnSpc>
                      </a:pPr>
                      <a:r>
                        <a:rPr lang="en-IN" sz="1600" b="0" kern="1200" dirty="0">
                          <a:solidFill>
                            <a:schemeClr val="tx1"/>
                          </a:solidFill>
                          <a:latin typeface="Consolas" pitchFamily="49" charset="0"/>
                          <a:ea typeface="+mn-ea"/>
                          <a:cs typeface="+mn-cs"/>
                        </a:rPr>
                        <a:t> </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lnSpc>
                          <a:spcPct val="100000"/>
                        </a:lnSpc>
                      </a:pPr>
                      <a:r>
                        <a:rPr lang="en-IN" sz="1600" b="0" kern="1200" dirty="0">
                          <a:solidFill>
                            <a:schemeClr val="tx1"/>
                          </a:solidFill>
                          <a:latin typeface="Consolas" pitchFamily="49" charset="0"/>
                          <a:ea typeface="+mn-ea"/>
                          <a:cs typeface="+mn-cs"/>
                        </a:rPr>
                        <a:t>0.66</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6427239"/>
                  </a:ext>
                </a:extLst>
              </a:tr>
              <a:tr h="215607">
                <a:tc>
                  <a:txBody>
                    <a:bodyPr/>
                    <a:lstStyle/>
                    <a:p>
                      <a:pPr algn="ctr" fontAlgn="b">
                        <a:lnSpc>
                          <a:spcPct val="100000"/>
                        </a:lnSpc>
                      </a:pPr>
                      <a:r>
                        <a:rPr lang="en-IN" sz="1200" b="1" kern="1200" dirty="0">
                          <a:solidFill>
                            <a:sysClr val="windowText" lastClr="000000"/>
                          </a:solidFill>
                          <a:latin typeface="Tw Cen MT" pitchFamily="34" charset="0"/>
                        </a:rPr>
                        <a:t>MACRO AVG</a:t>
                      </a:r>
                      <a:endParaRPr lang="en-IN" sz="1200" b="1" kern="1200" dirty="0">
                        <a:solidFill>
                          <a:sysClr val="windowText" lastClr="000000"/>
                        </a:solidFill>
                        <a:latin typeface="Tw Cen MT" pitchFamily="34" charset="0"/>
                        <a:ea typeface="+mn-ea"/>
                        <a:cs typeface="+mn-cs"/>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lnSpc>
                          <a:spcPct val="100000"/>
                        </a:lnSpc>
                      </a:pPr>
                      <a:r>
                        <a:rPr lang="en-IN" sz="1600" b="0" kern="1200" dirty="0">
                          <a:solidFill>
                            <a:schemeClr val="tx1"/>
                          </a:solidFill>
                          <a:latin typeface="Consolas" pitchFamily="49" charset="0"/>
                          <a:ea typeface="+mn-ea"/>
                          <a:cs typeface="+mn-cs"/>
                        </a:rPr>
                        <a:t>0.59</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lnSpc>
                          <a:spcPct val="100000"/>
                        </a:lnSpc>
                      </a:pPr>
                      <a:r>
                        <a:rPr lang="en-IN" sz="1600" b="0" kern="1200" dirty="0">
                          <a:solidFill>
                            <a:schemeClr val="tx1"/>
                          </a:solidFill>
                          <a:latin typeface="Consolas" pitchFamily="49" charset="0"/>
                          <a:ea typeface="+mn-ea"/>
                          <a:cs typeface="+mn-cs"/>
                        </a:rPr>
                        <a:t>0.66</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lnSpc>
                          <a:spcPct val="100000"/>
                        </a:lnSpc>
                      </a:pPr>
                      <a:r>
                        <a:rPr lang="en-IN" sz="1600" b="0" kern="1200" dirty="0">
                          <a:solidFill>
                            <a:schemeClr val="tx1"/>
                          </a:solidFill>
                          <a:latin typeface="Consolas" pitchFamily="49" charset="0"/>
                          <a:ea typeface="+mn-ea"/>
                          <a:cs typeface="+mn-cs"/>
                        </a:rPr>
                        <a:t>0.57</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747045"/>
                  </a:ext>
                </a:extLst>
              </a:tr>
              <a:tr h="418377">
                <a:tc>
                  <a:txBody>
                    <a:bodyPr/>
                    <a:lstStyle/>
                    <a:p>
                      <a:pPr algn="ctr" fontAlgn="b">
                        <a:lnSpc>
                          <a:spcPct val="100000"/>
                        </a:lnSpc>
                      </a:pPr>
                      <a:r>
                        <a:rPr lang="en-IN" sz="1200" b="1" kern="1200" dirty="0">
                          <a:solidFill>
                            <a:sysClr val="windowText" lastClr="000000"/>
                          </a:solidFill>
                          <a:latin typeface="Tw Cen MT" pitchFamily="34" charset="0"/>
                        </a:rPr>
                        <a:t>WEIGHTED AVG</a:t>
                      </a:r>
                      <a:endParaRPr lang="en-IN" sz="1200" b="1" kern="1200" dirty="0">
                        <a:solidFill>
                          <a:sysClr val="windowText" lastClr="000000"/>
                        </a:solidFill>
                        <a:latin typeface="Tw Cen MT" pitchFamily="34" charset="0"/>
                        <a:ea typeface="+mn-ea"/>
                        <a:cs typeface="+mn-cs"/>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lnSpc>
                          <a:spcPct val="100000"/>
                        </a:lnSpc>
                      </a:pPr>
                      <a:r>
                        <a:rPr lang="en-IN" sz="1600" b="0" kern="1200" dirty="0">
                          <a:solidFill>
                            <a:schemeClr val="tx1"/>
                          </a:solidFill>
                          <a:latin typeface="Consolas" pitchFamily="49" charset="0"/>
                          <a:ea typeface="+mn-ea"/>
                          <a:cs typeface="+mn-cs"/>
                        </a:rPr>
                        <a:t>0.81</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lnSpc>
                          <a:spcPct val="100000"/>
                        </a:lnSpc>
                      </a:pPr>
                      <a:r>
                        <a:rPr lang="en-IN" sz="1600" b="0" kern="1200" dirty="0">
                          <a:solidFill>
                            <a:schemeClr val="tx1"/>
                          </a:solidFill>
                          <a:latin typeface="Consolas" pitchFamily="49" charset="0"/>
                          <a:ea typeface="+mn-ea"/>
                          <a:cs typeface="+mn-cs"/>
                        </a:rPr>
                        <a:t>0.66</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685800" rtl="0" eaLnBrk="1" fontAlgn="b" latinLnBrk="0" hangingPunct="1">
                        <a:lnSpc>
                          <a:spcPct val="100000"/>
                        </a:lnSpc>
                      </a:pPr>
                      <a:r>
                        <a:rPr lang="en-IN" sz="1600" b="0" kern="1200" dirty="0">
                          <a:solidFill>
                            <a:schemeClr val="tx1"/>
                          </a:solidFill>
                          <a:latin typeface="Consolas" pitchFamily="49" charset="0"/>
                          <a:ea typeface="+mn-ea"/>
                          <a:cs typeface="+mn-cs"/>
                        </a:rPr>
                        <a:t>0.70</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616186"/>
                  </a:ext>
                </a:extLst>
              </a:tr>
            </a:tbl>
          </a:graphicData>
        </a:graphic>
      </p:graphicFrame>
      <p:sp>
        <p:nvSpPr>
          <p:cNvPr id="4" name="TextBox 3"/>
          <p:cNvSpPr txBox="1"/>
          <p:nvPr/>
        </p:nvSpPr>
        <p:spPr>
          <a:xfrm>
            <a:off x="548825" y="5397788"/>
            <a:ext cx="1764646" cy="830997"/>
          </a:xfrm>
          <a:prstGeom prst="rect">
            <a:avLst/>
          </a:prstGeom>
          <a:noFill/>
        </p:spPr>
        <p:txBody>
          <a:bodyPr wrap="square" rtlCol="0">
            <a:spAutoFit/>
          </a:bodyPr>
          <a:lstStyle/>
          <a:p>
            <a:r>
              <a:rPr lang="en-US" sz="1600" b="1" dirty="0">
                <a:latin typeface="Tw Cen MT" panose="020B0602020104020603" pitchFamily="34" charset="0"/>
              </a:rPr>
              <a:t>Accuracy of Base Model is </a:t>
            </a:r>
            <a:r>
              <a:rPr lang="en-US" sz="1600" b="1" u="sng" dirty="0">
                <a:latin typeface="Tw Cen MT" panose="020B0602020104020603" pitchFamily="34" charset="0"/>
              </a:rPr>
              <a:t>66.00%</a:t>
            </a:r>
          </a:p>
          <a:p>
            <a:endParaRPr lang="en-US" sz="1600" b="1" dirty="0">
              <a:solidFill>
                <a:schemeClr val="bg1">
                  <a:lumMod val="65000"/>
                </a:schemeClr>
              </a:solidFill>
              <a:latin typeface="Tw Cen MT" panose="020B0602020104020603" pitchFamily="34" charset="0"/>
            </a:endParaRPr>
          </a:p>
        </p:txBody>
      </p:sp>
      <p:sp>
        <p:nvSpPr>
          <p:cNvPr id="6" name="Oval 5"/>
          <p:cNvSpPr/>
          <p:nvPr/>
        </p:nvSpPr>
        <p:spPr>
          <a:xfrm>
            <a:off x="5046429" y="4249512"/>
            <a:ext cx="164948" cy="3323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Oval 10"/>
          <p:cNvSpPr/>
          <p:nvPr/>
        </p:nvSpPr>
        <p:spPr>
          <a:xfrm>
            <a:off x="6929631" y="5602291"/>
            <a:ext cx="406493" cy="1734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Box 2"/>
          <p:cNvSpPr txBox="1"/>
          <p:nvPr/>
        </p:nvSpPr>
        <p:spPr>
          <a:xfrm>
            <a:off x="-33866" y="210570"/>
            <a:ext cx="9144000" cy="584775"/>
          </a:xfrm>
          <a:prstGeom prst="rect">
            <a:avLst/>
          </a:prstGeom>
          <a:noFill/>
        </p:spPr>
        <p:txBody>
          <a:bodyPr wrap="square" rtlCol="0">
            <a:spAutoFit/>
          </a:bodyPr>
          <a:lstStyle/>
          <a:p>
            <a:pPr algn="ctr"/>
            <a:r>
              <a:rPr lang="en-US" sz="3200" b="1" dirty="0">
                <a:solidFill>
                  <a:schemeClr val="bg2">
                    <a:lumMod val="50000"/>
                  </a:schemeClr>
                </a:solidFill>
                <a:latin typeface="Tw Cen MT" panose="020B0602020104020603" pitchFamily="34" charset="0"/>
              </a:rPr>
              <a:t>BASE MODEL-LOGISTIC REGRESSION</a:t>
            </a:r>
          </a:p>
        </p:txBody>
      </p:sp>
      <p:sp>
        <p:nvSpPr>
          <p:cNvPr id="2" name="TextBox 1"/>
          <p:cNvSpPr txBox="1"/>
          <p:nvPr/>
        </p:nvSpPr>
        <p:spPr>
          <a:xfrm>
            <a:off x="485896" y="795345"/>
            <a:ext cx="8561309" cy="584775"/>
          </a:xfrm>
          <a:prstGeom prst="rect">
            <a:avLst/>
          </a:prstGeom>
          <a:noFill/>
        </p:spPr>
        <p:txBody>
          <a:bodyPr wrap="square" rtlCol="0">
            <a:spAutoFit/>
          </a:bodyPr>
          <a:lstStyle/>
          <a:p>
            <a:r>
              <a:rPr lang="en-US" sz="1600" dirty="0">
                <a:latin typeface="Tw Cen MT" pitchFamily="34" charset="0"/>
              </a:rPr>
              <a:t>It is a classification algorithm, that is used where the response variable is categorical. The idea of Logistic Regression is to find a relationship between features and probability of particular outcome. </a:t>
            </a:r>
            <a:endParaRPr lang="en-IN" sz="1600" dirty="0">
              <a:latin typeface="Tw Cen MT" pitchFamily="34"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505200"/>
            <a:ext cx="5486400" cy="3078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9690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25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anim calcmode="lin" valueType="num">
                                      <p:cBhvr>
                                        <p:cTn id="14" dur="500" fill="hold"/>
                                        <p:tgtEl>
                                          <p:spTgt spid="37"/>
                                        </p:tgtEl>
                                        <p:attrNameLst>
                                          <p:attrName>ppt_x</p:attrName>
                                        </p:attrNameLst>
                                      </p:cBhvr>
                                      <p:tavLst>
                                        <p:tav tm="0">
                                          <p:val>
                                            <p:strVal val="#ppt_x"/>
                                          </p:val>
                                        </p:tav>
                                        <p:tav tm="100000">
                                          <p:val>
                                            <p:strVal val="#ppt_x"/>
                                          </p:val>
                                        </p:tav>
                                      </p:tavLst>
                                    </p:anim>
                                    <p:anim calcmode="lin" valueType="num">
                                      <p:cBhvr>
                                        <p:cTn id="15" dur="500" fill="hold"/>
                                        <p:tgtEl>
                                          <p:spTgt spid="3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fltVal val="0"/>
                                          </p:val>
                                        </p:tav>
                                        <p:tav tm="100000">
                                          <p:val>
                                            <p:strVal val="#ppt_h"/>
                                          </p:val>
                                        </p:tav>
                                      </p:tavLst>
                                    </p:anim>
                                    <p:animEffect transition="in" filter="fade">
                                      <p:cBhvr>
                                        <p:cTn id="21" dur="500"/>
                                        <p:tgtEl>
                                          <p:spTgt spid="40"/>
                                        </p:tgtEl>
                                      </p:cBhvr>
                                    </p:animEffect>
                                  </p:childTnLst>
                                </p:cTn>
                              </p:par>
                              <p:par>
                                <p:cTn id="22" presetID="53" presetClass="entr" presetSubtype="16"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p:cTn id="24" dur="500" fill="hold"/>
                                        <p:tgtEl>
                                          <p:spTgt spid="44"/>
                                        </p:tgtEl>
                                        <p:attrNameLst>
                                          <p:attrName>ppt_w</p:attrName>
                                        </p:attrNameLst>
                                      </p:cBhvr>
                                      <p:tavLst>
                                        <p:tav tm="0">
                                          <p:val>
                                            <p:fltVal val="0"/>
                                          </p:val>
                                        </p:tav>
                                        <p:tav tm="100000">
                                          <p:val>
                                            <p:strVal val="#ppt_w"/>
                                          </p:val>
                                        </p:tav>
                                      </p:tavLst>
                                    </p:anim>
                                    <p:anim calcmode="lin" valueType="num">
                                      <p:cBhvr>
                                        <p:cTn id="25" dur="500" fill="hold"/>
                                        <p:tgtEl>
                                          <p:spTgt spid="44"/>
                                        </p:tgtEl>
                                        <p:attrNameLst>
                                          <p:attrName>ppt_h</p:attrName>
                                        </p:attrNameLst>
                                      </p:cBhvr>
                                      <p:tavLst>
                                        <p:tav tm="0">
                                          <p:val>
                                            <p:fltVal val="0"/>
                                          </p:val>
                                        </p:tav>
                                        <p:tav tm="100000">
                                          <p:val>
                                            <p:strVal val="#ppt_h"/>
                                          </p:val>
                                        </p:tav>
                                      </p:tavLst>
                                    </p:anim>
                                    <p:animEffect transition="in" filter="fade">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1" y="228600"/>
            <a:ext cx="8915400" cy="6574107"/>
          </a:xfrm>
          <a:prstGeom prst="rect">
            <a:avLst/>
          </a:prstGeom>
          <a:noFill/>
        </p:spPr>
        <p:txBody>
          <a:bodyPr wrap="square" rtlCol="0">
            <a:spAutoFit/>
          </a:bodyPr>
          <a:lstStyle/>
          <a:p>
            <a:pPr defTabSz="685800">
              <a:lnSpc>
                <a:spcPct val="90000"/>
              </a:lnSpc>
              <a:spcBef>
                <a:spcPct val="0"/>
              </a:spcBef>
            </a:pPr>
            <a:r>
              <a:rPr lang="en-IN" sz="2400" b="1" dirty="0">
                <a:solidFill>
                  <a:schemeClr val="tx1">
                    <a:lumMod val="65000"/>
                    <a:lumOff val="35000"/>
                  </a:schemeClr>
                </a:solidFill>
                <a:latin typeface="Tw Cen MT" panose="020B0602020104020603" pitchFamily="34" charset="0"/>
                <a:ea typeface="+mj-ea"/>
                <a:cs typeface="+mj-cs"/>
              </a:rPr>
              <a:t>STANDARD SCALING THE DATASET:</a:t>
            </a:r>
          </a:p>
          <a:p>
            <a:br>
              <a:rPr lang="en-IN" dirty="0"/>
            </a:br>
            <a:r>
              <a:rPr lang="en-IN" dirty="0"/>
              <a:t>Original Data = df</a:t>
            </a:r>
          </a:p>
          <a:p>
            <a:r>
              <a:rPr lang="en-IN" dirty="0"/>
              <a:t> </a:t>
            </a:r>
          </a:p>
          <a:p>
            <a:r>
              <a:rPr lang="en-IN" dirty="0"/>
              <a:t>#Create scaler:</a:t>
            </a:r>
          </a:p>
          <a:p>
            <a:r>
              <a:rPr lang="en-IN" dirty="0"/>
              <a:t>scaler = StandardScaler()</a:t>
            </a:r>
          </a:p>
          <a:p>
            <a:r>
              <a:rPr lang="en-IN" dirty="0"/>
              <a:t> </a:t>
            </a:r>
          </a:p>
          <a:p>
            <a:r>
              <a:rPr lang="en-IN" dirty="0"/>
              <a:t>#Fit:</a:t>
            </a:r>
          </a:p>
          <a:p>
            <a:r>
              <a:rPr lang="en-IN" dirty="0"/>
              <a:t>fit=scaler.fit(df)</a:t>
            </a:r>
          </a:p>
          <a:p>
            <a:r>
              <a:rPr lang="en-IN" dirty="0"/>
              <a:t> </a:t>
            </a:r>
          </a:p>
          <a:p>
            <a:r>
              <a:rPr lang="en-IN" dirty="0"/>
              <a:t>#Transform:</a:t>
            </a:r>
          </a:p>
          <a:p>
            <a:r>
              <a:rPr lang="en-IN" dirty="0"/>
              <a:t>Normalized_data = fit.transform(df)</a:t>
            </a:r>
          </a:p>
          <a:p>
            <a:r>
              <a:rPr lang="en-IN" dirty="0"/>
              <a:t> </a:t>
            </a:r>
          </a:p>
          <a:p>
            <a:r>
              <a:rPr lang="en-IN" sz="2400" b="1" dirty="0">
                <a:solidFill>
                  <a:schemeClr val="tx1">
                    <a:lumMod val="65000"/>
                    <a:lumOff val="35000"/>
                  </a:schemeClr>
                </a:solidFill>
                <a:latin typeface="Tw Cen MT" panose="020B0602020104020603" pitchFamily="34" charset="0"/>
                <a:ea typeface="+mj-ea"/>
                <a:cs typeface="+mj-cs"/>
              </a:rPr>
              <a:t>SMOTE:</a:t>
            </a:r>
          </a:p>
          <a:p>
            <a:r>
              <a:rPr lang="en-IN" dirty="0"/>
              <a:t> </a:t>
            </a:r>
          </a:p>
          <a:p>
            <a:r>
              <a:rPr lang="en-IN" dirty="0"/>
              <a:t>smote = SMOTE('minority')</a:t>
            </a:r>
          </a:p>
          <a:p>
            <a:r>
              <a:rPr lang="en-IN" dirty="0"/>
              <a:t>X_sm, y_sm = smote.fit_sample(X_train,y_train) </a:t>
            </a:r>
          </a:p>
          <a:p>
            <a:r>
              <a:rPr lang="en-IN" dirty="0"/>
              <a:t> </a:t>
            </a:r>
          </a:p>
          <a:p>
            <a:r>
              <a:rPr lang="en-IN" dirty="0"/>
              <a:t>More Data points are added in the minority class </a:t>
            </a:r>
          </a:p>
          <a:p>
            <a:r>
              <a:rPr lang="en-IN" dirty="0"/>
              <a:t>using Synthetic Minority Over Sampling Technique </a:t>
            </a:r>
          </a:p>
          <a:p>
            <a:r>
              <a:rPr lang="en-IN" dirty="0"/>
              <a:t>(SMOTE)  </a:t>
            </a:r>
          </a:p>
          <a:p>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33400"/>
            <a:ext cx="3429000" cy="310134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886200"/>
            <a:ext cx="3281680" cy="2741295"/>
          </a:xfrm>
          <a:prstGeom prst="rect">
            <a:avLst/>
          </a:prstGeom>
          <a:noFill/>
          <a:ln>
            <a:noFill/>
          </a:ln>
        </p:spPr>
      </p:pic>
    </p:spTree>
    <p:extLst>
      <p:ext uri="{BB962C8B-B14F-4D97-AF65-F5344CB8AC3E}">
        <p14:creationId xmlns:p14="http://schemas.microsoft.com/office/powerpoint/2010/main" val="2098352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402"/>
            <a:ext cx="4419600" cy="738664"/>
          </a:xfrm>
          <a:prstGeom prst="rect">
            <a:avLst/>
          </a:prstGeom>
          <a:noFill/>
        </p:spPr>
        <p:txBody>
          <a:bodyPr wrap="square" rtlCol="0">
            <a:spAutoFit/>
          </a:bodyPr>
          <a:lstStyle/>
          <a:p>
            <a:r>
              <a:rPr lang="en-IN" sz="2400" b="1" dirty="0">
                <a:solidFill>
                  <a:schemeClr val="tx1">
                    <a:lumMod val="65000"/>
                    <a:lumOff val="35000"/>
                  </a:schemeClr>
                </a:solidFill>
                <a:latin typeface="Tw Cen MT" panose="020B0602020104020603" pitchFamily="34" charset="0"/>
                <a:ea typeface="+mj-ea"/>
                <a:cs typeface="+mj-cs"/>
              </a:rPr>
              <a:t>STATISTICAL REPORT:</a:t>
            </a:r>
          </a:p>
          <a:p>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470400" y="0"/>
            <a:ext cx="4587240" cy="1490133"/>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0" y="1490133"/>
            <a:ext cx="4419600" cy="5314527"/>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4419600" y="1490133"/>
            <a:ext cx="4638040" cy="5250180"/>
          </a:xfrm>
          <a:prstGeom prst="rect">
            <a:avLst/>
          </a:prstGeom>
        </p:spPr>
      </p:pic>
      <p:sp>
        <p:nvSpPr>
          <p:cNvPr id="9" name="Rectangle: Rounded Corners 5">
            <a:extLst>
              <a:ext uri="{FF2B5EF4-FFF2-40B4-BE49-F238E27FC236}">
                <a16:creationId xmlns:a16="http://schemas.microsoft.com/office/drawing/2014/main" id="{96DB4353-0578-4CB0-ACBB-B9785DD1BA72}"/>
              </a:ext>
            </a:extLst>
          </p:cNvPr>
          <p:cNvSpPr/>
          <p:nvPr/>
        </p:nvSpPr>
        <p:spPr>
          <a:xfrm>
            <a:off x="76200" y="369331"/>
            <a:ext cx="4394200" cy="914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IN" sz="1200" b="1" dirty="0">
                <a:latin typeface="Tw Cen MT" pitchFamily="34" charset="0"/>
              </a:rPr>
              <a:t>Features like: </a:t>
            </a:r>
            <a:r>
              <a:rPr lang="en-IN" sz="1200" dirty="0">
                <a:latin typeface="Tw Cen MT" pitchFamily="34" charset="0"/>
              </a:rPr>
              <a:t>:‘Education’,’MonthlyRate’,’PerformanceRating’,’TotalWorkingYears’, ’Years With Current Manager’ &amp; </a:t>
            </a:r>
            <a:r>
              <a:rPr lang="en-US" sz="1200" dirty="0">
                <a:latin typeface="Tw Cen MT" pitchFamily="34" charset="0"/>
              </a:rPr>
              <a:t>some departments as well as education fields are </a:t>
            </a:r>
            <a:r>
              <a:rPr lang="en-IN" sz="1200" dirty="0">
                <a:latin typeface="Tw Cen MT" pitchFamily="34" charset="0"/>
              </a:rPr>
              <a:t>Statistically insignificant as their p value is greater than 0.05.</a:t>
            </a:r>
          </a:p>
        </p:txBody>
      </p:sp>
    </p:spTree>
    <p:extLst>
      <p:ext uri="{BB962C8B-B14F-4D97-AF65-F5344CB8AC3E}">
        <p14:creationId xmlns:p14="http://schemas.microsoft.com/office/powerpoint/2010/main" val="810615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673E38-BEC4-4B2D-BCB3-81068AE19FA2}"/>
              </a:ext>
            </a:extLst>
          </p:cNvPr>
          <p:cNvSpPr/>
          <p:nvPr/>
        </p:nvSpPr>
        <p:spPr>
          <a:xfrm>
            <a:off x="6292090" y="1372600"/>
            <a:ext cx="2393366" cy="4368020"/>
          </a:xfrm>
          <a:prstGeom prst="rect">
            <a:avLst/>
          </a:prstGeom>
          <a:gradFill>
            <a:gsLst>
              <a:gs pos="0">
                <a:srgbClr val="F25245">
                  <a:alpha val="40000"/>
                </a:srgbClr>
              </a:gs>
              <a:gs pos="100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8" name="Group 7">
            <a:extLst>
              <a:ext uri="{FF2B5EF4-FFF2-40B4-BE49-F238E27FC236}">
                <a16:creationId xmlns:a16="http://schemas.microsoft.com/office/drawing/2014/main" id="{836F18BF-1414-4E73-89E4-3B0D58EF7111}"/>
              </a:ext>
            </a:extLst>
          </p:cNvPr>
          <p:cNvGrpSpPr/>
          <p:nvPr/>
        </p:nvGrpSpPr>
        <p:grpSpPr>
          <a:xfrm>
            <a:off x="1011165" y="4140849"/>
            <a:ext cx="2057400" cy="1437055"/>
            <a:chOff x="1331653" y="3810744"/>
            <a:chExt cx="2743200" cy="1310262"/>
          </a:xfrm>
        </p:grpSpPr>
        <p:grpSp>
          <p:nvGrpSpPr>
            <p:cNvPr id="73" name="Group 72">
              <a:extLst>
                <a:ext uri="{FF2B5EF4-FFF2-40B4-BE49-F238E27FC236}">
                  <a16:creationId xmlns:a16="http://schemas.microsoft.com/office/drawing/2014/main" id="{563B68F3-E51A-4585-93FA-41819659787F}"/>
                </a:ext>
              </a:extLst>
            </p:cNvPr>
            <p:cNvGrpSpPr/>
            <p:nvPr/>
          </p:nvGrpSpPr>
          <p:grpSpPr>
            <a:xfrm>
              <a:off x="1331653" y="3888281"/>
              <a:ext cx="2743200" cy="1175763"/>
              <a:chOff x="1331653" y="3888281"/>
              <a:chExt cx="2743200" cy="1175763"/>
            </a:xfrm>
            <a:effectLst>
              <a:outerShdw blurRad="76200" dist="38100" dir="2700000" algn="tl" rotWithShape="0">
                <a:prstClr val="black">
                  <a:alpha val="12000"/>
                </a:prstClr>
              </a:outerShdw>
            </a:effectLst>
          </p:grpSpPr>
          <p:sp>
            <p:nvSpPr>
              <p:cNvPr id="25" name="Rectangle 24">
                <a:extLst>
                  <a:ext uri="{FF2B5EF4-FFF2-40B4-BE49-F238E27FC236}">
                    <a16:creationId xmlns:a16="http://schemas.microsoft.com/office/drawing/2014/main" id="{303F7C95-BE14-4705-A7B6-456201A3C025}"/>
                  </a:ext>
                </a:extLst>
              </p:cNvPr>
              <p:cNvSpPr/>
              <p:nvPr/>
            </p:nvSpPr>
            <p:spPr>
              <a:xfrm>
                <a:off x="1331653" y="3888281"/>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Shape 25">
                <a:extLst>
                  <a:ext uri="{FF2B5EF4-FFF2-40B4-BE49-F238E27FC236}">
                    <a16:creationId xmlns:a16="http://schemas.microsoft.com/office/drawing/2014/main" id="{5DB01BC5-8807-4202-B527-00D7A798477F}"/>
                  </a:ext>
                </a:extLst>
              </p:cNvPr>
              <p:cNvSpPr/>
              <p:nvPr/>
            </p:nvSpPr>
            <p:spPr>
              <a:xfrm>
                <a:off x="3474086" y="454392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7" name="TextBox 26">
              <a:extLst>
                <a:ext uri="{FF2B5EF4-FFF2-40B4-BE49-F238E27FC236}">
                  <a16:creationId xmlns:a16="http://schemas.microsoft.com/office/drawing/2014/main" id="{6F76CEAA-2DA7-4D9B-850B-35290C26E32D}"/>
                </a:ext>
              </a:extLst>
            </p:cNvPr>
            <p:cNvSpPr txBox="1"/>
            <p:nvPr/>
          </p:nvSpPr>
          <p:spPr>
            <a:xfrm>
              <a:off x="3597778" y="4602379"/>
              <a:ext cx="405516" cy="336745"/>
            </a:xfrm>
            <a:prstGeom prst="rect">
              <a:avLst/>
            </a:prstGeom>
            <a:noFill/>
          </p:spPr>
          <p:txBody>
            <a:bodyPr wrap="square" rtlCol="0">
              <a:spAutoFit/>
            </a:bodyPr>
            <a:lstStyle/>
            <a:p>
              <a:pPr algn="ctr"/>
              <a:r>
                <a:rPr lang="en-US" b="1" dirty="0">
                  <a:solidFill>
                    <a:schemeClr val="bg1"/>
                  </a:solidFill>
                </a:rPr>
                <a:t>3</a:t>
              </a:r>
            </a:p>
          </p:txBody>
        </p:sp>
        <p:grpSp>
          <p:nvGrpSpPr>
            <p:cNvPr id="34" name="Group 33">
              <a:extLst>
                <a:ext uri="{FF2B5EF4-FFF2-40B4-BE49-F238E27FC236}">
                  <a16:creationId xmlns:a16="http://schemas.microsoft.com/office/drawing/2014/main" id="{C746181F-D902-45AA-881E-6116B533B096}"/>
                </a:ext>
              </a:extLst>
            </p:cNvPr>
            <p:cNvGrpSpPr/>
            <p:nvPr/>
          </p:nvGrpSpPr>
          <p:grpSpPr>
            <a:xfrm>
              <a:off x="1347387" y="3810744"/>
              <a:ext cx="2682309" cy="1310262"/>
              <a:chOff x="1469307" y="3448794"/>
              <a:chExt cx="2682309" cy="1310262"/>
            </a:xfrm>
          </p:grpSpPr>
          <p:sp>
            <p:nvSpPr>
              <p:cNvPr id="32" name="TextBox 31">
                <a:extLst>
                  <a:ext uri="{FF2B5EF4-FFF2-40B4-BE49-F238E27FC236}">
                    <a16:creationId xmlns:a16="http://schemas.microsoft.com/office/drawing/2014/main" id="{54DD8B1C-48C3-4C22-AC72-1300C9F64B7E}"/>
                  </a:ext>
                </a:extLst>
              </p:cNvPr>
              <p:cNvSpPr txBox="1"/>
              <p:nvPr/>
            </p:nvSpPr>
            <p:spPr>
              <a:xfrm>
                <a:off x="1518634" y="4043473"/>
                <a:ext cx="2632982" cy="715583"/>
              </a:xfrm>
              <a:prstGeom prst="rect">
                <a:avLst/>
              </a:prstGeom>
              <a:noFill/>
            </p:spPr>
            <p:txBody>
              <a:bodyPr wrap="square" rtlCol="0">
                <a:spAutoFit/>
              </a:bodyPr>
              <a:lstStyle/>
              <a:p>
                <a:r>
                  <a:rPr lang="en-US" sz="1500" dirty="0">
                    <a:solidFill>
                      <a:schemeClr val="accent6">
                        <a:lumMod val="50000"/>
                      </a:schemeClr>
                    </a:solidFill>
                    <a:latin typeface="Tw Cen MT" panose="020B0602020104020603" pitchFamily="34" charset="0"/>
                    <a:ea typeface="Tahoma" panose="020B0604030504040204" pitchFamily="34" charset="0"/>
                    <a:cs typeface="Arial" panose="020B0604020202020204" pitchFamily="34" charset="0"/>
                  </a:rPr>
                  <a:t>[12831	15 ]                </a:t>
                </a:r>
              </a:p>
              <a:p>
                <a:r>
                  <a:rPr lang="en-US" sz="1500" dirty="0">
                    <a:solidFill>
                      <a:schemeClr val="accent6">
                        <a:lumMod val="50000"/>
                      </a:schemeClr>
                    </a:solidFill>
                    <a:latin typeface="Tw Cen MT" panose="020B0602020104020603" pitchFamily="34" charset="0"/>
                    <a:ea typeface="Tahoma" panose="020B0604030504040204" pitchFamily="34" charset="0"/>
                    <a:cs typeface="Arial" panose="020B0604020202020204" pitchFamily="34" charset="0"/>
                  </a:rPr>
                  <a:t>[2281      195  ]</a:t>
                </a:r>
              </a:p>
              <a:p>
                <a:endParaRPr lang="en-US" sz="15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62999BC5-1F44-404A-A92C-F679CE0B80F2}"/>
                  </a:ext>
                </a:extLst>
              </p:cNvPr>
              <p:cNvSpPr txBox="1"/>
              <p:nvPr/>
            </p:nvSpPr>
            <p:spPr>
              <a:xfrm>
                <a:off x="1469307" y="3448794"/>
                <a:ext cx="2632982" cy="505118"/>
              </a:xfrm>
              <a:prstGeom prst="rect">
                <a:avLst/>
              </a:prstGeom>
              <a:noFill/>
            </p:spPr>
            <p:txBody>
              <a:bodyPr wrap="square" rtlCol="0">
                <a:spAutoFit/>
              </a:bodyPr>
              <a:lstStyle/>
              <a:p>
                <a:r>
                  <a:rPr lang="en-US" sz="1500" b="1" dirty="0">
                    <a:solidFill>
                      <a:srgbClr val="F25245"/>
                    </a:solidFill>
                    <a:latin typeface="Tw Cen MT" panose="020B0602020104020603" pitchFamily="34" charset="0"/>
                    <a:ea typeface="Tahoma" panose="020B0604030504040204" pitchFamily="34" charset="0"/>
                    <a:cs typeface="Arial" panose="020B0604020202020204" pitchFamily="34" charset="0"/>
                  </a:rPr>
                  <a:t>Confusion Matrix Train:</a:t>
                </a:r>
              </a:p>
            </p:txBody>
          </p:sp>
        </p:grpSp>
      </p:grpSp>
      <p:grpSp>
        <p:nvGrpSpPr>
          <p:cNvPr id="7" name="Group 6">
            <a:extLst>
              <a:ext uri="{FF2B5EF4-FFF2-40B4-BE49-F238E27FC236}">
                <a16:creationId xmlns:a16="http://schemas.microsoft.com/office/drawing/2014/main" id="{84991EF1-52F3-4A83-9FA4-9CE847B9DE56}"/>
              </a:ext>
            </a:extLst>
          </p:cNvPr>
          <p:cNvGrpSpPr/>
          <p:nvPr/>
        </p:nvGrpSpPr>
        <p:grpSpPr>
          <a:xfrm>
            <a:off x="998254" y="2818805"/>
            <a:ext cx="2057400" cy="965348"/>
            <a:chOff x="1331653" y="2437268"/>
            <a:chExt cx="2743200" cy="1287130"/>
          </a:xfrm>
        </p:grpSpPr>
        <p:grpSp>
          <p:nvGrpSpPr>
            <p:cNvPr id="71" name="Group 70">
              <a:extLst>
                <a:ext uri="{FF2B5EF4-FFF2-40B4-BE49-F238E27FC236}">
                  <a16:creationId xmlns:a16="http://schemas.microsoft.com/office/drawing/2014/main" id="{3BBA9A9A-AC2D-4CA8-8357-32B6804EE326}"/>
                </a:ext>
              </a:extLst>
            </p:cNvPr>
            <p:cNvGrpSpPr/>
            <p:nvPr/>
          </p:nvGrpSpPr>
          <p:grpSpPr>
            <a:xfrm>
              <a:off x="1331653" y="2517857"/>
              <a:ext cx="2743200" cy="1175763"/>
              <a:chOff x="1331653" y="2517857"/>
              <a:chExt cx="2743200" cy="1175763"/>
            </a:xfrm>
            <a:effectLst>
              <a:outerShdw blurRad="76200" dist="38100" dir="2700000" algn="tl" rotWithShape="0">
                <a:prstClr val="black">
                  <a:alpha val="12000"/>
                </a:prstClr>
              </a:outerShdw>
            </a:effectLst>
          </p:grpSpPr>
          <p:sp>
            <p:nvSpPr>
              <p:cNvPr id="12" name="Rectangle 11">
                <a:extLst>
                  <a:ext uri="{FF2B5EF4-FFF2-40B4-BE49-F238E27FC236}">
                    <a16:creationId xmlns:a16="http://schemas.microsoft.com/office/drawing/2014/main" id="{7CA48BBA-F3EE-4F91-9A79-7FDC2676B2FA}"/>
                  </a:ext>
                </a:extLst>
              </p:cNvPr>
              <p:cNvSpPr/>
              <p:nvPr/>
            </p:nvSpPr>
            <p:spPr>
              <a:xfrm>
                <a:off x="1331653" y="2517857"/>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Freeform: Shape 12">
                <a:extLst>
                  <a:ext uri="{FF2B5EF4-FFF2-40B4-BE49-F238E27FC236}">
                    <a16:creationId xmlns:a16="http://schemas.microsoft.com/office/drawing/2014/main" id="{FD48EF96-0678-482A-AADC-9C3A1D69BB14}"/>
                  </a:ext>
                </a:extLst>
              </p:cNvPr>
              <p:cNvSpPr/>
              <p:nvPr/>
            </p:nvSpPr>
            <p:spPr>
              <a:xfrm>
                <a:off x="3474086"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8" name="TextBox 17">
              <a:extLst>
                <a:ext uri="{FF2B5EF4-FFF2-40B4-BE49-F238E27FC236}">
                  <a16:creationId xmlns:a16="http://schemas.microsoft.com/office/drawing/2014/main" id="{044CA5A8-313E-41EA-8E1B-4C81AA095BB4}"/>
                </a:ext>
              </a:extLst>
            </p:cNvPr>
            <p:cNvSpPr txBox="1"/>
            <p:nvPr/>
          </p:nvSpPr>
          <p:spPr>
            <a:xfrm>
              <a:off x="3597778" y="3231955"/>
              <a:ext cx="405516" cy="492443"/>
            </a:xfrm>
            <a:prstGeom prst="rect">
              <a:avLst/>
            </a:prstGeom>
            <a:noFill/>
          </p:spPr>
          <p:txBody>
            <a:bodyPr wrap="square" rtlCol="0">
              <a:spAutoFit/>
            </a:bodyPr>
            <a:lstStyle/>
            <a:p>
              <a:pPr algn="ctr"/>
              <a:r>
                <a:rPr lang="en-US" b="1" dirty="0">
                  <a:solidFill>
                    <a:schemeClr val="bg1"/>
                  </a:solidFill>
                </a:rPr>
                <a:t>1</a:t>
              </a:r>
            </a:p>
          </p:txBody>
        </p:sp>
        <p:grpSp>
          <p:nvGrpSpPr>
            <p:cNvPr id="42" name="Group 41">
              <a:extLst>
                <a:ext uri="{FF2B5EF4-FFF2-40B4-BE49-F238E27FC236}">
                  <a16:creationId xmlns:a16="http://schemas.microsoft.com/office/drawing/2014/main" id="{8DF85B6D-A260-47A1-833A-F6618E68EF81}"/>
                </a:ext>
              </a:extLst>
            </p:cNvPr>
            <p:cNvGrpSpPr/>
            <p:nvPr/>
          </p:nvGrpSpPr>
          <p:grpSpPr>
            <a:xfrm>
              <a:off x="1364602" y="2437268"/>
              <a:ext cx="2671710" cy="903960"/>
              <a:chOff x="1486522" y="3442866"/>
              <a:chExt cx="2671710" cy="903960"/>
            </a:xfrm>
          </p:grpSpPr>
          <p:sp>
            <p:nvSpPr>
              <p:cNvPr id="43" name="TextBox 42">
                <a:extLst>
                  <a:ext uri="{FF2B5EF4-FFF2-40B4-BE49-F238E27FC236}">
                    <a16:creationId xmlns:a16="http://schemas.microsoft.com/office/drawing/2014/main" id="{6BD6F9B7-3CE2-43E4-805B-F5B30AFD0A43}"/>
                  </a:ext>
                </a:extLst>
              </p:cNvPr>
              <p:cNvSpPr txBox="1"/>
              <p:nvPr/>
            </p:nvSpPr>
            <p:spPr>
              <a:xfrm>
                <a:off x="1525249" y="3915940"/>
                <a:ext cx="2632983" cy="430886"/>
              </a:xfrm>
              <a:prstGeom prst="rect">
                <a:avLst/>
              </a:prstGeom>
              <a:noFill/>
            </p:spPr>
            <p:txBody>
              <a:bodyPr wrap="square" rtlCol="0">
                <a:spAutoFit/>
              </a:bodyPr>
              <a:lstStyle/>
              <a:p>
                <a:r>
                  <a:rPr lang="en-US" sz="1500" dirty="0">
                    <a:solidFill>
                      <a:schemeClr val="accent6">
                        <a:lumMod val="50000"/>
                      </a:schemeClr>
                    </a:solidFill>
                    <a:latin typeface="Tw Cen MT" panose="020B0602020104020603" pitchFamily="34" charset="0"/>
                    <a:ea typeface="Tahoma" panose="020B0604030504040204" pitchFamily="34" charset="0"/>
                    <a:cs typeface="Arial" panose="020B0604020202020204" pitchFamily="34" charset="0"/>
                  </a:rPr>
                  <a:t>84.45 %</a:t>
                </a:r>
              </a:p>
            </p:txBody>
          </p:sp>
          <p:sp>
            <p:nvSpPr>
              <p:cNvPr id="44" name="TextBox 43">
                <a:extLst>
                  <a:ext uri="{FF2B5EF4-FFF2-40B4-BE49-F238E27FC236}">
                    <a16:creationId xmlns:a16="http://schemas.microsoft.com/office/drawing/2014/main" id="{59EB7461-4EE9-4A55-8788-42BB0B0D4E65}"/>
                  </a:ext>
                </a:extLst>
              </p:cNvPr>
              <p:cNvSpPr txBox="1"/>
              <p:nvPr/>
            </p:nvSpPr>
            <p:spPr>
              <a:xfrm>
                <a:off x="1486522" y="3442866"/>
                <a:ext cx="2632983" cy="430887"/>
              </a:xfrm>
              <a:prstGeom prst="rect">
                <a:avLst/>
              </a:prstGeom>
              <a:noFill/>
            </p:spPr>
            <p:txBody>
              <a:bodyPr wrap="square" rtlCol="0">
                <a:spAutoFit/>
              </a:bodyPr>
              <a:lstStyle/>
              <a:p>
                <a:r>
                  <a:rPr lang="en-US" sz="1500" b="1" dirty="0">
                    <a:solidFill>
                      <a:srgbClr val="F25245"/>
                    </a:solidFill>
                    <a:latin typeface="Tw Cen MT" panose="020B0602020104020603" pitchFamily="34" charset="0"/>
                    <a:ea typeface="Tahoma" panose="020B0604030504040204" pitchFamily="34" charset="0"/>
                    <a:cs typeface="Arial" panose="020B0604020202020204" pitchFamily="34" charset="0"/>
                  </a:rPr>
                  <a:t>Test Accuracy</a:t>
                </a:r>
              </a:p>
            </p:txBody>
          </p:sp>
        </p:grpSp>
      </p:grpSp>
      <p:grpSp>
        <p:nvGrpSpPr>
          <p:cNvPr id="9" name="Group 8">
            <a:extLst>
              <a:ext uri="{FF2B5EF4-FFF2-40B4-BE49-F238E27FC236}">
                <a16:creationId xmlns:a16="http://schemas.microsoft.com/office/drawing/2014/main" id="{DC3823CE-8474-4EEC-8609-1C296FD4E948}"/>
              </a:ext>
            </a:extLst>
          </p:cNvPr>
          <p:cNvGrpSpPr/>
          <p:nvPr/>
        </p:nvGrpSpPr>
        <p:grpSpPr>
          <a:xfrm>
            <a:off x="3119235" y="4037572"/>
            <a:ext cx="2131494" cy="2287028"/>
            <a:chOff x="4219455" y="3871097"/>
            <a:chExt cx="2797712" cy="1785084"/>
          </a:xfrm>
        </p:grpSpPr>
        <p:grpSp>
          <p:nvGrpSpPr>
            <p:cNvPr id="74" name="Group 73">
              <a:extLst>
                <a:ext uri="{FF2B5EF4-FFF2-40B4-BE49-F238E27FC236}">
                  <a16:creationId xmlns:a16="http://schemas.microsoft.com/office/drawing/2014/main" id="{EC5EC9EA-7554-432F-8F50-6B1B7AACE99F}"/>
                </a:ext>
              </a:extLst>
            </p:cNvPr>
            <p:cNvGrpSpPr/>
            <p:nvPr/>
          </p:nvGrpSpPr>
          <p:grpSpPr>
            <a:xfrm>
              <a:off x="4273967" y="3888281"/>
              <a:ext cx="2743200" cy="1175763"/>
              <a:chOff x="4273967" y="3888281"/>
              <a:chExt cx="2743200" cy="1175763"/>
            </a:xfrm>
            <a:effectLst>
              <a:outerShdw blurRad="76200" dist="38100" dir="2700000" algn="tl" rotWithShape="0">
                <a:prstClr val="black">
                  <a:alpha val="12000"/>
                </a:prstClr>
              </a:outerShdw>
            </a:effectLst>
          </p:grpSpPr>
          <p:sp>
            <p:nvSpPr>
              <p:cNvPr id="29" name="Rectangle 28">
                <a:extLst>
                  <a:ext uri="{FF2B5EF4-FFF2-40B4-BE49-F238E27FC236}">
                    <a16:creationId xmlns:a16="http://schemas.microsoft.com/office/drawing/2014/main" id="{70590605-067C-4474-97BB-15668207AE97}"/>
                  </a:ext>
                </a:extLst>
              </p:cNvPr>
              <p:cNvSpPr/>
              <p:nvPr/>
            </p:nvSpPr>
            <p:spPr>
              <a:xfrm>
                <a:off x="4273967" y="3888281"/>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Freeform: Shape 29">
                <a:extLst>
                  <a:ext uri="{FF2B5EF4-FFF2-40B4-BE49-F238E27FC236}">
                    <a16:creationId xmlns:a16="http://schemas.microsoft.com/office/drawing/2014/main" id="{5E756E68-38FB-457F-94B7-76FA74C2B053}"/>
                  </a:ext>
                </a:extLst>
              </p:cNvPr>
              <p:cNvSpPr/>
              <p:nvPr/>
            </p:nvSpPr>
            <p:spPr>
              <a:xfrm>
                <a:off x="6416400" y="454392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31" name="TextBox 30">
              <a:extLst>
                <a:ext uri="{FF2B5EF4-FFF2-40B4-BE49-F238E27FC236}">
                  <a16:creationId xmlns:a16="http://schemas.microsoft.com/office/drawing/2014/main" id="{E7022ED8-E9A3-416D-8861-29425EC6D0BE}"/>
                </a:ext>
              </a:extLst>
            </p:cNvPr>
            <p:cNvSpPr txBox="1"/>
            <p:nvPr/>
          </p:nvSpPr>
          <p:spPr>
            <a:xfrm>
              <a:off x="6540092" y="4602379"/>
              <a:ext cx="405516" cy="318442"/>
            </a:xfrm>
            <a:prstGeom prst="rect">
              <a:avLst/>
            </a:prstGeom>
            <a:noFill/>
          </p:spPr>
          <p:txBody>
            <a:bodyPr wrap="square" rtlCol="0">
              <a:spAutoFit/>
            </a:bodyPr>
            <a:lstStyle/>
            <a:p>
              <a:pPr algn="ctr"/>
              <a:r>
                <a:rPr lang="en-US" b="1" dirty="0">
                  <a:solidFill>
                    <a:schemeClr val="bg1"/>
                  </a:solidFill>
                </a:rPr>
                <a:t>4</a:t>
              </a:r>
            </a:p>
          </p:txBody>
        </p:sp>
        <p:grpSp>
          <p:nvGrpSpPr>
            <p:cNvPr id="49" name="Group 48">
              <a:extLst>
                <a:ext uri="{FF2B5EF4-FFF2-40B4-BE49-F238E27FC236}">
                  <a16:creationId xmlns:a16="http://schemas.microsoft.com/office/drawing/2014/main" id="{204A4669-B7EB-4370-BCA9-202814A9D405}"/>
                </a:ext>
              </a:extLst>
            </p:cNvPr>
            <p:cNvGrpSpPr/>
            <p:nvPr/>
          </p:nvGrpSpPr>
          <p:grpSpPr>
            <a:xfrm>
              <a:off x="4219455" y="3871097"/>
              <a:ext cx="2727715" cy="1785084"/>
              <a:chOff x="1399061" y="3509147"/>
              <a:chExt cx="2727715" cy="1785084"/>
            </a:xfrm>
          </p:grpSpPr>
          <p:sp>
            <p:nvSpPr>
              <p:cNvPr id="50" name="TextBox 49">
                <a:extLst>
                  <a:ext uri="{FF2B5EF4-FFF2-40B4-BE49-F238E27FC236}">
                    <a16:creationId xmlns:a16="http://schemas.microsoft.com/office/drawing/2014/main" id="{1762B015-3588-44DC-B792-EA82DEBF5A58}"/>
                  </a:ext>
                </a:extLst>
              </p:cNvPr>
              <p:cNvSpPr txBox="1"/>
              <p:nvPr/>
            </p:nvSpPr>
            <p:spPr>
              <a:xfrm>
                <a:off x="1399061" y="3833682"/>
                <a:ext cx="2632983" cy="238832"/>
              </a:xfrm>
              <a:prstGeom prst="rect">
                <a:avLst/>
              </a:prstGeom>
              <a:noFill/>
            </p:spPr>
            <p:txBody>
              <a:bodyPr wrap="square" rtlCol="0">
                <a:spAutoFit/>
              </a:bodyPr>
              <a:lstStyle/>
              <a:p>
                <a:endParaRPr lang="en-US" sz="1200" b="1"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C7831DDC-276F-4974-9817-D2B71EDAADF7}"/>
                  </a:ext>
                </a:extLst>
              </p:cNvPr>
              <p:cNvSpPr txBox="1"/>
              <p:nvPr/>
            </p:nvSpPr>
            <p:spPr>
              <a:xfrm>
                <a:off x="1493793" y="3509147"/>
                <a:ext cx="2632983" cy="1785084"/>
              </a:xfrm>
              <a:prstGeom prst="rect">
                <a:avLst/>
              </a:prstGeom>
              <a:noFill/>
            </p:spPr>
            <p:txBody>
              <a:bodyPr wrap="square" rtlCol="0">
                <a:spAutoFit/>
              </a:bodyPr>
              <a:lstStyle/>
              <a:p>
                <a:r>
                  <a:rPr lang="en-US" sz="1500" b="1" dirty="0">
                    <a:solidFill>
                      <a:srgbClr val="F25245"/>
                    </a:solidFill>
                    <a:latin typeface="Tw Cen MT" panose="020B0602020104020603" pitchFamily="34" charset="0"/>
                    <a:ea typeface="Tahoma" panose="020B0604030504040204" pitchFamily="34" charset="0"/>
                    <a:cs typeface="Arial" panose="020B0604020202020204" pitchFamily="34" charset="0"/>
                  </a:rPr>
                  <a:t>Confusion Matrix </a:t>
                </a:r>
              </a:p>
              <a:p>
                <a:r>
                  <a:rPr lang="en-US" sz="1500" b="1" dirty="0">
                    <a:solidFill>
                      <a:srgbClr val="F25245"/>
                    </a:solidFill>
                    <a:latin typeface="Tw Cen MT" panose="020B0602020104020603" pitchFamily="34" charset="0"/>
                    <a:ea typeface="Tahoma" panose="020B0604030504040204" pitchFamily="34" charset="0"/>
                    <a:cs typeface="Arial" panose="020B0604020202020204" pitchFamily="34" charset="0"/>
                  </a:rPr>
                  <a:t>Test:</a:t>
                </a:r>
              </a:p>
              <a:p>
                <a:endParaRPr lang="en-US" sz="1500" b="1" dirty="0">
                  <a:solidFill>
                    <a:srgbClr val="F25245"/>
                  </a:solidFill>
                  <a:latin typeface="Tw Cen MT" panose="020B0602020104020603" pitchFamily="34" charset="0"/>
                  <a:ea typeface="Tahoma" panose="020B0604030504040204" pitchFamily="34" charset="0"/>
                  <a:cs typeface="Arial" panose="020B0604020202020204" pitchFamily="34" charset="0"/>
                </a:endParaRPr>
              </a:p>
              <a:p>
                <a:r>
                  <a:rPr lang="en-US" sz="1500" dirty="0">
                    <a:solidFill>
                      <a:schemeClr val="accent6">
                        <a:lumMod val="50000"/>
                      </a:schemeClr>
                    </a:solidFill>
                    <a:latin typeface="Tw Cen MT" panose="020B0602020104020603" pitchFamily="34" charset="0"/>
                    <a:ea typeface="Tahoma" panose="020B0604030504040204" pitchFamily="34" charset="0"/>
                    <a:cs typeface="Arial" panose="020B0604020202020204" pitchFamily="34" charset="0"/>
                  </a:rPr>
                  <a:t>[5501	9 ]                </a:t>
                </a:r>
              </a:p>
              <a:p>
                <a:r>
                  <a:rPr lang="en-US" sz="1500" dirty="0">
                    <a:solidFill>
                      <a:schemeClr val="accent6">
                        <a:lumMod val="50000"/>
                      </a:schemeClr>
                    </a:solidFill>
                    <a:latin typeface="Tw Cen MT" panose="020B0602020104020603" pitchFamily="34" charset="0"/>
                    <a:ea typeface="Tahoma" panose="020B0604030504040204" pitchFamily="34" charset="0"/>
                    <a:cs typeface="Arial" panose="020B0604020202020204" pitchFamily="34" charset="0"/>
                  </a:rPr>
                  <a:t>[985        72  ]</a:t>
                </a:r>
              </a:p>
              <a:p>
                <a:endParaRPr lang="en-US" sz="1500" b="1" dirty="0">
                  <a:solidFill>
                    <a:srgbClr val="F25245"/>
                  </a:solidFill>
                  <a:latin typeface="Tw Cen MT" panose="020B0602020104020603" pitchFamily="34" charset="0"/>
                  <a:ea typeface="Tahoma" panose="020B0604030504040204" pitchFamily="34" charset="0"/>
                  <a:cs typeface="Arial" panose="020B0604020202020204" pitchFamily="34" charset="0"/>
                </a:endParaRPr>
              </a:p>
            </p:txBody>
          </p:sp>
        </p:grpSp>
      </p:grpSp>
      <p:grpSp>
        <p:nvGrpSpPr>
          <p:cNvPr id="10" name="Group 9">
            <a:extLst>
              <a:ext uri="{FF2B5EF4-FFF2-40B4-BE49-F238E27FC236}">
                <a16:creationId xmlns:a16="http://schemas.microsoft.com/office/drawing/2014/main" id="{6DA91525-88B9-4E92-94E5-BD380D5A5930}"/>
              </a:ext>
            </a:extLst>
          </p:cNvPr>
          <p:cNvGrpSpPr/>
          <p:nvPr/>
        </p:nvGrpSpPr>
        <p:grpSpPr>
          <a:xfrm>
            <a:off x="3193328" y="2818803"/>
            <a:ext cx="2057400" cy="942265"/>
            <a:chOff x="4273967" y="2517857"/>
            <a:chExt cx="2743200" cy="1175763"/>
          </a:xfrm>
        </p:grpSpPr>
        <p:grpSp>
          <p:nvGrpSpPr>
            <p:cNvPr id="72" name="Group 71">
              <a:extLst>
                <a:ext uri="{FF2B5EF4-FFF2-40B4-BE49-F238E27FC236}">
                  <a16:creationId xmlns:a16="http://schemas.microsoft.com/office/drawing/2014/main" id="{9C42581A-6E95-433D-A3D3-F1357291E13A}"/>
                </a:ext>
              </a:extLst>
            </p:cNvPr>
            <p:cNvGrpSpPr/>
            <p:nvPr/>
          </p:nvGrpSpPr>
          <p:grpSpPr>
            <a:xfrm>
              <a:off x="4273967" y="2517857"/>
              <a:ext cx="2743200" cy="1175763"/>
              <a:chOff x="4273967" y="2517857"/>
              <a:chExt cx="2743200" cy="1175763"/>
            </a:xfrm>
            <a:effectLst>
              <a:outerShdw blurRad="76200" dist="38100" dir="2700000" algn="tl" rotWithShape="0">
                <a:prstClr val="black">
                  <a:alpha val="12000"/>
                </a:prstClr>
              </a:outerShdw>
            </a:effectLst>
          </p:grpSpPr>
          <p:sp>
            <p:nvSpPr>
              <p:cNvPr id="21" name="Rectangle 20">
                <a:extLst>
                  <a:ext uri="{FF2B5EF4-FFF2-40B4-BE49-F238E27FC236}">
                    <a16:creationId xmlns:a16="http://schemas.microsoft.com/office/drawing/2014/main" id="{D606EEBA-F20D-4C61-B1A8-CD510FCC4BB2}"/>
                  </a:ext>
                </a:extLst>
              </p:cNvPr>
              <p:cNvSpPr/>
              <p:nvPr/>
            </p:nvSpPr>
            <p:spPr>
              <a:xfrm>
                <a:off x="4273967" y="2517857"/>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Freeform: Shape 21">
                <a:extLst>
                  <a:ext uri="{FF2B5EF4-FFF2-40B4-BE49-F238E27FC236}">
                    <a16:creationId xmlns:a16="http://schemas.microsoft.com/office/drawing/2014/main" id="{05B23315-617C-45CA-B43B-3A4CF7FB428C}"/>
                  </a:ext>
                </a:extLst>
              </p:cNvPr>
              <p:cNvSpPr/>
              <p:nvPr/>
            </p:nvSpPr>
            <p:spPr>
              <a:xfrm>
                <a:off x="6416400"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3" name="TextBox 22">
              <a:extLst>
                <a:ext uri="{FF2B5EF4-FFF2-40B4-BE49-F238E27FC236}">
                  <a16:creationId xmlns:a16="http://schemas.microsoft.com/office/drawing/2014/main" id="{E82941C0-9437-4418-8F3A-87163066EAC9}"/>
                </a:ext>
              </a:extLst>
            </p:cNvPr>
            <p:cNvSpPr txBox="1"/>
            <p:nvPr/>
          </p:nvSpPr>
          <p:spPr>
            <a:xfrm>
              <a:off x="6540092" y="3231955"/>
              <a:ext cx="405516" cy="460854"/>
            </a:xfrm>
            <a:prstGeom prst="rect">
              <a:avLst/>
            </a:prstGeom>
            <a:noFill/>
          </p:spPr>
          <p:txBody>
            <a:bodyPr wrap="square" rtlCol="0">
              <a:spAutoFit/>
            </a:bodyPr>
            <a:lstStyle/>
            <a:p>
              <a:pPr algn="ctr"/>
              <a:r>
                <a:rPr lang="en-US" b="1" dirty="0">
                  <a:solidFill>
                    <a:schemeClr val="bg1"/>
                  </a:solidFill>
                </a:rPr>
                <a:t>2</a:t>
              </a:r>
            </a:p>
          </p:txBody>
        </p:sp>
        <p:grpSp>
          <p:nvGrpSpPr>
            <p:cNvPr id="52" name="Group 51">
              <a:extLst>
                <a:ext uri="{FF2B5EF4-FFF2-40B4-BE49-F238E27FC236}">
                  <a16:creationId xmlns:a16="http://schemas.microsoft.com/office/drawing/2014/main" id="{41A973E6-B365-4227-A94C-DA7C1D84B0FD}"/>
                </a:ext>
              </a:extLst>
            </p:cNvPr>
            <p:cNvGrpSpPr/>
            <p:nvPr/>
          </p:nvGrpSpPr>
          <p:grpSpPr>
            <a:xfrm>
              <a:off x="4345642" y="2527749"/>
              <a:ext cx="2632984" cy="785841"/>
              <a:chOff x="1525248" y="3533347"/>
              <a:chExt cx="2632984" cy="785841"/>
            </a:xfrm>
          </p:grpSpPr>
          <p:sp>
            <p:nvSpPr>
              <p:cNvPr id="53" name="TextBox 52">
                <a:extLst>
                  <a:ext uri="{FF2B5EF4-FFF2-40B4-BE49-F238E27FC236}">
                    <a16:creationId xmlns:a16="http://schemas.microsoft.com/office/drawing/2014/main" id="{D2B9331D-1514-41F3-855F-664A8650D60D}"/>
                  </a:ext>
                </a:extLst>
              </p:cNvPr>
              <p:cNvSpPr txBox="1"/>
              <p:nvPr/>
            </p:nvSpPr>
            <p:spPr>
              <a:xfrm>
                <a:off x="1525249" y="3915941"/>
                <a:ext cx="2632983" cy="403247"/>
              </a:xfrm>
              <a:prstGeom prst="rect">
                <a:avLst/>
              </a:prstGeom>
              <a:noFill/>
            </p:spPr>
            <p:txBody>
              <a:bodyPr wrap="square" rtlCol="0">
                <a:spAutoFit/>
              </a:bodyPr>
              <a:lstStyle/>
              <a:p>
                <a:r>
                  <a:rPr lang="en-US" sz="1500" dirty="0">
                    <a:solidFill>
                      <a:schemeClr val="accent6">
                        <a:lumMod val="50000"/>
                      </a:schemeClr>
                    </a:solidFill>
                    <a:latin typeface="Tw Cen MT" panose="020B0602020104020603" pitchFamily="34" charset="0"/>
                    <a:ea typeface="Tahoma" panose="020B0604030504040204" pitchFamily="34" charset="0"/>
                    <a:cs typeface="Arial" panose="020B0604020202020204" pitchFamily="34" charset="0"/>
                  </a:rPr>
                  <a:t>76.72%</a:t>
                </a:r>
              </a:p>
            </p:txBody>
          </p:sp>
          <p:sp>
            <p:nvSpPr>
              <p:cNvPr id="54" name="TextBox 53">
                <a:extLst>
                  <a:ext uri="{FF2B5EF4-FFF2-40B4-BE49-F238E27FC236}">
                    <a16:creationId xmlns:a16="http://schemas.microsoft.com/office/drawing/2014/main" id="{C2BF22CD-D838-4AAA-98C4-26B65ABE00C3}"/>
                  </a:ext>
                </a:extLst>
              </p:cNvPr>
              <p:cNvSpPr txBox="1"/>
              <p:nvPr/>
            </p:nvSpPr>
            <p:spPr>
              <a:xfrm>
                <a:off x="1525248" y="3533347"/>
                <a:ext cx="2632983" cy="403247"/>
              </a:xfrm>
              <a:prstGeom prst="rect">
                <a:avLst/>
              </a:prstGeom>
              <a:noFill/>
            </p:spPr>
            <p:txBody>
              <a:bodyPr wrap="square" rtlCol="0">
                <a:spAutoFit/>
              </a:bodyPr>
              <a:lstStyle/>
              <a:p>
                <a:r>
                  <a:rPr lang="en-US" sz="1500" b="1" dirty="0">
                    <a:solidFill>
                      <a:srgbClr val="F25245"/>
                    </a:solidFill>
                    <a:latin typeface="Tw Cen MT" panose="020B0602020104020603" pitchFamily="34" charset="0"/>
                    <a:ea typeface="Tahoma" panose="020B0604030504040204" pitchFamily="34" charset="0"/>
                    <a:cs typeface="Arial" panose="020B0604020202020204" pitchFamily="34" charset="0"/>
                  </a:rPr>
                  <a:t>AUC Score</a:t>
                </a:r>
              </a:p>
            </p:txBody>
          </p:sp>
        </p:grpSp>
      </p:grpSp>
      <p:sp>
        <p:nvSpPr>
          <p:cNvPr id="55" name="TextBox 54">
            <a:extLst>
              <a:ext uri="{FF2B5EF4-FFF2-40B4-BE49-F238E27FC236}">
                <a16:creationId xmlns:a16="http://schemas.microsoft.com/office/drawing/2014/main" id="{84CABDC2-2758-4652-AA06-D0A0E1108ECD}"/>
              </a:ext>
            </a:extLst>
          </p:cNvPr>
          <p:cNvSpPr txBox="1"/>
          <p:nvPr/>
        </p:nvSpPr>
        <p:spPr>
          <a:xfrm>
            <a:off x="0" y="533400"/>
            <a:ext cx="9144000" cy="600164"/>
          </a:xfrm>
          <a:prstGeom prst="rect">
            <a:avLst/>
          </a:prstGeom>
          <a:noFill/>
        </p:spPr>
        <p:txBody>
          <a:bodyPr wrap="square" rtlCol="0">
            <a:spAutoFit/>
          </a:bodyPr>
          <a:lstStyle/>
          <a:p>
            <a:pPr algn="ctr"/>
            <a:r>
              <a:rPr lang="en-US" sz="3300" b="1" dirty="0">
                <a:solidFill>
                  <a:schemeClr val="bg2">
                    <a:lumMod val="50000"/>
                  </a:schemeClr>
                </a:solidFill>
                <a:latin typeface="Tw Cen MT" panose="020B0602020104020603" pitchFamily="34" charset="0"/>
                <a:ea typeface="Tahoma" panose="020B0604030504040204" pitchFamily="34" charset="0"/>
                <a:cs typeface="Arial" panose="020B0604020202020204" pitchFamily="34" charset="0"/>
              </a:rPr>
              <a:t>RANDOM FOREST CLASSIFIER</a:t>
            </a:r>
          </a:p>
        </p:txBody>
      </p:sp>
      <p:sp>
        <p:nvSpPr>
          <p:cNvPr id="56" name="TextBox 55">
            <a:extLst>
              <a:ext uri="{FF2B5EF4-FFF2-40B4-BE49-F238E27FC236}">
                <a16:creationId xmlns:a16="http://schemas.microsoft.com/office/drawing/2014/main" id="{CC93019B-86A0-4E25-A1D5-2D314A8FBFB5}"/>
              </a:ext>
            </a:extLst>
          </p:cNvPr>
          <p:cNvSpPr txBox="1"/>
          <p:nvPr/>
        </p:nvSpPr>
        <p:spPr>
          <a:xfrm>
            <a:off x="684884" y="1644430"/>
            <a:ext cx="4536937" cy="584775"/>
          </a:xfrm>
          <a:prstGeom prst="rect">
            <a:avLst/>
          </a:prstGeom>
          <a:noFill/>
        </p:spPr>
        <p:txBody>
          <a:bodyPr wrap="square" rtlCol="0">
            <a:spAutoFit/>
          </a:bodyPr>
          <a:lstStyle/>
          <a:p>
            <a:r>
              <a:rPr lang="en-US" sz="1600" b="1" dirty="0">
                <a:solidFill>
                  <a:schemeClr val="bg2">
                    <a:lumMod val="50000"/>
                  </a:schemeClr>
                </a:solidFill>
                <a:latin typeface="Tw Cen MT" panose="020B0602020104020603" pitchFamily="34" charset="0"/>
                <a:ea typeface="Tahoma" panose="020B0604030504040204" pitchFamily="34" charset="0"/>
                <a:cs typeface="Arial" panose="020B0604020202020204" pitchFamily="34" charset="0"/>
              </a:rPr>
              <a:t>Random Forest classifier after applying ‘SMOTE’ and feature Engineering.</a:t>
            </a:r>
          </a:p>
        </p:txBody>
      </p:sp>
      <p:sp>
        <p:nvSpPr>
          <p:cNvPr id="59" name="Oval 58">
            <a:extLst>
              <a:ext uri="{FF2B5EF4-FFF2-40B4-BE49-F238E27FC236}">
                <a16:creationId xmlns:a16="http://schemas.microsoft.com/office/drawing/2014/main" id="{717D29E0-386D-4897-973E-9CE472137C72}"/>
              </a:ext>
            </a:extLst>
          </p:cNvPr>
          <p:cNvSpPr/>
          <p:nvPr/>
        </p:nvSpPr>
        <p:spPr>
          <a:xfrm>
            <a:off x="5614229" y="2820428"/>
            <a:ext cx="1217144" cy="1217144"/>
          </a:xfrm>
          <a:prstGeom prst="ellips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Oval 62">
            <a:extLst>
              <a:ext uri="{FF2B5EF4-FFF2-40B4-BE49-F238E27FC236}">
                <a16:creationId xmlns:a16="http://schemas.microsoft.com/office/drawing/2014/main" id="{820E3D24-A842-4A22-B7B8-BAAF4102A782}"/>
              </a:ext>
            </a:extLst>
          </p:cNvPr>
          <p:cNvSpPr/>
          <p:nvPr/>
        </p:nvSpPr>
        <p:spPr>
          <a:xfrm>
            <a:off x="5804449" y="3009754"/>
            <a:ext cx="836705" cy="836705"/>
          </a:xfrm>
          <a:prstGeom prst="ellipse">
            <a:avLst/>
          </a:prstGeom>
          <a:solidFill>
            <a:schemeClr val="bg1"/>
          </a:solidFill>
          <a:ln>
            <a:noFill/>
          </a:ln>
          <a:effectLst>
            <a:outerShdw blurRad="1016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Freeform 144">
            <a:extLst>
              <a:ext uri="{FF2B5EF4-FFF2-40B4-BE49-F238E27FC236}">
                <a16:creationId xmlns:a16="http://schemas.microsoft.com/office/drawing/2014/main" id="{AF716127-B345-4887-BC4F-7A8092488264}"/>
              </a:ext>
            </a:extLst>
          </p:cNvPr>
          <p:cNvSpPr>
            <a:spLocks noEditPoints="1"/>
          </p:cNvSpPr>
          <p:nvPr/>
        </p:nvSpPr>
        <p:spPr bwMode="auto">
          <a:xfrm>
            <a:off x="5952724" y="3195040"/>
            <a:ext cx="536547" cy="392093"/>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p:cNvSpPr txBox="1"/>
          <p:nvPr/>
        </p:nvSpPr>
        <p:spPr>
          <a:xfrm>
            <a:off x="6696878" y="1578655"/>
            <a:ext cx="1946871" cy="3693319"/>
          </a:xfrm>
          <a:prstGeom prst="rect">
            <a:avLst/>
          </a:prstGeom>
          <a:noFill/>
        </p:spPr>
        <p:txBody>
          <a:bodyPr wrap="square" rtlCol="0">
            <a:spAutoFit/>
          </a:bodyPr>
          <a:lstStyle/>
          <a:p>
            <a:pPr algn="ctr"/>
            <a:r>
              <a:rPr lang="en-US" b="1" dirty="0">
                <a:solidFill>
                  <a:schemeClr val="bg1"/>
                </a:solidFill>
                <a:latin typeface="Tw Cen MT" panose="020B0602020104020603" pitchFamily="34" charset="0"/>
              </a:rPr>
              <a:t>Random forest classifier creates a set of decision trees from randomly selected subset of training set. It then aggregates the votes from different decision trees to decide the final class of the test object</a:t>
            </a:r>
          </a:p>
        </p:txBody>
      </p:sp>
    </p:spTree>
    <p:extLst>
      <p:ext uri="{BB962C8B-B14F-4D97-AF65-F5344CB8AC3E}">
        <p14:creationId xmlns:p14="http://schemas.microsoft.com/office/powerpoint/2010/main" val="26343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25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anim calcmode="lin" valueType="num">
                                      <p:cBhvr>
                                        <p:cTn id="26" dur="500" fill="hold"/>
                                        <p:tgtEl>
                                          <p:spTgt spid="8"/>
                                        </p:tgtEl>
                                        <p:attrNameLst>
                                          <p:attrName>ppt_x</p:attrName>
                                        </p:attrNameLst>
                                      </p:cBhvr>
                                      <p:tavLst>
                                        <p:tav tm="0">
                                          <p:val>
                                            <p:strVal val="#ppt_x"/>
                                          </p:val>
                                        </p:tav>
                                        <p:tav tm="100000">
                                          <p:val>
                                            <p:strVal val="#ppt_x"/>
                                          </p:val>
                                        </p:tav>
                                      </p:tavLst>
                                    </p:anim>
                                    <p:anim calcmode="lin" valueType="num">
                                      <p:cBhvr>
                                        <p:cTn id="27" dur="5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nodeType="afterEffect">
                                  <p:stCondLst>
                                    <p:cond delay="25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573E7D3D-3A7D-49C8-B423-FEA356CCA916}"/>
              </a:ext>
            </a:extLst>
          </p:cNvPr>
          <p:cNvSpPr txBox="1"/>
          <p:nvPr/>
        </p:nvSpPr>
        <p:spPr>
          <a:xfrm>
            <a:off x="304800" y="314980"/>
            <a:ext cx="8382000" cy="523220"/>
          </a:xfrm>
          <a:prstGeom prst="rect">
            <a:avLst/>
          </a:prstGeom>
          <a:noFill/>
        </p:spPr>
        <p:txBody>
          <a:bodyPr wrap="square" rtlCol="0">
            <a:spAutoFit/>
          </a:bodyPr>
          <a:lstStyle/>
          <a:p>
            <a:r>
              <a:rPr lang="en-US" sz="2800" b="1"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GRIDSEARCHCV WITH HYPER PARAMETER TUNING</a:t>
            </a:r>
          </a:p>
        </p:txBody>
      </p:sp>
      <p:sp>
        <p:nvSpPr>
          <p:cNvPr id="28" name="TextBox 27">
            <a:extLst>
              <a:ext uri="{FF2B5EF4-FFF2-40B4-BE49-F238E27FC236}">
                <a16:creationId xmlns:a16="http://schemas.microsoft.com/office/drawing/2014/main" id="{5FE48B45-E9F5-4B39-8BEE-C955567FF302}"/>
              </a:ext>
            </a:extLst>
          </p:cNvPr>
          <p:cNvSpPr txBox="1"/>
          <p:nvPr/>
        </p:nvSpPr>
        <p:spPr>
          <a:xfrm>
            <a:off x="381000" y="970609"/>
            <a:ext cx="6573382" cy="584775"/>
          </a:xfrm>
          <a:prstGeom prst="rect">
            <a:avLst/>
          </a:prstGeom>
          <a:noFill/>
        </p:spPr>
        <p:txBody>
          <a:bodyPr wrap="square" rtlCol="0">
            <a:spAutoFit/>
          </a:bodyPr>
          <a:lstStyle/>
          <a:p>
            <a:r>
              <a:rPr lang="en-US" sz="1600" dirty="0">
                <a:solidFill>
                  <a:schemeClr val="bg2">
                    <a:lumMod val="50000"/>
                  </a:schemeClr>
                </a:solidFill>
                <a:latin typeface="Tw Cen MT" panose="020B0602020104020603" pitchFamily="34" charset="0"/>
                <a:ea typeface="Tahoma" panose="020B0604030504040204" pitchFamily="34" charset="0"/>
                <a:cs typeface="Arial" panose="020B0604020202020204" pitchFamily="34" charset="0"/>
              </a:rPr>
              <a:t>Hyper parameter tuning has improved upon our accuracy score further to some extent. </a:t>
            </a:r>
          </a:p>
        </p:txBody>
      </p:sp>
      <p:sp>
        <p:nvSpPr>
          <p:cNvPr id="2" name="Oval 1">
            <a:extLst>
              <a:ext uri="{FF2B5EF4-FFF2-40B4-BE49-F238E27FC236}">
                <a16:creationId xmlns:a16="http://schemas.microsoft.com/office/drawing/2014/main" id="{8AB2C1F4-1D9B-4940-A9A1-3082F826A4E9}"/>
              </a:ext>
            </a:extLst>
          </p:cNvPr>
          <p:cNvSpPr/>
          <p:nvPr/>
        </p:nvSpPr>
        <p:spPr>
          <a:xfrm>
            <a:off x="71835" y="2594561"/>
            <a:ext cx="2095083" cy="2193111"/>
          </a:xfrm>
          <a:prstGeom prst="ellipse">
            <a:avLst/>
          </a:prstGeom>
          <a:gradFill>
            <a:gsLst>
              <a:gs pos="7000">
                <a:srgbClr val="EF6E9A"/>
              </a:gs>
              <a:gs pos="100000">
                <a:srgbClr val="FFA95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339E1063-4C15-4E01-91E4-C76332882219}"/>
              </a:ext>
            </a:extLst>
          </p:cNvPr>
          <p:cNvSpPr txBox="1"/>
          <p:nvPr/>
        </p:nvSpPr>
        <p:spPr>
          <a:xfrm>
            <a:off x="93333" y="3100388"/>
            <a:ext cx="2133929" cy="1061829"/>
          </a:xfrm>
          <a:prstGeom prst="rect">
            <a:avLst/>
          </a:prstGeom>
          <a:noFill/>
        </p:spPr>
        <p:txBody>
          <a:bodyPr wrap="square" rtlCol="0">
            <a:spAutoFit/>
          </a:bodyPr>
          <a:lstStyle/>
          <a:p>
            <a:pPr algn="ctr"/>
            <a:r>
              <a:rPr lang="en-US" sz="2100" b="1" dirty="0">
                <a:solidFill>
                  <a:schemeClr val="bg1"/>
                </a:solidFill>
                <a:latin typeface="Tw Cen MT" panose="020B0602020104020603" pitchFamily="34" charset="0"/>
                <a:ea typeface="Tahoma" panose="020B0604030504040204" pitchFamily="34" charset="0"/>
                <a:cs typeface="Arial" panose="020B0604020202020204" pitchFamily="34" charset="0"/>
              </a:rPr>
              <a:t>With</a:t>
            </a:r>
          </a:p>
          <a:p>
            <a:pPr algn="ctr"/>
            <a:r>
              <a:rPr lang="en-US" sz="2100" b="1" dirty="0">
                <a:solidFill>
                  <a:schemeClr val="bg1"/>
                </a:solidFill>
                <a:latin typeface="Tw Cen MT" panose="020B0602020104020603" pitchFamily="34" charset="0"/>
                <a:ea typeface="Tahoma" panose="020B0604030504040204" pitchFamily="34" charset="0"/>
                <a:cs typeface="Arial" panose="020B0604020202020204" pitchFamily="34" charset="0"/>
              </a:rPr>
              <a:t>Hyper parameter Tuning</a:t>
            </a:r>
          </a:p>
        </p:txBody>
      </p:sp>
      <p:grpSp>
        <p:nvGrpSpPr>
          <p:cNvPr id="9" name="Group 8">
            <a:extLst>
              <a:ext uri="{FF2B5EF4-FFF2-40B4-BE49-F238E27FC236}">
                <a16:creationId xmlns:a16="http://schemas.microsoft.com/office/drawing/2014/main" id="{EF8BAD90-8E71-4CC9-8A5E-E819F6CB0BD7}"/>
              </a:ext>
            </a:extLst>
          </p:cNvPr>
          <p:cNvGrpSpPr/>
          <p:nvPr/>
        </p:nvGrpSpPr>
        <p:grpSpPr>
          <a:xfrm>
            <a:off x="4982093" y="3293268"/>
            <a:ext cx="914401" cy="985838"/>
            <a:chOff x="7666483" y="3295650"/>
            <a:chExt cx="1219201" cy="1314450"/>
          </a:xfrm>
        </p:grpSpPr>
        <p:sp>
          <p:nvSpPr>
            <p:cNvPr id="24" name="Rectangle 23">
              <a:extLst>
                <a:ext uri="{FF2B5EF4-FFF2-40B4-BE49-F238E27FC236}">
                  <a16:creationId xmlns:a16="http://schemas.microsoft.com/office/drawing/2014/main" id="{E66D7D58-6B0B-49EC-985D-CAA434634025}"/>
                </a:ext>
              </a:extLst>
            </p:cNvPr>
            <p:cNvSpPr/>
            <p:nvPr/>
          </p:nvSpPr>
          <p:spPr>
            <a:xfrm>
              <a:off x="7666483" y="3295650"/>
              <a:ext cx="1219201" cy="1009650"/>
            </a:xfrm>
            <a:prstGeom prst="rect">
              <a:avLst/>
            </a:pr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 name="Oval 30">
              <a:extLst>
                <a:ext uri="{FF2B5EF4-FFF2-40B4-BE49-F238E27FC236}">
                  <a16:creationId xmlns:a16="http://schemas.microsoft.com/office/drawing/2014/main" id="{ED46FFF6-8041-487E-ACF5-C9CC0503259D}"/>
                </a:ext>
              </a:extLst>
            </p:cNvPr>
            <p:cNvSpPr/>
            <p:nvPr/>
          </p:nvSpPr>
          <p:spPr>
            <a:xfrm>
              <a:off x="7971283"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6D517DED-2877-4DA8-97E2-3AB7819992FC}"/>
                </a:ext>
              </a:extLst>
            </p:cNvPr>
            <p:cNvSpPr txBox="1"/>
            <p:nvPr/>
          </p:nvSpPr>
          <p:spPr>
            <a:xfrm>
              <a:off x="7896147" y="3308062"/>
              <a:ext cx="788902" cy="615553"/>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03</a:t>
              </a:r>
            </a:p>
          </p:txBody>
        </p:sp>
        <p:sp>
          <p:nvSpPr>
            <p:cNvPr id="19" name="Freeform 63">
              <a:extLst>
                <a:ext uri="{FF2B5EF4-FFF2-40B4-BE49-F238E27FC236}">
                  <a16:creationId xmlns:a16="http://schemas.microsoft.com/office/drawing/2014/main" id="{D2E85A35-D2A7-446C-8240-40090856A1D3}"/>
                </a:ext>
              </a:extLst>
            </p:cNvPr>
            <p:cNvSpPr>
              <a:spLocks noEditPoints="1"/>
            </p:cNvSpPr>
            <p:nvPr/>
          </p:nvSpPr>
          <p:spPr bwMode="auto">
            <a:xfrm>
              <a:off x="8100695" y="4137819"/>
              <a:ext cx="380122" cy="276658"/>
            </a:xfrm>
            <a:custGeom>
              <a:avLst/>
              <a:gdLst>
                <a:gd name="T0" fmla="*/ 2147483646 w 78"/>
                <a:gd name="T1" fmla="*/ 2147483646 h 57"/>
                <a:gd name="T2" fmla="*/ 2147483646 w 78"/>
                <a:gd name="T3" fmla="*/ 2147483646 h 57"/>
                <a:gd name="T4" fmla="*/ 0 w 78"/>
                <a:gd name="T5" fmla="*/ 2147483646 h 57"/>
                <a:gd name="T6" fmla="*/ 2147483646 w 78"/>
                <a:gd name="T7" fmla="*/ 2147483646 h 57"/>
                <a:gd name="T8" fmla="*/ 2147483646 w 78"/>
                <a:gd name="T9" fmla="*/ 2147483646 h 57"/>
                <a:gd name="T10" fmla="*/ 2147483646 w 78"/>
                <a:gd name="T11" fmla="*/ 0 h 57"/>
                <a:gd name="T12" fmla="*/ 2147483646 w 78"/>
                <a:gd name="T13" fmla="*/ 2147483646 h 57"/>
                <a:gd name="T14" fmla="*/ 2147483646 w 78"/>
                <a:gd name="T15" fmla="*/ 2147483646 h 57"/>
                <a:gd name="T16" fmla="*/ 2147483646 w 78"/>
                <a:gd name="T17" fmla="*/ 2147483646 h 57"/>
                <a:gd name="T18" fmla="*/ 2147483646 w 78"/>
                <a:gd name="T19" fmla="*/ 2147483646 h 57"/>
                <a:gd name="T20" fmla="*/ 2147483646 w 78"/>
                <a:gd name="T21" fmla="*/ 2147483646 h 57"/>
                <a:gd name="T22" fmla="*/ 2147483646 w 78"/>
                <a:gd name="T23" fmla="*/ 2147483646 h 57"/>
                <a:gd name="T24" fmla="*/ 2147483646 w 78"/>
                <a:gd name="T25" fmla="*/ 2147483646 h 57"/>
                <a:gd name="T26" fmla="*/ 2147483646 w 78"/>
                <a:gd name="T27" fmla="*/ 2147483646 h 57"/>
                <a:gd name="T28" fmla="*/ 2147483646 w 78"/>
                <a:gd name="T29" fmla="*/ 2147483646 h 57"/>
                <a:gd name="T30" fmla="*/ 2147483646 w 78"/>
                <a:gd name="T31" fmla="*/ 2147483646 h 57"/>
                <a:gd name="T32" fmla="*/ 2147483646 w 78"/>
                <a:gd name="T33" fmla="*/ 2147483646 h 57"/>
                <a:gd name="T34" fmla="*/ 2147483646 w 78"/>
                <a:gd name="T35" fmla="*/ 2147483646 h 57"/>
                <a:gd name="T36" fmla="*/ 2147483646 w 78"/>
                <a:gd name="T37" fmla="*/ 2147483646 h 57"/>
                <a:gd name="T38" fmla="*/ 2147483646 w 78"/>
                <a:gd name="T39" fmla="*/ 2147483646 h 57"/>
                <a:gd name="T40" fmla="*/ 2147483646 w 78"/>
                <a:gd name="T41" fmla="*/ 2147483646 h 57"/>
                <a:gd name="T42" fmla="*/ 2147483646 w 78"/>
                <a:gd name="T43" fmla="*/ 2147483646 h 57"/>
                <a:gd name="T44" fmla="*/ 2147483646 w 78"/>
                <a:gd name="T45" fmla="*/ 2147483646 h 57"/>
                <a:gd name="T46" fmla="*/ 2147483646 w 78"/>
                <a:gd name="T47" fmla="*/ 2147483646 h 57"/>
                <a:gd name="T48" fmla="*/ 2147483646 w 78"/>
                <a:gd name="T49" fmla="*/ 2147483646 h 57"/>
                <a:gd name="T50" fmla="*/ 2147483646 w 78"/>
                <a:gd name="T51" fmla="*/ 2147483646 h 57"/>
                <a:gd name="T52" fmla="*/ 2147483646 w 78"/>
                <a:gd name="T53" fmla="*/ 2147483646 h 57"/>
                <a:gd name="T54" fmla="*/ 2147483646 w 78"/>
                <a:gd name="T55" fmla="*/ 2147483646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7" name="Group 6">
            <a:extLst>
              <a:ext uri="{FF2B5EF4-FFF2-40B4-BE49-F238E27FC236}">
                <a16:creationId xmlns:a16="http://schemas.microsoft.com/office/drawing/2014/main" id="{3CD22791-18AB-42EA-93FF-D372D641C2C7}"/>
              </a:ext>
            </a:extLst>
          </p:cNvPr>
          <p:cNvGrpSpPr/>
          <p:nvPr/>
        </p:nvGrpSpPr>
        <p:grpSpPr>
          <a:xfrm>
            <a:off x="2285766" y="3308404"/>
            <a:ext cx="914401" cy="985838"/>
            <a:chOff x="4863061" y="3295650"/>
            <a:chExt cx="1219201" cy="1314450"/>
          </a:xfrm>
        </p:grpSpPr>
        <p:sp>
          <p:nvSpPr>
            <p:cNvPr id="6" name="Rectangle 5">
              <a:extLst>
                <a:ext uri="{FF2B5EF4-FFF2-40B4-BE49-F238E27FC236}">
                  <a16:creationId xmlns:a16="http://schemas.microsoft.com/office/drawing/2014/main" id="{7C23099B-6F7C-4BBD-9F4E-A5126796931E}"/>
                </a:ext>
              </a:extLst>
            </p:cNvPr>
            <p:cNvSpPr/>
            <p:nvPr/>
          </p:nvSpPr>
          <p:spPr>
            <a:xfrm>
              <a:off x="4863061" y="3295650"/>
              <a:ext cx="1219201" cy="1009650"/>
            </a:xfrm>
            <a:prstGeom prst="rect">
              <a:avLst/>
            </a:pr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Oval 3">
              <a:extLst>
                <a:ext uri="{FF2B5EF4-FFF2-40B4-BE49-F238E27FC236}">
                  <a16:creationId xmlns:a16="http://schemas.microsoft.com/office/drawing/2014/main" id="{E362F3D7-4057-4205-B36D-C9885BF009F6}"/>
                </a:ext>
              </a:extLst>
            </p:cNvPr>
            <p:cNvSpPr/>
            <p:nvPr/>
          </p:nvSpPr>
          <p:spPr>
            <a:xfrm>
              <a:off x="5167861"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TextBox 14">
              <a:extLst>
                <a:ext uri="{FF2B5EF4-FFF2-40B4-BE49-F238E27FC236}">
                  <a16:creationId xmlns:a16="http://schemas.microsoft.com/office/drawing/2014/main" id="{24B65AA3-BCD1-4A37-9122-3926EDD83C28}"/>
                </a:ext>
              </a:extLst>
            </p:cNvPr>
            <p:cNvSpPr txBox="1"/>
            <p:nvPr/>
          </p:nvSpPr>
          <p:spPr>
            <a:xfrm>
              <a:off x="5080500" y="3308062"/>
              <a:ext cx="788902" cy="615553"/>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01</a:t>
              </a:r>
            </a:p>
          </p:txBody>
        </p:sp>
        <p:sp>
          <p:nvSpPr>
            <p:cNvPr id="25" name="Freeform 121">
              <a:extLst>
                <a:ext uri="{FF2B5EF4-FFF2-40B4-BE49-F238E27FC236}">
                  <a16:creationId xmlns:a16="http://schemas.microsoft.com/office/drawing/2014/main" id="{F6E7D61A-5506-449E-ACD9-E3027C4C5939}"/>
                </a:ext>
              </a:extLst>
            </p:cNvPr>
            <p:cNvSpPr>
              <a:spLocks noEditPoints="1"/>
            </p:cNvSpPr>
            <p:nvPr/>
          </p:nvSpPr>
          <p:spPr bwMode="auto">
            <a:xfrm>
              <a:off x="5331686" y="4161500"/>
              <a:ext cx="297184" cy="297184"/>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0" name="Group 9">
            <a:extLst>
              <a:ext uri="{FF2B5EF4-FFF2-40B4-BE49-F238E27FC236}">
                <a16:creationId xmlns:a16="http://schemas.microsoft.com/office/drawing/2014/main" id="{5371D70D-9BE2-4DBD-BA0F-EBF32D87F7BA}"/>
              </a:ext>
            </a:extLst>
          </p:cNvPr>
          <p:cNvGrpSpPr/>
          <p:nvPr/>
        </p:nvGrpSpPr>
        <p:grpSpPr>
          <a:xfrm>
            <a:off x="6188901" y="3064669"/>
            <a:ext cx="914401" cy="999612"/>
            <a:chOff x="9071135" y="2990850"/>
            <a:chExt cx="1219201" cy="1332815"/>
          </a:xfrm>
        </p:grpSpPr>
        <p:sp>
          <p:nvSpPr>
            <p:cNvPr id="30" name="Rectangle 29">
              <a:extLst>
                <a:ext uri="{FF2B5EF4-FFF2-40B4-BE49-F238E27FC236}">
                  <a16:creationId xmlns:a16="http://schemas.microsoft.com/office/drawing/2014/main" id="{4E7D40A8-3AF6-4DF9-B930-045CF7053510}"/>
                </a:ext>
              </a:extLst>
            </p:cNvPr>
            <p:cNvSpPr/>
            <p:nvPr/>
          </p:nvSpPr>
          <p:spPr>
            <a:xfrm>
              <a:off x="9071135" y="3295650"/>
              <a:ext cx="1219201" cy="1009650"/>
            </a:xfrm>
            <a:prstGeom prst="rect">
              <a:avLst/>
            </a:pr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2" name="Oval 31">
              <a:extLst>
                <a:ext uri="{FF2B5EF4-FFF2-40B4-BE49-F238E27FC236}">
                  <a16:creationId xmlns:a16="http://schemas.microsoft.com/office/drawing/2014/main" id="{844FBBD9-E8E3-4E74-81E4-3E7EAEF14241}"/>
                </a:ext>
              </a:extLst>
            </p:cNvPr>
            <p:cNvSpPr/>
            <p:nvPr/>
          </p:nvSpPr>
          <p:spPr>
            <a:xfrm>
              <a:off x="9375935"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TextBox 17">
              <a:extLst>
                <a:ext uri="{FF2B5EF4-FFF2-40B4-BE49-F238E27FC236}">
                  <a16:creationId xmlns:a16="http://schemas.microsoft.com/office/drawing/2014/main" id="{6398952F-DD89-4B34-98BC-F49DC58F395D}"/>
                </a:ext>
              </a:extLst>
            </p:cNvPr>
            <p:cNvSpPr txBox="1"/>
            <p:nvPr/>
          </p:nvSpPr>
          <p:spPr>
            <a:xfrm>
              <a:off x="9283344" y="3708112"/>
              <a:ext cx="788902" cy="615553"/>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04</a:t>
              </a:r>
            </a:p>
          </p:txBody>
        </p:sp>
        <p:sp>
          <p:nvSpPr>
            <p:cNvPr id="26" name="Freeform 144">
              <a:extLst>
                <a:ext uri="{FF2B5EF4-FFF2-40B4-BE49-F238E27FC236}">
                  <a16:creationId xmlns:a16="http://schemas.microsoft.com/office/drawing/2014/main" id="{AF716127-B345-4887-BC4F-7A8092488264}"/>
                </a:ext>
              </a:extLst>
            </p:cNvPr>
            <p:cNvSpPr>
              <a:spLocks noEditPoints="1"/>
            </p:cNvSpPr>
            <p:nvPr/>
          </p:nvSpPr>
          <p:spPr bwMode="auto">
            <a:xfrm>
              <a:off x="9495856" y="3156910"/>
              <a:ext cx="384002" cy="29784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8" name="Group 7">
            <a:extLst>
              <a:ext uri="{FF2B5EF4-FFF2-40B4-BE49-F238E27FC236}">
                <a16:creationId xmlns:a16="http://schemas.microsoft.com/office/drawing/2014/main" id="{7B9F990C-B2CB-407A-BC88-C690834F4A22}"/>
              </a:ext>
            </a:extLst>
          </p:cNvPr>
          <p:cNvGrpSpPr/>
          <p:nvPr/>
        </p:nvGrpSpPr>
        <p:grpSpPr>
          <a:xfrm>
            <a:off x="3538738" y="3100388"/>
            <a:ext cx="914401" cy="999612"/>
            <a:chOff x="6150337" y="2990850"/>
            <a:chExt cx="1219201" cy="1332815"/>
          </a:xfrm>
        </p:grpSpPr>
        <p:sp>
          <p:nvSpPr>
            <p:cNvPr id="21" name="Rectangle 20">
              <a:extLst>
                <a:ext uri="{FF2B5EF4-FFF2-40B4-BE49-F238E27FC236}">
                  <a16:creationId xmlns:a16="http://schemas.microsoft.com/office/drawing/2014/main" id="{63928EA6-0037-4AF3-B89F-1A7D60F05B00}"/>
                </a:ext>
              </a:extLst>
            </p:cNvPr>
            <p:cNvSpPr/>
            <p:nvPr/>
          </p:nvSpPr>
          <p:spPr>
            <a:xfrm>
              <a:off x="6150337" y="3295650"/>
              <a:ext cx="1219201" cy="1009650"/>
            </a:xfrm>
            <a:prstGeom prst="rect">
              <a:avLst/>
            </a:pr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TextBox 16">
              <a:extLst>
                <a:ext uri="{FF2B5EF4-FFF2-40B4-BE49-F238E27FC236}">
                  <a16:creationId xmlns:a16="http://schemas.microsoft.com/office/drawing/2014/main" id="{02438C96-DE65-449B-A4CD-D2F5FE5A8F58}"/>
                </a:ext>
              </a:extLst>
            </p:cNvPr>
            <p:cNvSpPr txBox="1"/>
            <p:nvPr/>
          </p:nvSpPr>
          <p:spPr>
            <a:xfrm>
              <a:off x="6479921" y="3708112"/>
              <a:ext cx="788902" cy="615553"/>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02</a:t>
              </a:r>
            </a:p>
          </p:txBody>
        </p:sp>
        <p:sp>
          <p:nvSpPr>
            <p:cNvPr id="29" name="Oval 28">
              <a:extLst>
                <a:ext uri="{FF2B5EF4-FFF2-40B4-BE49-F238E27FC236}">
                  <a16:creationId xmlns:a16="http://schemas.microsoft.com/office/drawing/2014/main" id="{D28C3DD5-330E-40CF-8733-EB10E52C6B39}"/>
                </a:ext>
              </a:extLst>
            </p:cNvPr>
            <p:cNvSpPr/>
            <p:nvPr/>
          </p:nvSpPr>
          <p:spPr>
            <a:xfrm>
              <a:off x="6566735"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Freeform 47">
              <a:extLst>
                <a:ext uri="{FF2B5EF4-FFF2-40B4-BE49-F238E27FC236}">
                  <a16:creationId xmlns:a16="http://schemas.microsoft.com/office/drawing/2014/main" id="{1E66E1A4-C018-4278-B346-3D0C423565A6}"/>
                </a:ext>
              </a:extLst>
            </p:cNvPr>
            <p:cNvSpPr>
              <a:spLocks noEditPoints="1"/>
            </p:cNvSpPr>
            <p:nvPr/>
          </p:nvSpPr>
          <p:spPr bwMode="auto">
            <a:xfrm>
              <a:off x="6727907" y="3150343"/>
              <a:ext cx="302770" cy="318412"/>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45" name="Rectangle 44">
            <a:extLst>
              <a:ext uri="{FF2B5EF4-FFF2-40B4-BE49-F238E27FC236}">
                <a16:creationId xmlns:a16="http://schemas.microsoft.com/office/drawing/2014/main" id="{C2673E38-BEC4-4B2D-BCB3-81068AE19FA2}"/>
              </a:ext>
            </a:extLst>
          </p:cNvPr>
          <p:cNvSpPr/>
          <p:nvPr/>
        </p:nvSpPr>
        <p:spPr>
          <a:xfrm>
            <a:off x="7166090" y="838200"/>
            <a:ext cx="1997970" cy="5998368"/>
          </a:xfrm>
          <a:prstGeom prst="rect">
            <a:avLst/>
          </a:prstGeom>
          <a:gradFill>
            <a:gsLst>
              <a:gs pos="0">
                <a:srgbClr val="F25245">
                  <a:alpha val="40000"/>
                </a:srgbClr>
              </a:gs>
              <a:gs pos="100000">
                <a:srgbClr val="273445"/>
              </a:gs>
            </a:gsLst>
            <a:lin ang="2700000" scaled="1"/>
          </a:gradFill>
          <a:ln>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grpSp>
        <p:nvGrpSpPr>
          <p:cNvPr id="46" name="Group 45">
            <a:extLst>
              <a:ext uri="{FF2B5EF4-FFF2-40B4-BE49-F238E27FC236}">
                <a16:creationId xmlns:a16="http://schemas.microsoft.com/office/drawing/2014/main" id="{7C2A61F5-8DA8-461C-A0B0-2A77E6E2514D}"/>
              </a:ext>
            </a:extLst>
          </p:cNvPr>
          <p:cNvGrpSpPr/>
          <p:nvPr/>
        </p:nvGrpSpPr>
        <p:grpSpPr>
          <a:xfrm>
            <a:off x="1817170" y="2215521"/>
            <a:ext cx="1764828" cy="923330"/>
            <a:chOff x="4814516" y="1933334"/>
            <a:chExt cx="2353105" cy="1231106"/>
          </a:xfrm>
        </p:grpSpPr>
        <p:sp>
          <p:nvSpPr>
            <p:cNvPr id="47" name="TextBox 46">
              <a:extLst>
                <a:ext uri="{FF2B5EF4-FFF2-40B4-BE49-F238E27FC236}">
                  <a16:creationId xmlns:a16="http://schemas.microsoft.com/office/drawing/2014/main" id="{48D407C3-2EC4-4C7A-AC81-206A374FCCE7}"/>
                </a:ext>
              </a:extLst>
            </p:cNvPr>
            <p:cNvSpPr txBox="1"/>
            <p:nvPr/>
          </p:nvSpPr>
          <p:spPr>
            <a:xfrm>
              <a:off x="4814516" y="2696227"/>
              <a:ext cx="2297154" cy="430887"/>
            </a:xfrm>
            <a:prstGeom prst="rect">
              <a:avLst/>
            </a:prstGeom>
            <a:noFill/>
          </p:spPr>
          <p:txBody>
            <a:bodyPr wrap="square" rtlCol="0">
              <a:spAutoFit/>
            </a:bodyPr>
            <a:lstStyle/>
            <a:p>
              <a:endParaRPr lang="en-US" sz="1500" dirty="0">
                <a:solidFill>
                  <a:srgbClr val="00B050"/>
                </a:solidFill>
                <a:latin typeface="Tw Cen MT" panose="020B0602020104020603" pitchFamily="34" charset="0"/>
                <a:ea typeface="Tahoma" panose="020B060403050404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70F7918-6F71-4F0E-8745-99D7058CEAFD}"/>
                </a:ext>
              </a:extLst>
            </p:cNvPr>
            <p:cNvSpPr txBox="1"/>
            <p:nvPr/>
          </p:nvSpPr>
          <p:spPr>
            <a:xfrm>
              <a:off x="4918615" y="1933334"/>
              <a:ext cx="2249006" cy="1231106"/>
            </a:xfrm>
            <a:prstGeom prst="rect">
              <a:avLst/>
            </a:prstGeom>
            <a:noFill/>
          </p:spPr>
          <p:txBody>
            <a:bodyPr wrap="square" rtlCol="0">
              <a:spAutoFit/>
            </a:bodyPr>
            <a:lstStyle/>
            <a:p>
              <a:pPr algn="ctr"/>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Test Accuracy  </a:t>
              </a:r>
              <a:r>
                <a:rPr lang="en-US" b="1" dirty="0">
                  <a:solidFill>
                    <a:schemeClr val="accent6">
                      <a:lumMod val="75000"/>
                    </a:schemeClr>
                  </a:solidFill>
                  <a:latin typeface="Tw Cen MT" panose="020B0602020104020603" pitchFamily="34" charset="0"/>
                  <a:ea typeface="Tahoma" panose="020B0604030504040204" pitchFamily="34" charset="0"/>
                  <a:cs typeface="Arial" panose="020B0604020202020204" pitchFamily="34" charset="0"/>
                </a:rPr>
                <a:t>93.58%</a:t>
              </a:r>
            </a:p>
            <a:p>
              <a:endParaRPr lang="en-US" b="1" dirty="0">
                <a:solidFill>
                  <a:schemeClr val="accent6">
                    <a:lumMod val="75000"/>
                  </a:schemeClr>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49" name="Group 48">
            <a:extLst>
              <a:ext uri="{FF2B5EF4-FFF2-40B4-BE49-F238E27FC236}">
                <a16:creationId xmlns:a16="http://schemas.microsoft.com/office/drawing/2014/main" id="{162FD9FE-823D-4226-AFB2-6D41C9A39612}"/>
              </a:ext>
            </a:extLst>
          </p:cNvPr>
          <p:cNvGrpSpPr/>
          <p:nvPr/>
        </p:nvGrpSpPr>
        <p:grpSpPr>
          <a:xfrm>
            <a:off x="3243550" y="4323674"/>
            <a:ext cx="1609776" cy="646331"/>
            <a:chOff x="4232029" y="2330344"/>
            <a:chExt cx="2698161" cy="1115429"/>
          </a:xfrm>
        </p:grpSpPr>
        <p:sp>
          <p:nvSpPr>
            <p:cNvPr id="50" name="TextBox 49">
              <a:extLst>
                <a:ext uri="{FF2B5EF4-FFF2-40B4-BE49-F238E27FC236}">
                  <a16:creationId xmlns:a16="http://schemas.microsoft.com/office/drawing/2014/main" id="{5AC74B5C-76A2-4A92-B3B8-BB54A73D1632}"/>
                </a:ext>
              </a:extLst>
            </p:cNvPr>
            <p:cNvSpPr txBox="1"/>
            <p:nvPr/>
          </p:nvSpPr>
          <p:spPr>
            <a:xfrm>
              <a:off x="4276414" y="3045664"/>
              <a:ext cx="2444861" cy="400109"/>
            </a:xfrm>
            <a:prstGeom prst="rect">
              <a:avLst/>
            </a:prstGeom>
            <a:noFill/>
          </p:spPr>
          <p:txBody>
            <a:bodyPr wrap="square" rtlCol="0">
              <a:spAutoFit/>
            </a:bodyPr>
            <a:lstStyle/>
            <a:p>
              <a:endParaRPr lang="en-US" sz="1350" dirty="0">
                <a:solidFill>
                  <a:srgbClr val="00B050"/>
                </a:solidFill>
                <a:latin typeface="Tw Cen MT" panose="020B0602020104020603"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CE31E75C-596E-45E6-A14C-8DA15325BD0F}"/>
                </a:ext>
              </a:extLst>
            </p:cNvPr>
            <p:cNvSpPr txBox="1"/>
            <p:nvPr/>
          </p:nvSpPr>
          <p:spPr>
            <a:xfrm>
              <a:off x="4232029" y="2330344"/>
              <a:ext cx="2698161" cy="718221"/>
            </a:xfrm>
            <a:prstGeom prst="rect">
              <a:avLst/>
            </a:prstGeom>
            <a:noFill/>
          </p:spPr>
          <p:txBody>
            <a:bodyPr wrap="square" rtlCol="0">
              <a:spAutoFit/>
            </a:bodyPr>
            <a:lstStyle/>
            <a:p>
              <a:pPr algn="ctr"/>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AUC SCORE  </a:t>
              </a:r>
            </a:p>
            <a:p>
              <a:pPr algn="ctr"/>
              <a:r>
                <a:rPr lang="en-US" b="1" dirty="0">
                  <a:solidFill>
                    <a:schemeClr val="accent6">
                      <a:lumMod val="75000"/>
                    </a:schemeClr>
                  </a:solidFill>
                  <a:latin typeface="Tw Cen MT" panose="020B0602020104020603" pitchFamily="34" charset="0"/>
                  <a:ea typeface="Tahoma" panose="020B0604030504040204" pitchFamily="34" charset="0"/>
                  <a:cs typeface="Arial" panose="020B0604020202020204" pitchFamily="34" charset="0"/>
                </a:rPr>
                <a:t>98.74%</a:t>
              </a:r>
            </a:p>
          </p:txBody>
        </p:sp>
      </p:grpSp>
      <p:sp>
        <p:nvSpPr>
          <p:cNvPr id="54" name="TextBox 53">
            <a:extLst>
              <a:ext uri="{FF2B5EF4-FFF2-40B4-BE49-F238E27FC236}">
                <a16:creationId xmlns:a16="http://schemas.microsoft.com/office/drawing/2014/main" id="{418D67F1-4CFF-4E67-A2FB-83369B5851E1}"/>
              </a:ext>
            </a:extLst>
          </p:cNvPr>
          <p:cNvSpPr txBox="1"/>
          <p:nvPr/>
        </p:nvSpPr>
        <p:spPr>
          <a:xfrm>
            <a:off x="4509942" y="2194934"/>
            <a:ext cx="1717393" cy="1061829"/>
          </a:xfrm>
          <a:prstGeom prst="rect">
            <a:avLst/>
          </a:prstGeom>
          <a:noFill/>
        </p:spPr>
        <p:txBody>
          <a:bodyPr wrap="square" rtlCol="0">
            <a:spAutoFit/>
          </a:bodyPr>
          <a:lstStyle/>
          <a:p>
            <a:pPr algn="ctr"/>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Confusion Matrix Train:</a:t>
            </a:r>
          </a:p>
          <a:p>
            <a:pPr algn="ctr"/>
            <a:r>
              <a:rPr lang="en-US" sz="1350" b="1" dirty="0">
                <a:solidFill>
                  <a:srgbClr val="273445"/>
                </a:solidFill>
                <a:latin typeface="Tw Cen MT" panose="020B0602020104020603" pitchFamily="34" charset="0"/>
                <a:ea typeface="Tahoma" panose="020B0604030504040204" pitchFamily="34" charset="0"/>
                <a:cs typeface="Arial" panose="020B0604020202020204" pitchFamily="34" charset="0"/>
              </a:rPr>
              <a:t>[ 12841         5]</a:t>
            </a:r>
          </a:p>
          <a:p>
            <a:pPr algn="ctr"/>
            <a:r>
              <a:rPr lang="en-US" sz="1350" b="1" dirty="0">
                <a:solidFill>
                  <a:srgbClr val="273445"/>
                </a:solidFill>
                <a:latin typeface="Tw Cen MT" panose="020B0602020104020603" pitchFamily="34" charset="0"/>
                <a:ea typeface="Tahoma" panose="020B0604030504040204" pitchFamily="34" charset="0"/>
                <a:cs typeface="Arial" panose="020B0604020202020204" pitchFamily="34" charset="0"/>
              </a:rPr>
              <a:t>[     654   1822]</a:t>
            </a:r>
          </a:p>
        </p:txBody>
      </p:sp>
      <p:grpSp>
        <p:nvGrpSpPr>
          <p:cNvPr id="55" name="Group 54">
            <a:extLst>
              <a:ext uri="{FF2B5EF4-FFF2-40B4-BE49-F238E27FC236}">
                <a16:creationId xmlns:a16="http://schemas.microsoft.com/office/drawing/2014/main" id="{C2352CA7-0599-4EDC-B51C-51AF16937927}"/>
              </a:ext>
            </a:extLst>
          </p:cNvPr>
          <p:cNvGrpSpPr/>
          <p:nvPr/>
        </p:nvGrpSpPr>
        <p:grpSpPr>
          <a:xfrm>
            <a:off x="5677501" y="4237252"/>
            <a:ext cx="1743711" cy="1546577"/>
            <a:chOff x="4781671" y="2330344"/>
            <a:chExt cx="1956601" cy="1371170"/>
          </a:xfrm>
        </p:grpSpPr>
        <p:sp>
          <p:nvSpPr>
            <p:cNvPr id="56" name="TextBox 55">
              <a:extLst>
                <a:ext uri="{FF2B5EF4-FFF2-40B4-BE49-F238E27FC236}">
                  <a16:creationId xmlns:a16="http://schemas.microsoft.com/office/drawing/2014/main" id="{AD09CB9C-5805-4310-A87E-CAF64CC61F0E}"/>
                </a:ext>
              </a:extLst>
            </p:cNvPr>
            <p:cNvSpPr txBox="1"/>
            <p:nvPr/>
          </p:nvSpPr>
          <p:spPr>
            <a:xfrm>
              <a:off x="4787644" y="3016517"/>
              <a:ext cx="1798338" cy="286513"/>
            </a:xfrm>
            <a:prstGeom prst="rect">
              <a:avLst/>
            </a:prstGeom>
            <a:noFill/>
          </p:spPr>
          <p:txBody>
            <a:bodyPr wrap="square" rtlCol="0">
              <a:spAutoFit/>
            </a:bodyPr>
            <a:lstStyle/>
            <a:p>
              <a:endParaRPr lang="en-US" sz="1500" dirty="0">
                <a:solidFill>
                  <a:srgbClr val="FF0000"/>
                </a:solidFill>
                <a:latin typeface="Tw Cen MT" panose="020B0602020104020603" pitchFamily="34" charset="0"/>
                <a:ea typeface="Tahoma" panose="020B060403050404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18D67F1-4CFF-4E67-A2FB-83369B5851E1}"/>
                </a:ext>
              </a:extLst>
            </p:cNvPr>
            <p:cNvSpPr txBox="1"/>
            <p:nvPr/>
          </p:nvSpPr>
          <p:spPr>
            <a:xfrm>
              <a:off x="4781671" y="2330344"/>
              <a:ext cx="1956601" cy="1371170"/>
            </a:xfrm>
            <a:prstGeom prst="rect">
              <a:avLst/>
            </a:prstGeom>
            <a:noFill/>
          </p:spPr>
          <p:txBody>
            <a:bodyPr wrap="square" rtlCol="0">
              <a:spAutoFit/>
            </a:bodyPr>
            <a:lstStyle/>
            <a:p>
              <a:pPr algn="ctr"/>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Confusion Matrix</a:t>
              </a:r>
            </a:p>
            <a:p>
              <a:pPr algn="ctr"/>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 Test</a:t>
              </a:r>
            </a:p>
            <a:p>
              <a:pPr algn="ctr"/>
              <a:r>
                <a:rPr lang="en-US" sz="1350" b="1" dirty="0">
                  <a:solidFill>
                    <a:srgbClr val="273445"/>
                  </a:solidFill>
                  <a:latin typeface="Tw Cen MT" panose="020B0602020104020603" pitchFamily="34" charset="0"/>
                  <a:ea typeface="Tahoma" panose="020B0604030504040204" pitchFamily="34" charset="0"/>
                  <a:cs typeface="Arial" panose="020B0604020202020204" pitchFamily="34" charset="0"/>
                </a:rPr>
                <a:t>[ 5502         8 ]</a:t>
              </a:r>
            </a:p>
            <a:p>
              <a:pPr algn="ctr"/>
              <a:r>
                <a:rPr lang="en-US" sz="1350" b="1" dirty="0">
                  <a:solidFill>
                    <a:srgbClr val="273445"/>
                  </a:solidFill>
                  <a:latin typeface="Tw Cen MT" panose="020B0602020104020603" pitchFamily="34" charset="0"/>
                  <a:ea typeface="Tahoma" panose="020B0604030504040204" pitchFamily="34" charset="0"/>
                  <a:cs typeface="Arial" panose="020B0604020202020204" pitchFamily="34" charset="0"/>
                </a:rPr>
                <a:t>[   413     644 ]</a:t>
              </a:r>
            </a:p>
            <a:p>
              <a:endParaRPr lang="en-US" sz="1350" b="1" dirty="0">
                <a:solidFill>
                  <a:schemeClr val="accent1">
                    <a:lumMod val="75000"/>
                  </a:schemeClr>
                </a:solidFill>
                <a:latin typeface="Tw Cen MT" panose="020B0602020104020603" pitchFamily="34" charset="0"/>
                <a:ea typeface="Tahoma" panose="020B0604030504040204" pitchFamily="34" charset="0"/>
                <a:cs typeface="Arial" panose="020B0604020202020204" pitchFamily="34" charset="0"/>
              </a:endParaRPr>
            </a:p>
          </p:txBody>
        </p:sp>
      </p:grpSp>
      <p:sp>
        <p:nvSpPr>
          <p:cNvPr id="65" name="TextBox 64"/>
          <p:cNvSpPr txBox="1"/>
          <p:nvPr/>
        </p:nvSpPr>
        <p:spPr>
          <a:xfrm>
            <a:off x="7241486" y="1055533"/>
            <a:ext cx="1879726" cy="2677656"/>
          </a:xfrm>
          <a:prstGeom prst="rect">
            <a:avLst/>
          </a:prstGeom>
          <a:noFill/>
        </p:spPr>
        <p:txBody>
          <a:bodyPr wrap="square" rtlCol="0">
            <a:spAutoFit/>
          </a:bodyPr>
          <a:lstStyle/>
          <a:p>
            <a:r>
              <a:rPr lang="en-US" sz="1400" dirty="0">
                <a:solidFill>
                  <a:schemeClr val="bg1"/>
                </a:solidFill>
                <a:latin typeface="Tw Cen MT" panose="020B0602020104020603" pitchFamily="34" charset="0"/>
              </a:rPr>
              <a:t>Grid search works by trying every possible combination of parameters you want to try in your model. Those parameters are each tried in a series of cross-validation passes. This technique has been in vogue for the past several years as a way to tune your models.</a:t>
            </a:r>
          </a:p>
        </p:txBody>
      </p:sp>
    </p:spTree>
    <p:extLst>
      <p:ext uri="{BB962C8B-B14F-4D97-AF65-F5344CB8AC3E}">
        <p14:creationId xmlns:p14="http://schemas.microsoft.com/office/powerpoint/2010/main" val="2657350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750"/>
                            </p:stCondLst>
                            <p:childTnLst>
                              <p:par>
                                <p:cTn id="11" presetID="53" presetClass="entr" presetSubtype="16" fill="hold" nodeType="afterEffect">
                                  <p:stCondLst>
                                    <p:cond delay="25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fltVal val="0"/>
                                          </p:val>
                                        </p:tav>
                                        <p:tav tm="100000">
                                          <p:val>
                                            <p:strVal val="#ppt_w"/>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Effect transition="in" filter="fade">
                                      <p:cBhvr>
                                        <p:cTn id="15" dur="500"/>
                                        <p:tgtEl>
                                          <p:spTgt spid="49"/>
                                        </p:tgtEl>
                                      </p:cBhvr>
                                    </p:animEffect>
                                  </p:childTnLst>
                                </p:cTn>
                              </p:par>
                            </p:childTnLst>
                          </p:cTn>
                        </p:par>
                        <p:par>
                          <p:cTn id="16" fill="hold">
                            <p:stCondLst>
                              <p:cond delay="1500"/>
                            </p:stCondLst>
                            <p:childTnLst>
                              <p:par>
                                <p:cTn id="17" presetID="53" presetClass="entr" presetSubtype="16" fill="hold" nodeType="afterEffect">
                                  <p:stCondLst>
                                    <p:cond delay="25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573E7D3D-3A7D-49C8-B423-FEA356CCA916}"/>
              </a:ext>
            </a:extLst>
          </p:cNvPr>
          <p:cNvSpPr txBox="1"/>
          <p:nvPr/>
        </p:nvSpPr>
        <p:spPr>
          <a:xfrm>
            <a:off x="304800" y="314980"/>
            <a:ext cx="8382000" cy="954107"/>
          </a:xfrm>
          <a:prstGeom prst="rect">
            <a:avLst/>
          </a:prstGeom>
          <a:noFill/>
        </p:spPr>
        <p:txBody>
          <a:bodyPr wrap="square" rtlCol="0">
            <a:spAutoFit/>
          </a:bodyPr>
          <a:lstStyle/>
          <a:p>
            <a:r>
              <a:rPr lang="en-US" sz="2800" b="1"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RANDOMIZEDSEARCHCV WITH HYPER PARAMETER TUNING</a:t>
            </a:r>
          </a:p>
        </p:txBody>
      </p:sp>
      <p:sp>
        <p:nvSpPr>
          <p:cNvPr id="28" name="TextBox 27">
            <a:extLst>
              <a:ext uri="{FF2B5EF4-FFF2-40B4-BE49-F238E27FC236}">
                <a16:creationId xmlns:a16="http://schemas.microsoft.com/office/drawing/2014/main" id="{5FE48B45-E9F5-4B39-8BEE-C955567FF302}"/>
              </a:ext>
            </a:extLst>
          </p:cNvPr>
          <p:cNvSpPr txBox="1"/>
          <p:nvPr/>
        </p:nvSpPr>
        <p:spPr>
          <a:xfrm>
            <a:off x="355366" y="1262996"/>
            <a:ext cx="6573382" cy="584775"/>
          </a:xfrm>
          <a:prstGeom prst="rect">
            <a:avLst/>
          </a:prstGeom>
          <a:noFill/>
        </p:spPr>
        <p:txBody>
          <a:bodyPr wrap="square" rtlCol="0">
            <a:spAutoFit/>
          </a:bodyPr>
          <a:lstStyle/>
          <a:p>
            <a:r>
              <a:rPr lang="en-US" sz="1600" dirty="0">
                <a:solidFill>
                  <a:schemeClr val="bg2">
                    <a:lumMod val="50000"/>
                  </a:schemeClr>
                </a:solidFill>
                <a:latin typeface="Tw Cen MT" panose="020B0602020104020603" pitchFamily="34" charset="0"/>
                <a:ea typeface="Tahoma" panose="020B0604030504040204" pitchFamily="34" charset="0"/>
                <a:cs typeface="Arial" panose="020B0604020202020204" pitchFamily="34" charset="0"/>
              </a:rPr>
              <a:t>RandomizedSearchCV has decreased our accuracy as compared to GridSearchCV</a:t>
            </a:r>
          </a:p>
        </p:txBody>
      </p:sp>
      <p:sp>
        <p:nvSpPr>
          <p:cNvPr id="2" name="Oval 1">
            <a:extLst>
              <a:ext uri="{FF2B5EF4-FFF2-40B4-BE49-F238E27FC236}">
                <a16:creationId xmlns:a16="http://schemas.microsoft.com/office/drawing/2014/main" id="{8AB2C1F4-1D9B-4940-A9A1-3082F826A4E9}"/>
              </a:ext>
            </a:extLst>
          </p:cNvPr>
          <p:cNvSpPr/>
          <p:nvPr/>
        </p:nvSpPr>
        <p:spPr>
          <a:xfrm>
            <a:off x="71835" y="2753507"/>
            <a:ext cx="2095083" cy="2193111"/>
          </a:xfrm>
          <a:prstGeom prst="ellipse">
            <a:avLst/>
          </a:prstGeom>
          <a:gradFill>
            <a:gsLst>
              <a:gs pos="7000">
                <a:srgbClr val="EF6E9A"/>
              </a:gs>
              <a:gs pos="100000">
                <a:srgbClr val="FFA95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339E1063-4C15-4E01-91E4-C76332882219}"/>
              </a:ext>
            </a:extLst>
          </p:cNvPr>
          <p:cNvSpPr txBox="1"/>
          <p:nvPr/>
        </p:nvSpPr>
        <p:spPr>
          <a:xfrm>
            <a:off x="93333" y="3259334"/>
            <a:ext cx="2133929" cy="1061829"/>
          </a:xfrm>
          <a:prstGeom prst="rect">
            <a:avLst/>
          </a:prstGeom>
          <a:noFill/>
        </p:spPr>
        <p:txBody>
          <a:bodyPr wrap="square" rtlCol="0">
            <a:spAutoFit/>
          </a:bodyPr>
          <a:lstStyle/>
          <a:p>
            <a:pPr algn="ctr"/>
            <a:r>
              <a:rPr lang="en-US" sz="2100" b="1" dirty="0">
                <a:solidFill>
                  <a:schemeClr val="bg1"/>
                </a:solidFill>
                <a:latin typeface="Tw Cen MT" panose="020B0602020104020603" pitchFamily="34" charset="0"/>
                <a:ea typeface="Tahoma" panose="020B0604030504040204" pitchFamily="34" charset="0"/>
                <a:cs typeface="Arial" panose="020B0604020202020204" pitchFamily="34" charset="0"/>
              </a:rPr>
              <a:t>With</a:t>
            </a:r>
          </a:p>
          <a:p>
            <a:pPr algn="ctr"/>
            <a:r>
              <a:rPr lang="en-US" sz="2100" b="1" dirty="0">
                <a:solidFill>
                  <a:schemeClr val="bg1"/>
                </a:solidFill>
                <a:latin typeface="Tw Cen MT" panose="020B0602020104020603" pitchFamily="34" charset="0"/>
                <a:ea typeface="Tahoma" panose="020B0604030504040204" pitchFamily="34" charset="0"/>
                <a:cs typeface="Arial" panose="020B0604020202020204" pitchFamily="34" charset="0"/>
              </a:rPr>
              <a:t>Hyper parameter Tuning</a:t>
            </a:r>
          </a:p>
        </p:txBody>
      </p:sp>
      <p:grpSp>
        <p:nvGrpSpPr>
          <p:cNvPr id="9" name="Group 8">
            <a:extLst>
              <a:ext uri="{FF2B5EF4-FFF2-40B4-BE49-F238E27FC236}">
                <a16:creationId xmlns:a16="http://schemas.microsoft.com/office/drawing/2014/main" id="{EF8BAD90-8E71-4CC9-8A5E-E819F6CB0BD7}"/>
              </a:ext>
            </a:extLst>
          </p:cNvPr>
          <p:cNvGrpSpPr/>
          <p:nvPr/>
        </p:nvGrpSpPr>
        <p:grpSpPr>
          <a:xfrm>
            <a:off x="4982093" y="3452214"/>
            <a:ext cx="914401" cy="985838"/>
            <a:chOff x="7666483" y="3295650"/>
            <a:chExt cx="1219201" cy="1314450"/>
          </a:xfrm>
        </p:grpSpPr>
        <p:sp>
          <p:nvSpPr>
            <p:cNvPr id="24" name="Rectangle 23">
              <a:extLst>
                <a:ext uri="{FF2B5EF4-FFF2-40B4-BE49-F238E27FC236}">
                  <a16:creationId xmlns:a16="http://schemas.microsoft.com/office/drawing/2014/main" id="{E66D7D58-6B0B-49EC-985D-CAA434634025}"/>
                </a:ext>
              </a:extLst>
            </p:cNvPr>
            <p:cNvSpPr/>
            <p:nvPr/>
          </p:nvSpPr>
          <p:spPr>
            <a:xfrm>
              <a:off x="7666483" y="3295650"/>
              <a:ext cx="1219201" cy="1009650"/>
            </a:xfrm>
            <a:prstGeom prst="rect">
              <a:avLst/>
            </a:pr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1" name="Oval 30">
              <a:extLst>
                <a:ext uri="{FF2B5EF4-FFF2-40B4-BE49-F238E27FC236}">
                  <a16:creationId xmlns:a16="http://schemas.microsoft.com/office/drawing/2014/main" id="{ED46FFF6-8041-487E-ACF5-C9CC0503259D}"/>
                </a:ext>
              </a:extLst>
            </p:cNvPr>
            <p:cNvSpPr/>
            <p:nvPr/>
          </p:nvSpPr>
          <p:spPr>
            <a:xfrm>
              <a:off x="7971283"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6D517DED-2877-4DA8-97E2-3AB7819992FC}"/>
                </a:ext>
              </a:extLst>
            </p:cNvPr>
            <p:cNvSpPr txBox="1"/>
            <p:nvPr/>
          </p:nvSpPr>
          <p:spPr>
            <a:xfrm>
              <a:off x="7896147" y="3308062"/>
              <a:ext cx="788902" cy="615553"/>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03</a:t>
              </a:r>
            </a:p>
          </p:txBody>
        </p:sp>
        <p:sp>
          <p:nvSpPr>
            <p:cNvPr id="19" name="Freeform 63">
              <a:extLst>
                <a:ext uri="{FF2B5EF4-FFF2-40B4-BE49-F238E27FC236}">
                  <a16:creationId xmlns:a16="http://schemas.microsoft.com/office/drawing/2014/main" id="{D2E85A35-D2A7-446C-8240-40090856A1D3}"/>
                </a:ext>
              </a:extLst>
            </p:cNvPr>
            <p:cNvSpPr>
              <a:spLocks noEditPoints="1"/>
            </p:cNvSpPr>
            <p:nvPr/>
          </p:nvSpPr>
          <p:spPr bwMode="auto">
            <a:xfrm>
              <a:off x="8100695" y="4137819"/>
              <a:ext cx="380122" cy="276658"/>
            </a:xfrm>
            <a:custGeom>
              <a:avLst/>
              <a:gdLst>
                <a:gd name="T0" fmla="*/ 2147483646 w 78"/>
                <a:gd name="T1" fmla="*/ 2147483646 h 57"/>
                <a:gd name="T2" fmla="*/ 2147483646 w 78"/>
                <a:gd name="T3" fmla="*/ 2147483646 h 57"/>
                <a:gd name="T4" fmla="*/ 0 w 78"/>
                <a:gd name="T5" fmla="*/ 2147483646 h 57"/>
                <a:gd name="T6" fmla="*/ 2147483646 w 78"/>
                <a:gd name="T7" fmla="*/ 2147483646 h 57"/>
                <a:gd name="T8" fmla="*/ 2147483646 w 78"/>
                <a:gd name="T9" fmla="*/ 2147483646 h 57"/>
                <a:gd name="T10" fmla="*/ 2147483646 w 78"/>
                <a:gd name="T11" fmla="*/ 0 h 57"/>
                <a:gd name="T12" fmla="*/ 2147483646 w 78"/>
                <a:gd name="T13" fmla="*/ 2147483646 h 57"/>
                <a:gd name="T14" fmla="*/ 2147483646 w 78"/>
                <a:gd name="T15" fmla="*/ 2147483646 h 57"/>
                <a:gd name="T16" fmla="*/ 2147483646 w 78"/>
                <a:gd name="T17" fmla="*/ 2147483646 h 57"/>
                <a:gd name="T18" fmla="*/ 2147483646 w 78"/>
                <a:gd name="T19" fmla="*/ 2147483646 h 57"/>
                <a:gd name="T20" fmla="*/ 2147483646 w 78"/>
                <a:gd name="T21" fmla="*/ 2147483646 h 57"/>
                <a:gd name="T22" fmla="*/ 2147483646 w 78"/>
                <a:gd name="T23" fmla="*/ 2147483646 h 57"/>
                <a:gd name="T24" fmla="*/ 2147483646 w 78"/>
                <a:gd name="T25" fmla="*/ 2147483646 h 57"/>
                <a:gd name="T26" fmla="*/ 2147483646 w 78"/>
                <a:gd name="T27" fmla="*/ 2147483646 h 57"/>
                <a:gd name="T28" fmla="*/ 2147483646 w 78"/>
                <a:gd name="T29" fmla="*/ 2147483646 h 57"/>
                <a:gd name="T30" fmla="*/ 2147483646 w 78"/>
                <a:gd name="T31" fmla="*/ 2147483646 h 57"/>
                <a:gd name="T32" fmla="*/ 2147483646 w 78"/>
                <a:gd name="T33" fmla="*/ 2147483646 h 57"/>
                <a:gd name="T34" fmla="*/ 2147483646 w 78"/>
                <a:gd name="T35" fmla="*/ 2147483646 h 57"/>
                <a:gd name="T36" fmla="*/ 2147483646 w 78"/>
                <a:gd name="T37" fmla="*/ 2147483646 h 57"/>
                <a:gd name="T38" fmla="*/ 2147483646 w 78"/>
                <a:gd name="T39" fmla="*/ 2147483646 h 57"/>
                <a:gd name="T40" fmla="*/ 2147483646 w 78"/>
                <a:gd name="T41" fmla="*/ 2147483646 h 57"/>
                <a:gd name="T42" fmla="*/ 2147483646 w 78"/>
                <a:gd name="T43" fmla="*/ 2147483646 h 57"/>
                <a:gd name="T44" fmla="*/ 2147483646 w 78"/>
                <a:gd name="T45" fmla="*/ 2147483646 h 57"/>
                <a:gd name="T46" fmla="*/ 2147483646 w 78"/>
                <a:gd name="T47" fmla="*/ 2147483646 h 57"/>
                <a:gd name="T48" fmla="*/ 2147483646 w 78"/>
                <a:gd name="T49" fmla="*/ 2147483646 h 57"/>
                <a:gd name="T50" fmla="*/ 2147483646 w 78"/>
                <a:gd name="T51" fmla="*/ 2147483646 h 57"/>
                <a:gd name="T52" fmla="*/ 2147483646 w 78"/>
                <a:gd name="T53" fmla="*/ 2147483646 h 57"/>
                <a:gd name="T54" fmla="*/ 2147483646 w 78"/>
                <a:gd name="T55" fmla="*/ 2147483646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7" name="Group 6">
            <a:extLst>
              <a:ext uri="{FF2B5EF4-FFF2-40B4-BE49-F238E27FC236}">
                <a16:creationId xmlns:a16="http://schemas.microsoft.com/office/drawing/2014/main" id="{3CD22791-18AB-42EA-93FF-D372D641C2C7}"/>
              </a:ext>
            </a:extLst>
          </p:cNvPr>
          <p:cNvGrpSpPr/>
          <p:nvPr/>
        </p:nvGrpSpPr>
        <p:grpSpPr>
          <a:xfrm>
            <a:off x="2285766" y="3467350"/>
            <a:ext cx="914401" cy="985838"/>
            <a:chOff x="4863061" y="3295650"/>
            <a:chExt cx="1219201" cy="1314450"/>
          </a:xfrm>
        </p:grpSpPr>
        <p:sp>
          <p:nvSpPr>
            <p:cNvPr id="6" name="Rectangle 5">
              <a:extLst>
                <a:ext uri="{FF2B5EF4-FFF2-40B4-BE49-F238E27FC236}">
                  <a16:creationId xmlns:a16="http://schemas.microsoft.com/office/drawing/2014/main" id="{7C23099B-6F7C-4BBD-9F4E-A5126796931E}"/>
                </a:ext>
              </a:extLst>
            </p:cNvPr>
            <p:cNvSpPr/>
            <p:nvPr/>
          </p:nvSpPr>
          <p:spPr>
            <a:xfrm>
              <a:off x="4863061" y="3295650"/>
              <a:ext cx="1219201" cy="1009650"/>
            </a:xfrm>
            <a:prstGeom prst="rect">
              <a:avLst/>
            </a:pr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Oval 3">
              <a:extLst>
                <a:ext uri="{FF2B5EF4-FFF2-40B4-BE49-F238E27FC236}">
                  <a16:creationId xmlns:a16="http://schemas.microsoft.com/office/drawing/2014/main" id="{E362F3D7-4057-4205-B36D-C9885BF009F6}"/>
                </a:ext>
              </a:extLst>
            </p:cNvPr>
            <p:cNvSpPr/>
            <p:nvPr/>
          </p:nvSpPr>
          <p:spPr>
            <a:xfrm>
              <a:off x="5167861"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TextBox 14">
              <a:extLst>
                <a:ext uri="{FF2B5EF4-FFF2-40B4-BE49-F238E27FC236}">
                  <a16:creationId xmlns:a16="http://schemas.microsoft.com/office/drawing/2014/main" id="{24B65AA3-BCD1-4A37-9122-3926EDD83C28}"/>
                </a:ext>
              </a:extLst>
            </p:cNvPr>
            <p:cNvSpPr txBox="1"/>
            <p:nvPr/>
          </p:nvSpPr>
          <p:spPr>
            <a:xfrm>
              <a:off x="5080500" y="3308062"/>
              <a:ext cx="788902" cy="615553"/>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01</a:t>
              </a:r>
            </a:p>
          </p:txBody>
        </p:sp>
        <p:sp>
          <p:nvSpPr>
            <p:cNvPr id="25" name="Freeform 121">
              <a:extLst>
                <a:ext uri="{FF2B5EF4-FFF2-40B4-BE49-F238E27FC236}">
                  <a16:creationId xmlns:a16="http://schemas.microsoft.com/office/drawing/2014/main" id="{F6E7D61A-5506-449E-ACD9-E3027C4C5939}"/>
                </a:ext>
              </a:extLst>
            </p:cNvPr>
            <p:cNvSpPr>
              <a:spLocks noEditPoints="1"/>
            </p:cNvSpPr>
            <p:nvPr/>
          </p:nvSpPr>
          <p:spPr bwMode="auto">
            <a:xfrm>
              <a:off x="5331686" y="4161500"/>
              <a:ext cx="297184" cy="297184"/>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0" name="Group 9">
            <a:extLst>
              <a:ext uri="{FF2B5EF4-FFF2-40B4-BE49-F238E27FC236}">
                <a16:creationId xmlns:a16="http://schemas.microsoft.com/office/drawing/2014/main" id="{5371D70D-9BE2-4DBD-BA0F-EBF32D87F7BA}"/>
              </a:ext>
            </a:extLst>
          </p:cNvPr>
          <p:cNvGrpSpPr/>
          <p:nvPr/>
        </p:nvGrpSpPr>
        <p:grpSpPr>
          <a:xfrm>
            <a:off x="6188901" y="3223615"/>
            <a:ext cx="914401" cy="999612"/>
            <a:chOff x="9071135" y="2990850"/>
            <a:chExt cx="1219201" cy="1332815"/>
          </a:xfrm>
        </p:grpSpPr>
        <p:sp>
          <p:nvSpPr>
            <p:cNvPr id="30" name="Rectangle 29">
              <a:extLst>
                <a:ext uri="{FF2B5EF4-FFF2-40B4-BE49-F238E27FC236}">
                  <a16:creationId xmlns:a16="http://schemas.microsoft.com/office/drawing/2014/main" id="{4E7D40A8-3AF6-4DF9-B930-045CF7053510}"/>
                </a:ext>
              </a:extLst>
            </p:cNvPr>
            <p:cNvSpPr/>
            <p:nvPr/>
          </p:nvSpPr>
          <p:spPr>
            <a:xfrm>
              <a:off x="9071135" y="3295650"/>
              <a:ext cx="1219201" cy="1009650"/>
            </a:xfrm>
            <a:prstGeom prst="rect">
              <a:avLst/>
            </a:pr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2" name="Oval 31">
              <a:extLst>
                <a:ext uri="{FF2B5EF4-FFF2-40B4-BE49-F238E27FC236}">
                  <a16:creationId xmlns:a16="http://schemas.microsoft.com/office/drawing/2014/main" id="{844FBBD9-E8E3-4E74-81E4-3E7EAEF14241}"/>
                </a:ext>
              </a:extLst>
            </p:cNvPr>
            <p:cNvSpPr/>
            <p:nvPr/>
          </p:nvSpPr>
          <p:spPr>
            <a:xfrm>
              <a:off x="9375935"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TextBox 17">
              <a:extLst>
                <a:ext uri="{FF2B5EF4-FFF2-40B4-BE49-F238E27FC236}">
                  <a16:creationId xmlns:a16="http://schemas.microsoft.com/office/drawing/2014/main" id="{6398952F-DD89-4B34-98BC-F49DC58F395D}"/>
                </a:ext>
              </a:extLst>
            </p:cNvPr>
            <p:cNvSpPr txBox="1"/>
            <p:nvPr/>
          </p:nvSpPr>
          <p:spPr>
            <a:xfrm>
              <a:off x="9283344" y="3708112"/>
              <a:ext cx="788902" cy="615553"/>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04</a:t>
              </a:r>
            </a:p>
          </p:txBody>
        </p:sp>
        <p:sp>
          <p:nvSpPr>
            <p:cNvPr id="26" name="Freeform 144">
              <a:extLst>
                <a:ext uri="{FF2B5EF4-FFF2-40B4-BE49-F238E27FC236}">
                  <a16:creationId xmlns:a16="http://schemas.microsoft.com/office/drawing/2014/main" id="{AF716127-B345-4887-BC4F-7A8092488264}"/>
                </a:ext>
              </a:extLst>
            </p:cNvPr>
            <p:cNvSpPr>
              <a:spLocks noEditPoints="1"/>
            </p:cNvSpPr>
            <p:nvPr/>
          </p:nvSpPr>
          <p:spPr bwMode="auto">
            <a:xfrm>
              <a:off x="9495856" y="3156910"/>
              <a:ext cx="384002" cy="29784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8" name="Group 7">
            <a:extLst>
              <a:ext uri="{FF2B5EF4-FFF2-40B4-BE49-F238E27FC236}">
                <a16:creationId xmlns:a16="http://schemas.microsoft.com/office/drawing/2014/main" id="{7B9F990C-B2CB-407A-BC88-C690834F4A22}"/>
              </a:ext>
            </a:extLst>
          </p:cNvPr>
          <p:cNvGrpSpPr/>
          <p:nvPr/>
        </p:nvGrpSpPr>
        <p:grpSpPr>
          <a:xfrm>
            <a:off x="3624564" y="3259334"/>
            <a:ext cx="914401" cy="999612"/>
            <a:chOff x="6264772" y="2990850"/>
            <a:chExt cx="1219201" cy="1332815"/>
          </a:xfrm>
        </p:grpSpPr>
        <p:sp>
          <p:nvSpPr>
            <p:cNvPr id="21" name="Rectangle 20">
              <a:extLst>
                <a:ext uri="{FF2B5EF4-FFF2-40B4-BE49-F238E27FC236}">
                  <a16:creationId xmlns:a16="http://schemas.microsoft.com/office/drawing/2014/main" id="{63928EA6-0037-4AF3-B89F-1A7D60F05B00}"/>
                </a:ext>
              </a:extLst>
            </p:cNvPr>
            <p:cNvSpPr/>
            <p:nvPr/>
          </p:nvSpPr>
          <p:spPr>
            <a:xfrm>
              <a:off x="6264772" y="3295650"/>
              <a:ext cx="1219201" cy="1009650"/>
            </a:xfrm>
            <a:prstGeom prst="rect">
              <a:avLst/>
            </a:pr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TextBox 16">
              <a:extLst>
                <a:ext uri="{FF2B5EF4-FFF2-40B4-BE49-F238E27FC236}">
                  <a16:creationId xmlns:a16="http://schemas.microsoft.com/office/drawing/2014/main" id="{02438C96-DE65-449B-A4CD-D2F5FE5A8F58}"/>
                </a:ext>
              </a:extLst>
            </p:cNvPr>
            <p:cNvSpPr txBox="1"/>
            <p:nvPr/>
          </p:nvSpPr>
          <p:spPr>
            <a:xfrm>
              <a:off x="6479921" y="3708112"/>
              <a:ext cx="788902" cy="615553"/>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02</a:t>
              </a:r>
            </a:p>
          </p:txBody>
        </p:sp>
        <p:sp>
          <p:nvSpPr>
            <p:cNvPr id="29" name="Oval 28">
              <a:extLst>
                <a:ext uri="{FF2B5EF4-FFF2-40B4-BE49-F238E27FC236}">
                  <a16:creationId xmlns:a16="http://schemas.microsoft.com/office/drawing/2014/main" id="{D28C3DD5-330E-40CF-8733-EB10E52C6B39}"/>
                </a:ext>
              </a:extLst>
            </p:cNvPr>
            <p:cNvSpPr/>
            <p:nvPr/>
          </p:nvSpPr>
          <p:spPr>
            <a:xfrm>
              <a:off x="6566735"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Freeform 47">
              <a:extLst>
                <a:ext uri="{FF2B5EF4-FFF2-40B4-BE49-F238E27FC236}">
                  <a16:creationId xmlns:a16="http://schemas.microsoft.com/office/drawing/2014/main" id="{1E66E1A4-C018-4278-B346-3D0C423565A6}"/>
                </a:ext>
              </a:extLst>
            </p:cNvPr>
            <p:cNvSpPr>
              <a:spLocks noEditPoints="1"/>
            </p:cNvSpPr>
            <p:nvPr/>
          </p:nvSpPr>
          <p:spPr bwMode="auto">
            <a:xfrm>
              <a:off x="6727907" y="3150343"/>
              <a:ext cx="302770" cy="318412"/>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45" name="Rectangle 44">
            <a:extLst>
              <a:ext uri="{FF2B5EF4-FFF2-40B4-BE49-F238E27FC236}">
                <a16:creationId xmlns:a16="http://schemas.microsoft.com/office/drawing/2014/main" id="{C2673E38-BEC4-4B2D-BCB3-81068AE19FA2}"/>
              </a:ext>
            </a:extLst>
          </p:cNvPr>
          <p:cNvSpPr/>
          <p:nvPr/>
        </p:nvSpPr>
        <p:spPr>
          <a:xfrm>
            <a:off x="7166090" y="838200"/>
            <a:ext cx="1997970" cy="5998368"/>
          </a:xfrm>
          <a:prstGeom prst="rect">
            <a:avLst/>
          </a:prstGeom>
          <a:gradFill>
            <a:gsLst>
              <a:gs pos="0">
                <a:srgbClr val="F25245">
                  <a:alpha val="40000"/>
                </a:srgbClr>
              </a:gs>
              <a:gs pos="100000">
                <a:srgbClr val="273445"/>
              </a:gs>
            </a:gsLst>
            <a:lin ang="2700000" scaled="1"/>
          </a:gradFill>
          <a:ln>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grpSp>
        <p:nvGrpSpPr>
          <p:cNvPr id="46" name="Group 45">
            <a:extLst>
              <a:ext uri="{FF2B5EF4-FFF2-40B4-BE49-F238E27FC236}">
                <a16:creationId xmlns:a16="http://schemas.microsoft.com/office/drawing/2014/main" id="{7C2A61F5-8DA8-461C-A0B0-2A77E6E2514D}"/>
              </a:ext>
            </a:extLst>
          </p:cNvPr>
          <p:cNvGrpSpPr/>
          <p:nvPr/>
        </p:nvGrpSpPr>
        <p:grpSpPr>
          <a:xfrm>
            <a:off x="1817170" y="2374467"/>
            <a:ext cx="1764828" cy="923330"/>
            <a:chOff x="4814516" y="1933334"/>
            <a:chExt cx="2353105" cy="1549184"/>
          </a:xfrm>
        </p:grpSpPr>
        <p:sp>
          <p:nvSpPr>
            <p:cNvPr id="47" name="TextBox 46">
              <a:extLst>
                <a:ext uri="{FF2B5EF4-FFF2-40B4-BE49-F238E27FC236}">
                  <a16:creationId xmlns:a16="http://schemas.microsoft.com/office/drawing/2014/main" id="{48D407C3-2EC4-4C7A-AC81-206A374FCCE7}"/>
                </a:ext>
              </a:extLst>
            </p:cNvPr>
            <p:cNvSpPr txBox="1"/>
            <p:nvPr/>
          </p:nvSpPr>
          <p:spPr>
            <a:xfrm>
              <a:off x="4814516" y="2696227"/>
              <a:ext cx="2297154" cy="430887"/>
            </a:xfrm>
            <a:prstGeom prst="rect">
              <a:avLst/>
            </a:prstGeom>
            <a:noFill/>
          </p:spPr>
          <p:txBody>
            <a:bodyPr wrap="square" rtlCol="0">
              <a:spAutoFit/>
            </a:bodyPr>
            <a:lstStyle/>
            <a:p>
              <a:endParaRPr lang="en-US" sz="1500" dirty="0">
                <a:solidFill>
                  <a:srgbClr val="00B050"/>
                </a:solidFill>
                <a:latin typeface="Tw Cen MT" panose="020B0602020104020603" pitchFamily="34" charset="0"/>
                <a:ea typeface="Tahoma" panose="020B060403050404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70F7918-6F71-4F0E-8745-99D7058CEAFD}"/>
                </a:ext>
              </a:extLst>
            </p:cNvPr>
            <p:cNvSpPr txBox="1"/>
            <p:nvPr/>
          </p:nvSpPr>
          <p:spPr>
            <a:xfrm>
              <a:off x="4918615" y="1933334"/>
              <a:ext cx="2249006" cy="1549184"/>
            </a:xfrm>
            <a:prstGeom prst="rect">
              <a:avLst/>
            </a:prstGeom>
            <a:noFill/>
          </p:spPr>
          <p:txBody>
            <a:bodyPr wrap="square" rtlCol="0">
              <a:spAutoFit/>
            </a:bodyPr>
            <a:lstStyle/>
            <a:p>
              <a:pPr algn="ctr"/>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Test Accuracy  </a:t>
              </a:r>
              <a:r>
                <a:rPr lang="en-US" b="1" dirty="0">
                  <a:solidFill>
                    <a:schemeClr val="accent6">
                      <a:lumMod val="75000"/>
                    </a:schemeClr>
                  </a:solidFill>
                  <a:latin typeface="Tw Cen MT" panose="020B0602020104020603" pitchFamily="34" charset="0"/>
                  <a:ea typeface="Tahoma" panose="020B0604030504040204" pitchFamily="34" charset="0"/>
                  <a:cs typeface="Arial" panose="020B0604020202020204" pitchFamily="34" charset="0"/>
                </a:rPr>
                <a:t>89.91%</a:t>
              </a:r>
            </a:p>
            <a:p>
              <a:endParaRPr lang="en-US" b="1" dirty="0">
                <a:solidFill>
                  <a:schemeClr val="accent6">
                    <a:lumMod val="75000"/>
                  </a:schemeClr>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49" name="Group 48">
            <a:extLst>
              <a:ext uri="{FF2B5EF4-FFF2-40B4-BE49-F238E27FC236}">
                <a16:creationId xmlns:a16="http://schemas.microsoft.com/office/drawing/2014/main" id="{162FD9FE-823D-4226-AFB2-6D41C9A39612}"/>
              </a:ext>
            </a:extLst>
          </p:cNvPr>
          <p:cNvGrpSpPr/>
          <p:nvPr/>
        </p:nvGrpSpPr>
        <p:grpSpPr>
          <a:xfrm>
            <a:off x="3349058" y="4482620"/>
            <a:ext cx="1609776" cy="1003780"/>
            <a:chOff x="4232029" y="2330344"/>
            <a:chExt cx="2698161" cy="1115429"/>
          </a:xfrm>
        </p:grpSpPr>
        <p:sp>
          <p:nvSpPr>
            <p:cNvPr id="50" name="TextBox 49">
              <a:extLst>
                <a:ext uri="{FF2B5EF4-FFF2-40B4-BE49-F238E27FC236}">
                  <a16:creationId xmlns:a16="http://schemas.microsoft.com/office/drawing/2014/main" id="{5AC74B5C-76A2-4A92-B3B8-BB54A73D1632}"/>
                </a:ext>
              </a:extLst>
            </p:cNvPr>
            <p:cNvSpPr txBox="1"/>
            <p:nvPr/>
          </p:nvSpPr>
          <p:spPr>
            <a:xfrm>
              <a:off x="4276414" y="3045664"/>
              <a:ext cx="2444861" cy="400109"/>
            </a:xfrm>
            <a:prstGeom prst="rect">
              <a:avLst/>
            </a:prstGeom>
            <a:noFill/>
          </p:spPr>
          <p:txBody>
            <a:bodyPr wrap="square" rtlCol="0">
              <a:spAutoFit/>
            </a:bodyPr>
            <a:lstStyle/>
            <a:p>
              <a:endParaRPr lang="en-US" sz="1350" dirty="0">
                <a:solidFill>
                  <a:srgbClr val="00B050"/>
                </a:solidFill>
                <a:latin typeface="Tw Cen MT" panose="020B0602020104020603"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CE31E75C-596E-45E6-A14C-8DA15325BD0F}"/>
                </a:ext>
              </a:extLst>
            </p:cNvPr>
            <p:cNvSpPr txBox="1"/>
            <p:nvPr/>
          </p:nvSpPr>
          <p:spPr>
            <a:xfrm>
              <a:off x="4232029" y="2330344"/>
              <a:ext cx="2698161" cy="718221"/>
            </a:xfrm>
            <a:prstGeom prst="rect">
              <a:avLst/>
            </a:prstGeom>
            <a:noFill/>
          </p:spPr>
          <p:txBody>
            <a:bodyPr wrap="square" rtlCol="0">
              <a:spAutoFit/>
            </a:bodyPr>
            <a:lstStyle/>
            <a:p>
              <a:pPr algn="ctr"/>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AUC score  </a:t>
              </a:r>
            </a:p>
            <a:p>
              <a:pPr algn="ctr"/>
              <a:r>
                <a:rPr lang="en-US" b="1" dirty="0">
                  <a:solidFill>
                    <a:schemeClr val="accent6">
                      <a:lumMod val="75000"/>
                    </a:schemeClr>
                  </a:solidFill>
                  <a:latin typeface="Tw Cen MT" panose="020B0602020104020603" pitchFamily="34" charset="0"/>
                  <a:ea typeface="Tahoma" panose="020B0604030504040204" pitchFamily="34" charset="0"/>
                  <a:cs typeface="Arial" panose="020B0604020202020204" pitchFamily="34" charset="0"/>
                </a:rPr>
                <a:t>94.47%</a:t>
              </a:r>
            </a:p>
          </p:txBody>
        </p:sp>
      </p:grpSp>
      <p:sp>
        <p:nvSpPr>
          <p:cNvPr id="54" name="TextBox 53">
            <a:extLst>
              <a:ext uri="{FF2B5EF4-FFF2-40B4-BE49-F238E27FC236}">
                <a16:creationId xmlns:a16="http://schemas.microsoft.com/office/drawing/2014/main" id="{418D67F1-4CFF-4E67-A2FB-83369B5851E1}"/>
              </a:ext>
            </a:extLst>
          </p:cNvPr>
          <p:cNvSpPr txBox="1"/>
          <p:nvPr/>
        </p:nvSpPr>
        <p:spPr>
          <a:xfrm>
            <a:off x="4524893" y="2330404"/>
            <a:ext cx="1717393" cy="1061829"/>
          </a:xfrm>
          <a:prstGeom prst="rect">
            <a:avLst/>
          </a:prstGeom>
          <a:noFill/>
        </p:spPr>
        <p:txBody>
          <a:bodyPr wrap="square" rtlCol="0">
            <a:spAutoFit/>
          </a:bodyPr>
          <a:lstStyle/>
          <a:p>
            <a:pPr algn="ctr"/>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Confusion Matrix Train:</a:t>
            </a:r>
          </a:p>
          <a:p>
            <a:pPr algn="ctr"/>
            <a:r>
              <a:rPr lang="en-US" sz="1350" b="1" dirty="0">
                <a:solidFill>
                  <a:srgbClr val="273445"/>
                </a:solidFill>
                <a:latin typeface="Tw Cen MT" panose="020B0602020104020603" pitchFamily="34" charset="0"/>
                <a:ea typeface="Tahoma" panose="020B0604030504040204" pitchFamily="34" charset="0"/>
                <a:cs typeface="Arial" panose="020B0604020202020204" pitchFamily="34" charset="0"/>
              </a:rPr>
              <a:t>[ 12831   15]</a:t>
            </a:r>
          </a:p>
          <a:p>
            <a:pPr algn="ctr"/>
            <a:r>
              <a:rPr lang="en-US" sz="1350" b="1" dirty="0">
                <a:solidFill>
                  <a:srgbClr val="273445"/>
                </a:solidFill>
                <a:latin typeface="Tw Cen MT" panose="020B0602020104020603" pitchFamily="34" charset="0"/>
                <a:ea typeface="Tahoma" panose="020B0604030504040204" pitchFamily="34" charset="0"/>
                <a:cs typeface="Arial" panose="020B0604020202020204" pitchFamily="34" charset="0"/>
              </a:rPr>
              <a:t>[1336   1140]</a:t>
            </a:r>
          </a:p>
        </p:txBody>
      </p:sp>
      <p:grpSp>
        <p:nvGrpSpPr>
          <p:cNvPr id="55" name="Group 54">
            <a:extLst>
              <a:ext uri="{FF2B5EF4-FFF2-40B4-BE49-F238E27FC236}">
                <a16:creationId xmlns:a16="http://schemas.microsoft.com/office/drawing/2014/main" id="{C2352CA7-0599-4EDC-B51C-51AF16937927}"/>
              </a:ext>
            </a:extLst>
          </p:cNvPr>
          <p:cNvGrpSpPr/>
          <p:nvPr/>
        </p:nvGrpSpPr>
        <p:grpSpPr>
          <a:xfrm>
            <a:off x="5383589" y="4237252"/>
            <a:ext cx="2037623" cy="1546577"/>
            <a:chOff x="4781671" y="2330344"/>
            <a:chExt cx="1956601" cy="1371170"/>
          </a:xfrm>
        </p:grpSpPr>
        <p:sp>
          <p:nvSpPr>
            <p:cNvPr id="56" name="TextBox 55">
              <a:extLst>
                <a:ext uri="{FF2B5EF4-FFF2-40B4-BE49-F238E27FC236}">
                  <a16:creationId xmlns:a16="http://schemas.microsoft.com/office/drawing/2014/main" id="{AD09CB9C-5805-4310-A87E-CAF64CC61F0E}"/>
                </a:ext>
              </a:extLst>
            </p:cNvPr>
            <p:cNvSpPr txBox="1"/>
            <p:nvPr/>
          </p:nvSpPr>
          <p:spPr>
            <a:xfrm>
              <a:off x="4787644" y="3016517"/>
              <a:ext cx="1798338" cy="286513"/>
            </a:xfrm>
            <a:prstGeom prst="rect">
              <a:avLst/>
            </a:prstGeom>
            <a:noFill/>
          </p:spPr>
          <p:txBody>
            <a:bodyPr wrap="square" rtlCol="0">
              <a:spAutoFit/>
            </a:bodyPr>
            <a:lstStyle/>
            <a:p>
              <a:endParaRPr lang="en-US" sz="1500" dirty="0">
                <a:solidFill>
                  <a:srgbClr val="FF0000"/>
                </a:solidFill>
                <a:latin typeface="Tw Cen MT" panose="020B0602020104020603" pitchFamily="34" charset="0"/>
                <a:ea typeface="Tahoma" panose="020B060403050404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18D67F1-4CFF-4E67-A2FB-83369B5851E1}"/>
                </a:ext>
              </a:extLst>
            </p:cNvPr>
            <p:cNvSpPr txBox="1"/>
            <p:nvPr/>
          </p:nvSpPr>
          <p:spPr>
            <a:xfrm>
              <a:off x="4781671" y="2330344"/>
              <a:ext cx="1956601" cy="1371170"/>
            </a:xfrm>
            <a:prstGeom prst="rect">
              <a:avLst/>
            </a:prstGeom>
            <a:noFill/>
          </p:spPr>
          <p:txBody>
            <a:bodyPr wrap="square" rtlCol="0">
              <a:spAutoFit/>
            </a:bodyPr>
            <a:lstStyle/>
            <a:p>
              <a:pPr algn="ctr"/>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Confusion Matrix</a:t>
              </a:r>
            </a:p>
            <a:p>
              <a:pPr algn="ctr"/>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 Test</a:t>
              </a:r>
            </a:p>
            <a:p>
              <a:pPr algn="ctr"/>
              <a:r>
                <a:rPr lang="en-US" sz="1350" b="1" dirty="0">
                  <a:solidFill>
                    <a:srgbClr val="273445"/>
                  </a:solidFill>
                  <a:latin typeface="Tw Cen MT" panose="020B0602020104020603" pitchFamily="34" charset="0"/>
                  <a:ea typeface="Tahoma" panose="020B0604030504040204" pitchFamily="34" charset="0"/>
                  <a:cs typeface="Arial" panose="020B0604020202020204" pitchFamily="34" charset="0"/>
                </a:rPr>
                <a:t>[ 5501         9 ]</a:t>
              </a:r>
            </a:p>
            <a:p>
              <a:pPr algn="ctr"/>
              <a:r>
                <a:rPr lang="en-US" sz="1350" b="1" dirty="0">
                  <a:solidFill>
                    <a:srgbClr val="273445"/>
                  </a:solidFill>
                  <a:latin typeface="Tw Cen MT" panose="020B0602020104020603" pitchFamily="34" charset="0"/>
                  <a:ea typeface="Tahoma" panose="020B0604030504040204" pitchFamily="34" charset="0"/>
                  <a:cs typeface="Arial" panose="020B0604020202020204" pitchFamily="34" charset="0"/>
                </a:rPr>
                <a:t>[   653     404 ]</a:t>
              </a:r>
            </a:p>
            <a:p>
              <a:endParaRPr lang="en-US" sz="1350" b="1" dirty="0">
                <a:solidFill>
                  <a:schemeClr val="accent1">
                    <a:lumMod val="75000"/>
                  </a:schemeClr>
                </a:solidFill>
                <a:latin typeface="Tw Cen MT" panose="020B0602020104020603" pitchFamily="34" charset="0"/>
                <a:ea typeface="Tahoma" panose="020B0604030504040204" pitchFamily="34" charset="0"/>
                <a:cs typeface="Arial" panose="020B0604020202020204" pitchFamily="34" charset="0"/>
              </a:endParaRPr>
            </a:p>
          </p:txBody>
        </p:sp>
      </p:grpSp>
      <p:sp>
        <p:nvSpPr>
          <p:cNvPr id="65" name="TextBox 64"/>
          <p:cNvSpPr txBox="1"/>
          <p:nvPr/>
        </p:nvSpPr>
        <p:spPr>
          <a:xfrm>
            <a:off x="7166090" y="838200"/>
            <a:ext cx="1955122" cy="5478423"/>
          </a:xfrm>
          <a:prstGeom prst="rect">
            <a:avLst/>
          </a:prstGeom>
          <a:noFill/>
        </p:spPr>
        <p:txBody>
          <a:bodyPr wrap="square" rtlCol="0">
            <a:spAutoFit/>
          </a:bodyPr>
          <a:lstStyle/>
          <a:p>
            <a:r>
              <a:rPr lang="en-US" sz="1400" dirty="0">
                <a:solidFill>
                  <a:schemeClr val="bg1"/>
                </a:solidFill>
                <a:latin typeface="Tw Cen MT" pitchFamily="34" charset="0"/>
              </a:rPr>
              <a:t>Random Search would be advised to use over Grid Search when the searching space is high meaning that there are more than 3 dimensions as Random Search is able to explore a wider hyper parameter space. When there are many parameters, Random Search could be preferred as too many parameters will increase time complexity for Grid Search. However, though Grid Search can be very computationally expensive, as an exhaustive search, it’s useful for looking through all the combinations of specified hyper parameters.</a:t>
            </a:r>
          </a:p>
        </p:txBody>
      </p:sp>
    </p:spTree>
    <p:extLst>
      <p:ext uri="{BB962C8B-B14F-4D97-AF65-F5344CB8AC3E}">
        <p14:creationId xmlns:p14="http://schemas.microsoft.com/office/powerpoint/2010/main" val="2064538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750"/>
                            </p:stCondLst>
                            <p:childTnLst>
                              <p:par>
                                <p:cTn id="11" presetID="53" presetClass="entr" presetSubtype="16" fill="hold" nodeType="afterEffect">
                                  <p:stCondLst>
                                    <p:cond delay="25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fltVal val="0"/>
                                          </p:val>
                                        </p:tav>
                                        <p:tav tm="100000">
                                          <p:val>
                                            <p:strVal val="#ppt_w"/>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Effect transition="in" filter="fade">
                                      <p:cBhvr>
                                        <p:cTn id="15" dur="500"/>
                                        <p:tgtEl>
                                          <p:spTgt spid="49"/>
                                        </p:tgtEl>
                                      </p:cBhvr>
                                    </p:animEffect>
                                  </p:childTnLst>
                                </p:cTn>
                              </p:par>
                            </p:childTnLst>
                          </p:cTn>
                        </p:par>
                        <p:par>
                          <p:cTn id="16" fill="hold">
                            <p:stCondLst>
                              <p:cond delay="1500"/>
                            </p:stCondLst>
                            <p:childTnLst>
                              <p:par>
                                <p:cTn id="17" presetID="53" presetClass="entr" presetSubtype="16" fill="hold" nodeType="afterEffect">
                                  <p:stCondLst>
                                    <p:cond delay="25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1300941"/>
              </p:ext>
            </p:extLst>
          </p:nvPr>
        </p:nvGraphicFramePr>
        <p:xfrm>
          <a:off x="34000" y="653347"/>
          <a:ext cx="9076000" cy="4722728"/>
        </p:xfrm>
        <a:graphic>
          <a:graphicData uri="http://schemas.openxmlformats.org/drawingml/2006/table">
            <a:tbl>
              <a:tblPr firstRow="1" bandRow="1">
                <a:tableStyleId>{5C22544A-7EE6-4342-B048-85BDC9FD1C3A}</a:tableStyleId>
              </a:tblPr>
              <a:tblGrid>
                <a:gridCol w="1793449">
                  <a:extLst>
                    <a:ext uri="{9D8B030D-6E8A-4147-A177-3AD203B41FA5}">
                      <a16:colId xmlns:a16="http://schemas.microsoft.com/office/drawing/2014/main" val="20000"/>
                    </a:ext>
                  </a:extLst>
                </a:gridCol>
                <a:gridCol w="1095409">
                  <a:extLst>
                    <a:ext uri="{9D8B030D-6E8A-4147-A177-3AD203B41FA5}">
                      <a16:colId xmlns:a16="http://schemas.microsoft.com/office/drawing/2014/main" val="20001"/>
                    </a:ext>
                  </a:extLst>
                </a:gridCol>
                <a:gridCol w="1191942">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2785400">
                  <a:extLst>
                    <a:ext uri="{9D8B030D-6E8A-4147-A177-3AD203B41FA5}">
                      <a16:colId xmlns:a16="http://schemas.microsoft.com/office/drawing/2014/main" val="20004"/>
                    </a:ext>
                  </a:extLst>
                </a:gridCol>
              </a:tblGrid>
              <a:tr h="859388">
                <a:tc>
                  <a:txBody>
                    <a:bodyPr/>
                    <a:lstStyle/>
                    <a:p>
                      <a:pPr algn="ctr"/>
                      <a:r>
                        <a:rPr lang="en-US" sz="1350" b="0" i="0" u="none" strike="noStrike" kern="1200" baseline="0" dirty="0">
                          <a:solidFill>
                            <a:schemeClr val="lt1"/>
                          </a:solidFill>
                          <a:latin typeface="+mn-lt"/>
                          <a:ea typeface="+mn-ea"/>
                          <a:cs typeface="+mn-cs"/>
                        </a:rPr>
                        <a:t>MODEL</a:t>
                      </a:r>
                      <a:endParaRPr lang="en-IN" dirty="0"/>
                    </a:p>
                  </a:txBody>
                  <a:tcPr/>
                </a:tc>
                <a:tc>
                  <a:txBody>
                    <a:bodyPr/>
                    <a:lstStyle/>
                    <a:p>
                      <a:pPr algn="ctr"/>
                      <a:r>
                        <a:rPr lang="en-US" sz="1350" b="0" i="0" u="none" strike="noStrike" kern="1200" baseline="0" dirty="0">
                          <a:solidFill>
                            <a:schemeClr val="lt1"/>
                          </a:solidFill>
                          <a:latin typeface="+mn-lt"/>
                          <a:ea typeface="+mn-ea"/>
                          <a:cs typeface="+mn-cs"/>
                        </a:rPr>
                        <a:t>ACCURACY SCORE  TRAIN%</a:t>
                      </a:r>
                      <a:endParaRPr lang="en-IN" dirty="0"/>
                    </a:p>
                  </a:txBody>
                  <a:tcPr/>
                </a:tc>
                <a:tc>
                  <a:txBody>
                    <a:bodyPr/>
                    <a:lstStyle/>
                    <a:p>
                      <a:pPr algn="ctr"/>
                      <a:r>
                        <a:rPr lang="en-US" sz="1350" b="0" i="0" u="none" strike="noStrike" kern="1200" baseline="0" dirty="0">
                          <a:solidFill>
                            <a:schemeClr val="lt1"/>
                          </a:solidFill>
                          <a:latin typeface="+mn-lt"/>
                          <a:ea typeface="+mn-ea"/>
                          <a:cs typeface="+mn-cs"/>
                        </a:rPr>
                        <a:t>ACCURACY SCORE </a:t>
                      </a:r>
                    </a:p>
                    <a:p>
                      <a:pPr algn="ctr"/>
                      <a:r>
                        <a:rPr lang="en-US" sz="1350" b="0" i="0" u="none" strike="noStrike" kern="1200" baseline="0" dirty="0">
                          <a:solidFill>
                            <a:schemeClr val="lt1"/>
                          </a:solidFill>
                          <a:latin typeface="+mn-lt"/>
                          <a:ea typeface="+mn-ea"/>
                          <a:cs typeface="+mn-cs"/>
                        </a:rPr>
                        <a:t>TEST % </a:t>
                      </a:r>
                      <a:endParaRPr lang="en-IN" dirty="0"/>
                    </a:p>
                  </a:txBody>
                  <a:tcPr/>
                </a:tc>
                <a:tc>
                  <a:txBody>
                    <a:bodyPr/>
                    <a:lstStyle/>
                    <a:p>
                      <a:pPr algn="ctr"/>
                      <a:r>
                        <a:rPr lang="en-US" sz="1350" b="0" i="0" u="none" strike="noStrike" kern="1200" baseline="0" dirty="0">
                          <a:solidFill>
                            <a:schemeClr val="lt1"/>
                          </a:solidFill>
                          <a:latin typeface="+mn-lt"/>
                          <a:ea typeface="+mn-ea"/>
                          <a:cs typeface="+mn-cs"/>
                        </a:rPr>
                        <a:t>APPROACH </a:t>
                      </a:r>
                      <a:endParaRPr lang="en-IN" dirty="0"/>
                    </a:p>
                  </a:txBody>
                  <a:tcPr/>
                </a:tc>
                <a:tc>
                  <a:txBody>
                    <a:bodyPr/>
                    <a:lstStyle/>
                    <a:p>
                      <a:pPr algn="ctr"/>
                      <a:r>
                        <a:rPr lang="en-US" sz="1350" b="0" i="0" u="none" strike="noStrike" kern="1200" baseline="0" dirty="0">
                          <a:solidFill>
                            <a:schemeClr val="lt1"/>
                          </a:solidFill>
                          <a:latin typeface="+mn-lt"/>
                          <a:ea typeface="+mn-ea"/>
                          <a:cs typeface="+mn-cs"/>
                        </a:rPr>
                        <a:t>REMARKS </a:t>
                      </a:r>
                      <a:endParaRPr lang="en-IN" dirty="0"/>
                    </a:p>
                  </a:txBody>
                  <a:tcPr/>
                </a:tc>
                <a:extLst>
                  <a:ext uri="{0D108BD9-81ED-4DB2-BD59-A6C34878D82A}">
                    <a16:rowId xmlns:a16="http://schemas.microsoft.com/office/drawing/2014/main" val="10000"/>
                  </a:ext>
                </a:extLst>
              </a:tr>
              <a:tr h="715306">
                <a:tc>
                  <a:txBody>
                    <a:bodyPr/>
                    <a:lstStyle/>
                    <a:p>
                      <a:r>
                        <a:rPr lang="en-IN" dirty="0"/>
                        <a:t>Base Model </a:t>
                      </a:r>
                    </a:p>
                    <a:p>
                      <a:r>
                        <a:rPr lang="en-IN" dirty="0"/>
                        <a:t>Logistic Regression</a:t>
                      </a:r>
                    </a:p>
                  </a:txBody>
                  <a:tcPr/>
                </a:tc>
                <a:tc>
                  <a:txBody>
                    <a:bodyPr/>
                    <a:lstStyle/>
                    <a:p>
                      <a:pPr algn="ctr"/>
                      <a:r>
                        <a:rPr lang="en-IN" dirty="0"/>
                        <a:t>66.03%</a:t>
                      </a:r>
                    </a:p>
                  </a:txBody>
                  <a:tcPr/>
                </a:tc>
                <a:tc>
                  <a:txBody>
                    <a:bodyPr/>
                    <a:lstStyle/>
                    <a:p>
                      <a:pPr algn="ctr"/>
                      <a:r>
                        <a:rPr lang="en-IN" dirty="0"/>
                        <a:t>65.66%</a:t>
                      </a:r>
                    </a:p>
                  </a:txBody>
                  <a:tcPr/>
                </a:tc>
                <a:tc>
                  <a:txBody>
                    <a:bodyPr/>
                    <a:lstStyle/>
                    <a:p>
                      <a:r>
                        <a:rPr lang="en-US" sz="1350" b="0" i="0" u="none" strike="noStrike" kern="1200" baseline="0" dirty="0">
                          <a:solidFill>
                            <a:schemeClr val="dk1"/>
                          </a:solidFill>
                          <a:latin typeface="+mn-lt"/>
                          <a:ea typeface="+mn-ea"/>
                          <a:cs typeface="+mn-cs"/>
                        </a:rPr>
                        <a:t>Simple base model without optimum feature selection, unscaled and imbalanced data </a:t>
                      </a:r>
                      <a:endParaRPr lang="en-IN" dirty="0"/>
                    </a:p>
                  </a:txBody>
                  <a:tcPr/>
                </a:tc>
                <a:tc>
                  <a:txBody>
                    <a:bodyPr/>
                    <a:lstStyle/>
                    <a:p>
                      <a:r>
                        <a:rPr lang="en-IN" sz="1350" b="0" i="0" u="none" strike="noStrike" kern="1200" baseline="0" dirty="0">
                          <a:solidFill>
                            <a:schemeClr val="dk1"/>
                          </a:solidFill>
                          <a:latin typeface="+mn-lt"/>
                          <a:ea typeface="+mn-ea"/>
                          <a:cs typeface="+mn-cs"/>
                        </a:rPr>
                        <a:t>Model performance is low </a:t>
                      </a:r>
                      <a:endParaRPr lang="en-IN" dirty="0"/>
                    </a:p>
                  </a:txBody>
                  <a:tcPr/>
                </a:tc>
                <a:extLst>
                  <a:ext uri="{0D108BD9-81ED-4DB2-BD59-A6C34878D82A}">
                    <a16:rowId xmlns:a16="http://schemas.microsoft.com/office/drawing/2014/main" val="10001"/>
                  </a:ext>
                </a:extLst>
              </a:tr>
              <a:tr h="715306">
                <a:tc>
                  <a:txBody>
                    <a:bodyPr/>
                    <a:lstStyle/>
                    <a:p>
                      <a:r>
                        <a:rPr lang="en-US" sz="1350" b="0" i="0" u="none" strike="noStrike" kern="1200" baseline="0" dirty="0">
                          <a:solidFill>
                            <a:schemeClr val="dk1"/>
                          </a:solidFill>
                          <a:latin typeface="+mn-lt"/>
                          <a:ea typeface="+mn-ea"/>
                          <a:cs typeface="+mn-cs"/>
                        </a:rPr>
                        <a:t>Scaled &amp; Balanced Model Random Forest Classifier </a:t>
                      </a:r>
                      <a:endParaRPr lang="en-IN" dirty="0"/>
                    </a:p>
                  </a:txBody>
                  <a:tcPr/>
                </a:tc>
                <a:tc>
                  <a:txBody>
                    <a:bodyPr/>
                    <a:lstStyle/>
                    <a:p>
                      <a:pPr algn="ctr"/>
                      <a:r>
                        <a:rPr lang="en-IN" dirty="0"/>
                        <a:t>85.25%</a:t>
                      </a:r>
                    </a:p>
                  </a:txBody>
                  <a:tcPr/>
                </a:tc>
                <a:tc>
                  <a:txBody>
                    <a:bodyPr/>
                    <a:lstStyle/>
                    <a:p>
                      <a:pPr algn="ctr"/>
                      <a:r>
                        <a:rPr lang="en-IN" dirty="0"/>
                        <a:t>84.52%</a:t>
                      </a:r>
                    </a:p>
                  </a:txBody>
                  <a:tcPr/>
                </a:tc>
                <a:tc>
                  <a:txBody>
                    <a:bodyPr/>
                    <a:lstStyle/>
                    <a:p>
                      <a:r>
                        <a:rPr lang="en-US" sz="1350" b="0" i="0" u="none" strike="noStrike" kern="1200" baseline="0" dirty="0">
                          <a:solidFill>
                            <a:schemeClr val="dk1"/>
                          </a:solidFill>
                          <a:latin typeface="+mn-lt"/>
                          <a:ea typeface="+mn-ea"/>
                          <a:cs typeface="+mn-cs"/>
                        </a:rPr>
                        <a:t>Normalized using Standard Scalar and balanced using SMOTE, feature selection using Statistical test and model’s feature importance. </a:t>
                      </a:r>
                      <a:endParaRPr lang="en-IN" dirty="0"/>
                    </a:p>
                  </a:txBody>
                  <a:tcPr/>
                </a:tc>
                <a:tc>
                  <a:txBody>
                    <a:bodyPr/>
                    <a:lstStyle/>
                    <a:p>
                      <a:r>
                        <a:rPr lang="en-IN" sz="1350" b="0" i="0" u="none" strike="noStrike" kern="1200" baseline="0" dirty="0">
                          <a:solidFill>
                            <a:schemeClr val="dk1"/>
                          </a:solidFill>
                          <a:latin typeface="+mn-lt"/>
                          <a:ea typeface="+mn-ea"/>
                          <a:cs typeface="+mn-cs"/>
                        </a:rPr>
                        <a:t>Model performance is satisfactory </a:t>
                      </a:r>
                      <a:endParaRPr lang="en-IN" dirty="0"/>
                    </a:p>
                  </a:txBody>
                  <a:tcPr/>
                </a:tc>
                <a:extLst>
                  <a:ext uri="{0D108BD9-81ED-4DB2-BD59-A6C34878D82A}">
                    <a16:rowId xmlns:a16="http://schemas.microsoft.com/office/drawing/2014/main" val="10002"/>
                  </a:ext>
                </a:extLst>
              </a:tr>
              <a:tr h="715306">
                <a:tc>
                  <a:txBody>
                    <a:bodyPr/>
                    <a:lstStyle/>
                    <a:p>
                      <a:r>
                        <a:rPr lang="en-IN" sz="1350" b="0" i="0" u="none" strike="noStrike" kern="1200" baseline="0" dirty="0">
                          <a:solidFill>
                            <a:schemeClr val="dk1"/>
                          </a:solidFill>
                          <a:latin typeface="+mn-lt"/>
                          <a:ea typeface="+mn-ea"/>
                          <a:cs typeface="+mn-cs"/>
                        </a:rPr>
                        <a:t>Hyper tuned Model- Random Forest Classifier- GridSearchCV </a:t>
                      </a:r>
                      <a:endParaRPr lang="en-IN" dirty="0"/>
                    </a:p>
                  </a:txBody>
                  <a:tcPr/>
                </a:tc>
                <a:tc>
                  <a:txBody>
                    <a:bodyPr/>
                    <a:lstStyle/>
                    <a:p>
                      <a:pPr algn="ctr"/>
                      <a:r>
                        <a:rPr lang="en-IN" dirty="0"/>
                        <a:t>95.69</a:t>
                      </a:r>
                    </a:p>
                  </a:txBody>
                  <a:tcPr/>
                </a:tc>
                <a:tc>
                  <a:txBody>
                    <a:bodyPr/>
                    <a:lstStyle/>
                    <a:p>
                      <a:pPr algn="ctr"/>
                      <a:r>
                        <a:rPr lang="en-IN" dirty="0"/>
                        <a:t>93.58</a:t>
                      </a:r>
                    </a:p>
                  </a:txBody>
                  <a:tcPr/>
                </a:tc>
                <a:tc>
                  <a:txBody>
                    <a:bodyPr/>
                    <a:lstStyle/>
                    <a:p>
                      <a:r>
                        <a:rPr lang="en-IN" sz="1350" b="0" i="0" u="none" strike="noStrike" kern="1200" baseline="0" dirty="0">
                          <a:solidFill>
                            <a:schemeClr val="dk1"/>
                          </a:solidFill>
                          <a:latin typeface="+mn-lt"/>
                          <a:ea typeface="+mn-ea"/>
                          <a:cs typeface="+mn-cs"/>
                        </a:rPr>
                        <a:t>Parameters tuned using GridSearchCV </a:t>
                      </a:r>
                      <a:endParaRPr lang="en-IN" dirty="0"/>
                    </a:p>
                  </a:txBody>
                  <a:tcPr/>
                </a:tc>
                <a:tc>
                  <a:txBody>
                    <a:bodyPr/>
                    <a:lstStyle/>
                    <a:p>
                      <a:r>
                        <a:rPr lang="en-IN" sz="1350" b="0" i="0" u="none" strike="noStrike" kern="1200" baseline="0" dirty="0">
                          <a:solidFill>
                            <a:schemeClr val="dk1"/>
                          </a:solidFill>
                          <a:latin typeface="+mn-lt"/>
                          <a:ea typeface="+mn-ea"/>
                          <a:cs typeface="+mn-cs"/>
                        </a:rPr>
                        <a:t>Good model </a:t>
                      </a:r>
                      <a:endParaRPr lang="en-IN" dirty="0"/>
                    </a:p>
                  </a:txBody>
                  <a:tcPr/>
                </a:tc>
                <a:extLst>
                  <a:ext uri="{0D108BD9-81ED-4DB2-BD59-A6C34878D82A}">
                    <a16:rowId xmlns:a16="http://schemas.microsoft.com/office/drawing/2014/main" val="10003"/>
                  </a:ext>
                </a:extLst>
              </a:tr>
              <a:tr h="687298">
                <a:tc>
                  <a:txBody>
                    <a:bodyPr/>
                    <a:lstStyle/>
                    <a:p>
                      <a:r>
                        <a:rPr lang="en-IN" sz="1350" b="0" i="0" u="none" strike="noStrike" kern="1200" baseline="0" dirty="0">
                          <a:solidFill>
                            <a:schemeClr val="dk1"/>
                          </a:solidFill>
                          <a:latin typeface="+mn-lt"/>
                          <a:ea typeface="+mn-ea"/>
                          <a:cs typeface="+mn-cs"/>
                        </a:rPr>
                        <a:t>Hyper tuned Model- Random Forest Classifier- RandomizedSearchCV </a:t>
                      </a:r>
                      <a:endParaRPr lang="en-IN" dirty="0"/>
                    </a:p>
                  </a:txBody>
                  <a:tcPr/>
                </a:tc>
                <a:tc>
                  <a:txBody>
                    <a:bodyPr/>
                    <a:lstStyle/>
                    <a:p>
                      <a:pPr algn="ctr"/>
                      <a:r>
                        <a:rPr lang="en-IN" dirty="0"/>
                        <a:t>97.12</a:t>
                      </a:r>
                    </a:p>
                  </a:txBody>
                  <a:tcPr/>
                </a:tc>
                <a:tc>
                  <a:txBody>
                    <a:bodyPr/>
                    <a:lstStyle/>
                    <a:p>
                      <a:pPr algn="ctr"/>
                      <a:r>
                        <a:rPr lang="en-IN" dirty="0"/>
                        <a:t>89.99</a:t>
                      </a:r>
                    </a:p>
                  </a:txBody>
                  <a:tcPr/>
                </a:tc>
                <a:tc>
                  <a:txBody>
                    <a:bodyPr/>
                    <a:lstStyle/>
                    <a:p>
                      <a:r>
                        <a:rPr lang="en-IN" sz="1350" b="0" i="0" u="none" strike="noStrike" kern="1200" baseline="0" dirty="0">
                          <a:solidFill>
                            <a:schemeClr val="dk1"/>
                          </a:solidFill>
                          <a:latin typeface="+mn-lt"/>
                          <a:ea typeface="+mn-ea"/>
                          <a:cs typeface="+mn-cs"/>
                        </a:rPr>
                        <a:t>Parameters tuned using RandomizedSearchCV </a:t>
                      </a:r>
                      <a:endParaRPr lang="en-IN" dirty="0"/>
                    </a:p>
                  </a:txBody>
                  <a:tcPr/>
                </a:tc>
                <a:tc>
                  <a:txBody>
                    <a:bodyPr/>
                    <a:lstStyle/>
                    <a:p>
                      <a:r>
                        <a:rPr lang="en-IN" sz="1350" b="0" i="0" u="none" strike="noStrike" kern="1200" baseline="0" dirty="0">
                          <a:solidFill>
                            <a:schemeClr val="dk1"/>
                          </a:solidFill>
                          <a:latin typeface="+mn-lt"/>
                          <a:ea typeface="+mn-ea"/>
                          <a:cs typeface="+mn-cs"/>
                        </a:rPr>
                        <a:t>Slightly over fit model </a:t>
                      </a:r>
                      <a:endParaRPr lang="en-IN" dirty="0"/>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0" y="76200"/>
            <a:ext cx="9144000" cy="553998"/>
          </a:xfrm>
          <a:prstGeom prst="rect">
            <a:avLst/>
          </a:prstGeom>
          <a:noFill/>
        </p:spPr>
        <p:txBody>
          <a:bodyPr wrap="square" rtlCol="0">
            <a:spAutoFit/>
          </a:bodyPr>
          <a:lstStyle/>
          <a:p>
            <a:pPr algn="ctr"/>
            <a:r>
              <a:rPr lang="en-IN" sz="3000" b="1" dirty="0">
                <a:solidFill>
                  <a:schemeClr val="tx1">
                    <a:lumMod val="75000"/>
                    <a:lumOff val="25000"/>
                  </a:schemeClr>
                </a:solidFill>
                <a:latin typeface="Tw Cen MT" panose="020B0602020104020603" pitchFamily="34" charset="0"/>
              </a:rPr>
              <a:t>MODEL’S PERFORMANCE MATRIX</a:t>
            </a:r>
          </a:p>
        </p:txBody>
      </p:sp>
    </p:spTree>
    <p:extLst>
      <p:ext uri="{BB962C8B-B14F-4D97-AF65-F5344CB8AC3E}">
        <p14:creationId xmlns:p14="http://schemas.microsoft.com/office/powerpoint/2010/main" val="110135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a:extLst>
              <a:ext uri="{FF2B5EF4-FFF2-40B4-BE49-F238E27FC236}">
                <a16:creationId xmlns:a16="http://schemas.microsoft.com/office/drawing/2014/main" id="{7277CEC9-24C9-4B1D-964A-A216786A7724}"/>
              </a:ext>
            </a:extLst>
          </p:cNvPr>
          <p:cNvCxnSpPr>
            <a:cxnSpLocks/>
            <a:stCxn id="99" idx="3"/>
            <a:endCxn id="102" idx="2"/>
          </p:cNvCxnSpPr>
          <p:nvPr/>
        </p:nvCxnSpPr>
        <p:spPr>
          <a:xfrm flipV="1">
            <a:off x="1609584" y="3609477"/>
            <a:ext cx="1845932" cy="512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1840EDE-DF70-433F-86FE-A402BC5C2DDE}"/>
              </a:ext>
            </a:extLst>
          </p:cNvPr>
          <p:cNvGrpSpPr/>
          <p:nvPr/>
        </p:nvGrpSpPr>
        <p:grpSpPr>
          <a:xfrm>
            <a:off x="1570336" y="3495529"/>
            <a:ext cx="158321" cy="158321"/>
            <a:chOff x="1677812" y="4248152"/>
            <a:chExt cx="211094" cy="211094"/>
          </a:xfrm>
        </p:grpSpPr>
        <p:sp>
          <p:nvSpPr>
            <p:cNvPr id="98" name="Oval 97">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Oval 98">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100" name="Straight Connector 99">
            <a:extLst>
              <a:ext uri="{FF2B5EF4-FFF2-40B4-BE49-F238E27FC236}">
                <a16:creationId xmlns:a16="http://schemas.microsoft.com/office/drawing/2014/main" id="{D5DAD85F-381F-4EA0-9781-3C23F8D9AC73}"/>
              </a:ext>
            </a:extLst>
          </p:cNvPr>
          <p:cNvCxnSpPr>
            <a:cxnSpLocks/>
            <a:stCxn id="102" idx="6"/>
            <a:endCxn id="105" idx="2"/>
          </p:cNvCxnSpPr>
          <p:nvPr/>
        </p:nvCxnSpPr>
        <p:spPr>
          <a:xfrm>
            <a:off x="3613837" y="3609477"/>
            <a:ext cx="1888980" cy="562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76B67BC-401F-4EA8-8CBE-EEB8DFAA45A7}"/>
              </a:ext>
            </a:extLst>
          </p:cNvPr>
          <p:cNvGrpSpPr/>
          <p:nvPr/>
        </p:nvGrpSpPr>
        <p:grpSpPr>
          <a:xfrm>
            <a:off x="3455516" y="3530316"/>
            <a:ext cx="158321" cy="158321"/>
            <a:chOff x="3855819" y="4248152"/>
            <a:chExt cx="211094" cy="211094"/>
          </a:xfrm>
        </p:grpSpPr>
        <p:sp>
          <p:nvSpPr>
            <p:cNvPr id="102" name="Oval 101">
              <a:extLst>
                <a:ext uri="{FF2B5EF4-FFF2-40B4-BE49-F238E27FC236}">
                  <a16:creationId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3" name="Oval 102">
              <a:extLst>
                <a:ext uri="{FF2B5EF4-FFF2-40B4-BE49-F238E27FC236}">
                  <a16:creationId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04" name="Group 103">
            <a:extLst>
              <a:ext uri="{FF2B5EF4-FFF2-40B4-BE49-F238E27FC236}">
                <a16:creationId xmlns:a16="http://schemas.microsoft.com/office/drawing/2014/main" id="{590AD362-84BB-49C7-8C91-CDB895729924}"/>
              </a:ext>
            </a:extLst>
          </p:cNvPr>
          <p:cNvGrpSpPr/>
          <p:nvPr/>
        </p:nvGrpSpPr>
        <p:grpSpPr>
          <a:xfrm>
            <a:off x="5502817" y="3535942"/>
            <a:ext cx="158321" cy="158321"/>
            <a:chOff x="5973250" y="4248152"/>
            <a:chExt cx="211094" cy="211094"/>
          </a:xfrm>
        </p:grpSpPr>
        <p:sp>
          <p:nvSpPr>
            <p:cNvPr id="105" name="Oval 104">
              <a:extLst>
                <a:ext uri="{FF2B5EF4-FFF2-40B4-BE49-F238E27FC236}">
                  <a16:creationId xmlns:a16="http://schemas.microsoft.com/office/drawing/2014/main"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6" name="Oval 105">
              <a:extLst>
                <a:ext uri="{FF2B5EF4-FFF2-40B4-BE49-F238E27FC236}">
                  <a16:creationId xmlns:a16="http://schemas.microsoft.com/office/drawing/2014/main"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07" name="Group 106">
            <a:extLst>
              <a:ext uri="{FF2B5EF4-FFF2-40B4-BE49-F238E27FC236}">
                <a16:creationId xmlns:a16="http://schemas.microsoft.com/office/drawing/2014/main" id="{E9582EE9-5831-4F6F-B29E-0BEB719C4F1E}"/>
              </a:ext>
            </a:extLst>
          </p:cNvPr>
          <p:cNvGrpSpPr/>
          <p:nvPr/>
        </p:nvGrpSpPr>
        <p:grpSpPr>
          <a:xfrm>
            <a:off x="811363" y="3900046"/>
            <a:ext cx="1716788" cy="1638793"/>
            <a:chOff x="1522" y="4731788"/>
            <a:chExt cx="2289050" cy="2185056"/>
          </a:xfrm>
        </p:grpSpPr>
        <p:sp>
          <p:nvSpPr>
            <p:cNvPr id="108" name="TextBox 107">
              <a:extLst>
                <a:ext uri="{FF2B5EF4-FFF2-40B4-BE49-F238E27FC236}">
                  <a16:creationId xmlns:a16="http://schemas.microsoft.com/office/drawing/2014/main" id="{895C2AE9-E6EE-4572-8B9B-0A1C8899D6FE}"/>
                </a:ext>
              </a:extLst>
            </p:cNvPr>
            <p:cNvSpPr txBox="1"/>
            <p:nvPr/>
          </p:nvSpPr>
          <p:spPr>
            <a:xfrm>
              <a:off x="1522" y="4731788"/>
              <a:ext cx="2289050" cy="677108"/>
            </a:xfrm>
            <a:prstGeom prst="rect">
              <a:avLst/>
            </a:prstGeom>
            <a:noFill/>
          </p:spPr>
          <p:txBody>
            <a:bodyPr wrap="square" rtlCol="0">
              <a:spAutoFit/>
            </a:bodyPr>
            <a:lstStyle/>
            <a:p>
              <a:pPr algn="ctr"/>
              <a:r>
                <a:rPr lang="en-US" sz="1350" b="1" dirty="0">
                  <a:solidFill>
                    <a:schemeClr val="tx1">
                      <a:lumMod val="75000"/>
                      <a:lumOff val="25000"/>
                    </a:schemeClr>
                  </a:solidFill>
                  <a:latin typeface="Tw Cen MT" panose="020B0602020104020603" pitchFamily="34" charset="0"/>
                </a:rPr>
                <a:t>Exploratory Data Analysis</a:t>
              </a:r>
            </a:p>
          </p:txBody>
        </p:sp>
        <p:sp>
          <p:nvSpPr>
            <p:cNvPr id="109" name="TextBox 108">
              <a:extLst>
                <a:ext uri="{FF2B5EF4-FFF2-40B4-BE49-F238E27FC236}">
                  <a16:creationId xmlns:a16="http://schemas.microsoft.com/office/drawing/2014/main" id="{8DC71A93-B148-4A8B-B0CA-4AD086FE8D7B}"/>
                </a:ext>
              </a:extLst>
            </p:cNvPr>
            <p:cNvSpPr txBox="1"/>
            <p:nvPr/>
          </p:nvSpPr>
          <p:spPr>
            <a:xfrm>
              <a:off x="205053" y="5316405"/>
              <a:ext cx="1849733" cy="1600439"/>
            </a:xfrm>
            <a:prstGeom prst="rect">
              <a:avLst/>
            </a:prstGeom>
            <a:noFill/>
          </p:spPr>
          <p:txBody>
            <a:bodyPr wrap="square" rtlCol="0">
              <a:spAutoFit/>
            </a:bodyPr>
            <a:lstStyle/>
            <a:p>
              <a:pPr algn="ctr"/>
              <a:r>
                <a:rPr lang="en-US" sz="1200" dirty="0">
                  <a:solidFill>
                    <a:schemeClr val="tx1">
                      <a:lumMod val="75000"/>
                      <a:lumOff val="25000"/>
                    </a:schemeClr>
                  </a:solidFill>
                  <a:latin typeface="Tw Cen MT" panose="020B0602020104020603" pitchFamily="34" charset="0"/>
                </a:rPr>
                <a:t>Univariate, Bivariate, Multivariate analysis, outlier detection and its treatment</a:t>
              </a:r>
            </a:p>
          </p:txBody>
        </p:sp>
      </p:grpSp>
      <p:sp>
        <p:nvSpPr>
          <p:cNvPr id="110" name="TextBox 109">
            <a:extLst>
              <a:ext uri="{FF2B5EF4-FFF2-40B4-BE49-F238E27FC236}">
                <a16:creationId xmlns:a16="http://schemas.microsoft.com/office/drawing/2014/main" id="{70B20FE2-BC47-4EB2-B7EA-CBE6F5B390D3}"/>
              </a:ext>
            </a:extLst>
          </p:cNvPr>
          <p:cNvSpPr txBox="1"/>
          <p:nvPr/>
        </p:nvSpPr>
        <p:spPr>
          <a:xfrm>
            <a:off x="805482" y="3592164"/>
            <a:ext cx="1716787" cy="415498"/>
          </a:xfrm>
          <a:prstGeom prst="rect">
            <a:avLst/>
          </a:prstGeom>
          <a:noFill/>
        </p:spPr>
        <p:txBody>
          <a:bodyPr wrap="square" rtlCol="0">
            <a:spAutoFit/>
          </a:bodyPr>
          <a:lstStyle/>
          <a:p>
            <a:pPr algn="ctr"/>
            <a:r>
              <a:rPr lang="en-US" sz="2100" b="1" dirty="0">
                <a:solidFill>
                  <a:srgbClr val="FF5969"/>
                </a:solidFill>
                <a:latin typeface="Tw Cen MT" panose="020B0602020104020603" pitchFamily="34" charset="0"/>
              </a:rPr>
              <a:t>EDA</a:t>
            </a:r>
          </a:p>
        </p:txBody>
      </p:sp>
      <p:grpSp>
        <p:nvGrpSpPr>
          <p:cNvPr id="111" name="Group 110">
            <a:extLst>
              <a:ext uri="{FF2B5EF4-FFF2-40B4-BE49-F238E27FC236}">
                <a16:creationId xmlns:a16="http://schemas.microsoft.com/office/drawing/2014/main" id="{EEB19012-A13E-4E01-97E1-4BD9BE0B2C4A}"/>
              </a:ext>
            </a:extLst>
          </p:cNvPr>
          <p:cNvGrpSpPr/>
          <p:nvPr/>
        </p:nvGrpSpPr>
        <p:grpSpPr>
          <a:xfrm>
            <a:off x="2744389" y="3879296"/>
            <a:ext cx="1716788" cy="480742"/>
            <a:chOff x="1514240" y="4816886"/>
            <a:chExt cx="2289050" cy="640989"/>
          </a:xfrm>
        </p:grpSpPr>
        <p:sp>
          <p:nvSpPr>
            <p:cNvPr id="112" name="TextBox 111">
              <a:extLst>
                <a:ext uri="{FF2B5EF4-FFF2-40B4-BE49-F238E27FC236}">
                  <a16:creationId xmlns:a16="http://schemas.microsoft.com/office/drawing/2014/main" id="{5FF83314-6443-4064-B8AD-715FDF38C0B1}"/>
                </a:ext>
              </a:extLst>
            </p:cNvPr>
            <p:cNvSpPr txBox="1"/>
            <p:nvPr/>
          </p:nvSpPr>
          <p:spPr>
            <a:xfrm>
              <a:off x="1514240" y="4816886"/>
              <a:ext cx="2289049" cy="400109"/>
            </a:xfrm>
            <a:prstGeom prst="rect">
              <a:avLst/>
            </a:prstGeom>
            <a:noFill/>
          </p:spPr>
          <p:txBody>
            <a:bodyPr wrap="square" rtlCol="0">
              <a:spAutoFit/>
            </a:bodyPr>
            <a:lstStyle/>
            <a:p>
              <a:pPr algn="ctr"/>
              <a:r>
                <a:rPr lang="en-US" sz="1350" b="1" dirty="0">
                  <a:solidFill>
                    <a:schemeClr val="tx1">
                      <a:lumMod val="75000"/>
                      <a:lumOff val="25000"/>
                    </a:schemeClr>
                  </a:solidFill>
                  <a:latin typeface="Tw Cen MT" panose="020B0602020104020603" pitchFamily="34" charset="0"/>
                </a:rPr>
                <a:t>Logistic Regression</a:t>
              </a:r>
            </a:p>
          </p:txBody>
        </p:sp>
        <p:sp>
          <p:nvSpPr>
            <p:cNvPr id="113" name="TextBox 112">
              <a:extLst>
                <a:ext uri="{FF2B5EF4-FFF2-40B4-BE49-F238E27FC236}">
                  <a16:creationId xmlns:a16="http://schemas.microsoft.com/office/drawing/2014/main" id="{AFB0129A-D09E-4693-96AE-20F4A2C31E42}"/>
                </a:ext>
              </a:extLst>
            </p:cNvPr>
            <p:cNvSpPr txBox="1"/>
            <p:nvPr/>
          </p:nvSpPr>
          <p:spPr>
            <a:xfrm>
              <a:off x="1614380" y="5088543"/>
              <a:ext cx="2188910" cy="369332"/>
            </a:xfrm>
            <a:prstGeom prst="rect">
              <a:avLst/>
            </a:prstGeom>
            <a:noFill/>
          </p:spPr>
          <p:txBody>
            <a:bodyPr wrap="square" rtlCol="0">
              <a:spAutoFit/>
            </a:bodyPr>
            <a:lstStyle/>
            <a:p>
              <a:pPr algn="ctr"/>
              <a:r>
                <a:rPr lang="en-US" sz="1200" dirty="0">
                  <a:solidFill>
                    <a:schemeClr val="tx1">
                      <a:lumMod val="75000"/>
                      <a:lumOff val="25000"/>
                    </a:schemeClr>
                  </a:solidFill>
                  <a:latin typeface="Tw Cen MT" panose="020B0602020104020603" pitchFamily="34" charset="0"/>
                </a:rPr>
                <a:t>Without ‘SMOTE’ </a:t>
              </a:r>
            </a:p>
          </p:txBody>
        </p:sp>
      </p:grpSp>
      <p:sp>
        <p:nvSpPr>
          <p:cNvPr id="114" name="TextBox 113">
            <a:extLst>
              <a:ext uri="{FF2B5EF4-FFF2-40B4-BE49-F238E27FC236}">
                <a16:creationId xmlns:a16="http://schemas.microsoft.com/office/drawing/2014/main" id="{B58D17C2-3595-44AD-9D77-27C29A8030BC}"/>
              </a:ext>
            </a:extLst>
          </p:cNvPr>
          <p:cNvSpPr txBox="1"/>
          <p:nvPr/>
        </p:nvSpPr>
        <p:spPr>
          <a:xfrm>
            <a:off x="2782790" y="3597817"/>
            <a:ext cx="1716787" cy="415498"/>
          </a:xfrm>
          <a:prstGeom prst="rect">
            <a:avLst/>
          </a:prstGeom>
          <a:noFill/>
        </p:spPr>
        <p:txBody>
          <a:bodyPr wrap="square" rtlCol="0">
            <a:spAutoFit/>
          </a:bodyPr>
          <a:lstStyle/>
          <a:p>
            <a:pPr algn="ctr"/>
            <a:r>
              <a:rPr lang="en-US" sz="2100" b="1" dirty="0">
                <a:solidFill>
                  <a:srgbClr val="52CBBE"/>
                </a:solidFill>
                <a:latin typeface="Tw Cen MT" panose="020B0602020104020603" pitchFamily="34" charset="0"/>
              </a:rPr>
              <a:t>Base Model</a:t>
            </a:r>
          </a:p>
        </p:txBody>
      </p:sp>
      <p:grpSp>
        <p:nvGrpSpPr>
          <p:cNvPr id="115" name="Group 114">
            <a:extLst>
              <a:ext uri="{FF2B5EF4-FFF2-40B4-BE49-F238E27FC236}">
                <a16:creationId xmlns:a16="http://schemas.microsoft.com/office/drawing/2014/main" id="{115D3786-3CB0-4D98-9C2D-11D4FBA5EAB9}"/>
              </a:ext>
            </a:extLst>
          </p:cNvPr>
          <p:cNvGrpSpPr/>
          <p:nvPr/>
        </p:nvGrpSpPr>
        <p:grpSpPr>
          <a:xfrm>
            <a:off x="4744233" y="3895465"/>
            <a:ext cx="1716787" cy="1588738"/>
            <a:chOff x="1514240" y="4816886"/>
            <a:chExt cx="2289049" cy="2118317"/>
          </a:xfrm>
        </p:grpSpPr>
        <p:sp>
          <p:nvSpPr>
            <p:cNvPr id="116" name="TextBox 115">
              <a:extLst>
                <a:ext uri="{FF2B5EF4-FFF2-40B4-BE49-F238E27FC236}">
                  <a16:creationId xmlns:a16="http://schemas.microsoft.com/office/drawing/2014/main" id="{572131EC-94E6-4982-85F7-903D6FA72171}"/>
                </a:ext>
              </a:extLst>
            </p:cNvPr>
            <p:cNvSpPr txBox="1"/>
            <p:nvPr/>
          </p:nvSpPr>
          <p:spPr>
            <a:xfrm>
              <a:off x="1514240" y="4816886"/>
              <a:ext cx="2289049" cy="400109"/>
            </a:xfrm>
            <a:prstGeom prst="rect">
              <a:avLst/>
            </a:prstGeom>
            <a:noFill/>
          </p:spPr>
          <p:txBody>
            <a:bodyPr wrap="square" rtlCol="0">
              <a:spAutoFit/>
            </a:bodyPr>
            <a:lstStyle/>
            <a:p>
              <a:pPr algn="ctr"/>
              <a:r>
                <a:rPr lang="en-US" sz="1350" b="1" dirty="0">
                  <a:solidFill>
                    <a:schemeClr val="tx1">
                      <a:lumMod val="75000"/>
                      <a:lumOff val="25000"/>
                    </a:schemeClr>
                  </a:solidFill>
                  <a:latin typeface="Tw Cen MT" panose="020B0602020104020603" pitchFamily="34" charset="0"/>
                </a:rPr>
                <a:t>Random Forest</a:t>
              </a:r>
            </a:p>
          </p:txBody>
        </p:sp>
        <p:sp>
          <p:nvSpPr>
            <p:cNvPr id="117" name="TextBox 116">
              <a:extLst>
                <a:ext uri="{FF2B5EF4-FFF2-40B4-BE49-F238E27FC236}">
                  <a16:creationId xmlns:a16="http://schemas.microsoft.com/office/drawing/2014/main" id="{B60C2261-B057-44FB-B300-F0F52E3F90C0}"/>
                </a:ext>
              </a:extLst>
            </p:cNvPr>
            <p:cNvSpPr txBox="1"/>
            <p:nvPr/>
          </p:nvSpPr>
          <p:spPr>
            <a:xfrm>
              <a:off x="1733899" y="5088543"/>
              <a:ext cx="1849733" cy="1846660"/>
            </a:xfrm>
            <a:prstGeom prst="rect">
              <a:avLst/>
            </a:prstGeom>
            <a:noFill/>
          </p:spPr>
          <p:txBody>
            <a:bodyPr wrap="square" rtlCol="0">
              <a:spAutoFit/>
            </a:bodyPr>
            <a:lstStyle/>
            <a:p>
              <a:pPr algn="ctr"/>
              <a:r>
                <a:rPr lang="en-US" sz="1200" dirty="0">
                  <a:solidFill>
                    <a:schemeClr val="tx1">
                      <a:lumMod val="75000"/>
                      <a:lumOff val="25000"/>
                    </a:schemeClr>
                  </a:solidFill>
                  <a:latin typeface="Tw Cen MT" panose="020B0602020104020603" pitchFamily="34" charset="0"/>
                </a:rPr>
                <a:t>With ‘SMOTE’, Feature Selection, Feature Engineering , Hyperparameter tuning, binning of Skewed Features</a:t>
              </a:r>
            </a:p>
          </p:txBody>
        </p:sp>
      </p:grpSp>
      <p:sp>
        <p:nvSpPr>
          <p:cNvPr id="118" name="TextBox 117">
            <a:extLst>
              <a:ext uri="{FF2B5EF4-FFF2-40B4-BE49-F238E27FC236}">
                <a16:creationId xmlns:a16="http://schemas.microsoft.com/office/drawing/2014/main" id="{D8562F22-E78F-4DD5-9BBD-EEAB69C0B365}"/>
              </a:ext>
            </a:extLst>
          </p:cNvPr>
          <p:cNvSpPr txBox="1"/>
          <p:nvPr/>
        </p:nvSpPr>
        <p:spPr>
          <a:xfrm>
            <a:off x="4661526" y="3580076"/>
            <a:ext cx="1955292" cy="415498"/>
          </a:xfrm>
          <a:prstGeom prst="rect">
            <a:avLst/>
          </a:prstGeom>
          <a:noFill/>
        </p:spPr>
        <p:txBody>
          <a:bodyPr wrap="square" rtlCol="0">
            <a:spAutoFit/>
          </a:bodyPr>
          <a:lstStyle/>
          <a:p>
            <a:pPr algn="ctr"/>
            <a:r>
              <a:rPr lang="en-US" sz="2100" b="1" dirty="0">
                <a:solidFill>
                  <a:srgbClr val="FEC630"/>
                </a:solidFill>
                <a:latin typeface="Tw Cen MT" panose="020B0602020104020603" pitchFamily="34" charset="0"/>
              </a:rPr>
              <a:t>Final Model</a:t>
            </a:r>
          </a:p>
        </p:txBody>
      </p:sp>
      <p:grpSp>
        <p:nvGrpSpPr>
          <p:cNvPr id="2" name="Group 1">
            <a:extLst>
              <a:ext uri="{FF2B5EF4-FFF2-40B4-BE49-F238E27FC236}">
                <a16:creationId xmlns:a16="http://schemas.microsoft.com/office/drawing/2014/main" id="{711450F4-A7BD-494E-BD71-C6C5EB8D03D1}"/>
              </a:ext>
            </a:extLst>
          </p:cNvPr>
          <p:cNvGrpSpPr/>
          <p:nvPr/>
        </p:nvGrpSpPr>
        <p:grpSpPr>
          <a:xfrm>
            <a:off x="1162163" y="2293581"/>
            <a:ext cx="956762" cy="956762"/>
            <a:chOff x="3063120" y="1755914"/>
            <a:chExt cx="1275682" cy="1275682"/>
          </a:xfrm>
        </p:grpSpPr>
        <p:sp>
          <p:nvSpPr>
            <p:cNvPr id="120" name="Teardrop 119">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1" name="Oval 120">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31" name="Picture 130">
              <a:extLst>
                <a:ext uri="{FF2B5EF4-FFF2-40B4-BE49-F238E27FC236}">
                  <a16:creationId xmlns:a16="http://schemas.microsoft.com/office/drawing/2014/main" id="{262C0D94-FE17-421D-AA32-BD4AFE13E6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id="{191C1607-C8B7-4B99-9DC5-3321A9E92D49}"/>
              </a:ext>
            </a:extLst>
          </p:cNvPr>
          <p:cNvGrpSpPr/>
          <p:nvPr/>
        </p:nvGrpSpPr>
        <p:grpSpPr>
          <a:xfrm>
            <a:off x="3056295" y="2312234"/>
            <a:ext cx="956762" cy="956762"/>
            <a:chOff x="5242440" y="1755914"/>
            <a:chExt cx="1275682" cy="1275682"/>
          </a:xfrm>
        </p:grpSpPr>
        <p:sp>
          <p:nvSpPr>
            <p:cNvPr id="124" name="Teardrop 123">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5" name="Oval 124">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32" name="Picture 131">
              <a:extLst>
                <a:ext uri="{FF2B5EF4-FFF2-40B4-BE49-F238E27FC236}">
                  <a16:creationId xmlns:a16="http://schemas.microsoft.com/office/drawing/2014/main" id="{B5EEDA48-5891-495E-A9A5-8AEE839470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a16="http://schemas.microsoft.com/office/drawing/2014/main" id="{FA807BE1-996E-4364-AC05-CAC8C826377C}"/>
              </a:ext>
            </a:extLst>
          </p:cNvPr>
          <p:cNvGrpSpPr/>
          <p:nvPr/>
        </p:nvGrpSpPr>
        <p:grpSpPr>
          <a:xfrm>
            <a:off x="5104186" y="2301026"/>
            <a:ext cx="956762" cy="956762"/>
            <a:chOff x="7353181" y="1755914"/>
            <a:chExt cx="1275682" cy="1275682"/>
          </a:xfrm>
        </p:grpSpPr>
        <p:sp>
          <p:nvSpPr>
            <p:cNvPr id="128" name="Teardrop 127">
              <a:extLst>
                <a:ext uri="{FF2B5EF4-FFF2-40B4-BE49-F238E27FC236}">
                  <a16:creationId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9" name="Oval 128">
              <a:extLst>
                <a:ext uri="{FF2B5EF4-FFF2-40B4-BE49-F238E27FC236}">
                  <a16:creationId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33" name="Picture 132">
              <a:extLst>
                <a:ext uri="{FF2B5EF4-FFF2-40B4-BE49-F238E27FC236}">
                  <a16:creationId xmlns:a16="http://schemas.microsoft.com/office/drawing/2014/main" id="{58BE45EE-A44E-41D8-8C13-099C1F70EF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40" name="Group 39">
            <a:extLst>
              <a:ext uri="{FF2B5EF4-FFF2-40B4-BE49-F238E27FC236}">
                <a16:creationId xmlns:a16="http://schemas.microsoft.com/office/drawing/2014/main" id="{711450F4-A7BD-494E-BD71-C6C5EB8D03D1}"/>
              </a:ext>
            </a:extLst>
          </p:cNvPr>
          <p:cNvGrpSpPr/>
          <p:nvPr/>
        </p:nvGrpSpPr>
        <p:grpSpPr>
          <a:xfrm>
            <a:off x="7162806" y="2285855"/>
            <a:ext cx="956762" cy="987104"/>
            <a:chOff x="3063120" y="1755914"/>
            <a:chExt cx="1275682" cy="1275682"/>
          </a:xfrm>
          <a:solidFill>
            <a:srgbClr val="92D050"/>
          </a:solidFill>
        </p:grpSpPr>
        <p:sp>
          <p:nvSpPr>
            <p:cNvPr id="41" name="Teardrop 40">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2" name="Oval 41">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44" name="Group 43">
            <a:extLst>
              <a:ext uri="{FF2B5EF4-FFF2-40B4-BE49-F238E27FC236}">
                <a16:creationId xmlns:a16="http://schemas.microsoft.com/office/drawing/2014/main" id="{F1840EDE-DF70-433F-86FE-A402BC5C2DDE}"/>
              </a:ext>
            </a:extLst>
          </p:cNvPr>
          <p:cNvGrpSpPr/>
          <p:nvPr/>
        </p:nvGrpSpPr>
        <p:grpSpPr>
          <a:xfrm>
            <a:off x="7550948" y="3539997"/>
            <a:ext cx="180480" cy="158321"/>
            <a:chOff x="1677812" y="4248152"/>
            <a:chExt cx="211094" cy="211094"/>
          </a:xfrm>
        </p:grpSpPr>
        <p:sp>
          <p:nvSpPr>
            <p:cNvPr id="45" name="Oval 44">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Oval 45">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47" name="Straight Connector 46">
            <a:extLst>
              <a:ext uri="{FF2B5EF4-FFF2-40B4-BE49-F238E27FC236}">
                <a16:creationId xmlns:a16="http://schemas.microsoft.com/office/drawing/2014/main" id="{7277CEC9-24C9-4B1D-964A-A216786A7724}"/>
              </a:ext>
            </a:extLst>
          </p:cNvPr>
          <p:cNvCxnSpPr>
            <a:stCxn id="105" idx="6"/>
            <a:endCxn id="45" idx="2"/>
          </p:cNvCxnSpPr>
          <p:nvPr/>
        </p:nvCxnSpPr>
        <p:spPr>
          <a:xfrm>
            <a:off x="5661138" y="3615103"/>
            <a:ext cx="1889810" cy="405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0B20FE2-BC47-4EB2-B7EA-CBE6F5B390D3}"/>
              </a:ext>
            </a:extLst>
          </p:cNvPr>
          <p:cNvSpPr txBox="1"/>
          <p:nvPr/>
        </p:nvSpPr>
        <p:spPr>
          <a:xfrm>
            <a:off x="6664378" y="3581711"/>
            <a:ext cx="2093078" cy="738664"/>
          </a:xfrm>
          <a:prstGeom prst="rect">
            <a:avLst/>
          </a:prstGeom>
          <a:noFill/>
        </p:spPr>
        <p:txBody>
          <a:bodyPr wrap="square" rtlCol="0">
            <a:spAutoFit/>
          </a:bodyPr>
          <a:lstStyle/>
          <a:p>
            <a:pPr algn="ctr"/>
            <a:r>
              <a:rPr lang="en-US" sz="2100" b="1" dirty="0">
                <a:solidFill>
                  <a:srgbClr val="92D050"/>
                </a:solidFill>
                <a:latin typeface="Tw Cen MT" panose="020B0602020104020603" pitchFamily="34" charset="0"/>
              </a:rPr>
              <a:t>Business Insight</a:t>
            </a:r>
          </a:p>
          <a:p>
            <a:pPr algn="ctr"/>
            <a:endParaRPr lang="en-US" sz="2100" b="1" dirty="0">
              <a:solidFill>
                <a:srgbClr val="92D050"/>
              </a:solidFill>
              <a:latin typeface="Tw Cen MT" panose="020B0602020104020603" pitchFamily="34" charset="0"/>
            </a:endParaRPr>
          </a:p>
        </p:txBody>
      </p:sp>
      <p:grpSp>
        <p:nvGrpSpPr>
          <p:cNvPr id="51" name="Group 50">
            <a:extLst>
              <a:ext uri="{FF2B5EF4-FFF2-40B4-BE49-F238E27FC236}">
                <a16:creationId xmlns:a16="http://schemas.microsoft.com/office/drawing/2014/main" id="{E9582EE9-5831-4F6F-B29E-0BEB719C4F1E}"/>
              </a:ext>
            </a:extLst>
          </p:cNvPr>
          <p:cNvGrpSpPr/>
          <p:nvPr/>
        </p:nvGrpSpPr>
        <p:grpSpPr>
          <a:xfrm>
            <a:off x="6892713" y="3895166"/>
            <a:ext cx="1754414" cy="1246495"/>
            <a:chOff x="1540397" y="4745562"/>
            <a:chExt cx="2339219" cy="969824"/>
          </a:xfrm>
        </p:grpSpPr>
        <p:sp>
          <p:nvSpPr>
            <p:cNvPr id="52" name="TextBox 51">
              <a:extLst>
                <a:ext uri="{FF2B5EF4-FFF2-40B4-BE49-F238E27FC236}">
                  <a16:creationId xmlns:a16="http://schemas.microsoft.com/office/drawing/2014/main" id="{895C2AE9-E6EE-4572-8B9B-0A1C8899D6FE}"/>
                </a:ext>
              </a:extLst>
            </p:cNvPr>
            <p:cNvSpPr txBox="1"/>
            <p:nvPr/>
          </p:nvSpPr>
          <p:spPr>
            <a:xfrm>
              <a:off x="1540397" y="4745562"/>
              <a:ext cx="2339219" cy="395113"/>
            </a:xfrm>
            <a:prstGeom prst="rect">
              <a:avLst/>
            </a:prstGeom>
            <a:noFill/>
          </p:spPr>
          <p:txBody>
            <a:bodyPr wrap="square" rtlCol="0">
              <a:spAutoFit/>
            </a:bodyPr>
            <a:lstStyle/>
            <a:p>
              <a:pPr algn="ctr"/>
              <a:r>
                <a:rPr lang="en-US" sz="1350" b="1" dirty="0">
                  <a:solidFill>
                    <a:schemeClr val="tx1">
                      <a:lumMod val="75000"/>
                      <a:lumOff val="25000"/>
                    </a:schemeClr>
                  </a:solidFill>
                  <a:latin typeface="Tw Cen MT" panose="020B0602020104020603" pitchFamily="34" charset="0"/>
                </a:rPr>
                <a:t>Suggestive Measure</a:t>
              </a:r>
            </a:p>
            <a:p>
              <a:pPr algn="ctr"/>
              <a:endParaRPr lang="en-US" sz="1350" b="1" dirty="0">
                <a:solidFill>
                  <a:schemeClr val="tx1">
                    <a:lumMod val="75000"/>
                    <a:lumOff val="25000"/>
                  </a:schemeClr>
                </a:solidFill>
                <a:latin typeface="Tw Cen MT" panose="020B0602020104020603" pitchFamily="34" charset="0"/>
              </a:endParaRPr>
            </a:p>
          </p:txBody>
        </p:sp>
        <p:sp>
          <p:nvSpPr>
            <p:cNvPr id="53" name="TextBox 52">
              <a:extLst>
                <a:ext uri="{FF2B5EF4-FFF2-40B4-BE49-F238E27FC236}">
                  <a16:creationId xmlns:a16="http://schemas.microsoft.com/office/drawing/2014/main" id="{8DC71A93-B148-4A8B-B0CA-4AD086FE8D7B}"/>
                </a:ext>
              </a:extLst>
            </p:cNvPr>
            <p:cNvSpPr txBox="1"/>
            <p:nvPr/>
          </p:nvSpPr>
          <p:spPr>
            <a:xfrm>
              <a:off x="1652514" y="4925159"/>
              <a:ext cx="1849734" cy="790227"/>
            </a:xfrm>
            <a:prstGeom prst="rect">
              <a:avLst/>
            </a:prstGeom>
            <a:noFill/>
          </p:spPr>
          <p:txBody>
            <a:bodyPr wrap="square" rtlCol="0">
              <a:spAutoFit/>
            </a:bodyPr>
            <a:lstStyle/>
            <a:p>
              <a:pPr algn="ctr"/>
              <a:r>
                <a:rPr lang="en-US" sz="1200" dirty="0">
                  <a:solidFill>
                    <a:schemeClr val="tx1">
                      <a:lumMod val="75000"/>
                      <a:lumOff val="25000"/>
                    </a:schemeClr>
                  </a:solidFill>
                  <a:latin typeface="Tw Cen MT" panose="020B0602020104020603" pitchFamily="34" charset="0"/>
                </a:rPr>
                <a:t>Our findings.</a:t>
              </a:r>
            </a:p>
            <a:p>
              <a:pPr algn="ctr"/>
              <a:r>
                <a:rPr lang="en-US" sz="1200" dirty="0">
                  <a:solidFill>
                    <a:schemeClr val="tx1">
                      <a:lumMod val="75000"/>
                      <a:lumOff val="25000"/>
                    </a:schemeClr>
                  </a:solidFill>
                  <a:latin typeface="Tw Cen MT" panose="020B0602020104020603" pitchFamily="34" charset="0"/>
                </a:rPr>
                <a:t>Key factors responsible for Employee Attrition</a:t>
              </a:r>
            </a:p>
            <a:p>
              <a:pPr algn="ctr"/>
              <a:endParaRPr lang="en-US" sz="1200" dirty="0">
                <a:solidFill>
                  <a:schemeClr val="tx1">
                    <a:lumMod val="75000"/>
                    <a:lumOff val="25000"/>
                  </a:schemeClr>
                </a:solidFill>
                <a:latin typeface="Tw Cen MT" panose="020B0602020104020603" pitchFamily="34" charset="0"/>
              </a:endParaRPr>
            </a:p>
          </p:txBody>
        </p:sp>
      </p:grpSp>
      <p:pic>
        <p:nvPicPr>
          <p:cNvPr id="54" name="Picture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54569" y="2536512"/>
            <a:ext cx="573236" cy="557439"/>
          </a:xfrm>
          <a:prstGeom prst="rect">
            <a:avLst/>
          </a:prstGeom>
          <a:effectLst>
            <a:reflection blurRad="6350" stA="50000" endA="300" endPos="55500" dist="101600" dir="5400000" sy="-100000" algn="bl" rotWithShape="0"/>
          </a:effectLst>
          <a:scene3d>
            <a:camera prst="perspectiveRight"/>
            <a:lightRig rig="threePt" dir="t"/>
          </a:scene3d>
        </p:spPr>
      </p:pic>
      <p:sp>
        <p:nvSpPr>
          <p:cNvPr id="23" name="TextBox 22"/>
          <p:cNvSpPr txBox="1"/>
          <p:nvPr/>
        </p:nvSpPr>
        <p:spPr>
          <a:xfrm>
            <a:off x="1643871" y="609600"/>
            <a:ext cx="6008213" cy="553998"/>
          </a:xfrm>
          <a:prstGeom prst="rect">
            <a:avLst/>
          </a:prstGeom>
          <a:noFill/>
        </p:spPr>
        <p:txBody>
          <a:bodyPr wrap="square" rtlCol="0">
            <a:spAutoFit/>
          </a:bodyPr>
          <a:lstStyle/>
          <a:p>
            <a:pPr algn="ctr"/>
            <a:r>
              <a:rPr lang="en-US" sz="3000" b="1" dirty="0">
                <a:solidFill>
                  <a:schemeClr val="tx1">
                    <a:lumMod val="65000"/>
                    <a:lumOff val="35000"/>
                  </a:schemeClr>
                </a:solidFill>
                <a:latin typeface="Tw Cen MT" panose="020B0602020104020603" pitchFamily="34" charset="0"/>
              </a:rPr>
              <a:t>PROCESS FLOW</a:t>
            </a:r>
          </a:p>
        </p:txBody>
      </p:sp>
    </p:spTree>
    <p:extLst>
      <p:ext uri="{BB962C8B-B14F-4D97-AF65-F5344CB8AC3E}">
        <p14:creationId xmlns:p14="http://schemas.microsoft.com/office/powerpoint/2010/main" val="188041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p:cTn id="13" dur="250" fill="hold"/>
                                        <p:tgtEl>
                                          <p:spTgt spid="110"/>
                                        </p:tgtEl>
                                        <p:attrNameLst>
                                          <p:attrName>ppt_w</p:attrName>
                                        </p:attrNameLst>
                                      </p:cBhvr>
                                      <p:tavLst>
                                        <p:tav tm="0">
                                          <p:val>
                                            <p:fltVal val="0"/>
                                          </p:val>
                                        </p:tav>
                                        <p:tav tm="100000">
                                          <p:val>
                                            <p:strVal val="#ppt_w"/>
                                          </p:val>
                                        </p:tav>
                                      </p:tavLst>
                                    </p:anim>
                                    <p:anim calcmode="lin" valueType="num">
                                      <p:cBhvr>
                                        <p:cTn id="14" dur="250" fill="hold"/>
                                        <p:tgtEl>
                                          <p:spTgt spid="110"/>
                                        </p:tgtEl>
                                        <p:attrNameLst>
                                          <p:attrName>ppt_h</p:attrName>
                                        </p:attrNameLst>
                                      </p:cBhvr>
                                      <p:tavLst>
                                        <p:tav tm="0">
                                          <p:val>
                                            <p:fltVal val="0"/>
                                          </p:val>
                                        </p:tav>
                                        <p:tav tm="100000">
                                          <p:val>
                                            <p:strVal val="#ppt_h"/>
                                          </p:val>
                                        </p:tav>
                                      </p:tavLst>
                                    </p:anim>
                                    <p:animEffect transition="in" filter="fade">
                                      <p:cBhvr>
                                        <p:cTn id="15" dur="250"/>
                                        <p:tgtEl>
                                          <p:spTgt spid="110"/>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250" fill="hold"/>
                                        <p:tgtEl>
                                          <p:spTgt spid="2"/>
                                        </p:tgtEl>
                                        <p:attrNameLst>
                                          <p:attrName>ppt_w</p:attrName>
                                        </p:attrNameLst>
                                      </p:cBhvr>
                                      <p:tavLst>
                                        <p:tav tm="0">
                                          <p:val>
                                            <p:fltVal val="0"/>
                                          </p:val>
                                        </p:tav>
                                        <p:tav tm="100000">
                                          <p:val>
                                            <p:strVal val="#ppt_w"/>
                                          </p:val>
                                        </p:tav>
                                      </p:tavLst>
                                    </p:anim>
                                    <p:anim calcmode="lin" valueType="num">
                                      <p:cBhvr>
                                        <p:cTn id="20" dur="250" fill="hold"/>
                                        <p:tgtEl>
                                          <p:spTgt spid="2"/>
                                        </p:tgtEl>
                                        <p:attrNameLst>
                                          <p:attrName>ppt_h</p:attrName>
                                        </p:attrNameLst>
                                      </p:cBhvr>
                                      <p:tavLst>
                                        <p:tav tm="0">
                                          <p:val>
                                            <p:fltVal val="0"/>
                                          </p:val>
                                        </p:tav>
                                        <p:tav tm="100000">
                                          <p:val>
                                            <p:strVal val="#ppt_h"/>
                                          </p:val>
                                        </p:tav>
                                      </p:tavLst>
                                    </p:anim>
                                    <p:animEffect transition="in" filter="fade">
                                      <p:cBhvr>
                                        <p:cTn id="21" dur="250"/>
                                        <p:tgtEl>
                                          <p:spTgt spid="2"/>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250"/>
                                        <p:tgtEl>
                                          <p:spTgt spid="107"/>
                                        </p:tgtEl>
                                      </p:cBhvr>
                                    </p:animEffect>
                                    <p:anim calcmode="lin" valueType="num">
                                      <p:cBhvr>
                                        <p:cTn id="26" dur="250" fill="hold"/>
                                        <p:tgtEl>
                                          <p:spTgt spid="107"/>
                                        </p:tgtEl>
                                        <p:attrNameLst>
                                          <p:attrName>ppt_x</p:attrName>
                                        </p:attrNameLst>
                                      </p:cBhvr>
                                      <p:tavLst>
                                        <p:tav tm="0">
                                          <p:val>
                                            <p:strVal val="#ppt_x"/>
                                          </p:val>
                                        </p:tav>
                                        <p:tav tm="100000">
                                          <p:val>
                                            <p:strVal val="#ppt_x"/>
                                          </p:val>
                                        </p:tav>
                                      </p:tavLst>
                                    </p:anim>
                                    <p:anim calcmode="lin" valueType="num">
                                      <p:cBhvr>
                                        <p:cTn id="27" dur="250" fill="hold"/>
                                        <p:tgtEl>
                                          <p:spTgt spid="107"/>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2" presetClass="entr" presetSubtype="8" fill="hold" nodeType="afterEffect">
                                  <p:stCondLst>
                                    <p:cond delay="250"/>
                                  </p:stCondLst>
                                  <p:childTnLst>
                                    <p:set>
                                      <p:cBhvr>
                                        <p:cTn id="30" dur="1" fill="hold">
                                          <p:stCondLst>
                                            <p:cond delay="0"/>
                                          </p:stCondLst>
                                        </p:cTn>
                                        <p:tgtEl>
                                          <p:spTgt spid="96"/>
                                        </p:tgtEl>
                                        <p:attrNameLst>
                                          <p:attrName>style.visibility</p:attrName>
                                        </p:attrNameLst>
                                      </p:cBhvr>
                                      <p:to>
                                        <p:strVal val="visible"/>
                                      </p:to>
                                    </p:set>
                                    <p:animEffect transition="in" filter="wipe(left)">
                                      <p:cBhvr>
                                        <p:cTn id="31" dur="500"/>
                                        <p:tgtEl>
                                          <p:spTgt spid="96"/>
                                        </p:tgtEl>
                                      </p:cBhvr>
                                    </p:animEffect>
                                  </p:childTnLst>
                                </p:cTn>
                              </p:par>
                            </p:childTnLst>
                          </p:cTn>
                        </p:par>
                        <p:par>
                          <p:cTn id="32" fill="hold">
                            <p:stCondLst>
                              <p:cond delay="1750"/>
                            </p:stCondLst>
                            <p:childTnLst>
                              <p:par>
                                <p:cTn id="33" presetID="53" presetClass="entr" presetSubtype="16"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 calcmode="lin" valueType="num">
                                      <p:cBhvr>
                                        <p:cTn id="35" dur="250" fill="hold"/>
                                        <p:tgtEl>
                                          <p:spTgt spid="101"/>
                                        </p:tgtEl>
                                        <p:attrNameLst>
                                          <p:attrName>ppt_w</p:attrName>
                                        </p:attrNameLst>
                                      </p:cBhvr>
                                      <p:tavLst>
                                        <p:tav tm="0">
                                          <p:val>
                                            <p:fltVal val="0"/>
                                          </p:val>
                                        </p:tav>
                                        <p:tav tm="100000">
                                          <p:val>
                                            <p:strVal val="#ppt_w"/>
                                          </p:val>
                                        </p:tav>
                                      </p:tavLst>
                                    </p:anim>
                                    <p:anim calcmode="lin" valueType="num">
                                      <p:cBhvr>
                                        <p:cTn id="36" dur="250" fill="hold"/>
                                        <p:tgtEl>
                                          <p:spTgt spid="101"/>
                                        </p:tgtEl>
                                        <p:attrNameLst>
                                          <p:attrName>ppt_h</p:attrName>
                                        </p:attrNameLst>
                                      </p:cBhvr>
                                      <p:tavLst>
                                        <p:tav tm="0">
                                          <p:val>
                                            <p:fltVal val="0"/>
                                          </p:val>
                                        </p:tav>
                                        <p:tav tm="100000">
                                          <p:val>
                                            <p:strVal val="#ppt_h"/>
                                          </p:val>
                                        </p:tav>
                                      </p:tavLst>
                                    </p:anim>
                                    <p:animEffect transition="in" filter="fade">
                                      <p:cBhvr>
                                        <p:cTn id="37" dur="250"/>
                                        <p:tgtEl>
                                          <p:spTgt spid="101"/>
                                        </p:tgtEl>
                                      </p:cBhvr>
                                    </p:animEffect>
                                  </p:childTnLst>
                                </p:cTn>
                              </p:par>
                            </p:childTnLst>
                          </p:cTn>
                        </p:par>
                        <p:par>
                          <p:cTn id="38" fill="hold">
                            <p:stCondLst>
                              <p:cond delay="2000"/>
                            </p:stCondLst>
                            <p:childTnLst>
                              <p:par>
                                <p:cTn id="39" presetID="53" presetClass="entr" presetSubtype="16"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250" fill="hold"/>
                                        <p:tgtEl>
                                          <p:spTgt spid="3"/>
                                        </p:tgtEl>
                                        <p:attrNameLst>
                                          <p:attrName>ppt_w</p:attrName>
                                        </p:attrNameLst>
                                      </p:cBhvr>
                                      <p:tavLst>
                                        <p:tav tm="0">
                                          <p:val>
                                            <p:fltVal val="0"/>
                                          </p:val>
                                        </p:tav>
                                        <p:tav tm="100000">
                                          <p:val>
                                            <p:strVal val="#ppt_w"/>
                                          </p:val>
                                        </p:tav>
                                      </p:tavLst>
                                    </p:anim>
                                    <p:anim calcmode="lin" valueType="num">
                                      <p:cBhvr>
                                        <p:cTn id="42" dur="250" fill="hold"/>
                                        <p:tgtEl>
                                          <p:spTgt spid="3"/>
                                        </p:tgtEl>
                                        <p:attrNameLst>
                                          <p:attrName>ppt_h</p:attrName>
                                        </p:attrNameLst>
                                      </p:cBhvr>
                                      <p:tavLst>
                                        <p:tav tm="0">
                                          <p:val>
                                            <p:fltVal val="0"/>
                                          </p:val>
                                        </p:tav>
                                        <p:tav tm="100000">
                                          <p:val>
                                            <p:strVal val="#ppt_h"/>
                                          </p:val>
                                        </p:tav>
                                      </p:tavLst>
                                    </p:anim>
                                    <p:animEffect transition="in" filter="fade">
                                      <p:cBhvr>
                                        <p:cTn id="43" dur="250"/>
                                        <p:tgtEl>
                                          <p:spTgt spid="3"/>
                                        </p:tgtEl>
                                      </p:cBhvr>
                                    </p:animEffect>
                                  </p:childTnLst>
                                </p:cTn>
                              </p:par>
                            </p:childTnLst>
                          </p:cTn>
                        </p:par>
                        <p:par>
                          <p:cTn id="44" fill="hold">
                            <p:stCondLst>
                              <p:cond delay="2250"/>
                            </p:stCondLst>
                            <p:childTnLst>
                              <p:par>
                                <p:cTn id="45" presetID="53" presetClass="entr" presetSubtype="16" fill="hold" grpId="0" nodeType="afterEffect">
                                  <p:stCondLst>
                                    <p:cond delay="0"/>
                                  </p:stCondLst>
                                  <p:childTnLst>
                                    <p:set>
                                      <p:cBhvr>
                                        <p:cTn id="46" dur="1" fill="hold">
                                          <p:stCondLst>
                                            <p:cond delay="0"/>
                                          </p:stCondLst>
                                        </p:cTn>
                                        <p:tgtEl>
                                          <p:spTgt spid="114"/>
                                        </p:tgtEl>
                                        <p:attrNameLst>
                                          <p:attrName>style.visibility</p:attrName>
                                        </p:attrNameLst>
                                      </p:cBhvr>
                                      <p:to>
                                        <p:strVal val="visible"/>
                                      </p:to>
                                    </p:set>
                                    <p:anim calcmode="lin" valueType="num">
                                      <p:cBhvr>
                                        <p:cTn id="47" dur="250" fill="hold"/>
                                        <p:tgtEl>
                                          <p:spTgt spid="114"/>
                                        </p:tgtEl>
                                        <p:attrNameLst>
                                          <p:attrName>ppt_w</p:attrName>
                                        </p:attrNameLst>
                                      </p:cBhvr>
                                      <p:tavLst>
                                        <p:tav tm="0">
                                          <p:val>
                                            <p:fltVal val="0"/>
                                          </p:val>
                                        </p:tav>
                                        <p:tav tm="100000">
                                          <p:val>
                                            <p:strVal val="#ppt_w"/>
                                          </p:val>
                                        </p:tav>
                                      </p:tavLst>
                                    </p:anim>
                                    <p:anim calcmode="lin" valueType="num">
                                      <p:cBhvr>
                                        <p:cTn id="48" dur="250" fill="hold"/>
                                        <p:tgtEl>
                                          <p:spTgt spid="114"/>
                                        </p:tgtEl>
                                        <p:attrNameLst>
                                          <p:attrName>ppt_h</p:attrName>
                                        </p:attrNameLst>
                                      </p:cBhvr>
                                      <p:tavLst>
                                        <p:tav tm="0">
                                          <p:val>
                                            <p:fltVal val="0"/>
                                          </p:val>
                                        </p:tav>
                                        <p:tav tm="100000">
                                          <p:val>
                                            <p:strVal val="#ppt_h"/>
                                          </p:val>
                                        </p:tav>
                                      </p:tavLst>
                                    </p:anim>
                                    <p:animEffect transition="in" filter="fade">
                                      <p:cBhvr>
                                        <p:cTn id="49" dur="250"/>
                                        <p:tgtEl>
                                          <p:spTgt spid="114"/>
                                        </p:tgtEl>
                                      </p:cBhvr>
                                    </p:animEffect>
                                  </p:childTnLst>
                                </p:cTn>
                              </p:par>
                            </p:childTnLst>
                          </p:cTn>
                        </p:par>
                        <p:par>
                          <p:cTn id="50" fill="hold">
                            <p:stCondLst>
                              <p:cond delay="2500"/>
                            </p:stCondLst>
                            <p:childTnLst>
                              <p:par>
                                <p:cTn id="51" presetID="42" presetClass="entr" presetSubtype="0" fill="hold" nodeType="after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fade">
                                      <p:cBhvr>
                                        <p:cTn id="53" dur="250"/>
                                        <p:tgtEl>
                                          <p:spTgt spid="111"/>
                                        </p:tgtEl>
                                      </p:cBhvr>
                                    </p:animEffect>
                                    <p:anim calcmode="lin" valueType="num">
                                      <p:cBhvr>
                                        <p:cTn id="54" dur="250" fill="hold"/>
                                        <p:tgtEl>
                                          <p:spTgt spid="111"/>
                                        </p:tgtEl>
                                        <p:attrNameLst>
                                          <p:attrName>ppt_x</p:attrName>
                                        </p:attrNameLst>
                                      </p:cBhvr>
                                      <p:tavLst>
                                        <p:tav tm="0">
                                          <p:val>
                                            <p:strVal val="#ppt_x"/>
                                          </p:val>
                                        </p:tav>
                                        <p:tav tm="100000">
                                          <p:val>
                                            <p:strVal val="#ppt_x"/>
                                          </p:val>
                                        </p:tav>
                                      </p:tavLst>
                                    </p:anim>
                                    <p:anim calcmode="lin" valueType="num">
                                      <p:cBhvr>
                                        <p:cTn id="55" dur="250" fill="hold"/>
                                        <p:tgtEl>
                                          <p:spTgt spid="111"/>
                                        </p:tgtEl>
                                        <p:attrNameLst>
                                          <p:attrName>ppt_y</p:attrName>
                                        </p:attrNameLst>
                                      </p:cBhvr>
                                      <p:tavLst>
                                        <p:tav tm="0">
                                          <p:val>
                                            <p:strVal val="#ppt_y+.1"/>
                                          </p:val>
                                        </p:tav>
                                        <p:tav tm="100000">
                                          <p:val>
                                            <p:strVal val="#ppt_y"/>
                                          </p:val>
                                        </p:tav>
                                      </p:tavLst>
                                    </p:anim>
                                  </p:childTnLst>
                                </p:cTn>
                              </p:par>
                            </p:childTnLst>
                          </p:cTn>
                        </p:par>
                        <p:par>
                          <p:cTn id="56" fill="hold">
                            <p:stCondLst>
                              <p:cond delay="2750"/>
                            </p:stCondLst>
                            <p:childTnLst>
                              <p:par>
                                <p:cTn id="57" presetID="22" presetClass="entr" presetSubtype="8" fill="hold" nodeType="afterEffect">
                                  <p:stCondLst>
                                    <p:cond delay="250"/>
                                  </p:stCondLst>
                                  <p:childTnLst>
                                    <p:set>
                                      <p:cBhvr>
                                        <p:cTn id="58" dur="1" fill="hold">
                                          <p:stCondLst>
                                            <p:cond delay="0"/>
                                          </p:stCondLst>
                                        </p:cTn>
                                        <p:tgtEl>
                                          <p:spTgt spid="100"/>
                                        </p:tgtEl>
                                        <p:attrNameLst>
                                          <p:attrName>style.visibility</p:attrName>
                                        </p:attrNameLst>
                                      </p:cBhvr>
                                      <p:to>
                                        <p:strVal val="visible"/>
                                      </p:to>
                                    </p:set>
                                    <p:animEffect transition="in" filter="wipe(left)">
                                      <p:cBhvr>
                                        <p:cTn id="59" dur="500"/>
                                        <p:tgtEl>
                                          <p:spTgt spid="100"/>
                                        </p:tgtEl>
                                      </p:cBhvr>
                                    </p:animEffect>
                                  </p:childTnLst>
                                </p:cTn>
                              </p:par>
                            </p:childTnLst>
                          </p:cTn>
                        </p:par>
                        <p:par>
                          <p:cTn id="60" fill="hold">
                            <p:stCondLst>
                              <p:cond delay="3500"/>
                            </p:stCondLst>
                            <p:childTnLst>
                              <p:par>
                                <p:cTn id="61" presetID="53" presetClass="entr" presetSubtype="16" fill="hold" nodeType="after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p:cTn id="63" dur="250" fill="hold"/>
                                        <p:tgtEl>
                                          <p:spTgt spid="104"/>
                                        </p:tgtEl>
                                        <p:attrNameLst>
                                          <p:attrName>ppt_w</p:attrName>
                                        </p:attrNameLst>
                                      </p:cBhvr>
                                      <p:tavLst>
                                        <p:tav tm="0">
                                          <p:val>
                                            <p:fltVal val="0"/>
                                          </p:val>
                                        </p:tav>
                                        <p:tav tm="100000">
                                          <p:val>
                                            <p:strVal val="#ppt_w"/>
                                          </p:val>
                                        </p:tav>
                                      </p:tavLst>
                                    </p:anim>
                                    <p:anim calcmode="lin" valueType="num">
                                      <p:cBhvr>
                                        <p:cTn id="64" dur="250" fill="hold"/>
                                        <p:tgtEl>
                                          <p:spTgt spid="104"/>
                                        </p:tgtEl>
                                        <p:attrNameLst>
                                          <p:attrName>ppt_h</p:attrName>
                                        </p:attrNameLst>
                                      </p:cBhvr>
                                      <p:tavLst>
                                        <p:tav tm="0">
                                          <p:val>
                                            <p:fltVal val="0"/>
                                          </p:val>
                                        </p:tav>
                                        <p:tav tm="100000">
                                          <p:val>
                                            <p:strVal val="#ppt_h"/>
                                          </p:val>
                                        </p:tav>
                                      </p:tavLst>
                                    </p:anim>
                                    <p:animEffect transition="in" filter="fade">
                                      <p:cBhvr>
                                        <p:cTn id="65" dur="250"/>
                                        <p:tgtEl>
                                          <p:spTgt spid="104"/>
                                        </p:tgtEl>
                                      </p:cBhvr>
                                    </p:animEffect>
                                  </p:childTnLst>
                                </p:cTn>
                              </p:par>
                            </p:childTnLst>
                          </p:cTn>
                        </p:par>
                        <p:par>
                          <p:cTn id="66" fill="hold">
                            <p:stCondLst>
                              <p:cond delay="3750"/>
                            </p:stCondLst>
                            <p:childTnLst>
                              <p:par>
                                <p:cTn id="67" presetID="53" presetClass="entr" presetSubtype="16" fill="hold" grpId="0" nodeType="afterEffect">
                                  <p:stCondLst>
                                    <p:cond delay="0"/>
                                  </p:stCondLst>
                                  <p:childTnLst>
                                    <p:set>
                                      <p:cBhvr>
                                        <p:cTn id="68" dur="1" fill="hold">
                                          <p:stCondLst>
                                            <p:cond delay="0"/>
                                          </p:stCondLst>
                                        </p:cTn>
                                        <p:tgtEl>
                                          <p:spTgt spid="118"/>
                                        </p:tgtEl>
                                        <p:attrNameLst>
                                          <p:attrName>style.visibility</p:attrName>
                                        </p:attrNameLst>
                                      </p:cBhvr>
                                      <p:to>
                                        <p:strVal val="visible"/>
                                      </p:to>
                                    </p:set>
                                    <p:anim calcmode="lin" valueType="num">
                                      <p:cBhvr>
                                        <p:cTn id="69" dur="250" fill="hold"/>
                                        <p:tgtEl>
                                          <p:spTgt spid="118"/>
                                        </p:tgtEl>
                                        <p:attrNameLst>
                                          <p:attrName>ppt_w</p:attrName>
                                        </p:attrNameLst>
                                      </p:cBhvr>
                                      <p:tavLst>
                                        <p:tav tm="0">
                                          <p:val>
                                            <p:fltVal val="0"/>
                                          </p:val>
                                        </p:tav>
                                        <p:tav tm="100000">
                                          <p:val>
                                            <p:strVal val="#ppt_w"/>
                                          </p:val>
                                        </p:tav>
                                      </p:tavLst>
                                    </p:anim>
                                    <p:anim calcmode="lin" valueType="num">
                                      <p:cBhvr>
                                        <p:cTn id="70" dur="250" fill="hold"/>
                                        <p:tgtEl>
                                          <p:spTgt spid="118"/>
                                        </p:tgtEl>
                                        <p:attrNameLst>
                                          <p:attrName>ppt_h</p:attrName>
                                        </p:attrNameLst>
                                      </p:cBhvr>
                                      <p:tavLst>
                                        <p:tav tm="0">
                                          <p:val>
                                            <p:fltVal val="0"/>
                                          </p:val>
                                        </p:tav>
                                        <p:tav tm="100000">
                                          <p:val>
                                            <p:strVal val="#ppt_h"/>
                                          </p:val>
                                        </p:tav>
                                      </p:tavLst>
                                    </p:anim>
                                    <p:animEffect transition="in" filter="fade">
                                      <p:cBhvr>
                                        <p:cTn id="71" dur="250"/>
                                        <p:tgtEl>
                                          <p:spTgt spid="118"/>
                                        </p:tgtEl>
                                      </p:cBhvr>
                                    </p:animEffect>
                                  </p:childTnLst>
                                </p:cTn>
                              </p:par>
                            </p:childTnLst>
                          </p:cTn>
                        </p:par>
                        <p:par>
                          <p:cTn id="72" fill="hold">
                            <p:stCondLst>
                              <p:cond delay="4000"/>
                            </p:stCondLst>
                            <p:childTnLst>
                              <p:par>
                                <p:cTn id="73" presetID="42" presetClass="entr" presetSubtype="0" fill="hold" nodeType="afterEffect">
                                  <p:stCondLst>
                                    <p:cond delay="0"/>
                                  </p:stCondLst>
                                  <p:childTnLst>
                                    <p:set>
                                      <p:cBhvr>
                                        <p:cTn id="74" dur="1" fill="hold">
                                          <p:stCondLst>
                                            <p:cond delay="0"/>
                                          </p:stCondLst>
                                        </p:cTn>
                                        <p:tgtEl>
                                          <p:spTgt spid="115"/>
                                        </p:tgtEl>
                                        <p:attrNameLst>
                                          <p:attrName>style.visibility</p:attrName>
                                        </p:attrNameLst>
                                      </p:cBhvr>
                                      <p:to>
                                        <p:strVal val="visible"/>
                                      </p:to>
                                    </p:set>
                                    <p:animEffect transition="in" filter="fade">
                                      <p:cBhvr>
                                        <p:cTn id="75" dur="250"/>
                                        <p:tgtEl>
                                          <p:spTgt spid="115"/>
                                        </p:tgtEl>
                                      </p:cBhvr>
                                    </p:animEffect>
                                    <p:anim calcmode="lin" valueType="num">
                                      <p:cBhvr>
                                        <p:cTn id="76" dur="250" fill="hold"/>
                                        <p:tgtEl>
                                          <p:spTgt spid="115"/>
                                        </p:tgtEl>
                                        <p:attrNameLst>
                                          <p:attrName>ppt_x</p:attrName>
                                        </p:attrNameLst>
                                      </p:cBhvr>
                                      <p:tavLst>
                                        <p:tav tm="0">
                                          <p:val>
                                            <p:strVal val="#ppt_x"/>
                                          </p:val>
                                        </p:tav>
                                        <p:tav tm="100000">
                                          <p:val>
                                            <p:strVal val="#ppt_x"/>
                                          </p:val>
                                        </p:tav>
                                      </p:tavLst>
                                    </p:anim>
                                    <p:anim calcmode="lin" valueType="num">
                                      <p:cBhvr>
                                        <p:cTn id="77" dur="250" fill="hold"/>
                                        <p:tgtEl>
                                          <p:spTgt spid="115"/>
                                        </p:tgtEl>
                                        <p:attrNameLst>
                                          <p:attrName>ppt_y</p:attrName>
                                        </p:attrNameLst>
                                      </p:cBhvr>
                                      <p:tavLst>
                                        <p:tav tm="0">
                                          <p:val>
                                            <p:strVal val="#ppt_y+.1"/>
                                          </p:val>
                                        </p:tav>
                                        <p:tav tm="100000">
                                          <p:val>
                                            <p:strVal val="#ppt_y"/>
                                          </p:val>
                                        </p:tav>
                                      </p:tavLst>
                                    </p:anim>
                                  </p:childTnLst>
                                </p:cTn>
                              </p:par>
                            </p:childTnLst>
                          </p:cTn>
                        </p:par>
                        <p:par>
                          <p:cTn id="78" fill="hold">
                            <p:stCondLst>
                              <p:cond delay="4250"/>
                            </p:stCondLst>
                            <p:childTnLst>
                              <p:par>
                                <p:cTn id="79" presetID="53" presetClass="entr" presetSubtype="16" fill="hold" nodeType="after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250" fill="hold"/>
                                        <p:tgtEl>
                                          <p:spTgt spid="4"/>
                                        </p:tgtEl>
                                        <p:attrNameLst>
                                          <p:attrName>ppt_w</p:attrName>
                                        </p:attrNameLst>
                                      </p:cBhvr>
                                      <p:tavLst>
                                        <p:tav tm="0">
                                          <p:val>
                                            <p:fltVal val="0"/>
                                          </p:val>
                                        </p:tav>
                                        <p:tav tm="100000">
                                          <p:val>
                                            <p:strVal val="#ppt_w"/>
                                          </p:val>
                                        </p:tav>
                                      </p:tavLst>
                                    </p:anim>
                                    <p:anim calcmode="lin" valueType="num">
                                      <p:cBhvr>
                                        <p:cTn id="82" dur="250" fill="hold"/>
                                        <p:tgtEl>
                                          <p:spTgt spid="4"/>
                                        </p:tgtEl>
                                        <p:attrNameLst>
                                          <p:attrName>ppt_h</p:attrName>
                                        </p:attrNameLst>
                                      </p:cBhvr>
                                      <p:tavLst>
                                        <p:tav tm="0">
                                          <p:val>
                                            <p:fltVal val="0"/>
                                          </p:val>
                                        </p:tav>
                                        <p:tav tm="100000">
                                          <p:val>
                                            <p:strVal val="#ppt_h"/>
                                          </p:val>
                                        </p:tav>
                                      </p:tavLst>
                                    </p:anim>
                                    <p:animEffect transition="in" filter="fade">
                                      <p:cBhvr>
                                        <p:cTn id="83" dur="250"/>
                                        <p:tgtEl>
                                          <p:spTgt spid="4"/>
                                        </p:tgtEl>
                                      </p:cBhvr>
                                    </p:animEffect>
                                  </p:childTnLst>
                                </p:cTn>
                              </p:par>
                            </p:childTnLst>
                          </p:cTn>
                        </p:par>
                        <p:par>
                          <p:cTn id="84" fill="hold">
                            <p:stCondLst>
                              <p:cond delay="4500"/>
                            </p:stCondLst>
                            <p:childTnLst>
                              <p:par>
                                <p:cTn id="85" presetID="22" presetClass="entr" presetSubtype="4" fill="hold"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down)">
                                      <p:cBhvr>
                                        <p:cTn id="87" dur="250"/>
                                        <p:tgtEl>
                                          <p:spTgt spid="40"/>
                                        </p:tgtEl>
                                      </p:cBhvr>
                                    </p:animEffect>
                                  </p:childTnLst>
                                </p:cTn>
                              </p:par>
                              <p:par>
                                <p:cTn id="88" presetID="22" presetClass="entr" presetSubtype="4" fill="hold"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wipe(down)">
                                      <p:cBhvr>
                                        <p:cTn id="90" dur="250"/>
                                        <p:tgtEl>
                                          <p:spTgt spid="44"/>
                                        </p:tgtEl>
                                      </p:cBhvr>
                                    </p:animEffect>
                                  </p:childTnLst>
                                </p:cTn>
                              </p:par>
                              <p:par>
                                <p:cTn id="91" presetID="22" presetClass="entr" presetSubtype="8"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wipe(left)">
                                      <p:cBhvr>
                                        <p:cTn id="93" dur="500"/>
                                        <p:tgtEl>
                                          <p:spTgt spid="47"/>
                                        </p:tgtEl>
                                      </p:cBhvr>
                                    </p:animEffect>
                                  </p:childTnLst>
                                </p:cTn>
                              </p:par>
                            </p:childTnLst>
                          </p:cTn>
                        </p:par>
                        <p:par>
                          <p:cTn id="94" fill="hold">
                            <p:stCondLst>
                              <p:cond delay="5000"/>
                            </p:stCondLst>
                            <p:childTnLst>
                              <p:par>
                                <p:cTn id="95" presetID="53" presetClass="entr" presetSubtype="16" fill="hold" grpId="0" nodeType="after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p:cTn id="97" dur="250" fill="hold"/>
                                        <p:tgtEl>
                                          <p:spTgt spid="50"/>
                                        </p:tgtEl>
                                        <p:attrNameLst>
                                          <p:attrName>ppt_w</p:attrName>
                                        </p:attrNameLst>
                                      </p:cBhvr>
                                      <p:tavLst>
                                        <p:tav tm="0">
                                          <p:val>
                                            <p:fltVal val="0"/>
                                          </p:val>
                                        </p:tav>
                                        <p:tav tm="100000">
                                          <p:val>
                                            <p:strVal val="#ppt_w"/>
                                          </p:val>
                                        </p:tav>
                                      </p:tavLst>
                                    </p:anim>
                                    <p:anim calcmode="lin" valueType="num">
                                      <p:cBhvr>
                                        <p:cTn id="98" dur="250" fill="hold"/>
                                        <p:tgtEl>
                                          <p:spTgt spid="50"/>
                                        </p:tgtEl>
                                        <p:attrNameLst>
                                          <p:attrName>ppt_h</p:attrName>
                                        </p:attrNameLst>
                                      </p:cBhvr>
                                      <p:tavLst>
                                        <p:tav tm="0">
                                          <p:val>
                                            <p:fltVal val="0"/>
                                          </p:val>
                                        </p:tav>
                                        <p:tav tm="100000">
                                          <p:val>
                                            <p:strVal val="#ppt_h"/>
                                          </p:val>
                                        </p:tav>
                                      </p:tavLst>
                                    </p:anim>
                                    <p:animEffect transition="in" filter="fade">
                                      <p:cBhvr>
                                        <p:cTn id="99" dur="250"/>
                                        <p:tgtEl>
                                          <p:spTgt spid="50"/>
                                        </p:tgtEl>
                                      </p:cBhvr>
                                    </p:animEffect>
                                  </p:childTnLst>
                                </p:cTn>
                              </p:par>
                            </p:childTnLst>
                          </p:cTn>
                        </p:par>
                        <p:par>
                          <p:cTn id="100" fill="hold">
                            <p:stCondLst>
                              <p:cond delay="5250"/>
                            </p:stCondLst>
                            <p:childTnLst>
                              <p:par>
                                <p:cTn id="101" presetID="42" presetClass="entr" presetSubtype="0"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fade">
                                      <p:cBhvr>
                                        <p:cTn id="103" dur="250"/>
                                        <p:tgtEl>
                                          <p:spTgt spid="51"/>
                                        </p:tgtEl>
                                      </p:cBhvr>
                                    </p:animEffect>
                                    <p:anim calcmode="lin" valueType="num">
                                      <p:cBhvr>
                                        <p:cTn id="104" dur="250" fill="hold"/>
                                        <p:tgtEl>
                                          <p:spTgt spid="51"/>
                                        </p:tgtEl>
                                        <p:attrNameLst>
                                          <p:attrName>ppt_x</p:attrName>
                                        </p:attrNameLst>
                                      </p:cBhvr>
                                      <p:tavLst>
                                        <p:tav tm="0">
                                          <p:val>
                                            <p:strVal val="#ppt_x"/>
                                          </p:val>
                                        </p:tav>
                                        <p:tav tm="100000">
                                          <p:val>
                                            <p:strVal val="#ppt_x"/>
                                          </p:val>
                                        </p:tav>
                                      </p:tavLst>
                                    </p:anim>
                                    <p:anim calcmode="lin" valueType="num">
                                      <p:cBhvr>
                                        <p:cTn id="105" dur="250" fill="hold"/>
                                        <p:tgtEl>
                                          <p:spTgt spid="51"/>
                                        </p:tgtEl>
                                        <p:attrNameLst>
                                          <p:attrName>ppt_y</p:attrName>
                                        </p:attrNameLst>
                                      </p:cBhvr>
                                      <p:tavLst>
                                        <p:tav tm="0">
                                          <p:val>
                                            <p:strVal val="#ppt_y+.1"/>
                                          </p:val>
                                        </p:tav>
                                        <p:tav tm="100000">
                                          <p:val>
                                            <p:strVal val="#ppt_y"/>
                                          </p:val>
                                        </p:tav>
                                      </p:tavLst>
                                    </p:anim>
                                  </p:childTnLst>
                                </p:cTn>
                              </p:par>
                              <p:par>
                                <p:cTn id="106" presetID="22" presetClass="entr" presetSubtype="4" fill="hold" nodeType="with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down)">
                                      <p:cBhvr>
                                        <p:cTn id="108" dur="250"/>
                                        <p:tgtEl>
                                          <p:spTgt spid="54"/>
                                        </p:tgtEl>
                                      </p:cBhvr>
                                    </p:animEffect>
                                  </p:childTnLst>
                                </p:cTn>
                              </p:par>
                            </p:childTnLst>
                          </p:cTn>
                        </p:par>
                        <p:par>
                          <p:cTn id="109" fill="hold">
                            <p:stCondLst>
                              <p:cond delay="5500"/>
                            </p:stCondLst>
                            <p:childTnLst>
                              <p:par>
                                <p:cTn id="110" presetID="1" presetClass="entr" presetSubtype="0" fill="hold" grpId="0" nodeType="afterEffect">
                                  <p:stCondLst>
                                    <p:cond delay="0"/>
                                  </p:stCondLst>
                                  <p:childTnLst>
                                    <p:set>
                                      <p:cBhvr>
                                        <p:cTn id="1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P spid="50" grpId="0"/>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534400" cy="4708981"/>
          </a:xfrm>
          <a:prstGeom prst="rect">
            <a:avLst/>
          </a:prstGeom>
          <a:noFill/>
        </p:spPr>
        <p:txBody>
          <a:bodyPr wrap="square" rtlCol="0">
            <a:spAutoFit/>
          </a:bodyPr>
          <a:lstStyle/>
          <a:p>
            <a:pPr marL="457200" indent="-457200" algn="ctr">
              <a:buFont typeface="Wingdings" pitchFamily="2" charset="2"/>
              <a:buChar char="ü"/>
            </a:pPr>
            <a:r>
              <a:rPr lang="en-US" sz="3000" b="1" dirty="0">
                <a:solidFill>
                  <a:schemeClr val="tx1">
                    <a:lumMod val="75000"/>
                    <a:lumOff val="25000"/>
                  </a:schemeClr>
                </a:solidFill>
                <a:latin typeface="Tw Cen MT" panose="020B0602020104020603" pitchFamily="34" charset="0"/>
              </a:rPr>
              <a:t>FINAL MODEL:</a:t>
            </a:r>
          </a:p>
          <a:p>
            <a:pPr marL="457200" indent="-457200" algn="ctr">
              <a:buFont typeface="Wingdings" pitchFamily="2" charset="2"/>
              <a:buChar char="ü"/>
            </a:pPr>
            <a:endParaRPr lang="en-US" sz="3000" b="1" dirty="0">
              <a:solidFill>
                <a:schemeClr val="tx1">
                  <a:lumMod val="75000"/>
                  <a:lumOff val="25000"/>
                </a:schemeClr>
              </a:solidFill>
              <a:latin typeface="Tw Cen MT" panose="020B0602020104020603" pitchFamily="34" charset="0"/>
            </a:endParaRPr>
          </a:p>
          <a:p>
            <a:pPr marL="457200" indent="-457200" algn="ctr">
              <a:buFont typeface="Wingdings" pitchFamily="2" charset="2"/>
              <a:buChar char="ü"/>
            </a:pPr>
            <a:endParaRPr lang="en-US" sz="3000" b="1" dirty="0">
              <a:solidFill>
                <a:schemeClr val="tx1">
                  <a:lumMod val="75000"/>
                  <a:lumOff val="25000"/>
                </a:schemeClr>
              </a:solidFill>
              <a:latin typeface="Tw Cen MT" panose="020B0602020104020603" pitchFamily="34" charset="0"/>
            </a:endParaRPr>
          </a:p>
          <a:p>
            <a:pPr marL="457200" indent="-457200" algn="ctr">
              <a:buFont typeface="Wingdings" pitchFamily="2" charset="2"/>
              <a:buChar char="ü"/>
            </a:pPr>
            <a:endParaRPr lang="en-US" sz="3000" b="1" dirty="0">
              <a:solidFill>
                <a:schemeClr val="tx1">
                  <a:lumMod val="75000"/>
                  <a:lumOff val="25000"/>
                </a:schemeClr>
              </a:solidFill>
              <a:latin typeface="Tw Cen MT" panose="020B0602020104020603" pitchFamily="34" charset="0"/>
            </a:endParaRPr>
          </a:p>
          <a:p>
            <a:pPr marL="457200" indent="-457200" algn="ctr">
              <a:buFont typeface="Wingdings" pitchFamily="2" charset="2"/>
              <a:buChar char="ü"/>
            </a:pPr>
            <a:endParaRPr lang="en-US" sz="3000" b="1" dirty="0">
              <a:solidFill>
                <a:schemeClr val="tx1">
                  <a:lumMod val="75000"/>
                  <a:lumOff val="25000"/>
                </a:schemeClr>
              </a:solidFill>
              <a:latin typeface="Tw Cen MT" panose="020B0602020104020603" pitchFamily="34" charset="0"/>
            </a:endParaRPr>
          </a:p>
          <a:p>
            <a:pPr indent="-457200" algn="ctr">
              <a:buFont typeface="Wingdings" pitchFamily="2" charset="2"/>
              <a:buChar char="ü"/>
            </a:pPr>
            <a:r>
              <a:rPr lang="en-US" sz="3000" b="1" dirty="0">
                <a:solidFill>
                  <a:schemeClr val="tx1">
                    <a:lumMod val="75000"/>
                    <a:lumOff val="25000"/>
                  </a:schemeClr>
                </a:solidFill>
                <a:latin typeface="Tw Cen MT" panose="020B0602020104020603" pitchFamily="34" charset="0"/>
              </a:rPr>
              <a:t>FINAL INFERENCE </a:t>
            </a:r>
          </a:p>
          <a:p>
            <a:pPr algn="just"/>
            <a:r>
              <a:rPr lang="en-US" sz="2400" dirty="0">
                <a:latin typeface="Tw Cen MT" pitchFamily="34" charset="0"/>
              </a:rPr>
              <a:t>The final model is a decent model which is neither under fit nor over fit and can be used to run a segmentation on employees, to develop certain “at risk” categories of employees. This could generate new insights for the business on what drives attrition, insights that cannot be generated by merely informational interviews with employees. </a:t>
            </a:r>
            <a:endParaRPr lang="en-IN" sz="2400" dirty="0">
              <a:latin typeface="Tw Cen MT"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81077"/>
            <a:ext cx="475773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931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FA76865-077C-45C2-92AB-873AE187B019}"/>
              </a:ext>
            </a:extLst>
          </p:cNvPr>
          <p:cNvSpPr/>
          <p:nvPr/>
        </p:nvSpPr>
        <p:spPr>
          <a:xfrm>
            <a:off x="355670" y="1476975"/>
            <a:ext cx="687713" cy="644811"/>
          </a:xfrm>
          <a:prstGeom prst="ellipse">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F0988BFC-0F61-443D-A2B1-F34CE9E160A0}"/>
              </a:ext>
            </a:extLst>
          </p:cNvPr>
          <p:cNvSpPr txBox="1"/>
          <p:nvPr/>
        </p:nvSpPr>
        <p:spPr>
          <a:xfrm>
            <a:off x="1295401" y="1184826"/>
            <a:ext cx="7112000" cy="5909310"/>
          </a:xfrm>
          <a:prstGeom prst="rect">
            <a:avLst/>
          </a:prstGeom>
          <a:noFill/>
        </p:spPr>
        <p:txBody>
          <a:bodyPr wrap="square" rtlCol="0">
            <a:spAutoFit/>
          </a:bodyPr>
          <a:lstStyle/>
          <a:p>
            <a:r>
              <a:rPr lang="en-US" sz="1400" b="1" dirty="0">
                <a:solidFill>
                  <a:srgbClr val="F25245"/>
                </a:solidFill>
                <a:latin typeface="Tw Cen MT" panose="020B0602020104020603" pitchFamily="34" charset="0"/>
                <a:ea typeface="Tahoma" panose="020B0604030504040204" pitchFamily="34" charset="0"/>
                <a:cs typeface="Arial" panose="020B0604020202020204" pitchFamily="34" charset="0"/>
              </a:rPr>
              <a:t>OVER TIME: </a:t>
            </a: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Employees working overtime are likely to resign, the organization should look into the matter what makes them to do overtime, is it the workload , or employees are not qualified enough to complete the task on time, . Our recommendation will be to understand the reasons behind overtime, and take appropriate measures to reduce the factors responsible for attrition.</a:t>
            </a:r>
          </a:p>
          <a:p>
            <a:endPar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endPar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r>
              <a:rPr lang="en-US" sz="1400" b="1" dirty="0">
                <a:solidFill>
                  <a:srgbClr val="FFA956"/>
                </a:solidFill>
                <a:latin typeface="Tw Cen MT" panose="020B0602020104020603" pitchFamily="34" charset="0"/>
                <a:ea typeface="Tahoma" panose="020B0604030504040204" pitchFamily="34" charset="0"/>
                <a:cs typeface="Arial" panose="020B0604020202020204" pitchFamily="34" charset="0"/>
              </a:rPr>
              <a:t>TRAVELING: </a:t>
            </a: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Employees travelling frequently are leaving the organization at a higher rate ,</a:t>
            </a:r>
          </a:p>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The company should question what makes traveling a burden on their employees. If necessary , The company may use some extra incentives to motivate their employees who are supposed to travel more frequently.</a:t>
            </a:r>
          </a:p>
          <a:p>
            <a:endPar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endPar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pPr algn="just"/>
            <a:r>
              <a:rPr lang="en-US" sz="1400" b="1" dirty="0">
                <a:solidFill>
                  <a:srgbClr val="002060"/>
                </a:solidFill>
                <a:latin typeface="Tw Cen MT" panose="020B0602020104020603" pitchFamily="34" charset="0"/>
                <a:ea typeface="Tahoma" panose="020B0604030504040204" pitchFamily="34" charset="0"/>
                <a:cs typeface="Arial" panose="020B0604020202020204" pitchFamily="34" charset="0"/>
              </a:rPr>
              <a:t>PROMOTION: </a:t>
            </a: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With an increase in year’s since last promotion, the attrition is also increasing, so the company, should communicate their expectations from the employees , and explain them how and when they will get promoted , if necessary they should revise their Promotion Policy.</a:t>
            </a:r>
          </a:p>
          <a:p>
            <a:pPr algn="just"/>
            <a:endParaRPr lang="en-US" sz="14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endParaRPr>
          </a:p>
          <a:p>
            <a:pPr algn="just"/>
            <a:endParaRPr lang="en-US" sz="14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endParaRPr>
          </a:p>
          <a:p>
            <a:pPr algn="just"/>
            <a:r>
              <a:rPr lang="en-US" sz="1400" b="1" dirty="0">
                <a:solidFill>
                  <a:srgbClr val="00B050"/>
                </a:solidFill>
                <a:latin typeface="Tw Cen MT" panose="020B0602020104020603" pitchFamily="34" charset="0"/>
                <a:ea typeface="Tahoma" panose="020B0604030504040204" pitchFamily="34" charset="0"/>
                <a:cs typeface="Arial" panose="020B0604020202020204" pitchFamily="34" charset="0"/>
              </a:rPr>
              <a:t>MONTHLY INCOME: </a:t>
            </a: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It is observed that the monthly income, is contributing more towards attrition and majority who got a salary hike of 11-14%  have higher attrition rate , in such case increasing Employees Salary and thereby encouraging them to invest in companies stocks will help increase the employees job satisfaction level , and investing in stocks will urge them to perform better, and thus will help them to get promoted faster and will eventually decrease the Attrition.</a:t>
            </a:r>
          </a:p>
          <a:p>
            <a:endParaRPr lang="en-US" sz="14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endParaRPr>
          </a:p>
          <a:p>
            <a:endParaRPr lang="en-US" sz="1400" b="1" dirty="0">
              <a:solidFill>
                <a:srgbClr val="002060"/>
              </a:solidFill>
              <a:latin typeface="Tw Cen MT" panose="020B0602020104020603" pitchFamily="34" charset="0"/>
              <a:ea typeface="Tahoma" panose="020B0604030504040204" pitchFamily="34" charset="0"/>
              <a:cs typeface="Arial" panose="020B0604020202020204" pitchFamily="34" charset="0"/>
            </a:endParaRPr>
          </a:p>
          <a:p>
            <a:endPar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pPr algn="just"/>
            <a:endPar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pPr algn="just"/>
            <a:endPar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9" name="Oval 8">
            <a:extLst>
              <a:ext uri="{FF2B5EF4-FFF2-40B4-BE49-F238E27FC236}">
                <a16:creationId xmlns:a16="http://schemas.microsoft.com/office/drawing/2014/main" id="{F4FA983B-7D0A-4CDE-A1E2-CAD7B7ACE27B}"/>
              </a:ext>
            </a:extLst>
          </p:cNvPr>
          <p:cNvSpPr/>
          <p:nvPr/>
        </p:nvSpPr>
        <p:spPr>
          <a:xfrm>
            <a:off x="350094" y="2627207"/>
            <a:ext cx="760344" cy="679116"/>
          </a:xfrm>
          <a:prstGeom prst="ellipse">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Box 17">
            <a:extLst>
              <a:ext uri="{FF2B5EF4-FFF2-40B4-BE49-F238E27FC236}">
                <a16:creationId xmlns:a16="http://schemas.microsoft.com/office/drawing/2014/main" id="{68081E15-EDA7-45AB-97E2-ABBA01412D6B}"/>
              </a:ext>
            </a:extLst>
          </p:cNvPr>
          <p:cNvSpPr txBox="1"/>
          <p:nvPr/>
        </p:nvSpPr>
        <p:spPr>
          <a:xfrm>
            <a:off x="350094" y="656337"/>
            <a:ext cx="7879506" cy="369332"/>
          </a:xfrm>
          <a:prstGeom prst="rect">
            <a:avLst/>
          </a:prstGeom>
          <a:noFill/>
        </p:spPr>
        <p:txBody>
          <a:bodyPr wrap="square" rtlCol="0">
            <a:spAutoFit/>
          </a:bodyPr>
          <a:lstStyle/>
          <a:p>
            <a:pPr algn="ctr"/>
            <a:r>
              <a:rPr lang="en-US" dirty="0">
                <a:solidFill>
                  <a:schemeClr val="tx1">
                    <a:lumMod val="50000"/>
                    <a:lumOff val="50000"/>
                  </a:schemeClr>
                </a:solidFill>
                <a:latin typeface="Tw Cen MT" panose="020B0602020104020603" pitchFamily="34" charset="0"/>
                <a:ea typeface="Tahoma" panose="020B0604030504040204" pitchFamily="34" charset="0"/>
                <a:cs typeface="Arial" panose="020B0604020202020204" pitchFamily="34" charset="0"/>
              </a:rPr>
              <a:t>Following are some measures that can be taken in order to reduce Attrition.</a:t>
            </a:r>
          </a:p>
        </p:txBody>
      </p:sp>
      <p:sp>
        <p:nvSpPr>
          <p:cNvPr id="19" name="Freeform 47">
            <a:extLst>
              <a:ext uri="{FF2B5EF4-FFF2-40B4-BE49-F238E27FC236}">
                <a16:creationId xmlns:a16="http://schemas.microsoft.com/office/drawing/2014/main" id="{1EF50597-2999-4D5F-925A-21CEE462F608}"/>
              </a:ext>
            </a:extLst>
          </p:cNvPr>
          <p:cNvSpPr>
            <a:spLocks noEditPoints="1"/>
          </p:cNvSpPr>
          <p:nvPr/>
        </p:nvSpPr>
        <p:spPr bwMode="auto">
          <a:xfrm>
            <a:off x="6967727" y="3146333"/>
            <a:ext cx="406901" cy="427923"/>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bg1"/>
          </a:solidFill>
          <a:ln>
            <a:noFill/>
          </a:ln>
        </p:spPr>
        <p:txBody>
          <a:bodyPr/>
          <a:lstStyle/>
          <a:p>
            <a:endParaRPr lang="en-US" sz="1350"/>
          </a:p>
        </p:txBody>
      </p:sp>
      <p:sp>
        <p:nvSpPr>
          <p:cNvPr id="21" name="Freeform 144">
            <a:extLst>
              <a:ext uri="{FF2B5EF4-FFF2-40B4-BE49-F238E27FC236}">
                <a16:creationId xmlns:a16="http://schemas.microsoft.com/office/drawing/2014/main" id="{79ED768F-74CD-4BFF-A26E-32D583F6CBC5}"/>
              </a:ext>
            </a:extLst>
          </p:cNvPr>
          <p:cNvSpPr>
            <a:spLocks noEditPoints="1"/>
          </p:cNvSpPr>
          <p:nvPr/>
        </p:nvSpPr>
        <p:spPr bwMode="auto">
          <a:xfrm>
            <a:off x="517145" y="1628165"/>
            <a:ext cx="357553" cy="342429"/>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a:noFill/>
          </a:ln>
        </p:spPr>
        <p:txBody>
          <a:bodyPr/>
          <a:lstStyle/>
          <a:p>
            <a:endParaRPr lang="en-US" sz="1350" dirty="0"/>
          </a:p>
        </p:txBody>
      </p:sp>
      <p:sp>
        <p:nvSpPr>
          <p:cNvPr id="22" name="TextBox 21">
            <a:extLst>
              <a:ext uri="{FF2B5EF4-FFF2-40B4-BE49-F238E27FC236}">
                <a16:creationId xmlns:a16="http://schemas.microsoft.com/office/drawing/2014/main" id="{7D33D9FE-1960-4A00-9519-756EBB5A2670}"/>
              </a:ext>
            </a:extLst>
          </p:cNvPr>
          <p:cNvSpPr txBox="1"/>
          <p:nvPr/>
        </p:nvSpPr>
        <p:spPr>
          <a:xfrm>
            <a:off x="1698158" y="102339"/>
            <a:ext cx="5459186" cy="553998"/>
          </a:xfrm>
          <a:prstGeom prst="rect">
            <a:avLst/>
          </a:prstGeom>
          <a:noFill/>
        </p:spPr>
        <p:txBody>
          <a:bodyPr wrap="square" rtlCol="0">
            <a:spAutoFit/>
          </a:bodyPr>
          <a:lstStyle/>
          <a:p>
            <a:pPr algn="ctr"/>
            <a:r>
              <a:rPr lang="en-US" sz="3000" b="1" dirty="0">
                <a:solidFill>
                  <a:schemeClr val="tx1">
                    <a:lumMod val="75000"/>
                    <a:lumOff val="25000"/>
                  </a:schemeClr>
                </a:solidFill>
                <a:latin typeface="Tw Cen MT" panose="020B0602020104020603" pitchFamily="34" charset="0"/>
              </a:rPr>
              <a:t>WHAT CAN BE DONE?</a:t>
            </a:r>
          </a:p>
        </p:txBody>
      </p:sp>
      <p:sp>
        <p:nvSpPr>
          <p:cNvPr id="3" name="Left-Right-Up Arrow 2"/>
          <p:cNvSpPr/>
          <p:nvPr/>
        </p:nvSpPr>
        <p:spPr>
          <a:xfrm>
            <a:off x="508016" y="2712065"/>
            <a:ext cx="444500" cy="441178"/>
          </a:xfrm>
          <a:prstGeom prst="leftRightUp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p>
        </p:txBody>
      </p:sp>
      <p:sp>
        <p:nvSpPr>
          <p:cNvPr id="23" name="Oval 22">
            <a:extLst>
              <a:ext uri="{FF2B5EF4-FFF2-40B4-BE49-F238E27FC236}">
                <a16:creationId xmlns:a16="http://schemas.microsoft.com/office/drawing/2014/main" id="{F4FA983B-7D0A-4CDE-A1E2-CAD7B7ACE27B}"/>
              </a:ext>
            </a:extLst>
          </p:cNvPr>
          <p:cNvSpPr/>
          <p:nvPr/>
        </p:nvSpPr>
        <p:spPr>
          <a:xfrm>
            <a:off x="364072" y="3799923"/>
            <a:ext cx="760344" cy="67911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Freeform 121">
            <a:extLst>
              <a:ext uri="{FF2B5EF4-FFF2-40B4-BE49-F238E27FC236}">
                <a16:creationId xmlns:a16="http://schemas.microsoft.com/office/drawing/2014/main" id="{10D990A2-7EB4-4ECB-B67F-4CDA5BD30E4D}"/>
              </a:ext>
            </a:extLst>
          </p:cNvPr>
          <p:cNvSpPr>
            <a:spLocks noEditPoints="1"/>
          </p:cNvSpPr>
          <p:nvPr/>
        </p:nvSpPr>
        <p:spPr bwMode="auto">
          <a:xfrm>
            <a:off x="565468" y="3939783"/>
            <a:ext cx="357553" cy="399396"/>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bg1"/>
          </a:solidFill>
          <a:ln>
            <a:noFill/>
          </a:ln>
        </p:spPr>
        <p:txBody>
          <a:bodyPr/>
          <a:lstStyle/>
          <a:p>
            <a:endParaRPr lang="en-US" sz="1350" dirty="0"/>
          </a:p>
        </p:txBody>
      </p:sp>
      <p:sp>
        <p:nvSpPr>
          <p:cNvPr id="28" name="Lightning Bolt 27"/>
          <p:cNvSpPr/>
          <p:nvPr/>
        </p:nvSpPr>
        <p:spPr>
          <a:xfrm rot="11802520">
            <a:off x="266276" y="5299990"/>
            <a:ext cx="381002" cy="419413"/>
          </a:xfrm>
          <a:prstGeom prst="lightningBol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xtBox 28"/>
          <p:cNvSpPr txBox="1"/>
          <p:nvPr/>
        </p:nvSpPr>
        <p:spPr>
          <a:xfrm>
            <a:off x="564485" y="5200485"/>
            <a:ext cx="393700" cy="507831"/>
          </a:xfrm>
          <a:prstGeom prst="rect">
            <a:avLst/>
          </a:prstGeom>
          <a:noFill/>
        </p:spPr>
        <p:txBody>
          <a:bodyPr wrap="square" rtlCol="0">
            <a:spAutoFit/>
          </a:bodyPr>
          <a:lstStyle/>
          <a:p>
            <a:r>
              <a:rPr lang="en-US" sz="2700" b="1" dirty="0">
                <a:solidFill>
                  <a:schemeClr val="bg1"/>
                </a:solidFill>
                <a:latin typeface="Berlin Sans FB Demi" panose="020E0802020502020306" pitchFamily="34" charset="0"/>
              </a:rPr>
              <a:t>$</a:t>
            </a:r>
          </a:p>
        </p:txBody>
      </p:sp>
      <p:sp>
        <p:nvSpPr>
          <p:cNvPr id="31" name="Oval 30">
            <a:extLst>
              <a:ext uri="{FF2B5EF4-FFF2-40B4-BE49-F238E27FC236}">
                <a16:creationId xmlns:a16="http://schemas.microsoft.com/office/drawing/2014/main" id="{F4FA983B-7D0A-4CDE-A1E2-CAD7B7ACE27B}"/>
              </a:ext>
            </a:extLst>
          </p:cNvPr>
          <p:cNvSpPr/>
          <p:nvPr/>
        </p:nvSpPr>
        <p:spPr>
          <a:xfrm>
            <a:off x="364072" y="5029200"/>
            <a:ext cx="760344" cy="67911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Lightning Bolt 31"/>
          <p:cNvSpPr/>
          <p:nvPr/>
        </p:nvSpPr>
        <p:spPr>
          <a:xfrm rot="11802520">
            <a:off x="478129" y="5207917"/>
            <a:ext cx="381002" cy="419413"/>
          </a:xfrm>
          <a:prstGeom prst="lightningBol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714530" y="5029200"/>
            <a:ext cx="393700" cy="507831"/>
          </a:xfrm>
          <a:prstGeom prst="rect">
            <a:avLst/>
          </a:prstGeom>
          <a:noFill/>
        </p:spPr>
        <p:txBody>
          <a:bodyPr wrap="square" rtlCol="0">
            <a:spAutoFit/>
          </a:bodyPr>
          <a:lstStyle/>
          <a:p>
            <a:r>
              <a:rPr lang="en-US" sz="2700" b="1" dirty="0">
                <a:solidFill>
                  <a:schemeClr val="bg1"/>
                </a:solidFill>
                <a:latin typeface="Berlin Sans FB Demi" panose="020E0802020502020306" pitchFamily="34" charset="0"/>
              </a:rPr>
              <a:t>$</a:t>
            </a:r>
          </a:p>
        </p:txBody>
      </p:sp>
    </p:spTree>
    <p:extLst>
      <p:ext uri="{BB962C8B-B14F-4D97-AF65-F5344CB8AC3E}">
        <p14:creationId xmlns:p14="http://schemas.microsoft.com/office/powerpoint/2010/main" val="32882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25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fill="hold"/>
                                        <p:tgtEl>
                                          <p:spTgt spid="33"/>
                                        </p:tgtEl>
                                        <p:attrNameLst>
                                          <p:attrName>ppt_x</p:attrName>
                                        </p:attrNameLst>
                                      </p:cBhvr>
                                      <p:tavLst>
                                        <p:tav tm="0">
                                          <p:val>
                                            <p:strVal val="#ppt_x"/>
                                          </p:val>
                                        </p:tav>
                                        <p:tav tm="100000">
                                          <p:val>
                                            <p:strVal val="#ppt_x"/>
                                          </p:val>
                                        </p:tav>
                                      </p:tavLst>
                                    </p:anim>
                                    <p:anim calcmode="lin" valueType="num">
                                      <p:cBhvr additive="base">
                                        <p:cTn id="5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9" grpId="0" animBg="1"/>
      <p:bldP spid="21" grpId="0" animBg="1"/>
      <p:bldP spid="3" grpId="0" animBg="1"/>
      <p:bldP spid="23" grpId="0" animBg="1"/>
      <p:bldP spid="20" grpId="0" animBg="1"/>
      <p:bldP spid="28" grpId="0" animBg="1"/>
      <p:bldP spid="29" grpId="0"/>
      <p:bldP spid="31" grpId="0" animBg="1"/>
      <p:bldP spid="32" grpId="0" animBg="1"/>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D33D9FE-1960-4A00-9519-756EBB5A2670}"/>
              </a:ext>
            </a:extLst>
          </p:cNvPr>
          <p:cNvSpPr txBox="1"/>
          <p:nvPr/>
        </p:nvSpPr>
        <p:spPr>
          <a:xfrm>
            <a:off x="1600200" y="2743200"/>
            <a:ext cx="5985042" cy="707886"/>
          </a:xfrm>
          <a:prstGeom prst="rect">
            <a:avLst/>
          </a:prstGeom>
          <a:noFill/>
        </p:spPr>
        <p:txBody>
          <a:bodyPr wrap="square" rtlCol="0">
            <a:spAutoFit/>
          </a:bodyPr>
          <a:lstStyle/>
          <a:p>
            <a:pPr algn="ctr"/>
            <a:r>
              <a:rPr lang="en-US" sz="4000" b="1" dirty="0">
                <a:latin typeface="Tw Cen MT" panose="020B0602020104020603" pitchFamily="34" charset="0"/>
              </a:rPr>
              <a:t> T H A N K   Y O U</a:t>
            </a:r>
          </a:p>
        </p:txBody>
      </p:sp>
    </p:spTree>
    <p:extLst>
      <p:ext uri="{BB962C8B-B14F-4D97-AF65-F5344CB8AC3E}">
        <p14:creationId xmlns:p14="http://schemas.microsoft.com/office/powerpoint/2010/main" val="48972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
            <a:ext cx="9144000" cy="6324600"/>
          </a:xfrm>
        </p:spPr>
        <p:txBody>
          <a:bodyPr>
            <a:normAutofit/>
          </a:bodyPr>
          <a:lstStyle/>
          <a:p>
            <a:pPr marL="0" lvl="0" indent="0" algn="ctr">
              <a:lnSpc>
                <a:spcPct val="160000"/>
              </a:lnSpc>
              <a:spcBef>
                <a:spcPct val="0"/>
              </a:spcBef>
              <a:buClrTx/>
              <a:buNone/>
            </a:pPr>
            <a:r>
              <a:rPr lang="en-IN" sz="2800" b="1" dirty="0">
                <a:solidFill>
                  <a:schemeClr val="tx1">
                    <a:lumMod val="65000"/>
                    <a:lumOff val="35000"/>
                  </a:schemeClr>
                </a:solidFill>
                <a:latin typeface="Tw Cen MT" panose="020B0602020104020603" pitchFamily="34" charset="0"/>
              </a:rPr>
              <a:t> VARIABLE CATEGORIZATION </a:t>
            </a:r>
          </a:p>
          <a:p>
            <a:pPr>
              <a:buClrTx/>
              <a:buFont typeface="Wingdings" panose="05000000000000000000" pitchFamily="2" charset="2"/>
              <a:buChar char="§"/>
            </a:pPr>
            <a:r>
              <a:rPr lang="en-IN" sz="2000" b="1" dirty="0">
                <a:solidFill>
                  <a:schemeClr val="tx1">
                    <a:lumMod val="65000"/>
                    <a:lumOff val="35000"/>
                  </a:schemeClr>
                </a:solidFill>
                <a:latin typeface="Tw Cen MT" panose="020B0602020104020603" pitchFamily="34" charset="0"/>
                <a:ea typeface="+mj-ea"/>
                <a:cs typeface="+mj-cs"/>
              </a:rPr>
              <a:t>DATASET INFORMATION:</a:t>
            </a:r>
          </a:p>
          <a:p>
            <a:pPr marL="514350" lvl="2">
              <a:spcBef>
                <a:spcPts val="750"/>
              </a:spcBef>
            </a:pPr>
            <a:r>
              <a:rPr lang="en-IN" dirty="0">
                <a:solidFill>
                  <a:schemeClr val="bg1">
                    <a:lumMod val="50000"/>
                  </a:schemeClr>
                </a:solidFill>
                <a:latin typeface="Tw Cen MT" panose="020B0602020104020603" pitchFamily="34" charset="0"/>
              </a:rPr>
              <a:t>Count of categorical features - 18 </a:t>
            </a:r>
          </a:p>
          <a:p>
            <a:pPr marL="514350" lvl="2">
              <a:spcBef>
                <a:spcPts val="750"/>
              </a:spcBef>
            </a:pPr>
            <a:r>
              <a:rPr lang="en-IN" dirty="0">
                <a:solidFill>
                  <a:schemeClr val="bg1">
                    <a:lumMod val="50000"/>
                  </a:schemeClr>
                </a:solidFill>
                <a:latin typeface="Tw Cen MT" panose="020B0602020104020603" pitchFamily="34" charset="0"/>
              </a:rPr>
              <a:t>Count of numerical features – 19</a:t>
            </a:r>
          </a:p>
          <a:p>
            <a:pPr marL="411480" lvl="1" indent="0">
              <a:buNone/>
            </a:pPr>
            <a:endParaRPr lang="en-IN" dirty="0">
              <a:solidFill>
                <a:schemeClr val="bg1">
                  <a:lumMod val="50000"/>
                </a:schemeClr>
              </a:solidFill>
              <a:latin typeface="Tw Cen MT" panose="020B0602020104020603" pitchFamily="34" charset="0"/>
            </a:endParaRPr>
          </a:p>
          <a:p>
            <a:pPr>
              <a:buClrTx/>
              <a:buFont typeface="Wingdings" panose="05000000000000000000" pitchFamily="2" charset="2"/>
              <a:buChar char="§"/>
            </a:pPr>
            <a:r>
              <a:rPr lang="en-IN" sz="2000" b="1" dirty="0">
                <a:solidFill>
                  <a:schemeClr val="tx1">
                    <a:lumMod val="65000"/>
                    <a:lumOff val="35000"/>
                  </a:schemeClr>
                </a:solidFill>
                <a:latin typeface="Tw Cen MT" panose="020B0602020104020603" pitchFamily="34" charset="0"/>
                <a:ea typeface="+mj-ea"/>
                <a:cs typeface="+mj-cs"/>
              </a:rPr>
              <a:t> BEHIND THE FEARURES HAVING NUMERICAL VALUES</a:t>
            </a:r>
            <a:r>
              <a:rPr lang="en-IN" sz="2000" dirty="0">
                <a:solidFill>
                  <a:schemeClr val="bg1">
                    <a:lumMod val="50000"/>
                  </a:schemeClr>
                </a:solidFill>
                <a:latin typeface="Tw Cen MT" panose="020B0602020104020603" pitchFamily="34" charset="0"/>
                <a:ea typeface="+mj-ea"/>
                <a:cs typeface="+mj-cs"/>
              </a:rPr>
              <a:t>:</a:t>
            </a:r>
          </a:p>
          <a:p>
            <a:pPr marL="514350" lvl="2">
              <a:spcBef>
                <a:spcPts val="750"/>
              </a:spcBef>
            </a:pPr>
            <a:r>
              <a:rPr lang="en-IN" dirty="0">
                <a:solidFill>
                  <a:schemeClr val="bg1">
                    <a:lumMod val="50000"/>
                  </a:schemeClr>
                </a:solidFill>
                <a:latin typeface="Tw Cen MT" panose="020B0602020104020603" pitchFamily="34" charset="0"/>
              </a:rPr>
              <a:t>Some details of the column feature values represented  as 1, 2, 3, 4, and 5.</a:t>
            </a:r>
          </a:p>
          <a:p>
            <a:pPr marL="411480" lvl="1" indent="0">
              <a:buNone/>
            </a:pPr>
            <a:endParaRPr lang="en-IN" dirty="0">
              <a:solidFill>
                <a:schemeClr val="tx1"/>
              </a:solidFill>
              <a:latin typeface="Tw Cen MT" panose="020B0602020104020603" pitchFamily="34" charset="0"/>
            </a:endParaRPr>
          </a:p>
          <a:p>
            <a:pPr marL="0" lvl="0" indent="0">
              <a:lnSpc>
                <a:spcPct val="160000"/>
              </a:lnSpc>
              <a:spcBef>
                <a:spcPct val="0"/>
              </a:spcBef>
              <a:buClrTx/>
              <a:buNone/>
            </a:pPr>
            <a:endParaRPr lang="en-IN" sz="3200" b="1" dirty="0">
              <a:latin typeface="Tw Cen MT" panose="020B0602020104020603" pitchFamily="34" charset="0"/>
              <a:ea typeface="+mj-ea"/>
              <a:cs typeface="+mj-cs"/>
            </a:endParaRPr>
          </a:p>
          <a:p>
            <a:pPr marL="0" lvl="0" indent="0">
              <a:lnSpc>
                <a:spcPct val="160000"/>
              </a:lnSpc>
              <a:spcBef>
                <a:spcPct val="0"/>
              </a:spcBef>
              <a:buClrTx/>
              <a:buNone/>
            </a:pPr>
            <a:endParaRPr lang="en-IN" sz="3200" b="1" dirty="0">
              <a:latin typeface="Tw Cen MT" panose="020B0602020104020603" pitchFamily="34" charset="0"/>
              <a:ea typeface="+mj-ea"/>
              <a:cs typeface="+mj-cs"/>
            </a:endParaRPr>
          </a:p>
          <a:p>
            <a:pPr marL="0" lvl="0" indent="0">
              <a:lnSpc>
                <a:spcPct val="160000"/>
              </a:lnSpc>
              <a:spcBef>
                <a:spcPct val="0"/>
              </a:spcBef>
              <a:buClrTx/>
              <a:buNone/>
            </a:pPr>
            <a:endParaRPr lang="en-IN" sz="3200" dirty="0">
              <a:latin typeface="Tw Cen MT" panose="020B0602020104020603" pitchFamily="34" charset="0"/>
              <a:ea typeface="+mj-ea"/>
              <a:cs typeface="+mj-cs"/>
            </a:endParaRPr>
          </a:p>
          <a:p>
            <a:pPr marL="0" indent="0">
              <a:lnSpc>
                <a:spcPct val="160000"/>
              </a:lnSpc>
              <a:spcBef>
                <a:spcPts val="0"/>
              </a:spcBef>
              <a:buClr>
                <a:srgbClr val="00B050"/>
              </a:buClr>
              <a:buNone/>
            </a:pPr>
            <a:endParaRPr lang="en-IN" sz="2400" dirty="0">
              <a:latin typeface="Tw Cen MT" panose="020B0602020104020603" pitchFamily="34" charset="0"/>
            </a:endParaRPr>
          </a:p>
          <a:p>
            <a:pPr marL="0" indent="0">
              <a:lnSpc>
                <a:spcPct val="160000"/>
              </a:lnSpc>
              <a:spcBef>
                <a:spcPts val="0"/>
              </a:spcBef>
              <a:buClr>
                <a:srgbClr val="00B050"/>
              </a:buClr>
              <a:buNone/>
            </a:pPr>
            <a:endParaRPr lang="en-IN" sz="2400" dirty="0">
              <a:latin typeface="Tw Cen MT" panose="020B0602020104020603" pitchFamily="34" charset="0"/>
            </a:endParaRPr>
          </a:p>
          <a:p>
            <a:pPr marL="0" lvl="0" indent="0">
              <a:buClr>
                <a:srgbClr val="00B050"/>
              </a:buClr>
              <a:buNone/>
            </a:pPr>
            <a:endParaRPr lang="en-IN" sz="2400" dirty="0">
              <a:latin typeface="Tw Cen MT" panose="020B06020201040206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24131764"/>
              </p:ext>
            </p:extLst>
          </p:nvPr>
        </p:nvGraphicFramePr>
        <p:xfrm>
          <a:off x="114300" y="3314700"/>
          <a:ext cx="8958627" cy="3086100"/>
        </p:xfrm>
        <a:graphic>
          <a:graphicData uri="http://schemas.openxmlformats.org/drawingml/2006/table">
            <a:tbl>
              <a:tblPr firstRow="1" bandRow="1">
                <a:tableStyleId>{8799B23B-EC83-4686-B30A-512413B5E67A}</a:tableStyleId>
              </a:tblPr>
              <a:tblGrid>
                <a:gridCol w="2096075">
                  <a:extLst>
                    <a:ext uri="{9D8B030D-6E8A-4147-A177-3AD203B41FA5}">
                      <a16:colId xmlns:a16="http://schemas.microsoft.com/office/drawing/2014/main" val="20000"/>
                    </a:ext>
                  </a:extLst>
                </a:gridCol>
                <a:gridCol w="1729133">
                  <a:extLst>
                    <a:ext uri="{9D8B030D-6E8A-4147-A177-3AD203B41FA5}">
                      <a16:colId xmlns:a16="http://schemas.microsoft.com/office/drawing/2014/main" val="20001"/>
                    </a:ext>
                  </a:extLst>
                </a:gridCol>
                <a:gridCol w="1193700">
                  <a:extLst>
                    <a:ext uri="{9D8B030D-6E8A-4147-A177-3AD203B41FA5}">
                      <a16:colId xmlns:a16="http://schemas.microsoft.com/office/drawing/2014/main" val="20002"/>
                    </a:ext>
                  </a:extLst>
                </a:gridCol>
                <a:gridCol w="1275735">
                  <a:extLst>
                    <a:ext uri="{9D8B030D-6E8A-4147-A177-3AD203B41FA5}">
                      <a16:colId xmlns:a16="http://schemas.microsoft.com/office/drawing/2014/main" val="20003"/>
                    </a:ext>
                  </a:extLst>
                </a:gridCol>
                <a:gridCol w="1357768">
                  <a:extLst>
                    <a:ext uri="{9D8B030D-6E8A-4147-A177-3AD203B41FA5}">
                      <a16:colId xmlns:a16="http://schemas.microsoft.com/office/drawing/2014/main" val="20004"/>
                    </a:ext>
                  </a:extLst>
                </a:gridCol>
                <a:gridCol w="1306216">
                  <a:extLst>
                    <a:ext uri="{9D8B030D-6E8A-4147-A177-3AD203B41FA5}">
                      <a16:colId xmlns:a16="http://schemas.microsoft.com/office/drawing/2014/main" val="20005"/>
                    </a:ext>
                  </a:extLst>
                </a:gridCol>
              </a:tblGrid>
              <a:tr h="412572">
                <a:tc>
                  <a:txBody>
                    <a:bodyPr/>
                    <a:lstStyle/>
                    <a:p>
                      <a:pPr marL="457200" algn="ctr">
                        <a:lnSpc>
                          <a:spcPct val="150000"/>
                        </a:lnSpc>
                        <a:spcAft>
                          <a:spcPts val="0"/>
                        </a:spcAft>
                      </a:pPr>
                      <a:r>
                        <a:rPr lang="en-IN" sz="1600" u="none" dirty="0">
                          <a:effectLst/>
                        </a:rPr>
                        <a:t>FEATURE/VALUE</a:t>
                      </a:r>
                      <a:endParaRPr lang="en-IN" sz="1600" b="1"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600" u="none" dirty="0">
                          <a:effectLst/>
                        </a:rPr>
                        <a:t>1</a:t>
                      </a:r>
                      <a:endParaRPr lang="en-IN" sz="1600" b="1"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600" u="none" dirty="0">
                          <a:effectLst/>
                        </a:rPr>
                        <a:t>2</a:t>
                      </a:r>
                      <a:endParaRPr lang="en-IN" sz="1600" b="1"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600" u="none" dirty="0">
                          <a:effectLst/>
                        </a:rPr>
                        <a:t>3</a:t>
                      </a:r>
                      <a:endParaRPr lang="en-IN" sz="1600" b="1"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600" u="none" dirty="0">
                          <a:effectLst/>
                        </a:rPr>
                        <a:t>4</a:t>
                      </a:r>
                      <a:endParaRPr lang="en-IN" sz="1600" b="1"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600" u="none" dirty="0">
                          <a:effectLst/>
                        </a:rPr>
                        <a:t>5</a:t>
                      </a:r>
                      <a:endParaRPr lang="en-IN" sz="1600" b="1" u="none" dirty="0">
                        <a:solidFill>
                          <a:schemeClr val="tx1"/>
                        </a:solidFill>
                        <a:effectLst/>
                        <a:latin typeface="Consolas" pitchFamily="49" charset="0"/>
                        <a:ea typeface="Franklin Gothic Book"/>
                        <a:cs typeface="Times New Roman"/>
                      </a:endParaRPr>
                    </a:p>
                  </a:txBody>
                  <a:tcPr marL="47004" marR="47004" marT="0" marB="0"/>
                </a:tc>
                <a:extLst>
                  <a:ext uri="{0D108BD9-81ED-4DB2-BD59-A6C34878D82A}">
                    <a16:rowId xmlns:a16="http://schemas.microsoft.com/office/drawing/2014/main" val="10000"/>
                  </a:ext>
                </a:extLst>
              </a:tr>
              <a:tr h="360581">
                <a:tc>
                  <a:txBody>
                    <a:bodyPr/>
                    <a:lstStyle/>
                    <a:p>
                      <a:pPr marL="457200" algn="ctr">
                        <a:lnSpc>
                          <a:spcPct val="150000"/>
                        </a:lnSpc>
                        <a:spcAft>
                          <a:spcPts val="0"/>
                        </a:spcAft>
                      </a:pPr>
                      <a:r>
                        <a:rPr lang="en-IN" sz="1200" u="none" dirty="0">
                          <a:effectLst>
                            <a:outerShdw blurRad="38100" dist="38100" dir="2700000" algn="tl">
                              <a:srgbClr val="000000">
                                <a:alpha val="43137"/>
                              </a:srgbClr>
                            </a:outerShdw>
                          </a:effectLst>
                        </a:rPr>
                        <a:t>EDUCATION</a:t>
                      </a:r>
                      <a:endParaRPr lang="en-IN" sz="1200" b="1" u="none" dirty="0">
                        <a:solidFill>
                          <a:schemeClr val="tx1"/>
                        </a:solidFill>
                        <a:effectLst>
                          <a:outerShdw blurRad="38100" dist="38100" dir="2700000" algn="tl">
                            <a:srgbClr val="000000">
                              <a:alpha val="43137"/>
                            </a:srgbClr>
                          </a:outerShdw>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BELOW COLLEGE</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COLLEGE</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BACHELOR</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MASTER</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DOCTOR</a:t>
                      </a:r>
                      <a:endParaRPr lang="en-IN" sz="1200" b="0" i="0" u="none" dirty="0">
                        <a:solidFill>
                          <a:schemeClr val="tx1"/>
                        </a:solidFill>
                        <a:effectLst/>
                        <a:latin typeface="Consolas" pitchFamily="49" charset="0"/>
                        <a:ea typeface="Franklin Gothic Book"/>
                        <a:cs typeface="Times New Roman"/>
                      </a:endParaRPr>
                    </a:p>
                  </a:txBody>
                  <a:tcPr marL="47004" marR="47004" marT="0" marB="0"/>
                </a:tc>
                <a:extLst>
                  <a:ext uri="{0D108BD9-81ED-4DB2-BD59-A6C34878D82A}">
                    <a16:rowId xmlns:a16="http://schemas.microsoft.com/office/drawing/2014/main" val="10001"/>
                  </a:ext>
                </a:extLst>
              </a:tr>
              <a:tr h="561935">
                <a:tc>
                  <a:txBody>
                    <a:bodyPr/>
                    <a:lstStyle/>
                    <a:p>
                      <a:pPr marL="457200" algn="ctr">
                        <a:lnSpc>
                          <a:spcPct val="150000"/>
                        </a:lnSpc>
                        <a:spcAft>
                          <a:spcPts val="0"/>
                        </a:spcAft>
                      </a:pPr>
                      <a:r>
                        <a:rPr lang="en-IN" sz="1200" u="none" dirty="0">
                          <a:effectLst>
                            <a:outerShdw blurRad="38100" dist="38100" dir="2700000" algn="tl">
                              <a:srgbClr val="000000">
                                <a:alpha val="43137"/>
                              </a:srgbClr>
                            </a:outerShdw>
                          </a:effectLst>
                        </a:rPr>
                        <a:t>ENVIROMENT </a:t>
                      </a:r>
                    </a:p>
                    <a:p>
                      <a:pPr marL="457200" algn="ctr">
                        <a:lnSpc>
                          <a:spcPct val="150000"/>
                        </a:lnSpc>
                        <a:spcAft>
                          <a:spcPts val="0"/>
                        </a:spcAft>
                      </a:pPr>
                      <a:r>
                        <a:rPr lang="en-IN" sz="1200" u="none" dirty="0">
                          <a:effectLst>
                            <a:outerShdw blurRad="38100" dist="38100" dir="2700000" algn="tl">
                              <a:srgbClr val="000000">
                                <a:alpha val="43137"/>
                              </a:srgbClr>
                            </a:outerShdw>
                          </a:effectLst>
                        </a:rPr>
                        <a:t>SATISFACTION</a:t>
                      </a:r>
                      <a:endParaRPr lang="en-IN" sz="1200" b="1" u="none" dirty="0">
                        <a:solidFill>
                          <a:schemeClr val="tx1"/>
                        </a:solidFill>
                        <a:effectLst>
                          <a:outerShdw blurRad="38100" dist="38100" dir="2700000" algn="tl">
                            <a:srgbClr val="000000">
                              <a:alpha val="43137"/>
                            </a:srgbClr>
                          </a:outerShdw>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LOW</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MEDIUM</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HIGH</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VERY HIGH</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a:t>
                      </a:r>
                      <a:endParaRPr lang="en-IN" sz="1200" b="0" i="0" u="none" dirty="0">
                        <a:solidFill>
                          <a:schemeClr val="tx1"/>
                        </a:solidFill>
                        <a:effectLst/>
                        <a:latin typeface="Consolas" pitchFamily="49" charset="0"/>
                        <a:ea typeface="Franklin Gothic Book"/>
                        <a:cs typeface="Times New Roman"/>
                      </a:endParaRPr>
                    </a:p>
                  </a:txBody>
                  <a:tcPr marL="47004" marR="47004" marT="0" marB="0"/>
                </a:tc>
                <a:extLst>
                  <a:ext uri="{0D108BD9-81ED-4DB2-BD59-A6C34878D82A}">
                    <a16:rowId xmlns:a16="http://schemas.microsoft.com/office/drawing/2014/main" val="10002"/>
                  </a:ext>
                </a:extLst>
              </a:tr>
              <a:tr h="291040">
                <a:tc>
                  <a:txBody>
                    <a:bodyPr/>
                    <a:lstStyle/>
                    <a:p>
                      <a:pPr marL="457200" algn="ctr">
                        <a:lnSpc>
                          <a:spcPct val="150000"/>
                        </a:lnSpc>
                        <a:spcAft>
                          <a:spcPts val="0"/>
                        </a:spcAft>
                      </a:pPr>
                      <a:r>
                        <a:rPr lang="en-IN" sz="1200" u="none" dirty="0">
                          <a:effectLst>
                            <a:outerShdw blurRad="38100" dist="38100" dir="2700000" algn="tl">
                              <a:srgbClr val="000000">
                                <a:alpha val="43137"/>
                              </a:srgbClr>
                            </a:outerShdw>
                          </a:effectLst>
                        </a:rPr>
                        <a:t>JOB INVOLVEMENT</a:t>
                      </a:r>
                      <a:endParaRPr lang="en-IN" sz="1200" b="1" u="none" dirty="0">
                        <a:solidFill>
                          <a:schemeClr val="tx1"/>
                        </a:solidFill>
                        <a:effectLst>
                          <a:outerShdw blurRad="38100" dist="38100" dir="2700000" algn="tl">
                            <a:srgbClr val="000000">
                              <a:alpha val="43137"/>
                            </a:srgbClr>
                          </a:outerShdw>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LOW</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MEDIUM</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HIGH</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VERY HIGH</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a:t>
                      </a:r>
                      <a:endParaRPr lang="en-IN" sz="1200" b="0" i="0" u="none" dirty="0">
                        <a:solidFill>
                          <a:schemeClr val="tx1"/>
                        </a:solidFill>
                        <a:effectLst/>
                        <a:latin typeface="Consolas" pitchFamily="49" charset="0"/>
                        <a:ea typeface="Franklin Gothic Book"/>
                        <a:cs typeface="Times New Roman"/>
                      </a:endParaRPr>
                    </a:p>
                  </a:txBody>
                  <a:tcPr marL="47004" marR="47004" marT="0" marB="0"/>
                </a:tc>
                <a:extLst>
                  <a:ext uri="{0D108BD9-81ED-4DB2-BD59-A6C34878D82A}">
                    <a16:rowId xmlns:a16="http://schemas.microsoft.com/office/drawing/2014/main" val="10003"/>
                  </a:ext>
                </a:extLst>
              </a:tr>
              <a:tr h="288464">
                <a:tc>
                  <a:txBody>
                    <a:bodyPr/>
                    <a:lstStyle/>
                    <a:p>
                      <a:pPr marL="457200" algn="ctr">
                        <a:lnSpc>
                          <a:spcPct val="150000"/>
                        </a:lnSpc>
                        <a:spcAft>
                          <a:spcPts val="0"/>
                        </a:spcAft>
                      </a:pPr>
                      <a:r>
                        <a:rPr lang="en-IN" sz="1200" u="none" dirty="0">
                          <a:effectLst>
                            <a:outerShdw blurRad="38100" dist="38100" dir="2700000" algn="tl">
                              <a:srgbClr val="000000">
                                <a:alpha val="43137"/>
                              </a:srgbClr>
                            </a:outerShdw>
                          </a:effectLst>
                        </a:rPr>
                        <a:t>JOB SATISFACTION</a:t>
                      </a:r>
                      <a:endParaRPr lang="en-IN" sz="1200" b="1" u="none" dirty="0">
                        <a:solidFill>
                          <a:schemeClr val="tx1"/>
                        </a:solidFill>
                        <a:effectLst>
                          <a:outerShdw blurRad="38100" dist="38100" dir="2700000" algn="tl">
                            <a:srgbClr val="000000">
                              <a:alpha val="43137"/>
                            </a:srgbClr>
                          </a:outerShdw>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LOW</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MEDIUM</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HIGH</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VERY HIGH</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a:t>
                      </a:r>
                      <a:endParaRPr lang="en-IN" sz="1200" b="0" i="0" u="none" dirty="0">
                        <a:solidFill>
                          <a:schemeClr val="tx1"/>
                        </a:solidFill>
                        <a:effectLst/>
                        <a:latin typeface="Consolas" pitchFamily="49" charset="0"/>
                        <a:ea typeface="Franklin Gothic Book"/>
                        <a:cs typeface="Times New Roman"/>
                      </a:endParaRPr>
                    </a:p>
                  </a:txBody>
                  <a:tcPr marL="47004" marR="47004" marT="0" marB="0"/>
                </a:tc>
                <a:extLst>
                  <a:ext uri="{0D108BD9-81ED-4DB2-BD59-A6C34878D82A}">
                    <a16:rowId xmlns:a16="http://schemas.microsoft.com/office/drawing/2014/main" val="10004"/>
                  </a:ext>
                </a:extLst>
              </a:tr>
              <a:tr h="288464">
                <a:tc>
                  <a:txBody>
                    <a:bodyPr/>
                    <a:lstStyle/>
                    <a:p>
                      <a:pPr marL="457200" algn="ctr">
                        <a:lnSpc>
                          <a:spcPct val="150000"/>
                        </a:lnSpc>
                        <a:spcAft>
                          <a:spcPts val="0"/>
                        </a:spcAft>
                      </a:pPr>
                      <a:r>
                        <a:rPr lang="en-IN" sz="1200" u="none" dirty="0">
                          <a:effectLst>
                            <a:outerShdw blurRad="38100" dist="38100" dir="2700000" algn="tl">
                              <a:srgbClr val="000000">
                                <a:alpha val="43137"/>
                              </a:srgbClr>
                            </a:outerShdw>
                          </a:effectLst>
                        </a:rPr>
                        <a:t>PERFORMANCE RATING</a:t>
                      </a:r>
                      <a:endParaRPr lang="en-IN" sz="1200" b="1" u="none" dirty="0">
                        <a:solidFill>
                          <a:schemeClr val="tx1"/>
                        </a:solidFill>
                        <a:effectLst>
                          <a:outerShdw blurRad="38100" dist="38100" dir="2700000" algn="tl">
                            <a:srgbClr val="000000">
                              <a:alpha val="43137"/>
                            </a:srgbClr>
                          </a:outerShdw>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LOW</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MEDIUM</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HIGH</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VERY HIGH</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a:t>
                      </a:r>
                      <a:endParaRPr lang="en-IN" sz="1200" b="0" i="0" u="none" dirty="0">
                        <a:solidFill>
                          <a:schemeClr val="tx1"/>
                        </a:solidFill>
                        <a:effectLst/>
                        <a:latin typeface="Consolas" pitchFamily="49" charset="0"/>
                        <a:ea typeface="Franklin Gothic Book"/>
                        <a:cs typeface="Times New Roman"/>
                      </a:endParaRPr>
                    </a:p>
                  </a:txBody>
                  <a:tcPr marL="47004" marR="47004" marT="0" marB="0"/>
                </a:tc>
                <a:extLst>
                  <a:ext uri="{0D108BD9-81ED-4DB2-BD59-A6C34878D82A}">
                    <a16:rowId xmlns:a16="http://schemas.microsoft.com/office/drawing/2014/main" val="10005"/>
                  </a:ext>
                </a:extLst>
              </a:tr>
              <a:tr h="561935">
                <a:tc>
                  <a:txBody>
                    <a:bodyPr/>
                    <a:lstStyle/>
                    <a:p>
                      <a:pPr marL="457200" algn="ctr">
                        <a:lnSpc>
                          <a:spcPct val="150000"/>
                        </a:lnSpc>
                        <a:spcAft>
                          <a:spcPts val="0"/>
                        </a:spcAft>
                      </a:pPr>
                      <a:r>
                        <a:rPr lang="en-IN" sz="1200" u="none" dirty="0">
                          <a:effectLst>
                            <a:outerShdw blurRad="38100" dist="38100" dir="2700000" algn="tl">
                              <a:srgbClr val="000000">
                                <a:alpha val="43137"/>
                              </a:srgbClr>
                            </a:outerShdw>
                          </a:effectLst>
                        </a:rPr>
                        <a:t>RELATIONS </a:t>
                      </a:r>
                    </a:p>
                    <a:p>
                      <a:pPr marL="457200" algn="ctr">
                        <a:lnSpc>
                          <a:spcPct val="150000"/>
                        </a:lnSpc>
                        <a:spcAft>
                          <a:spcPts val="0"/>
                        </a:spcAft>
                      </a:pPr>
                      <a:r>
                        <a:rPr lang="en-IN" sz="1200" u="none" dirty="0">
                          <a:effectLst>
                            <a:outerShdw blurRad="38100" dist="38100" dir="2700000" algn="tl">
                              <a:srgbClr val="000000">
                                <a:alpha val="43137"/>
                              </a:srgbClr>
                            </a:outerShdw>
                          </a:effectLst>
                        </a:rPr>
                        <a:t>SATISFACTION</a:t>
                      </a:r>
                      <a:endParaRPr lang="en-IN" sz="1200" b="1" u="none" dirty="0">
                        <a:solidFill>
                          <a:schemeClr val="tx1"/>
                        </a:solidFill>
                        <a:effectLst>
                          <a:outerShdw blurRad="38100" dist="38100" dir="2700000" algn="tl">
                            <a:srgbClr val="000000">
                              <a:alpha val="43137"/>
                            </a:srgbClr>
                          </a:outerShdw>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LOW</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MEDIUM</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HIGH</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VERY HIGH</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a:t>
                      </a:r>
                      <a:endParaRPr lang="en-IN" sz="1200" b="0" i="0" u="none" dirty="0">
                        <a:solidFill>
                          <a:schemeClr val="tx1"/>
                        </a:solidFill>
                        <a:effectLst/>
                        <a:latin typeface="Consolas" pitchFamily="49" charset="0"/>
                        <a:ea typeface="Franklin Gothic Book"/>
                        <a:cs typeface="Times New Roman"/>
                      </a:endParaRPr>
                    </a:p>
                  </a:txBody>
                  <a:tcPr marL="47004" marR="47004" marT="0" marB="0"/>
                </a:tc>
                <a:extLst>
                  <a:ext uri="{0D108BD9-81ED-4DB2-BD59-A6C34878D82A}">
                    <a16:rowId xmlns:a16="http://schemas.microsoft.com/office/drawing/2014/main" val="10006"/>
                  </a:ext>
                </a:extLst>
              </a:tr>
              <a:tr h="321109">
                <a:tc>
                  <a:txBody>
                    <a:bodyPr/>
                    <a:lstStyle/>
                    <a:p>
                      <a:pPr marL="457200" algn="ctr">
                        <a:lnSpc>
                          <a:spcPct val="150000"/>
                        </a:lnSpc>
                        <a:spcAft>
                          <a:spcPts val="0"/>
                        </a:spcAft>
                      </a:pPr>
                      <a:r>
                        <a:rPr lang="en-IN" sz="1200" u="none" dirty="0">
                          <a:effectLst>
                            <a:outerShdw blurRad="38100" dist="38100" dir="2700000" algn="tl">
                              <a:srgbClr val="000000">
                                <a:alpha val="43137"/>
                              </a:srgbClr>
                            </a:outerShdw>
                          </a:effectLst>
                        </a:rPr>
                        <a:t>WORKLIFEBALANCE</a:t>
                      </a:r>
                      <a:endParaRPr lang="en-IN" sz="1200" b="1" u="none" dirty="0">
                        <a:solidFill>
                          <a:schemeClr val="tx1"/>
                        </a:solidFill>
                        <a:effectLst>
                          <a:outerShdw blurRad="38100" dist="38100" dir="2700000" algn="tl">
                            <a:srgbClr val="000000">
                              <a:alpha val="43137"/>
                            </a:srgbClr>
                          </a:outerShdw>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BAD</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GOOD</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BETTER</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BEST</a:t>
                      </a:r>
                      <a:endParaRPr lang="en-IN" sz="1200" b="0" i="0" u="none" dirty="0">
                        <a:solidFill>
                          <a:schemeClr val="tx1"/>
                        </a:solidFill>
                        <a:effectLst/>
                        <a:latin typeface="Consolas" pitchFamily="49" charset="0"/>
                        <a:ea typeface="Franklin Gothic Book"/>
                        <a:cs typeface="Times New Roman"/>
                      </a:endParaRPr>
                    </a:p>
                  </a:txBody>
                  <a:tcPr marL="47004" marR="47004" marT="0" marB="0"/>
                </a:tc>
                <a:tc>
                  <a:txBody>
                    <a:bodyPr/>
                    <a:lstStyle/>
                    <a:p>
                      <a:pPr marL="457200" algn="ctr">
                        <a:lnSpc>
                          <a:spcPct val="150000"/>
                        </a:lnSpc>
                        <a:spcAft>
                          <a:spcPts val="0"/>
                        </a:spcAft>
                      </a:pPr>
                      <a:r>
                        <a:rPr lang="en-IN" sz="1200" u="none" dirty="0">
                          <a:effectLst/>
                        </a:rPr>
                        <a:t>-</a:t>
                      </a:r>
                      <a:endParaRPr lang="en-IN" sz="1200" b="0" i="0" u="none" dirty="0">
                        <a:solidFill>
                          <a:schemeClr val="tx1"/>
                        </a:solidFill>
                        <a:effectLst/>
                        <a:latin typeface="Consolas" pitchFamily="49" charset="0"/>
                        <a:ea typeface="Franklin Gothic Book"/>
                        <a:cs typeface="Times New Roman"/>
                      </a:endParaRPr>
                    </a:p>
                  </a:txBody>
                  <a:tcPr marL="47004" marR="47004"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8181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73307431"/>
              </p:ext>
            </p:extLst>
          </p:nvPr>
        </p:nvGraphicFramePr>
        <p:xfrm>
          <a:off x="0" y="0"/>
          <a:ext cx="9144000" cy="6835676"/>
        </p:xfrm>
        <a:graphic>
          <a:graphicData uri="http://schemas.openxmlformats.org/drawingml/2006/table">
            <a:tbl>
              <a:tblPr firstRow="1" bandRow="1">
                <a:tableStyleId>{8799B23B-EC83-4686-B30A-512413B5E67A}</a:tableStyleId>
              </a:tblPr>
              <a:tblGrid>
                <a:gridCol w="253969">
                  <a:extLst>
                    <a:ext uri="{9D8B030D-6E8A-4147-A177-3AD203B41FA5}">
                      <a16:colId xmlns:a16="http://schemas.microsoft.com/office/drawing/2014/main" val="20000"/>
                    </a:ext>
                  </a:extLst>
                </a:gridCol>
                <a:gridCol w="1163140">
                  <a:extLst>
                    <a:ext uri="{9D8B030D-6E8A-4147-A177-3AD203B41FA5}">
                      <a16:colId xmlns:a16="http://schemas.microsoft.com/office/drawing/2014/main" val="20001"/>
                    </a:ext>
                  </a:extLst>
                </a:gridCol>
                <a:gridCol w="3231091">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2971800">
                  <a:extLst>
                    <a:ext uri="{9D8B030D-6E8A-4147-A177-3AD203B41FA5}">
                      <a16:colId xmlns:a16="http://schemas.microsoft.com/office/drawing/2014/main" val="20005"/>
                    </a:ext>
                  </a:extLst>
                </a:gridCol>
              </a:tblGrid>
              <a:tr h="336013">
                <a:tc>
                  <a:txBody>
                    <a:bodyPr/>
                    <a:lstStyle/>
                    <a:p>
                      <a:pPr marL="0" algn="ctr" rtl="0" eaLnBrk="1" latinLnBrk="0" hangingPunct="1">
                        <a:lnSpc>
                          <a:spcPct val="115000"/>
                        </a:lnSpc>
                        <a:spcAft>
                          <a:spcPts val="0"/>
                        </a:spcAft>
                      </a:pPr>
                      <a:endParaRPr kumimoji="0" lang="en-IN" sz="1050" b="1" kern="1200" dirty="0">
                        <a:solidFill>
                          <a:schemeClr val="dk1"/>
                        </a:solidFill>
                        <a:effectLst/>
                        <a:latin typeface="Consolas" pitchFamily="49" charset="0"/>
                        <a:ea typeface="+mn-ea"/>
                        <a:cs typeface="+mn-cs"/>
                      </a:endParaRPr>
                    </a:p>
                  </a:txBody>
                  <a:tcPr marL="34393" marR="34393" marT="0" marB="0" anchor="b"/>
                </a:tc>
                <a:tc>
                  <a:txBody>
                    <a:bodyPr/>
                    <a:lstStyle/>
                    <a:p>
                      <a:pPr marL="0" algn="ctr" rtl="0" eaLnBrk="1" latinLnBrk="0" hangingPunct="1">
                        <a:lnSpc>
                          <a:spcPct val="115000"/>
                        </a:lnSpc>
                        <a:spcAft>
                          <a:spcPts val="0"/>
                        </a:spcAft>
                      </a:pPr>
                      <a:r>
                        <a:rPr kumimoji="0" lang="en-IN" sz="1200" kern="1200" dirty="0">
                          <a:effectLst/>
                        </a:rPr>
                        <a:t>NAME</a:t>
                      </a:r>
                      <a:endParaRPr kumimoji="0" lang="en-IN" sz="1200" b="1" kern="1200" dirty="0">
                        <a:solidFill>
                          <a:schemeClr val="dk1"/>
                        </a:solidFill>
                        <a:effectLst/>
                        <a:latin typeface="Consolas" pitchFamily="49" charset="0"/>
                        <a:ea typeface="+mn-ea"/>
                        <a:cs typeface="+mn-cs"/>
                      </a:endParaRPr>
                    </a:p>
                  </a:txBody>
                  <a:tcPr marL="34393" marR="34393" marT="0" marB="0" anchor="b"/>
                </a:tc>
                <a:tc>
                  <a:txBody>
                    <a:bodyPr/>
                    <a:lstStyle/>
                    <a:p>
                      <a:pPr marL="0" algn="ctr" rtl="0" eaLnBrk="1" latinLnBrk="0" hangingPunct="1">
                        <a:lnSpc>
                          <a:spcPct val="115000"/>
                        </a:lnSpc>
                        <a:spcAft>
                          <a:spcPts val="0"/>
                        </a:spcAft>
                      </a:pPr>
                      <a:r>
                        <a:rPr kumimoji="0" lang="en-IN" sz="1200" kern="1200" dirty="0">
                          <a:effectLst/>
                        </a:rPr>
                        <a:t>DESCRIPTION</a:t>
                      </a:r>
                      <a:endParaRPr kumimoji="0" lang="en-IN" sz="1200" b="1" kern="1200" dirty="0">
                        <a:solidFill>
                          <a:schemeClr val="dk1"/>
                        </a:solidFill>
                        <a:effectLst/>
                        <a:latin typeface="Consolas" pitchFamily="49" charset="0"/>
                        <a:ea typeface="+mn-ea"/>
                        <a:cs typeface="+mn-cs"/>
                      </a:endParaRPr>
                    </a:p>
                  </a:txBody>
                  <a:tcPr marL="34393" marR="34393" marT="0" marB="0" anchor="b"/>
                </a:tc>
                <a:tc>
                  <a:txBody>
                    <a:bodyPr/>
                    <a:lstStyle/>
                    <a:p>
                      <a:pPr marL="0" algn="ctr" rtl="0" eaLnBrk="1" latinLnBrk="0" hangingPunct="1">
                        <a:lnSpc>
                          <a:spcPct val="115000"/>
                        </a:lnSpc>
                        <a:spcAft>
                          <a:spcPts val="0"/>
                        </a:spcAft>
                      </a:pPr>
                      <a:endParaRPr kumimoji="0" lang="en-IN" sz="1200" b="1" kern="1200" dirty="0">
                        <a:solidFill>
                          <a:schemeClr val="dk1"/>
                        </a:solidFill>
                        <a:effectLst/>
                        <a:latin typeface="Consolas" pitchFamily="49" charset="0"/>
                        <a:ea typeface="+mn-ea"/>
                        <a:cs typeface="+mn-cs"/>
                      </a:endParaRPr>
                    </a:p>
                  </a:txBody>
                  <a:tcPr marL="34393" marR="34393" marT="0" marB="0" anchor="b"/>
                </a:tc>
                <a:tc>
                  <a:txBody>
                    <a:bodyPr/>
                    <a:lstStyle/>
                    <a:p>
                      <a:pPr marL="0" algn="ctr" rtl="0" eaLnBrk="1" latinLnBrk="0" hangingPunct="1">
                        <a:lnSpc>
                          <a:spcPct val="115000"/>
                        </a:lnSpc>
                        <a:spcAft>
                          <a:spcPts val="0"/>
                        </a:spcAft>
                      </a:pPr>
                      <a:r>
                        <a:rPr kumimoji="0" lang="en-IN" sz="1200" kern="1200" dirty="0">
                          <a:effectLst/>
                        </a:rPr>
                        <a:t>NAME</a:t>
                      </a:r>
                      <a:endParaRPr kumimoji="0" lang="en-IN" sz="1200" b="1" kern="1200" dirty="0">
                        <a:solidFill>
                          <a:schemeClr val="dk1"/>
                        </a:solidFill>
                        <a:effectLst/>
                        <a:latin typeface="Consolas" pitchFamily="49" charset="0"/>
                        <a:ea typeface="+mn-ea"/>
                        <a:cs typeface="+mn-cs"/>
                      </a:endParaRPr>
                    </a:p>
                  </a:txBody>
                  <a:tcPr marL="34393" marR="34393" marT="0" marB="0" anchor="b"/>
                </a:tc>
                <a:tc>
                  <a:txBody>
                    <a:bodyPr/>
                    <a:lstStyle/>
                    <a:p>
                      <a:pPr marL="0" algn="ctr" rtl="0" eaLnBrk="1" latinLnBrk="0" hangingPunct="1">
                        <a:lnSpc>
                          <a:spcPct val="115000"/>
                        </a:lnSpc>
                        <a:spcAft>
                          <a:spcPts val="0"/>
                        </a:spcAft>
                      </a:pPr>
                      <a:r>
                        <a:rPr kumimoji="0" lang="en-IN" sz="1200" kern="1200" dirty="0">
                          <a:effectLst/>
                        </a:rPr>
                        <a:t>DESCRIPTION</a:t>
                      </a:r>
                      <a:endParaRPr kumimoji="0" lang="en-IN" sz="1200" b="1" kern="1200" dirty="0">
                        <a:solidFill>
                          <a:schemeClr val="dk1"/>
                        </a:solidFill>
                        <a:effectLst/>
                        <a:latin typeface="Consolas" pitchFamily="49" charset="0"/>
                        <a:ea typeface="+mn-ea"/>
                        <a:cs typeface="+mn-cs"/>
                      </a:endParaRPr>
                    </a:p>
                  </a:txBody>
                  <a:tcPr marL="34393" marR="34393" marT="0" marB="0" anchor="b"/>
                </a:tc>
                <a:extLst>
                  <a:ext uri="{0D108BD9-81ED-4DB2-BD59-A6C34878D82A}">
                    <a16:rowId xmlns:a16="http://schemas.microsoft.com/office/drawing/2014/main" val="10000"/>
                  </a:ext>
                </a:extLst>
              </a:tr>
              <a:tr h="273587">
                <a:tc>
                  <a:txBody>
                    <a:bodyPr/>
                    <a:lstStyle/>
                    <a:p>
                      <a:pPr marL="0" indent="0" algn="ctr" rtl="0" eaLnBrk="1" latinLnBrk="0" hangingPunct="1">
                        <a:lnSpc>
                          <a:spcPct val="115000"/>
                        </a:lnSpc>
                        <a:spcAft>
                          <a:spcPts val="0"/>
                        </a:spcAft>
                        <a:buFontTx/>
                        <a:buNone/>
                      </a:pPr>
                      <a:r>
                        <a:rPr kumimoji="0" lang="en-IN" sz="1050" kern="1200" dirty="0">
                          <a:effectLst/>
                        </a:rPr>
                        <a:t>1</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AGE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20</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MARITAL STATUS</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(1=DIVORCED, 2=MARRIED, 3=SINGLE)</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01"/>
                  </a:ext>
                </a:extLst>
              </a:tr>
              <a:tr h="228600">
                <a:tc>
                  <a:txBody>
                    <a:bodyPr/>
                    <a:lstStyle/>
                    <a:p>
                      <a:pPr marL="0" indent="0" algn="ctr" rtl="0" eaLnBrk="1" latinLnBrk="0" hangingPunct="1">
                        <a:lnSpc>
                          <a:spcPct val="115000"/>
                        </a:lnSpc>
                        <a:spcAft>
                          <a:spcPts val="0"/>
                        </a:spcAft>
                        <a:buFontTx/>
                        <a:buNone/>
                      </a:pPr>
                      <a:r>
                        <a:rPr kumimoji="0" lang="en-IN" sz="1050" kern="1200" dirty="0">
                          <a:effectLst/>
                        </a:rPr>
                        <a:t>2</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ATTRITION</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EMPLOYEE LEAVING THE COMPANY (0=NO, 1=YES)</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21</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MONTHLY INCOME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MONTHLY SALARY</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02"/>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3</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BUSINESS TRAVEL</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(1=NO TRAVEL, 2=TRAVEL FREQUENTLY, 3=TRAVEL RARELY)</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22</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MONTHY RATE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MONTHY RATE</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03"/>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4</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DAILY RATE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SALARY LEVEL</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23</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NUMCOMPANIES</a:t>
                      </a:r>
                    </a:p>
                    <a:p>
                      <a:pPr marL="0" algn="ctr" rtl="0" eaLnBrk="1" latinLnBrk="0" hangingPunct="1">
                        <a:lnSpc>
                          <a:spcPct val="115000"/>
                        </a:lnSpc>
                        <a:spcAft>
                          <a:spcPts val="0"/>
                        </a:spcAft>
                      </a:pPr>
                      <a:r>
                        <a:rPr kumimoji="0" lang="en-IN" sz="1050" kern="1200" dirty="0">
                          <a:effectLst/>
                        </a:rPr>
                        <a:t> WORKED</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NO. OF COMPANIES WORKED AT</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04"/>
                  </a:ext>
                </a:extLst>
              </a:tr>
              <a:tr h="226467">
                <a:tc>
                  <a:txBody>
                    <a:bodyPr/>
                    <a:lstStyle/>
                    <a:p>
                      <a:pPr marL="0" indent="0" algn="ctr" rtl="0" eaLnBrk="1" latinLnBrk="0" hangingPunct="1">
                        <a:lnSpc>
                          <a:spcPct val="115000"/>
                        </a:lnSpc>
                        <a:spcAft>
                          <a:spcPts val="0"/>
                        </a:spcAft>
                        <a:buFontTx/>
                        <a:buNone/>
                      </a:pPr>
                      <a:r>
                        <a:rPr kumimoji="0" lang="en-IN" sz="1050" kern="1200" dirty="0">
                          <a:effectLst/>
                        </a:rPr>
                        <a:t>5</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DEPARTMENT</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(1=HR, 2=R&amp;D, 3=SALES)</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24</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OVERTIME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(1=NO, 2=YES)</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05"/>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6</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DISTANCE FROM HOME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THE DISTANCE FROM WORK TO HOME</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25</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PERCENT SALARY</a:t>
                      </a:r>
                    </a:p>
                    <a:p>
                      <a:pPr marL="0" algn="ctr" rtl="0" eaLnBrk="1" latinLnBrk="0" hangingPunct="1">
                        <a:lnSpc>
                          <a:spcPct val="115000"/>
                        </a:lnSpc>
                        <a:spcAft>
                          <a:spcPts val="0"/>
                        </a:spcAft>
                      </a:pPr>
                      <a:r>
                        <a:rPr kumimoji="0" lang="en-IN" sz="1050" kern="1200" dirty="0">
                          <a:effectLst/>
                        </a:rPr>
                        <a:t> HIKE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PERCENTAGE INCREASE IN SALARY</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06"/>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7</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EDUCATION</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26</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PERFORMANCE </a:t>
                      </a:r>
                    </a:p>
                    <a:p>
                      <a:pPr marL="0" algn="ctr" rtl="0" eaLnBrk="1" latinLnBrk="0" hangingPunct="1">
                        <a:lnSpc>
                          <a:spcPct val="115000"/>
                        </a:lnSpc>
                        <a:spcAft>
                          <a:spcPts val="0"/>
                        </a:spcAft>
                      </a:pPr>
                      <a:r>
                        <a:rPr kumimoji="0" lang="en-IN" sz="1050" kern="1200" dirty="0">
                          <a:effectLst/>
                        </a:rPr>
                        <a:t>RATING</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ERFORMANCE RATING</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07"/>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8</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EDUCATION FIELD</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(1=HR, 2=LIFE SCIENCES, 3=MARKETING, 4=MEDICAL SCIENCES, 5=OTHERS, 6= TEHCNICAL)</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27</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RELATIONSHIP</a:t>
                      </a:r>
                    </a:p>
                    <a:p>
                      <a:pPr marL="0" algn="ctr" rtl="0" eaLnBrk="1" latinLnBrk="0" hangingPunct="1">
                        <a:lnSpc>
                          <a:spcPct val="115000"/>
                        </a:lnSpc>
                        <a:spcAft>
                          <a:spcPts val="0"/>
                        </a:spcAft>
                      </a:pPr>
                      <a:r>
                        <a:rPr kumimoji="0" lang="en-IN" sz="1050" kern="1200" dirty="0">
                          <a:effectLst/>
                        </a:rPr>
                        <a:t> SATISFACTION</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RELATIONS SATISFACTION</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08"/>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9</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EMPLOYEE COUNT</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28</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STOCK OPTIONS</a:t>
                      </a:r>
                    </a:p>
                    <a:p>
                      <a:pPr marL="0" algn="ctr" rtl="0" eaLnBrk="1" latinLnBrk="0" hangingPunct="1">
                        <a:lnSpc>
                          <a:spcPct val="115000"/>
                        </a:lnSpc>
                        <a:spcAft>
                          <a:spcPts val="0"/>
                        </a:spcAft>
                      </a:pPr>
                      <a:r>
                        <a:rPr kumimoji="0" lang="en-IN" sz="1050" kern="1200" dirty="0">
                          <a:effectLst/>
                        </a:rPr>
                        <a:t> LEVEL</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STOCK OPTIONS</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09"/>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10</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EMPLOYEE NUMBER</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EMPLOYEE ID</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29</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TOTAL WORKING</a:t>
                      </a:r>
                    </a:p>
                    <a:p>
                      <a:pPr marL="0" algn="ctr" rtl="0" eaLnBrk="1" latinLnBrk="0" hangingPunct="1">
                        <a:lnSpc>
                          <a:spcPct val="115000"/>
                        </a:lnSpc>
                        <a:spcAft>
                          <a:spcPts val="0"/>
                        </a:spcAft>
                      </a:pPr>
                      <a:r>
                        <a:rPr kumimoji="0" lang="en-IN" sz="1050" kern="1200" dirty="0">
                          <a:effectLst/>
                        </a:rPr>
                        <a:t> YEARS</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TOTAL YEARS WORKED</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10"/>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11</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ENVIROMENT </a:t>
                      </a:r>
                    </a:p>
                    <a:p>
                      <a:pPr marL="0" algn="ctr" rtl="0" eaLnBrk="1" latinLnBrk="0" hangingPunct="1">
                        <a:lnSpc>
                          <a:spcPct val="115000"/>
                        </a:lnSpc>
                        <a:spcAft>
                          <a:spcPts val="0"/>
                        </a:spcAft>
                      </a:pPr>
                      <a:r>
                        <a:rPr kumimoji="0" lang="en-IN" sz="1050" kern="1200" dirty="0">
                          <a:effectLst/>
                        </a:rPr>
                        <a:t>SATISFACTION</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SATISFACTION WITH THE ENVIROMENT</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30</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TRAINING TIMES</a:t>
                      </a:r>
                    </a:p>
                    <a:p>
                      <a:pPr marL="0" algn="ctr" rtl="0" eaLnBrk="1" latinLnBrk="0" hangingPunct="1">
                        <a:lnSpc>
                          <a:spcPct val="115000"/>
                        </a:lnSpc>
                        <a:spcAft>
                          <a:spcPts val="0"/>
                        </a:spcAft>
                      </a:pPr>
                      <a:r>
                        <a:rPr kumimoji="0" lang="en-IN" sz="1050" kern="1200" dirty="0">
                          <a:effectLst/>
                        </a:rPr>
                        <a:t> LAST YEAR</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HOURS SPENT TRAINING</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11"/>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12</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GENDER</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(1=FEMALE, 2=MALE)</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31</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WORK LIFE</a:t>
                      </a:r>
                    </a:p>
                    <a:p>
                      <a:pPr marL="0" algn="ctr" rtl="0" eaLnBrk="1" latinLnBrk="0" hangingPunct="1">
                        <a:lnSpc>
                          <a:spcPct val="115000"/>
                        </a:lnSpc>
                        <a:spcAft>
                          <a:spcPts val="0"/>
                        </a:spcAft>
                      </a:pPr>
                      <a:r>
                        <a:rPr kumimoji="0" lang="en-IN" sz="1050" kern="1200" dirty="0">
                          <a:effectLst/>
                        </a:rPr>
                        <a:t> BALANCE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TIME SPENT BEWTWEEN </a:t>
                      </a:r>
                    </a:p>
                    <a:p>
                      <a:pPr marL="0" algn="ctr" rtl="0" eaLnBrk="1" latinLnBrk="0" hangingPunct="1">
                        <a:lnSpc>
                          <a:spcPct val="115000"/>
                        </a:lnSpc>
                        <a:spcAft>
                          <a:spcPts val="0"/>
                        </a:spcAft>
                      </a:pPr>
                      <a:r>
                        <a:rPr kumimoji="0" lang="en-IN" sz="1050" kern="1200" dirty="0">
                          <a:effectLst/>
                        </a:rPr>
                        <a:t>WORK AND OUTSIDE</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12"/>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13</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HOURLY RATE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HOURLY SALARY</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32</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YEARS AT</a:t>
                      </a:r>
                    </a:p>
                    <a:p>
                      <a:pPr marL="0" algn="ctr" rtl="0" eaLnBrk="1" latinLnBrk="0" hangingPunct="1">
                        <a:lnSpc>
                          <a:spcPct val="115000"/>
                        </a:lnSpc>
                        <a:spcAft>
                          <a:spcPts val="0"/>
                        </a:spcAft>
                      </a:pPr>
                      <a:r>
                        <a:rPr kumimoji="0" lang="en-IN" sz="1050" kern="1200" dirty="0">
                          <a:effectLst/>
                        </a:rPr>
                        <a:t> COMPANY</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TOTAL NUMBER OF YEARS </a:t>
                      </a:r>
                    </a:p>
                    <a:p>
                      <a:pPr marL="0" algn="ctr" rtl="0" eaLnBrk="1" latinLnBrk="0" hangingPunct="1">
                        <a:lnSpc>
                          <a:spcPct val="115000"/>
                        </a:lnSpc>
                        <a:spcAft>
                          <a:spcPts val="0"/>
                        </a:spcAft>
                      </a:pPr>
                      <a:r>
                        <a:rPr kumimoji="0" lang="en-IN" sz="1050" kern="1200" dirty="0">
                          <a:effectLst/>
                        </a:rPr>
                        <a:t>AT THE COMPNAY</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13"/>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14</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JOB INVOLVEMENT</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JOB INVOLVEMENT</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33</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YEARS IN</a:t>
                      </a:r>
                    </a:p>
                    <a:p>
                      <a:pPr marL="0" algn="ctr" rtl="0" eaLnBrk="1" latinLnBrk="0" hangingPunct="1">
                        <a:lnSpc>
                          <a:spcPct val="115000"/>
                        </a:lnSpc>
                        <a:spcAft>
                          <a:spcPts val="0"/>
                        </a:spcAft>
                      </a:pPr>
                      <a:r>
                        <a:rPr kumimoji="0" lang="en-IN" sz="1050" kern="1200" dirty="0">
                          <a:effectLst/>
                        </a:rPr>
                        <a:t> CURRENT ROLE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-YEARS IN CURRENT ROLE</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14"/>
                  </a:ext>
                </a:extLst>
              </a:tr>
              <a:tr h="355570">
                <a:tc>
                  <a:txBody>
                    <a:bodyPr/>
                    <a:lstStyle/>
                    <a:p>
                      <a:pPr marL="0" indent="0" algn="ctr" rtl="0" eaLnBrk="1" latinLnBrk="0" hangingPunct="1">
                        <a:lnSpc>
                          <a:spcPct val="115000"/>
                        </a:lnSpc>
                        <a:spcAft>
                          <a:spcPts val="0"/>
                        </a:spcAft>
                        <a:buFontTx/>
                        <a:buNone/>
                      </a:pPr>
                      <a:r>
                        <a:rPr kumimoji="0" lang="en-IN" sz="1050" kern="1200" dirty="0">
                          <a:effectLst/>
                        </a:rPr>
                        <a:t>15</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JOB LEVEL</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LEVEL OF JOB</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34</a:t>
                      </a:r>
                      <a:endParaRPr kumimoji="0" lang="en-IN" sz="1050" b="1" kern="1200" dirty="0">
                        <a:solidFill>
                          <a:schemeClr val="dk1"/>
                        </a:solidFill>
                        <a:effectLst/>
                        <a:latin typeface="Consolas" pitchFamily="49" charset="0"/>
                        <a:ea typeface="+mn-ea"/>
                        <a:cs typeface="+mn-cs"/>
                      </a:endParaRPr>
                    </a:p>
                  </a:txBody>
                  <a:tcPr marL="68580" marR="68580" marT="0" marB="0"/>
                </a:tc>
                <a:tc>
                  <a:txBody>
                    <a:bodyPr/>
                    <a:lstStyle/>
                    <a:p>
                      <a:pPr marL="0" algn="ctr" rtl="0" eaLnBrk="1" latinLnBrk="0" hangingPunct="1">
                        <a:lnSpc>
                          <a:spcPct val="115000"/>
                        </a:lnSpc>
                        <a:spcAft>
                          <a:spcPts val="0"/>
                        </a:spcAft>
                      </a:pPr>
                      <a:r>
                        <a:rPr kumimoji="0" lang="en-IN" sz="1050" kern="1200" dirty="0">
                          <a:effectLst/>
                        </a:rPr>
                        <a:t>YEARS SINCE LAST PROMOTION</a:t>
                      </a:r>
                      <a:endParaRPr kumimoji="0" lang="en-IN" sz="1050" b="1" kern="1200" dirty="0">
                        <a:solidFill>
                          <a:schemeClr val="dk1"/>
                        </a:solidFill>
                        <a:effectLst/>
                        <a:latin typeface="Consolas" pitchFamily="49" charset="0"/>
                        <a:ea typeface="+mn-ea"/>
                        <a:cs typeface="+mn-cs"/>
                      </a:endParaRPr>
                    </a:p>
                  </a:txBody>
                  <a:tcPr marL="68580" marR="68580" marT="0" marB="0"/>
                </a:tc>
                <a:tc>
                  <a:txBody>
                    <a:bodyPr/>
                    <a:lstStyle/>
                    <a:p>
                      <a:pPr marL="0" algn="ctr" rtl="0" eaLnBrk="1" latinLnBrk="0" hangingPunct="1">
                        <a:lnSpc>
                          <a:spcPct val="115000"/>
                        </a:lnSpc>
                        <a:spcAft>
                          <a:spcPts val="0"/>
                        </a:spcAft>
                      </a:pPr>
                      <a:r>
                        <a:rPr kumimoji="0" lang="en-IN" sz="1050" kern="1200" dirty="0">
                          <a:effectLst/>
                        </a:rPr>
                        <a:t>NUMERICAL VALUE - LAST PROMOTION</a:t>
                      </a:r>
                      <a:endParaRPr kumimoji="0" lang="en-IN" sz="1050" b="0" kern="1200" dirty="0">
                        <a:solidFill>
                          <a:schemeClr val="dk1"/>
                        </a:solidFill>
                        <a:effectLst/>
                        <a:latin typeface="Consolas" pitchFamily="49" charset="0"/>
                        <a:ea typeface="+mn-ea"/>
                        <a:cs typeface="+mn-cs"/>
                      </a:endParaRPr>
                    </a:p>
                  </a:txBody>
                  <a:tcPr marL="68580" marR="68580" marT="0" marB="0"/>
                </a:tc>
                <a:extLst>
                  <a:ext uri="{0D108BD9-81ED-4DB2-BD59-A6C34878D82A}">
                    <a16:rowId xmlns:a16="http://schemas.microsoft.com/office/drawing/2014/main" val="10015"/>
                  </a:ext>
                </a:extLst>
              </a:tr>
              <a:tr h="607869">
                <a:tc>
                  <a:txBody>
                    <a:bodyPr/>
                    <a:lstStyle/>
                    <a:p>
                      <a:pPr marL="0" indent="0" algn="ctr" rtl="0" eaLnBrk="1" latinLnBrk="0" hangingPunct="1">
                        <a:lnSpc>
                          <a:spcPct val="115000"/>
                        </a:lnSpc>
                        <a:spcAft>
                          <a:spcPts val="0"/>
                        </a:spcAft>
                        <a:buFontTx/>
                        <a:buNone/>
                      </a:pPr>
                      <a:r>
                        <a:rPr kumimoji="0" lang="en-IN" sz="1050" kern="1200" dirty="0">
                          <a:effectLst/>
                        </a:rPr>
                        <a:t>16</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JOB ROLE</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(1=HC REP, 2=HR, 3=LAB TECHNICIAN, 4=MANAGER, 5= MD, 6= RD, 7= RESEARCH SCIENTIST, 8=SE, 9= SALES REPRESENTATIVE)</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35</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YEARS </a:t>
                      </a:r>
                      <a:r>
                        <a:rPr kumimoji="0" lang="en-IN" sz="1050" kern="1200" baseline="0" dirty="0">
                          <a:effectLst/>
                        </a:rPr>
                        <a:t>WITH CURRENT MANAGER</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NUMBER</a:t>
                      </a:r>
                      <a:r>
                        <a:rPr kumimoji="0" lang="en-IN" sz="1050" kern="1200" baseline="0" dirty="0">
                          <a:effectLst/>
                        </a:rPr>
                        <a:t> OF YEARS</a:t>
                      </a:r>
                      <a:endParaRPr kumimoji="0" lang="en-IN" sz="1050" b="0" kern="1200" dirty="0">
                        <a:solidFill>
                          <a:schemeClr val="dk1"/>
                        </a:solidFill>
                        <a:effectLst/>
                        <a:latin typeface="Consolas" pitchFamily="49" charset="0"/>
                        <a:ea typeface="+mn-ea"/>
                        <a:cs typeface="+mn-cs"/>
                      </a:endParaRPr>
                    </a:p>
                  </a:txBody>
                  <a:tcPr marL="34393" marR="34393" marT="0" marB="0"/>
                </a:tc>
                <a:extLst>
                  <a:ext uri="{0D108BD9-81ED-4DB2-BD59-A6C34878D82A}">
                    <a16:rowId xmlns:a16="http://schemas.microsoft.com/office/drawing/2014/main" val="10016"/>
                  </a:ext>
                </a:extLst>
              </a:tr>
              <a:tr h="403832">
                <a:tc>
                  <a:txBody>
                    <a:bodyPr/>
                    <a:lstStyle/>
                    <a:p>
                      <a:pPr marL="0" indent="0" algn="ctr" rtl="0" eaLnBrk="1" latinLnBrk="0" hangingPunct="1">
                        <a:lnSpc>
                          <a:spcPct val="115000"/>
                        </a:lnSpc>
                        <a:spcAft>
                          <a:spcPts val="0"/>
                        </a:spcAft>
                        <a:buFontTx/>
                        <a:buNone/>
                      </a:pPr>
                      <a:r>
                        <a:rPr kumimoji="0" lang="en-IN" sz="1050" kern="1200" dirty="0">
                          <a:effectLst/>
                        </a:rPr>
                        <a:t>17</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JOB SATISFACTION</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NUMERICAL VALUE - SATISFACTION WITH THE JOB</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36</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EMPLOYEE SOURCE</a:t>
                      </a:r>
                      <a:endParaRPr kumimoji="0" lang="en-IN" sz="1050" b="1" kern="1200" dirty="0">
                        <a:solidFill>
                          <a:schemeClr val="dk1"/>
                        </a:solidFill>
                        <a:effectLst/>
                        <a:latin typeface="Consolas" pitchFamily="49" charset="0"/>
                        <a:ea typeface="+mn-ea"/>
                        <a:cs typeface="+mn-cs"/>
                      </a:endParaRPr>
                    </a:p>
                  </a:txBody>
                  <a:tcPr marL="68580" marR="68580" marT="0" marB="0"/>
                </a:tc>
                <a:tc>
                  <a:txBody>
                    <a:bodyPr/>
                    <a:lstStyle/>
                    <a:p>
                      <a:pPr marL="0" algn="ctr" rtl="0" eaLnBrk="1" latinLnBrk="0" hangingPunct="1">
                        <a:lnSpc>
                          <a:spcPct val="115000"/>
                        </a:lnSpc>
                        <a:spcAft>
                          <a:spcPts val="0"/>
                        </a:spcAft>
                      </a:pPr>
                      <a:r>
                        <a:rPr kumimoji="0" lang="en-IN" sz="1050" kern="1200" dirty="0">
                          <a:effectLst/>
                        </a:rPr>
                        <a:t>CATEGORICAL</a:t>
                      </a:r>
                      <a:endParaRPr kumimoji="0" lang="en-IN" sz="1050" b="0" kern="1200" dirty="0">
                        <a:solidFill>
                          <a:schemeClr val="dk1"/>
                        </a:solidFill>
                        <a:effectLst/>
                        <a:latin typeface="Consolas" pitchFamily="49" charset="0"/>
                        <a:ea typeface="+mn-ea"/>
                        <a:cs typeface="+mn-cs"/>
                      </a:endParaRPr>
                    </a:p>
                  </a:txBody>
                  <a:tcPr marL="68580" marR="68580" marT="0" marB="0"/>
                </a:tc>
                <a:extLst>
                  <a:ext uri="{0D108BD9-81ED-4DB2-BD59-A6C34878D82A}">
                    <a16:rowId xmlns:a16="http://schemas.microsoft.com/office/drawing/2014/main" val="10017"/>
                  </a:ext>
                </a:extLst>
              </a:tr>
              <a:tr h="290962">
                <a:tc>
                  <a:txBody>
                    <a:bodyPr/>
                    <a:lstStyle/>
                    <a:p>
                      <a:pPr marL="0" indent="0" algn="ctr" rtl="0" eaLnBrk="1" latinLnBrk="0" hangingPunct="1">
                        <a:lnSpc>
                          <a:spcPct val="115000"/>
                        </a:lnSpc>
                        <a:spcAft>
                          <a:spcPts val="0"/>
                        </a:spcAft>
                        <a:buFontTx/>
                        <a:buNone/>
                      </a:pPr>
                      <a:r>
                        <a:rPr kumimoji="0" lang="en-IN" sz="1050" kern="1200" dirty="0">
                          <a:effectLst/>
                        </a:rPr>
                        <a:t>18</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APPLICATION</a:t>
                      </a:r>
                      <a:r>
                        <a:rPr kumimoji="0" lang="en-IN" sz="1050" kern="1200" baseline="0" dirty="0">
                          <a:effectLst/>
                        </a:rPr>
                        <a:t> ID</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NUMERIACL VALUE - EMPLOYEE</a:t>
                      </a:r>
                      <a:r>
                        <a:rPr kumimoji="0" lang="en-IN" sz="1050" kern="1200" baseline="0" dirty="0">
                          <a:effectLst/>
                        </a:rPr>
                        <a:t> ID</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r>
                        <a:rPr kumimoji="0" lang="en-IN" sz="1050" kern="1200" dirty="0">
                          <a:effectLst/>
                        </a:rPr>
                        <a:t>37</a:t>
                      </a:r>
                      <a:endParaRPr kumimoji="0" lang="en-IN" sz="1050" b="1" kern="1200" dirty="0">
                        <a:solidFill>
                          <a:schemeClr val="dk1"/>
                        </a:solidFill>
                        <a:effectLst/>
                        <a:latin typeface="Consolas" pitchFamily="49" charset="0"/>
                        <a:ea typeface="+mn-ea"/>
                        <a:cs typeface="+mn-cs"/>
                      </a:endParaRPr>
                    </a:p>
                  </a:txBody>
                  <a:tcPr marL="68580" marR="68580" marT="0" marB="0"/>
                </a:tc>
                <a:tc>
                  <a:txBody>
                    <a:bodyPr/>
                    <a:lstStyle/>
                    <a:p>
                      <a:pPr marL="0" algn="ctr" rtl="0" eaLnBrk="1" latinLnBrk="0" hangingPunct="1">
                        <a:lnSpc>
                          <a:spcPct val="115000"/>
                        </a:lnSpc>
                        <a:spcAft>
                          <a:spcPts val="0"/>
                        </a:spcAft>
                      </a:pPr>
                      <a:r>
                        <a:rPr kumimoji="0" lang="en-IN" sz="1050" kern="1200" dirty="0">
                          <a:effectLst/>
                        </a:rPr>
                        <a:t>OVER18</a:t>
                      </a:r>
                      <a:endParaRPr kumimoji="0" lang="en-IN" sz="1050" b="1" kern="1200" dirty="0">
                        <a:solidFill>
                          <a:schemeClr val="dk1"/>
                        </a:solidFill>
                        <a:effectLst/>
                        <a:latin typeface="Consolas" pitchFamily="49" charset="0"/>
                        <a:ea typeface="+mn-ea"/>
                        <a:cs typeface="+mn-cs"/>
                      </a:endParaRPr>
                    </a:p>
                  </a:txBody>
                  <a:tcPr marL="68580" marR="68580" marT="0" marB="0"/>
                </a:tc>
                <a:tc>
                  <a:txBody>
                    <a:bodyPr/>
                    <a:lstStyle/>
                    <a:p>
                      <a:pPr marL="0" algn="ctr" rtl="0" eaLnBrk="1" latinLnBrk="0" hangingPunct="1">
                        <a:lnSpc>
                          <a:spcPct val="115000"/>
                        </a:lnSpc>
                        <a:spcAft>
                          <a:spcPts val="0"/>
                        </a:spcAft>
                      </a:pPr>
                      <a:r>
                        <a:rPr kumimoji="0" lang="en-IN" sz="1050" kern="1200" dirty="0">
                          <a:effectLst/>
                        </a:rPr>
                        <a:t>(1=YES, 2=NO)</a:t>
                      </a:r>
                      <a:endParaRPr kumimoji="0" lang="en-IN" sz="1050" b="0" kern="1200" dirty="0">
                        <a:solidFill>
                          <a:schemeClr val="dk1"/>
                        </a:solidFill>
                        <a:effectLst/>
                        <a:latin typeface="Consolas" pitchFamily="49" charset="0"/>
                        <a:ea typeface="+mn-ea"/>
                        <a:cs typeface="+mn-cs"/>
                      </a:endParaRPr>
                    </a:p>
                  </a:txBody>
                  <a:tcPr marL="68580" marR="68580" marT="0" marB="0"/>
                </a:tc>
                <a:extLst>
                  <a:ext uri="{0D108BD9-81ED-4DB2-BD59-A6C34878D82A}">
                    <a16:rowId xmlns:a16="http://schemas.microsoft.com/office/drawing/2014/main" val="10018"/>
                  </a:ext>
                </a:extLst>
              </a:tr>
              <a:tr h="183614">
                <a:tc>
                  <a:txBody>
                    <a:bodyPr/>
                    <a:lstStyle/>
                    <a:p>
                      <a:pPr marL="0" indent="0" algn="ctr" rtl="0" eaLnBrk="1" latinLnBrk="0" hangingPunct="1">
                        <a:lnSpc>
                          <a:spcPct val="115000"/>
                        </a:lnSpc>
                        <a:spcAft>
                          <a:spcPts val="0"/>
                        </a:spcAft>
                        <a:buFontTx/>
                        <a:buNone/>
                      </a:pPr>
                      <a:r>
                        <a:rPr kumimoji="0" lang="en-IN" sz="1050" kern="1200" dirty="0">
                          <a:effectLst/>
                        </a:rPr>
                        <a:t>19</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STANDARD HOURS</a:t>
                      </a:r>
                      <a:endParaRPr kumimoji="0" lang="en-IN" sz="1050" b="1" kern="1200" dirty="0">
                        <a:solidFill>
                          <a:schemeClr val="dk1"/>
                        </a:solidFill>
                        <a:effectLst/>
                        <a:latin typeface="Consolas" pitchFamily="49" charset="0"/>
                        <a:ea typeface="+mn-ea"/>
                        <a:cs typeface="+mn-cs"/>
                      </a:endParaRPr>
                    </a:p>
                  </a:txBody>
                  <a:tcPr marL="34393" marR="34393" marT="0" marB="0"/>
                </a:tc>
                <a:tc>
                  <a:txBody>
                    <a:bodyPr/>
                    <a:lstStyle/>
                    <a:p>
                      <a:pPr marL="0" algn="ctr" rtl="0" eaLnBrk="1" latinLnBrk="0" hangingPunct="1">
                        <a:lnSpc>
                          <a:spcPct val="115000"/>
                        </a:lnSpc>
                        <a:spcAft>
                          <a:spcPts val="0"/>
                        </a:spcAft>
                      </a:pPr>
                      <a:r>
                        <a:rPr kumimoji="0" lang="en-IN" sz="1050" kern="1200" dirty="0">
                          <a:effectLst/>
                        </a:rPr>
                        <a:t>NUMERIACL VALUE – TOTAL WORKING HOURS</a:t>
                      </a:r>
                      <a:endParaRPr kumimoji="0" lang="en-IN" sz="1050" b="0" kern="1200" dirty="0">
                        <a:solidFill>
                          <a:schemeClr val="dk1"/>
                        </a:solidFill>
                        <a:effectLst/>
                        <a:latin typeface="Consolas" pitchFamily="49" charset="0"/>
                        <a:ea typeface="+mn-ea"/>
                        <a:cs typeface="+mn-cs"/>
                      </a:endParaRPr>
                    </a:p>
                  </a:txBody>
                  <a:tcPr marL="34393" marR="34393" marT="0" marB="0"/>
                </a:tc>
                <a:tc>
                  <a:txBody>
                    <a:bodyPr/>
                    <a:lstStyle/>
                    <a:p>
                      <a:pPr marL="0" indent="0" algn="ctr" rtl="0" eaLnBrk="1" latinLnBrk="0" hangingPunct="1">
                        <a:lnSpc>
                          <a:spcPct val="115000"/>
                        </a:lnSpc>
                        <a:spcAft>
                          <a:spcPts val="0"/>
                        </a:spcAft>
                        <a:buFontTx/>
                        <a:buNone/>
                      </a:pPr>
                      <a:endParaRPr kumimoji="0" lang="en-IN" sz="1050" b="1" kern="1200" dirty="0">
                        <a:solidFill>
                          <a:schemeClr val="dk1"/>
                        </a:solidFill>
                        <a:effectLst/>
                        <a:latin typeface="Consolas" pitchFamily="49" charset="0"/>
                        <a:ea typeface="+mn-ea"/>
                        <a:cs typeface="+mn-cs"/>
                      </a:endParaRPr>
                    </a:p>
                  </a:txBody>
                  <a:tcPr marL="68580" marR="68580" marT="0" marB="0"/>
                </a:tc>
                <a:tc>
                  <a:txBody>
                    <a:bodyPr/>
                    <a:lstStyle/>
                    <a:p>
                      <a:pPr marL="0" algn="ctr" rtl="0" eaLnBrk="1" latinLnBrk="0" hangingPunct="1">
                        <a:lnSpc>
                          <a:spcPct val="115000"/>
                        </a:lnSpc>
                        <a:spcAft>
                          <a:spcPts val="0"/>
                        </a:spcAft>
                      </a:pPr>
                      <a:endParaRPr kumimoji="0" lang="en-IN" sz="1050" b="1" kern="1200" dirty="0">
                        <a:solidFill>
                          <a:schemeClr val="dk1"/>
                        </a:solidFill>
                        <a:effectLst/>
                        <a:latin typeface="Consolas" pitchFamily="49" charset="0"/>
                        <a:ea typeface="+mn-ea"/>
                        <a:cs typeface="+mn-cs"/>
                      </a:endParaRPr>
                    </a:p>
                  </a:txBody>
                  <a:tcPr marL="68580" marR="68580" marT="0" marB="0"/>
                </a:tc>
                <a:tc>
                  <a:txBody>
                    <a:bodyPr/>
                    <a:lstStyle/>
                    <a:p>
                      <a:pPr marL="0" algn="ctr" rtl="0" eaLnBrk="1" latinLnBrk="0" hangingPunct="1">
                        <a:lnSpc>
                          <a:spcPct val="115000"/>
                        </a:lnSpc>
                        <a:spcAft>
                          <a:spcPts val="0"/>
                        </a:spcAft>
                      </a:pPr>
                      <a:endParaRPr kumimoji="0" lang="en-IN" sz="1050" b="0" kern="1200" dirty="0">
                        <a:solidFill>
                          <a:schemeClr val="dk1"/>
                        </a:solidFill>
                        <a:effectLst/>
                        <a:latin typeface="Consolas" pitchFamily="49" charset="0"/>
                        <a:ea typeface="+mn-ea"/>
                        <a:cs typeface="+mn-cs"/>
                      </a:endParaRPr>
                    </a:p>
                  </a:txBody>
                  <a:tcPr marL="68580" marR="68580" marT="0" marB="0"/>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05399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8" y="708544"/>
            <a:ext cx="8862811" cy="5920856"/>
          </a:xfrm>
          <a:prstGeom prst="rect">
            <a:avLst/>
          </a:prstGeom>
          <a:noFill/>
          <a:ln w="2857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53103" y="10732"/>
            <a:ext cx="6061403" cy="553998"/>
          </a:xfrm>
          <a:prstGeom prst="rect">
            <a:avLst/>
          </a:prstGeom>
          <a:noFill/>
        </p:spPr>
        <p:txBody>
          <a:bodyPr wrap="none" rtlCol="0">
            <a:spAutoFit/>
          </a:bodyPr>
          <a:lstStyle/>
          <a:p>
            <a:pPr algn="ctr"/>
            <a:r>
              <a:rPr lang="en-US" sz="3000" b="1" dirty="0">
                <a:solidFill>
                  <a:schemeClr val="tx1">
                    <a:lumMod val="65000"/>
                    <a:lumOff val="35000"/>
                  </a:schemeClr>
                </a:solidFill>
                <a:latin typeface="Tw Cen MT" panose="020B0602020104020603" pitchFamily="34" charset="0"/>
              </a:rPr>
              <a:t> </a:t>
            </a:r>
            <a:r>
              <a:rPr lang="en-US" sz="2400" b="1" dirty="0">
                <a:solidFill>
                  <a:schemeClr val="tx1">
                    <a:lumMod val="65000"/>
                    <a:lumOff val="35000"/>
                  </a:schemeClr>
                </a:solidFill>
                <a:latin typeface="Tw Cen MT" panose="020B0602020104020603" pitchFamily="34" charset="0"/>
              </a:rPr>
              <a:t>DESCRIPTIVE STATS (NUMERICAL COLUMNS)</a:t>
            </a:r>
            <a:endParaRPr lang="en-IN" sz="2400" b="1" dirty="0">
              <a:solidFill>
                <a:schemeClr val="tx1">
                  <a:lumMod val="65000"/>
                  <a:lumOff val="35000"/>
                </a:schemeClr>
              </a:solidFill>
              <a:latin typeface="Tw Cen MT" panose="020B0602020104020603" pitchFamily="34" charset="0"/>
            </a:endParaRPr>
          </a:p>
        </p:txBody>
      </p:sp>
    </p:spTree>
    <p:extLst>
      <p:ext uri="{BB962C8B-B14F-4D97-AF65-F5344CB8AC3E}">
        <p14:creationId xmlns:p14="http://schemas.microsoft.com/office/powerpoint/2010/main" val="94506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86BB-2C86-4988-9D11-6D7B3704B0D1}"/>
              </a:ext>
            </a:extLst>
          </p:cNvPr>
          <p:cNvSpPr>
            <a:spLocks noGrp="1"/>
          </p:cNvSpPr>
          <p:nvPr>
            <p:ph type="title"/>
          </p:nvPr>
        </p:nvSpPr>
        <p:spPr>
          <a:xfrm>
            <a:off x="457200" y="126524"/>
            <a:ext cx="8229600" cy="990665"/>
          </a:xfrm>
        </p:spPr>
        <p:txBody>
          <a:bodyPr>
            <a:noAutofit/>
          </a:bodyPr>
          <a:lstStyle/>
          <a:p>
            <a:pPr algn="ctr"/>
            <a:r>
              <a:rPr lang="en-US" sz="2800" b="1" dirty="0">
                <a:solidFill>
                  <a:schemeClr val="tx1">
                    <a:lumMod val="65000"/>
                    <a:lumOff val="35000"/>
                  </a:schemeClr>
                </a:solidFill>
                <a:latin typeface="Tw Cen MT" panose="020B0602020104020603" pitchFamily="34" charset="0"/>
                <a:ea typeface="+mn-ea"/>
                <a:cs typeface="+mn-cs"/>
              </a:rPr>
              <a:t>DATASET INFORMATION</a:t>
            </a:r>
            <a:br>
              <a:rPr lang="en-US" sz="2800" b="1" dirty="0">
                <a:latin typeface="Tw Cen MT" panose="020B0602020104020603" pitchFamily="34" charset="0"/>
              </a:rPr>
            </a:br>
            <a:r>
              <a:rPr lang="en-US" sz="1800" dirty="0">
                <a:solidFill>
                  <a:schemeClr val="bg1">
                    <a:lumMod val="50000"/>
                  </a:schemeClr>
                </a:solidFill>
                <a:latin typeface="Tw Cen MT" panose="020B0602020104020603" pitchFamily="34" charset="0"/>
                <a:ea typeface="+mn-ea"/>
                <a:cs typeface="+mn-cs"/>
              </a:rPr>
              <a:t>Count of duplicate columns= 28</a:t>
            </a:r>
            <a:br>
              <a:rPr lang="en-US" sz="1800" dirty="0">
                <a:solidFill>
                  <a:schemeClr val="bg1">
                    <a:lumMod val="50000"/>
                  </a:schemeClr>
                </a:solidFill>
                <a:latin typeface="Tw Cen MT" panose="020B0602020104020603" pitchFamily="34" charset="0"/>
                <a:ea typeface="+mn-ea"/>
                <a:cs typeface="+mn-cs"/>
              </a:rPr>
            </a:br>
            <a:r>
              <a:rPr lang="en-US" sz="1800" dirty="0">
                <a:solidFill>
                  <a:schemeClr val="bg1">
                    <a:lumMod val="50000"/>
                  </a:schemeClr>
                </a:solidFill>
                <a:latin typeface="Tw Cen MT" panose="020B0602020104020603" pitchFamily="34" charset="0"/>
                <a:ea typeface="+mn-ea"/>
                <a:cs typeface="+mn-cs"/>
              </a:rPr>
              <a:t>Count &amp; percentage of total missing values are 352 &amp; 1.5% respectively.</a:t>
            </a:r>
            <a:br>
              <a:rPr lang="en-US" sz="1800" dirty="0">
                <a:solidFill>
                  <a:schemeClr val="bg1">
                    <a:lumMod val="50000"/>
                  </a:schemeClr>
                </a:solidFill>
                <a:latin typeface="Tw Cen MT" panose="020B0602020104020603" pitchFamily="34" charset="0"/>
                <a:ea typeface="+mn-ea"/>
                <a:cs typeface="+mn-cs"/>
              </a:rPr>
            </a:br>
            <a:r>
              <a:rPr lang="en-US" sz="1800" dirty="0">
                <a:solidFill>
                  <a:schemeClr val="bg1">
                    <a:lumMod val="50000"/>
                  </a:schemeClr>
                </a:solidFill>
                <a:latin typeface="Tw Cen MT" panose="020B0602020104020603" pitchFamily="34" charset="0"/>
                <a:ea typeface="+mn-ea"/>
                <a:cs typeface="+mn-cs"/>
              </a:rPr>
              <a:t>Feature-wise percentage of missing values are given in below snippets.</a:t>
            </a:r>
            <a:endParaRPr lang="en-IN" sz="1800" dirty="0">
              <a:solidFill>
                <a:schemeClr val="bg1">
                  <a:lumMod val="50000"/>
                </a:schemeClr>
              </a:solidFill>
              <a:latin typeface="Tw Cen MT" panose="020B0602020104020603" pitchFamily="34" charset="0"/>
              <a:ea typeface="+mn-ea"/>
              <a:cs typeface="+mn-cs"/>
            </a:endParaRPr>
          </a:p>
        </p:txBody>
      </p:sp>
      <p:sp>
        <p:nvSpPr>
          <p:cNvPr id="3" name="Content Placeholder 2">
            <a:extLst>
              <a:ext uri="{FF2B5EF4-FFF2-40B4-BE49-F238E27FC236}">
                <a16:creationId xmlns:a16="http://schemas.microsoft.com/office/drawing/2014/main" id="{D8F1E7EE-EC28-4A37-BAF3-66664D8B8CBB}"/>
              </a:ext>
            </a:extLst>
          </p:cNvPr>
          <p:cNvSpPr>
            <a:spLocks noGrp="1"/>
          </p:cNvSpPr>
          <p:nvPr>
            <p:ph sz="half" idx="1"/>
          </p:nvPr>
        </p:nvSpPr>
        <p:spPr/>
        <p:txBody>
          <a:bodyPr/>
          <a:lstStyle/>
          <a:p>
            <a:endParaRPr lang="en-US" sz="1800" dirty="0"/>
          </a:p>
          <a:p>
            <a:endParaRPr lang="en-IN" dirty="0"/>
          </a:p>
        </p:txBody>
      </p:sp>
      <p:pic>
        <p:nvPicPr>
          <p:cNvPr id="6" name="Content Placeholder 5">
            <a:extLst>
              <a:ext uri="{FF2B5EF4-FFF2-40B4-BE49-F238E27FC236}">
                <a16:creationId xmlns:a16="http://schemas.microsoft.com/office/drawing/2014/main" id="{0C726171-0797-44DF-9248-D78B267EDE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0601" y="1676402"/>
            <a:ext cx="3124199" cy="48704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B9AD7927-9D3B-4572-A826-308DBF32C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198" y="1676401"/>
            <a:ext cx="3124199" cy="48704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8938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5067" y="457200"/>
            <a:ext cx="2336133" cy="369332"/>
          </a:xfrm>
          <a:prstGeom prst="rect">
            <a:avLst/>
          </a:prstGeom>
          <a:noFill/>
        </p:spPr>
        <p:txBody>
          <a:bodyPr wrap="square" rtlCol="0">
            <a:spAutoFit/>
          </a:bodyPr>
          <a:lstStyle/>
          <a:p>
            <a:endParaRPr lang="en-IN" dirty="0"/>
          </a:p>
        </p:txBody>
      </p:sp>
      <p:sp>
        <p:nvSpPr>
          <p:cNvPr id="10" name="TextBox 9"/>
          <p:cNvSpPr txBox="1"/>
          <p:nvPr/>
        </p:nvSpPr>
        <p:spPr>
          <a:xfrm>
            <a:off x="3455067" y="228600"/>
            <a:ext cx="2336133" cy="369332"/>
          </a:xfrm>
          <a:prstGeom prst="rect">
            <a:avLst/>
          </a:prstGeom>
          <a:noFill/>
        </p:spPr>
        <p:txBody>
          <a:bodyPr wrap="square" rtlCol="0">
            <a:spAutoFit/>
          </a:bodyPr>
          <a:lstStyle/>
          <a:p>
            <a:endParaRPr lang="en-IN" dirty="0"/>
          </a:p>
        </p:txBody>
      </p:sp>
      <p:sp>
        <p:nvSpPr>
          <p:cNvPr id="11" name="TextBox 10"/>
          <p:cNvSpPr txBox="1"/>
          <p:nvPr/>
        </p:nvSpPr>
        <p:spPr>
          <a:xfrm>
            <a:off x="1205705" y="2590800"/>
            <a:ext cx="7467600" cy="2585323"/>
          </a:xfrm>
          <a:prstGeom prst="rect">
            <a:avLst/>
          </a:prstGeom>
          <a:noFill/>
        </p:spPr>
        <p:txBody>
          <a:bodyPr wrap="square" rtlCol="0">
            <a:spAutoFit/>
          </a:bodyPr>
          <a:lstStyle/>
          <a:p>
            <a:pPr algn="ctr"/>
            <a:r>
              <a:rPr lang="en-US" u="sng" dirty="0">
                <a:solidFill>
                  <a:schemeClr val="bg2">
                    <a:lumMod val="50000"/>
                  </a:schemeClr>
                </a:solidFill>
                <a:latin typeface="Tw Cen MT" panose="020B0602020104020603" pitchFamily="34" charset="0"/>
              </a:rPr>
              <a:t> </a:t>
            </a:r>
          </a:p>
          <a:p>
            <a:pPr marL="342900" indent="-342900">
              <a:buFont typeface="Arial" pitchFamily="34" charset="0"/>
              <a:buChar char="•"/>
            </a:pPr>
            <a:r>
              <a:rPr lang="en-US" dirty="0">
                <a:solidFill>
                  <a:schemeClr val="bg2">
                    <a:lumMod val="50000"/>
                  </a:schemeClr>
                </a:solidFill>
                <a:latin typeface="Tw Cen MT" panose="020B0602020104020603" pitchFamily="34" charset="0"/>
              </a:rPr>
              <a:t>Upon doing EDA we came to know that the presence of outlier is due to the fact that in any organization there are multiple departments where in those departments, employees and managers salary will differ from position to position and experience won’t be similar throughout so we cannot remove these instead we will try to treat them, by discretizing them, creating appropriate bins or intervals. </a:t>
            </a:r>
          </a:p>
          <a:p>
            <a:pPr marL="342900" indent="-342900">
              <a:buFont typeface="Arial" pitchFamily="34" charset="0"/>
              <a:buChar char="•"/>
            </a:pPr>
            <a:r>
              <a:rPr lang="en-US" dirty="0">
                <a:solidFill>
                  <a:schemeClr val="bg2">
                    <a:lumMod val="50000"/>
                  </a:schemeClr>
                </a:solidFill>
                <a:latin typeface="Tw Cen MT" panose="020B0602020104020603" pitchFamily="34" charset="0"/>
              </a:rPr>
              <a:t>This can help in spreading the values of a skewed variable across a set of bins with an equal number of observations.</a:t>
            </a:r>
            <a:endParaRPr lang="en-IN" dirty="0">
              <a:solidFill>
                <a:schemeClr val="bg2">
                  <a:lumMod val="50000"/>
                </a:schemeClr>
              </a:solidFill>
              <a:latin typeface="Tw Cen MT" panose="020B0602020104020603" pitchFamily="34" charset="0"/>
            </a:endParaRPr>
          </a:p>
        </p:txBody>
      </p:sp>
      <p:sp>
        <p:nvSpPr>
          <p:cNvPr id="3" name="Rectangle 2"/>
          <p:cNvSpPr/>
          <p:nvPr/>
        </p:nvSpPr>
        <p:spPr>
          <a:xfrm>
            <a:off x="4038600" y="793522"/>
            <a:ext cx="1439818" cy="461665"/>
          </a:xfrm>
          <a:prstGeom prst="rect">
            <a:avLst/>
          </a:prstGeom>
        </p:spPr>
        <p:txBody>
          <a:bodyPr wrap="none">
            <a:spAutoFit/>
          </a:bodyPr>
          <a:lstStyle/>
          <a:p>
            <a:r>
              <a:rPr lang="en-US" sz="2400" b="1" dirty="0">
                <a:solidFill>
                  <a:schemeClr val="tx1">
                    <a:lumMod val="65000"/>
                    <a:lumOff val="35000"/>
                  </a:schemeClr>
                </a:solidFill>
                <a:latin typeface="Tw Cen MT" panose="020B0602020104020603" pitchFamily="34" charset="0"/>
              </a:rPr>
              <a:t>OUTLIERS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335348"/>
            <a:ext cx="2166712" cy="1962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736746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2429</TotalTime>
  <Words>3355</Words>
  <Application>Microsoft Office PowerPoint</Application>
  <PresentationFormat>On-screen Show (4:3)</PresentationFormat>
  <Paragraphs>542</Paragraphs>
  <Slides>42</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Berlin Sans FB Demi</vt:lpstr>
      <vt:lpstr>Calibri</vt:lpstr>
      <vt:lpstr>Calibri Light</vt:lpstr>
      <vt:lpstr>Consolas</vt:lpstr>
      <vt:lpstr>Helvetica Neue</vt:lpstr>
      <vt:lpstr>Times New Roman</vt:lpstr>
      <vt:lpstr>Tw Cen MT</vt:lpstr>
      <vt:lpstr>Wingdings</vt:lpstr>
      <vt:lpstr>Office Theme</vt:lpstr>
      <vt:lpstr>Circuit</vt:lpstr>
      <vt:lpstr>PowerPoint Presentation</vt:lpstr>
      <vt:lpstr>PowerPoint Presentation</vt:lpstr>
      <vt:lpstr>BUSINESS PROBLEM</vt:lpstr>
      <vt:lpstr>PowerPoint Presentation</vt:lpstr>
      <vt:lpstr>PowerPoint Presentation</vt:lpstr>
      <vt:lpstr>PowerPoint Presentation</vt:lpstr>
      <vt:lpstr>PowerPoint Presentation</vt:lpstr>
      <vt:lpstr>DATASET INFORMATION Count of duplicate columns= 28 Count &amp; percentage of total missing values are 352 &amp; 1.5% respectively. Feature-wise percentage of missing values are given in below snippets.</vt:lpstr>
      <vt:lpstr>PowerPoint Presentation</vt:lpstr>
      <vt:lpstr>PowerPoint Presentation</vt:lpstr>
      <vt:lpstr>FEATURE CATEGORIZATION</vt:lpstr>
      <vt:lpstr>PERSONAL ASPECT: AGE VS ATTRITION</vt:lpstr>
      <vt:lpstr>PowerPoint Presentation</vt:lpstr>
      <vt:lpstr>PowerPoint Presentation</vt:lpstr>
      <vt:lpstr>Marital Status Vs Attrition</vt:lpstr>
      <vt:lpstr>DISTANCE FROM HOME VS ATTRITION</vt:lpstr>
      <vt:lpstr>PROFESSIONAL BENEFITS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DEPARTMENT VS ATTRITION</vt:lpstr>
      <vt:lpstr>PowerPoint Presentation</vt:lpstr>
      <vt:lpstr>DEPARTMENT - EDUCATION FIELD WISE SALARY:</vt:lpstr>
      <vt:lpstr>IMPORTANT FEATURES SELECTION USING STATISTICAL METHODS.</vt:lpstr>
      <vt:lpstr>IMPORTANT FEATURES SELECTION USING RANDOM FOREST MACHINE LEARNING ALGORITHM.</vt:lpstr>
      <vt:lpstr>Exploring Decision-Tree for Feature Importance:</vt:lpstr>
      <vt:lpstr>IMPORTANT FEATURES VISUALIZATION USING CORRELATION HEATMAP:</vt:lpstr>
      <vt:lpstr>IMPORTANT FEATURES THAT NEEDS TO BE TAKEN CARE OF BEFORE 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Sajid Anwar</cp:lastModifiedBy>
  <cp:revision>211</cp:revision>
  <dcterms:created xsi:type="dcterms:W3CDTF">2006-08-16T00:00:00Z</dcterms:created>
  <dcterms:modified xsi:type="dcterms:W3CDTF">2020-08-04T12:02:07Z</dcterms:modified>
</cp:coreProperties>
</file>