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68112" cy="52959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707" y="0"/>
            <a:ext cx="11861292" cy="68579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50619"/>
            <a:ext cx="12191999" cy="49255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2548" y="2312873"/>
            <a:ext cx="10826902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8987" y="1680210"/>
            <a:ext cx="3990975" cy="4455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BEA04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68112" cy="52959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707" y="0"/>
            <a:ext cx="11861292" cy="68579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50619"/>
            <a:ext cx="12191999" cy="49255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85657" y="6240658"/>
            <a:ext cx="1544666" cy="57556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67957" y="67056"/>
            <a:ext cx="1058509" cy="15819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7079" y="2728417"/>
            <a:ext cx="8117840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966" y="1505458"/>
            <a:ext cx="10850067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548" y="2312873"/>
            <a:ext cx="86061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6000" b="1" spc="-1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6000" b="1" spc="-285" dirty="0">
                <a:solidFill>
                  <a:srgbClr val="FFFFFF"/>
                </a:solidFill>
                <a:latin typeface="Tahoma"/>
                <a:cs typeface="Tahoma"/>
              </a:rPr>
              <a:t>DIN</a:t>
            </a:r>
            <a:r>
              <a:rPr sz="6000" b="1" spc="-3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6000" b="1" spc="-4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0" b="1" spc="-66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6000" b="1" spc="-29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6000" b="1" spc="-1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6000" b="1" spc="-12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6000" b="1" spc="-4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0" b="1" spc="-220" dirty="0">
                <a:solidFill>
                  <a:srgbClr val="FBEA04"/>
                </a:solidFill>
                <a:latin typeface="Tahoma"/>
                <a:cs typeface="Tahoma"/>
              </a:rPr>
              <a:t>P</a:t>
            </a:r>
            <a:r>
              <a:rPr sz="6000" b="1" spc="-215" dirty="0">
                <a:solidFill>
                  <a:srgbClr val="FBEA04"/>
                </a:solidFill>
                <a:latin typeface="Tahoma"/>
                <a:cs typeface="Tahoma"/>
              </a:rPr>
              <a:t>Y</a:t>
            </a:r>
            <a:r>
              <a:rPr sz="6000" b="1" spc="-40" dirty="0">
                <a:solidFill>
                  <a:srgbClr val="FBEA04"/>
                </a:solidFill>
                <a:latin typeface="Tahoma"/>
                <a:cs typeface="Tahoma"/>
              </a:rPr>
              <a:t>THON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4767" y="3853383"/>
            <a:ext cx="79768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4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65" dirty="0">
                <a:solidFill>
                  <a:srgbClr val="FFFFFF"/>
                </a:solidFill>
                <a:latin typeface="Verdana"/>
                <a:cs typeface="Verdana"/>
              </a:rPr>
              <a:t>COURS</a:t>
            </a:r>
            <a:r>
              <a:rPr sz="3400" spc="-1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20" dirty="0">
                <a:solidFill>
                  <a:srgbClr val="FFFFFF"/>
                </a:solidFill>
                <a:latin typeface="Verdana"/>
                <a:cs typeface="Verdana"/>
              </a:rPr>
              <a:t>FO</a:t>
            </a:r>
            <a:r>
              <a:rPr sz="34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400" spc="-95" dirty="0">
                <a:solidFill>
                  <a:srgbClr val="FFFFFF"/>
                </a:solidFill>
                <a:latin typeface="Verdana"/>
                <a:cs typeface="Verdana"/>
              </a:rPr>
              <a:t>SOLUTE</a:t>
            </a:r>
            <a:r>
              <a:rPr sz="34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45" dirty="0">
                <a:solidFill>
                  <a:srgbClr val="FFFFFF"/>
                </a:solidFill>
                <a:latin typeface="Verdana"/>
                <a:cs typeface="Verdana"/>
              </a:rPr>
              <a:t>BEGI</a:t>
            </a:r>
            <a:r>
              <a:rPr sz="3400" spc="-1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210" dirty="0">
                <a:solidFill>
                  <a:srgbClr val="FFFFFF"/>
                </a:solidFill>
                <a:latin typeface="Verdana"/>
                <a:cs typeface="Verdana"/>
              </a:rPr>
              <a:t>RS</a:t>
            </a:r>
            <a:endParaRPr sz="3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4641" y="2522220"/>
            <a:ext cx="10840973" cy="1703831"/>
            <a:chOff x="564641" y="2522220"/>
            <a:chExt cx="10840973" cy="1703831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5687" y="2522220"/>
              <a:ext cx="1709927" cy="17038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5227" y="2651760"/>
              <a:ext cx="1455420" cy="14493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4641" y="3512058"/>
              <a:ext cx="8808085" cy="0"/>
            </a:xfrm>
            <a:custGeom>
              <a:avLst/>
              <a:gdLst/>
              <a:ahLst/>
              <a:cxnLst/>
              <a:rect l="l" t="t" r="r" b="b"/>
              <a:pathLst>
                <a:path w="8808085">
                  <a:moveTo>
                    <a:pt x="0" y="0"/>
                  </a:moveTo>
                  <a:lnTo>
                    <a:pt x="8807958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2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4800"/>
            <a:ext cx="1140515" cy="5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56" y="76200"/>
            <a:ext cx="1013783" cy="10183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127" y="2895092"/>
            <a:ext cx="89636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/>
              <a:t>OP</a:t>
            </a:r>
            <a:r>
              <a:rPr sz="6000" spc="-40" dirty="0"/>
              <a:t>E</a:t>
            </a:r>
            <a:r>
              <a:rPr sz="6000" spc="-135" dirty="0"/>
              <a:t>R</a:t>
            </a:r>
            <a:r>
              <a:rPr sz="6000" spc="-105" dirty="0"/>
              <a:t>A</a:t>
            </a:r>
            <a:r>
              <a:rPr sz="6000" spc="-175" dirty="0"/>
              <a:t>TOR</a:t>
            </a:r>
            <a:r>
              <a:rPr sz="6000" spc="-155" dirty="0"/>
              <a:t>S</a:t>
            </a:r>
            <a:r>
              <a:rPr sz="6000" spc="-434" dirty="0"/>
              <a:t> </a:t>
            </a:r>
            <a:r>
              <a:rPr sz="6000" spc="-450" dirty="0"/>
              <a:t>IN</a:t>
            </a:r>
            <a:r>
              <a:rPr sz="6000" spc="-365" dirty="0"/>
              <a:t> </a:t>
            </a:r>
            <a:r>
              <a:rPr sz="6000" spc="-220" dirty="0">
                <a:solidFill>
                  <a:srgbClr val="FBEA04"/>
                </a:solidFill>
              </a:rPr>
              <a:t>P</a:t>
            </a:r>
            <a:r>
              <a:rPr sz="6000" spc="-200" dirty="0">
                <a:solidFill>
                  <a:srgbClr val="FBEA04"/>
                </a:solidFill>
              </a:rPr>
              <a:t>Y</a:t>
            </a:r>
            <a:r>
              <a:rPr sz="6000" spc="-40" dirty="0">
                <a:solidFill>
                  <a:srgbClr val="FBEA04"/>
                </a:solidFill>
              </a:rPr>
              <a:t>THON</a:t>
            </a:r>
            <a:endParaRPr sz="6000"/>
          </a:p>
        </p:txBody>
      </p:sp>
      <p:pic>
        <p:nvPicPr>
          <p:cNvPr id="8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4800"/>
            <a:ext cx="1140515" cy="5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6" y="76200"/>
            <a:ext cx="1013783" cy="10183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0055" y="0"/>
            <a:ext cx="9772015" cy="6858000"/>
            <a:chOff x="1210055" y="0"/>
            <a:chExt cx="9772015" cy="6858000"/>
          </a:xfrm>
        </p:grpSpPr>
        <p:sp>
          <p:nvSpPr>
            <p:cNvPr id="3" name="object 3"/>
            <p:cNvSpPr/>
            <p:nvPr/>
          </p:nvSpPr>
          <p:spPr>
            <a:xfrm>
              <a:off x="1210055" y="0"/>
              <a:ext cx="9772015" cy="6858000"/>
            </a:xfrm>
            <a:custGeom>
              <a:avLst/>
              <a:gdLst/>
              <a:ahLst/>
              <a:cxnLst/>
              <a:rect l="l" t="t" r="r" b="b"/>
              <a:pathLst>
                <a:path w="9772015" h="6858000">
                  <a:moveTo>
                    <a:pt x="8349615" y="0"/>
                  </a:moveTo>
                  <a:lnTo>
                    <a:pt x="1422273" y="0"/>
                  </a:lnTo>
                  <a:lnTo>
                    <a:pt x="1269238" y="159639"/>
                  </a:lnTo>
                  <a:lnTo>
                    <a:pt x="1236560" y="195780"/>
                  </a:lnTo>
                  <a:lnTo>
                    <a:pt x="1204242" y="232247"/>
                  </a:lnTo>
                  <a:lnTo>
                    <a:pt x="1172286" y="269037"/>
                  </a:lnTo>
                  <a:lnTo>
                    <a:pt x="1140694" y="306147"/>
                  </a:lnTo>
                  <a:lnTo>
                    <a:pt x="1109469" y="343574"/>
                  </a:lnTo>
                  <a:lnTo>
                    <a:pt x="1078615" y="381315"/>
                  </a:lnTo>
                  <a:lnTo>
                    <a:pt x="1048134" y="419369"/>
                  </a:lnTo>
                  <a:lnTo>
                    <a:pt x="1018029" y="457730"/>
                  </a:lnTo>
                  <a:lnTo>
                    <a:pt x="988302" y="496399"/>
                  </a:lnTo>
                  <a:lnTo>
                    <a:pt x="958956" y="535370"/>
                  </a:lnTo>
                  <a:lnTo>
                    <a:pt x="929995" y="574642"/>
                  </a:lnTo>
                  <a:lnTo>
                    <a:pt x="901420" y="614212"/>
                  </a:lnTo>
                  <a:lnTo>
                    <a:pt x="873235" y="654077"/>
                  </a:lnTo>
                  <a:lnTo>
                    <a:pt x="845443" y="694234"/>
                  </a:lnTo>
                  <a:lnTo>
                    <a:pt x="818045" y="734681"/>
                  </a:lnTo>
                  <a:lnTo>
                    <a:pt x="791046" y="775415"/>
                  </a:lnTo>
                  <a:lnTo>
                    <a:pt x="764448" y="816433"/>
                  </a:lnTo>
                  <a:lnTo>
                    <a:pt x="738252" y="857732"/>
                  </a:lnTo>
                  <a:lnTo>
                    <a:pt x="712464" y="899309"/>
                  </a:lnTo>
                  <a:lnTo>
                    <a:pt x="687084" y="941162"/>
                  </a:lnTo>
                  <a:lnTo>
                    <a:pt x="662116" y="983289"/>
                  </a:lnTo>
                  <a:lnTo>
                    <a:pt x="637563" y="1025685"/>
                  </a:lnTo>
                  <a:lnTo>
                    <a:pt x="613428" y="1068349"/>
                  </a:lnTo>
                  <a:lnTo>
                    <a:pt x="589712" y="1111278"/>
                  </a:lnTo>
                  <a:lnTo>
                    <a:pt x="566420" y="1154468"/>
                  </a:lnTo>
                  <a:lnTo>
                    <a:pt x="543553" y="1197918"/>
                  </a:lnTo>
                  <a:lnTo>
                    <a:pt x="521115" y="1241624"/>
                  </a:lnTo>
                  <a:lnTo>
                    <a:pt x="499108" y="1285584"/>
                  </a:lnTo>
                  <a:lnTo>
                    <a:pt x="477535" y="1329795"/>
                  </a:lnTo>
                  <a:lnTo>
                    <a:pt x="456400" y="1374253"/>
                  </a:lnTo>
                  <a:lnTo>
                    <a:pt x="435703" y="1418958"/>
                  </a:lnTo>
                  <a:lnTo>
                    <a:pt x="415450" y="1463904"/>
                  </a:lnTo>
                  <a:lnTo>
                    <a:pt x="395641" y="1509091"/>
                  </a:lnTo>
                  <a:lnTo>
                    <a:pt x="376281" y="1554515"/>
                  </a:lnTo>
                  <a:lnTo>
                    <a:pt x="357371" y="1600173"/>
                  </a:lnTo>
                  <a:lnTo>
                    <a:pt x="338915" y="1646062"/>
                  </a:lnTo>
                  <a:lnTo>
                    <a:pt x="320915" y="1692181"/>
                  </a:lnTo>
                  <a:lnTo>
                    <a:pt x="303374" y="1738525"/>
                  </a:lnTo>
                  <a:lnTo>
                    <a:pt x="286295" y="1785093"/>
                  </a:lnTo>
                  <a:lnTo>
                    <a:pt x="269681" y="1831881"/>
                  </a:lnTo>
                  <a:lnTo>
                    <a:pt x="253535" y="1878887"/>
                  </a:lnTo>
                  <a:lnTo>
                    <a:pt x="237858" y="1926108"/>
                  </a:lnTo>
                  <a:lnTo>
                    <a:pt x="222655" y="1973541"/>
                  </a:lnTo>
                  <a:lnTo>
                    <a:pt x="207927" y="2021183"/>
                  </a:lnTo>
                  <a:lnTo>
                    <a:pt x="193678" y="2069033"/>
                  </a:lnTo>
                  <a:lnTo>
                    <a:pt x="179910" y="2117086"/>
                  </a:lnTo>
                  <a:lnTo>
                    <a:pt x="166626" y="2165340"/>
                  </a:lnTo>
                  <a:lnTo>
                    <a:pt x="153829" y="2213793"/>
                  </a:lnTo>
                  <a:lnTo>
                    <a:pt x="141522" y="2262441"/>
                  </a:lnTo>
                  <a:lnTo>
                    <a:pt x="129708" y="2311283"/>
                  </a:lnTo>
                  <a:lnTo>
                    <a:pt x="118388" y="2360314"/>
                  </a:lnTo>
                  <a:lnTo>
                    <a:pt x="107567" y="2409533"/>
                  </a:lnTo>
                  <a:lnTo>
                    <a:pt x="97246" y="2458936"/>
                  </a:lnTo>
                  <a:lnTo>
                    <a:pt x="87429" y="2508521"/>
                  </a:lnTo>
                  <a:lnTo>
                    <a:pt x="78118" y="2558286"/>
                  </a:lnTo>
                  <a:lnTo>
                    <a:pt x="69317" y="2608226"/>
                  </a:lnTo>
                  <a:lnTo>
                    <a:pt x="61027" y="2658340"/>
                  </a:lnTo>
                  <a:lnTo>
                    <a:pt x="53252" y="2708625"/>
                  </a:lnTo>
                  <a:lnTo>
                    <a:pt x="45995" y="2759078"/>
                  </a:lnTo>
                  <a:lnTo>
                    <a:pt x="39257" y="2809696"/>
                  </a:lnTo>
                  <a:lnTo>
                    <a:pt x="33043" y="2860477"/>
                  </a:lnTo>
                  <a:lnTo>
                    <a:pt x="27354" y="2911417"/>
                  </a:lnTo>
                  <a:lnTo>
                    <a:pt x="22194" y="2962515"/>
                  </a:lnTo>
                  <a:lnTo>
                    <a:pt x="17566" y="3013766"/>
                  </a:lnTo>
                  <a:lnTo>
                    <a:pt x="13471" y="3065170"/>
                  </a:lnTo>
                  <a:lnTo>
                    <a:pt x="9914" y="3116721"/>
                  </a:lnTo>
                  <a:lnTo>
                    <a:pt x="6896" y="3168419"/>
                  </a:lnTo>
                  <a:lnTo>
                    <a:pt x="4421" y="3220260"/>
                  </a:lnTo>
                  <a:lnTo>
                    <a:pt x="2491" y="3272241"/>
                  </a:lnTo>
                  <a:lnTo>
                    <a:pt x="1109" y="3324360"/>
                  </a:lnTo>
                  <a:lnTo>
                    <a:pt x="277" y="3376614"/>
                  </a:lnTo>
                  <a:lnTo>
                    <a:pt x="0" y="3429000"/>
                  </a:lnTo>
                  <a:lnTo>
                    <a:pt x="277" y="3481385"/>
                  </a:lnTo>
                  <a:lnTo>
                    <a:pt x="1109" y="3533639"/>
                  </a:lnTo>
                  <a:lnTo>
                    <a:pt x="2491" y="3585758"/>
                  </a:lnTo>
                  <a:lnTo>
                    <a:pt x="4421" y="3637739"/>
                  </a:lnTo>
                  <a:lnTo>
                    <a:pt x="6896" y="3689579"/>
                  </a:lnTo>
                  <a:lnTo>
                    <a:pt x="9914" y="3741277"/>
                  </a:lnTo>
                  <a:lnTo>
                    <a:pt x="13471" y="3792828"/>
                  </a:lnTo>
                  <a:lnTo>
                    <a:pt x="17566" y="3844231"/>
                  </a:lnTo>
                  <a:lnTo>
                    <a:pt x="22194" y="3895482"/>
                  </a:lnTo>
                  <a:lnTo>
                    <a:pt x="27354" y="3946579"/>
                  </a:lnTo>
                  <a:lnTo>
                    <a:pt x="33043" y="3997519"/>
                  </a:lnTo>
                  <a:lnTo>
                    <a:pt x="39257" y="4048299"/>
                  </a:lnTo>
                  <a:lnTo>
                    <a:pt x="45995" y="4098917"/>
                  </a:lnTo>
                  <a:lnTo>
                    <a:pt x="53252" y="4149369"/>
                  </a:lnTo>
                  <a:lnTo>
                    <a:pt x="61027" y="4199653"/>
                  </a:lnTo>
                  <a:lnTo>
                    <a:pt x="69317" y="4249767"/>
                  </a:lnTo>
                  <a:lnTo>
                    <a:pt x="78118" y="4299706"/>
                  </a:lnTo>
                  <a:lnTo>
                    <a:pt x="87429" y="4349470"/>
                  </a:lnTo>
                  <a:lnTo>
                    <a:pt x="97246" y="4399054"/>
                  </a:lnTo>
                  <a:lnTo>
                    <a:pt x="107567" y="4448457"/>
                  </a:lnTo>
                  <a:lnTo>
                    <a:pt x="118388" y="4497675"/>
                  </a:lnTo>
                  <a:lnTo>
                    <a:pt x="129708" y="4546705"/>
                  </a:lnTo>
                  <a:lnTo>
                    <a:pt x="141522" y="4595546"/>
                  </a:lnTo>
                  <a:lnTo>
                    <a:pt x="153829" y="4644193"/>
                  </a:lnTo>
                  <a:lnTo>
                    <a:pt x="166626" y="4692645"/>
                  </a:lnTo>
                  <a:lnTo>
                    <a:pt x="179910" y="4740899"/>
                  </a:lnTo>
                  <a:lnTo>
                    <a:pt x="193678" y="4788951"/>
                  </a:lnTo>
                  <a:lnTo>
                    <a:pt x="207927" y="4836799"/>
                  </a:lnTo>
                  <a:lnTo>
                    <a:pt x="222655" y="4884441"/>
                  </a:lnTo>
                  <a:lnTo>
                    <a:pt x="237858" y="4931873"/>
                  </a:lnTo>
                  <a:lnTo>
                    <a:pt x="253535" y="4979093"/>
                  </a:lnTo>
                  <a:lnTo>
                    <a:pt x="269681" y="5026098"/>
                  </a:lnTo>
                  <a:lnTo>
                    <a:pt x="286295" y="5072885"/>
                  </a:lnTo>
                  <a:lnTo>
                    <a:pt x="303374" y="5119452"/>
                  </a:lnTo>
                  <a:lnTo>
                    <a:pt x="320915" y="5165795"/>
                  </a:lnTo>
                  <a:lnTo>
                    <a:pt x="338915" y="5211913"/>
                  </a:lnTo>
                  <a:lnTo>
                    <a:pt x="357371" y="5257801"/>
                  </a:lnTo>
                  <a:lnTo>
                    <a:pt x="376281" y="5303459"/>
                  </a:lnTo>
                  <a:lnTo>
                    <a:pt x="395641" y="5348881"/>
                  </a:lnTo>
                  <a:lnTo>
                    <a:pt x="415450" y="5394067"/>
                  </a:lnTo>
                  <a:lnTo>
                    <a:pt x="435703" y="5439013"/>
                  </a:lnTo>
                  <a:lnTo>
                    <a:pt x="456400" y="5483716"/>
                  </a:lnTo>
                  <a:lnTo>
                    <a:pt x="477535" y="5528174"/>
                  </a:lnTo>
                  <a:lnTo>
                    <a:pt x="499108" y="5572384"/>
                  </a:lnTo>
                  <a:lnTo>
                    <a:pt x="521115" y="5616343"/>
                  </a:lnTo>
                  <a:lnTo>
                    <a:pt x="543553" y="5660049"/>
                  </a:lnTo>
                  <a:lnTo>
                    <a:pt x="566420" y="5703498"/>
                  </a:lnTo>
                  <a:lnTo>
                    <a:pt x="589712" y="5746687"/>
                  </a:lnTo>
                  <a:lnTo>
                    <a:pt x="613428" y="5789615"/>
                  </a:lnTo>
                  <a:lnTo>
                    <a:pt x="637563" y="5832279"/>
                  </a:lnTo>
                  <a:lnTo>
                    <a:pt x="662116" y="5874674"/>
                  </a:lnTo>
                  <a:lnTo>
                    <a:pt x="687084" y="5916800"/>
                  </a:lnTo>
                  <a:lnTo>
                    <a:pt x="712464" y="5958653"/>
                  </a:lnTo>
                  <a:lnTo>
                    <a:pt x="738252" y="6000230"/>
                  </a:lnTo>
                  <a:lnTo>
                    <a:pt x="764448" y="6041528"/>
                  </a:lnTo>
                  <a:lnTo>
                    <a:pt x="791046" y="6082546"/>
                  </a:lnTo>
                  <a:lnTo>
                    <a:pt x="818045" y="6123279"/>
                  </a:lnTo>
                  <a:lnTo>
                    <a:pt x="845443" y="6163725"/>
                  </a:lnTo>
                  <a:lnTo>
                    <a:pt x="873235" y="6203882"/>
                  </a:lnTo>
                  <a:lnTo>
                    <a:pt x="901420" y="6243747"/>
                  </a:lnTo>
                  <a:lnTo>
                    <a:pt x="929995" y="6283317"/>
                  </a:lnTo>
                  <a:lnTo>
                    <a:pt x="958956" y="6322589"/>
                  </a:lnTo>
                  <a:lnTo>
                    <a:pt x="988302" y="6361560"/>
                  </a:lnTo>
                  <a:lnTo>
                    <a:pt x="1018029" y="6400228"/>
                  </a:lnTo>
                  <a:lnTo>
                    <a:pt x="1048134" y="6438590"/>
                  </a:lnTo>
                  <a:lnTo>
                    <a:pt x="1078615" y="6476644"/>
                  </a:lnTo>
                  <a:lnTo>
                    <a:pt x="1109469" y="6514385"/>
                  </a:lnTo>
                  <a:lnTo>
                    <a:pt x="1140694" y="6551812"/>
                  </a:lnTo>
                  <a:lnTo>
                    <a:pt x="1172286" y="6588922"/>
                  </a:lnTo>
                  <a:lnTo>
                    <a:pt x="1204242" y="6625713"/>
                  </a:lnTo>
                  <a:lnTo>
                    <a:pt x="1236560" y="6662180"/>
                  </a:lnTo>
                  <a:lnTo>
                    <a:pt x="1269238" y="6698322"/>
                  </a:lnTo>
                  <a:lnTo>
                    <a:pt x="1422273" y="6857999"/>
                  </a:lnTo>
                  <a:lnTo>
                    <a:pt x="8349615" y="6857999"/>
                  </a:lnTo>
                  <a:lnTo>
                    <a:pt x="8502650" y="6698322"/>
                  </a:lnTo>
                  <a:lnTo>
                    <a:pt x="8535327" y="6662180"/>
                  </a:lnTo>
                  <a:lnTo>
                    <a:pt x="8567645" y="6625713"/>
                  </a:lnTo>
                  <a:lnTo>
                    <a:pt x="8599601" y="6588922"/>
                  </a:lnTo>
                  <a:lnTo>
                    <a:pt x="8631193" y="6551812"/>
                  </a:lnTo>
                  <a:lnTo>
                    <a:pt x="8662418" y="6514385"/>
                  </a:lnTo>
                  <a:lnTo>
                    <a:pt x="8693272" y="6476644"/>
                  </a:lnTo>
                  <a:lnTo>
                    <a:pt x="8723753" y="6438590"/>
                  </a:lnTo>
                  <a:lnTo>
                    <a:pt x="8753858" y="6400228"/>
                  </a:lnTo>
                  <a:lnTo>
                    <a:pt x="8783585" y="6361560"/>
                  </a:lnTo>
                  <a:lnTo>
                    <a:pt x="8812931" y="6322589"/>
                  </a:lnTo>
                  <a:lnTo>
                    <a:pt x="8841892" y="6283317"/>
                  </a:lnTo>
                  <a:lnTo>
                    <a:pt x="8870467" y="6243747"/>
                  </a:lnTo>
                  <a:lnTo>
                    <a:pt x="8898652" y="6203882"/>
                  </a:lnTo>
                  <a:lnTo>
                    <a:pt x="8926444" y="6163725"/>
                  </a:lnTo>
                  <a:lnTo>
                    <a:pt x="8953842" y="6123279"/>
                  </a:lnTo>
                  <a:lnTo>
                    <a:pt x="8980841" y="6082546"/>
                  </a:lnTo>
                  <a:lnTo>
                    <a:pt x="9007439" y="6041528"/>
                  </a:lnTo>
                  <a:lnTo>
                    <a:pt x="9033635" y="6000230"/>
                  </a:lnTo>
                  <a:lnTo>
                    <a:pt x="9059423" y="5958653"/>
                  </a:lnTo>
                  <a:lnTo>
                    <a:pt x="9084803" y="5916800"/>
                  </a:lnTo>
                  <a:lnTo>
                    <a:pt x="9109771" y="5874674"/>
                  </a:lnTo>
                  <a:lnTo>
                    <a:pt x="9134324" y="5832279"/>
                  </a:lnTo>
                  <a:lnTo>
                    <a:pt x="9158459" y="5789615"/>
                  </a:lnTo>
                  <a:lnTo>
                    <a:pt x="9182175" y="5746687"/>
                  </a:lnTo>
                  <a:lnTo>
                    <a:pt x="9205467" y="5703498"/>
                  </a:lnTo>
                  <a:lnTo>
                    <a:pt x="9228334" y="5660049"/>
                  </a:lnTo>
                  <a:lnTo>
                    <a:pt x="9250772" y="5616343"/>
                  </a:lnTo>
                  <a:lnTo>
                    <a:pt x="9272779" y="5572384"/>
                  </a:lnTo>
                  <a:lnTo>
                    <a:pt x="9294352" y="5528174"/>
                  </a:lnTo>
                  <a:lnTo>
                    <a:pt x="9315487" y="5483716"/>
                  </a:lnTo>
                  <a:lnTo>
                    <a:pt x="9336184" y="5439013"/>
                  </a:lnTo>
                  <a:lnTo>
                    <a:pt x="9356437" y="5394067"/>
                  </a:lnTo>
                  <a:lnTo>
                    <a:pt x="9376246" y="5348881"/>
                  </a:lnTo>
                  <a:lnTo>
                    <a:pt x="9395606" y="5303459"/>
                  </a:lnTo>
                  <a:lnTo>
                    <a:pt x="9414516" y="5257801"/>
                  </a:lnTo>
                  <a:lnTo>
                    <a:pt x="9432972" y="5211913"/>
                  </a:lnTo>
                  <a:lnTo>
                    <a:pt x="9450972" y="5165795"/>
                  </a:lnTo>
                  <a:lnTo>
                    <a:pt x="9468513" y="5119452"/>
                  </a:lnTo>
                  <a:lnTo>
                    <a:pt x="9485592" y="5072885"/>
                  </a:lnTo>
                  <a:lnTo>
                    <a:pt x="9502206" y="5026098"/>
                  </a:lnTo>
                  <a:lnTo>
                    <a:pt x="9518352" y="4979093"/>
                  </a:lnTo>
                  <a:lnTo>
                    <a:pt x="9534029" y="4931873"/>
                  </a:lnTo>
                  <a:lnTo>
                    <a:pt x="9549232" y="4884441"/>
                  </a:lnTo>
                  <a:lnTo>
                    <a:pt x="9563960" y="4836799"/>
                  </a:lnTo>
                  <a:lnTo>
                    <a:pt x="9578209" y="4788951"/>
                  </a:lnTo>
                  <a:lnTo>
                    <a:pt x="9591977" y="4740899"/>
                  </a:lnTo>
                  <a:lnTo>
                    <a:pt x="9605261" y="4692645"/>
                  </a:lnTo>
                  <a:lnTo>
                    <a:pt x="9618058" y="4644193"/>
                  </a:lnTo>
                  <a:lnTo>
                    <a:pt x="9630365" y="4595546"/>
                  </a:lnTo>
                  <a:lnTo>
                    <a:pt x="9642179" y="4546705"/>
                  </a:lnTo>
                  <a:lnTo>
                    <a:pt x="9653499" y="4497675"/>
                  </a:lnTo>
                  <a:lnTo>
                    <a:pt x="9664320" y="4448457"/>
                  </a:lnTo>
                  <a:lnTo>
                    <a:pt x="9674641" y="4399054"/>
                  </a:lnTo>
                  <a:lnTo>
                    <a:pt x="9684458" y="4349470"/>
                  </a:lnTo>
                  <a:lnTo>
                    <a:pt x="9693769" y="4299706"/>
                  </a:lnTo>
                  <a:lnTo>
                    <a:pt x="9702570" y="4249767"/>
                  </a:lnTo>
                  <a:lnTo>
                    <a:pt x="9710860" y="4199653"/>
                  </a:lnTo>
                  <a:lnTo>
                    <a:pt x="9718635" y="4149369"/>
                  </a:lnTo>
                  <a:lnTo>
                    <a:pt x="9725892" y="4098917"/>
                  </a:lnTo>
                  <a:lnTo>
                    <a:pt x="9732630" y="4048299"/>
                  </a:lnTo>
                  <a:lnTo>
                    <a:pt x="9738844" y="3997519"/>
                  </a:lnTo>
                  <a:lnTo>
                    <a:pt x="9744533" y="3946579"/>
                  </a:lnTo>
                  <a:lnTo>
                    <a:pt x="9749693" y="3895482"/>
                  </a:lnTo>
                  <a:lnTo>
                    <a:pt x="9754321" y="3844231"/>
                  </a:lnTo>
                  <a:lnTo>
                    <a:pt x="9758416" y="3792828"/>
                  </a:lnTo>
                  <a:lnTo>
                    <a:pt x="9761973" y="3741277"/>
                  </a:lnTo>
                  <a:lnTo>
                    <a:pt x="9764991" y="3689579"/>
                  </a:lnTo>
                  <a:lnTo>
                    <a:pt x="9767466" y="3637739"/>
                  </a:lnTo>
                  <a:lnTo>
                    <a:pt x="9769396" y="3585758"/>
                  </a:lnTo>
                  <a:lnTo>
                    <a:pt x="9770778" y="3533639"/>
                  </a:lnTo>
                  <a:lnTo>
                    <a:pt x="9771610" y="3481385"/>
                  </a:lnTo>
                  <a:lnTo>
                    <a:pt x="9771888" y="3429000"/>
                  </a:lnTo>
                  <a:lnTo>
                    <a:pt x="9771610" y="3376614"/>
                  </a:lnTo>
                  <a:lnTo>
                    <a:pt x="9770778" y="3324360"/>
                  </a:lnTo>
                  <a:lnTo>
                    <a:pt x="9769396" y="3272241"/>
                  </a:lnTo>
                  <a:lnTo>
                    <a:pt x="9767466" y="3220260"/>
                  </a:lnTo>
                  <a:lnTo>
                    <a:pt x="9764991" y="3168419"/>
                  </a:lnTo>
                  <a:lnTo>
                    <a:pt x="9761973" y="3116721"/>
                  </a:lnTo>
                  <a:lnTo>
                    <a:pt x="9758416" y="3065170"/>
                  </a:lnTo>
                  <a:lnTo>
                    <a:pt x="9754321" y="3013766"/>
                  </a:lnTo>
                  <a:lnTo>
                    <a:pt x="9749693" y="2962515"/>
                  </a:lnTo>
                  <a:lnTo>
                    <a:pt x="9744533" y="2911417"/>
                  </a:lnTo>
                  <a:lnTo>
                    <a:pt x="9738844" y="2860477"/>
                  </a:lnTo>
                  <a:lnTo>
                    <a:pt x="9732630" y="2809696"/>
                  </a:lnTo>
                  <a:lnTo>
                    <a:pt x="9725892" y="2759078"/>
                  </a:lnTo>
                  <a:lnTo>
                    <a:pt x="9718635" y="2708625"/>
                  </a:lnTo>
                  <a:lnTo>
                    <a:pt x="9710860" y="2658340"/>
                  </a:lnTo>
                  <a:lnTo>
                    <a:pt x="9702570" y="2608226"/>
                  </a:lnTo>
                  <a:lnTo>
                    <a:pt x="9693769" y="2558286"/>
                  </a:lnTo>
                  <a:lnTo>
                    <a:pt x="9684458" y="2508521"/>
                  </a:lnTo>
                  <a:lnTo>
                    <a:pt x="9674641" y="2458936"/>
                  </a:lnTo>
                  <a:lnTo>
                    <a:pt x="9664320" y="2409533"/>
                  </a:lnTo>
                  <a:lnTo>
                    <a:pt x="9653499" y="2360314"/>
                  </a:lnTo>
                  <a:lnTo>
                    <a:pt x="9642179" y="2311283"/>
                  </a:lnTo>
                  <a:lnTo>
                    <a:pt x="9630365" y="2262441"/>
                  </a:lnTo>
                  <a:lnTo>
                    <a:pt x="9618058" y="2213793"/>
                  </a:lnTo>
                  <a:lnTo>
                    <a:pt x="9605261" y="2165340"/>
                  </a:lnTo>
                  <a:lnTo>
                    <a:pt x="9591977" y="2117086"/>
                  </a:lnTo>
                  <a:lnTo>
                    <a:pt x="9578209" y="2069033"/>
                  </a:lnTo>
                  <a:lnTo>
                    <a:pt x="9563960" y="2021183"/>
                  </a:lnTo>
                  <a:lnTo>
                    <a:pt x="9549232" y="1973541"/>
                  </a:lnTo>
                  <a:lnTo>
                    <a:pt x="9534029" y="1926108"/>
                  </a:lnTo>
                  <a:lnTo>
                    <a:pt x="9518352" y="1878887"/>
                  </a:lnTo>
                  <a:lnTo>
                    <a:pt x="9502206" y="1831881"/>
                  </a:lnTo>
                  <a:lnTo>
                    <a:pt x="9485592" y="1785093"/>
                  </a:lnTo>
                  <a:lnTo>
                    <a:pt x="9468513" y="1738525"/>
                  </a:lnTo>
                  <a:lnTo>
                    <a:pt x="9450972" y="1692181"/>
                  </a:lnTo>
                  <a:lnTo>
                    <a:pt x="9432972" y="1646062"/>
                  </a:lnTo>
                  <a:lnTo>
                    <a:pt x="9414516" y="1600173"/>
                  </a:lnTo>
                  <a:lnTo>
                    <a:pt x="9395606" y="1554515"/>
                  </a:lnTo>
                  <a:lnTo>
                    <a:pt x="9376246" y="1509091"/>
                  </a:lnTo>
                  <a:lnTo>
                    <a:pt x="9356437" y="1463904"/>
                  </a:lnTo>
                  <a:lnTo>
                    <a:pt x="9336184" y="1418958"/>
                  </a:lnTo>
                  <a:lnTo>
                    <a:pt x="9315487" y="1374253"/>
                  </a:lnTo>
                  <a:lnTo>
                    <a:pt x="9294352" y="1329795"/>
                  </a:lnTo>
                  <a:lnTo>
                    <a:pt x="9272779" y="1285584"/>
                  </a:lnTo>
                  <a:lnTo>
                    <a:pt x="9250772" y="1241624"/>
                  </a:lnTo>
                  <a:lnTo>
                    <a:pt x="9228334" y="1197918"/>
                  </a:lnTo>
                  <a:lnTo>
                    <a:pt x="9205467" y="1154468"/>
                  </a:lnTo>
                  <a:lnTo>
                    <a:pt x="9182175" y="1111278"/>
                  </a:lnTo>
                  <a:lnTo>
                    <a:pt x="9158459" y="1068349"/>
                  </a:lnTo>
                  <a:lnTo>
                    <a:pt x="9134324" y="1025685"/>
                  </a:lnTo>
                  <a:lnTo>
                    <a:pt x="9109771" y="983289"/>
                  </a:lnTo>
                  <a:lnTo>
                    <a:pt x="9084803" y="941162"/>
                  </a:lnTo>
                  <a:lnTo>
                    <a:pt x="9059423" y="899309"/>
                  </a:lnTo>
                  <a:lnTo>
                    <a:pt x="9033635" y="857732"/>
                  </a:lnTo>
                  <a:lnTo>
                    <a:pt x="9007439" y="816433"/>
                  </a:lnTo>
                  <a:lnTo>
                    <a:pt x="8980841" y="775415"/>
                  </a:lnTo>
                  <a:lnTo>
                    <a:pt x="8953842" y="734681"/>
                  </a:lnTo>
                  <a:lnTo>
                    <a:pt x="8926444" y="694234"/>
                  </a:lnTo>
                  <a:lnTo>
                    <a:pt x="8898652" y="654077"/>
                  </a:lnTo>
                  <a:lnTo>
                    <a:pt x="8870467" y="614212"/>
                  </a:lnTo>
                  <a:lnTo>
                    <a:pt x="8841892" y="574642"/>
                  </a:lnTo>
                  <a:lnTo>
                    <a:pt x="8812931" y="535370"/>
                  </a:lnTo>
                  <a:lnTo>
                    <a:pt x="8783585" y="496399"/>
                  </a:lnTo>
                  <a:lnTo>
                    <a:pt x="8753858" y="457730"/>
                  </a:lnTo>
                  <a:lnTo>
                    <a:pt x="8723753" y="419369"/>
                  </a:lnTo>
                  <a:lnTo>
                    <a:pt x="8693272" y="381315"/>
                  </a:lnTo>
                  <a:lnTo>
                    <a:pt x="8662418" y="343574"/>
                  </a:lnTo>
                  <a:lnTo>
                    <a:pt x="8631193" y="306147"/>
                  </a:lnTo>
                  <a:lnTo>
                    <a:pt x="8599601" y="269037"/>
                  </a:lnTo>
                  <a:lnTo>
                    <a:pt x="8567645" y="232247"/>
                  </a:lnTo>
                  <a:lnTo>
                    <a:pt x="8535327" y="195780"/>
                  </a:lnTo>
                  <a:lnTo>
                    <a:pt x="8502650" y="159639"/>
                  </a:lnTo>
                  <a:lnTo>
                    <a:pt x="8349615" y="0"/>
                  </a:lnTo>
                  <a:close/>
                </a:path>
              </a:pathLst>
            </a:custGeom>
            <a:solidFill>
              <a:srgbClr val="D9D9D9">
                <a:alpha val="6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9991" y="12697"/>
              <a:ext cx="9272016" cy="6845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40479" y="4006596"/>
              <a:ext cx="4477385" cy="453390"/>
            </a:xfrm>
            <a:custGeom>
              <a:avLst/>
              <a:gdLst/>
              <a:ahLst/>
              <a:cxnLst/>
              <a:rect l="l" t="t" r="r" b="b"/>
              <a:pathLst>
                <a:path w="4477384" h="453389">
                  <a:moveTo>
                    <a:pt x="0" y="0"/>
                  </a:moveTo>
                  <a:lnTo>
                    <a:pt x="348361" y="452881"/>
                  </a:lnTo>
                </a:path>
                <a:path w="4477384" h="453389">
                  <a:moveTo>
                    <a:pt x="348361" y="0"/>
                  </a:moveTo>
                  <a:lnTo>
                    <a:pt x="0" y="452881"/>
                  </a:lnTo>
                </a:path>
                <a:path w="4477384" h="453389">
                  <a:moveTo>
                    <a:pt x="2081784" y="0"/>
                  </a:moveTo>
                  <a:lnTo>
                    <a:pt x="2430145" y="452881"/>
                  </a:lnTo>
                </a:path>
                <a:path w="4477384" h="453389">
                  <a:moveTo>
                    <a:pt x="2430145" y="0"/>
                  </a:moveTo>
                  <a:lnTo>
                    <a:pt x="2081784" y="452881"/>
                  </a:lnTo>
                </a:path>
                <a:path w="4477384" h="453389">
                  <a:moveTo>
                    <a:pt x="4128516" y="0"/>
                  </a:moveTo>
                  <a:lnTo>
                    <a:pt x="4476877" y="452881"/>
                  </a:lnTo>
                </a:path>
                <a:path w="4477384" h="453389">
                  <a:moveTo>
                    <a:pt x="4476877" y="0"/>
                  </a:moveTo>
                  <a:lnTo>
                    <a:pt x="4128516" y="452881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5657" y="6240658"/>
            <a:ext cx="1544666" cy="5755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7957" y="67056"/>
            <a:ext cx="1058509" cy="15819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527" y="537463"/>
            <a:ext cx="6170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2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-18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-18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220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4000" b="0" spc="26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4000" b="0" spc="-13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4000" b="0" spc="-11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445" dirty="0">
                <a:solidFill>
                  <a:srgbClr val="001B6F"/>
                </a:solidFill>
                <a:latin typeface="Verdana"/>
                <a:cs typeface="Verdana"/>
              </a:rPr>
              <a:t>IC</a:t>
            </a:r>
            <a:r>
              <a:rPr sz="4000" b="0" spc="-5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-9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4000" b="0" spc="-5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4000" b="0" spc="-5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4000" b="0" spc="-18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2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-18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240" dirty="0">
                <a:solidFill>
                  <a:srgbClr val="001B6F"/>
                </a:solidFill>
                <a:latin typeface="Verdana"/>
                <a:cs typeface="Verdana"/>
              </a:rPr>
              <a:t>ORS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854" y="1306830"/>
            <a:ext cx="6359525" cy="0"/>
          </a:xfrm>
          <a:custGeom>
            <a:avLst/>
            <a:gdLst/>
            <a:ahLst/>
            <a:cxnLst/>
            <a:rect l="l" t="t" r="r" b="b"/>
            <a:pathLst>
              <a:path w="6359525">
                <a:moveTo>
                  <a:pt x="0" y="0"/>
                </a:moveTo>
                <a:lnTo>
                  <a:pt x="6359398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5670" y="2024233"/>
            <a:ext cx="8184758" cy="3624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5657" y="6240658"/>
            <a:ext cx="1544666" cy="5755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7957" y="67056"/>
            <a:ext cx="1058509" cy="15819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527" y="537463"/>
            <a:ext cx="6535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9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4000" b="0" spc="17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4000" b="0" spc="21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4000" b="0" spc="65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4000" b="0" spc="2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-300" dirty="0">
                <a:solidFill>
                  <a:srgbClr val="001B6F"/>
                </a:solidFill>
                <a:latin typeface="Verdana"/>
                <a:cs typeface="Verdana"/>
              </a:rPr>
              <a:t>RIS</a:t>
            </a:r>
            <a:r>
              <a:rPr sz="4000" b="0" spc="-38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4000" b="0" spc="114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-53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-9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4000" b="0" spc="-5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4000" b="0" spc="-5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4000" b="0" spc="-18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2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-18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21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4000" b="0" spc="-17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-3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5958" y="1297686"/>
            <a:ext cx="6762750" cy="0"/>
          </a:xfrm>
          <a:custGeom>
            <a:avLst/>
            <a:gdLst/>
            <a:ahLst/>
            <a:cxnLst/>
            <a:rect l="l" t="t" r="r" b="b"/>
            <a:pathLst>
              <a:path w="6762750">
                <a:moveTo>
                  <a:pt x="0" y="0"/>
                </a:moveTo>
                <a:lnTo>
                  <a:pt x="6762369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6844" y="2018234"/>
            <a:ext cx="8391071" cy="3810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5657" y="6240658"/>
            <a:ext cx="1544666" cy="5755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7957" y="67056"/>
            <a:ext cx="1058509" cy="15819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527" y="537463"/>
            <a:ext cx="6492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2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-3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4000" b="0" spc="-30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-29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4000" b="0" spc="33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38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4000" b="0" spc="-50" dirty="0">
                <a:solidFill>
                  <a:srgbClr val="001B6F"/>
                </a:solidFill>
                <a:latin typeface="Verdana"/>
                <a:cs typeface="Verdana"/>
              </a:rPr>
              <a:t>EN</a:t>
            </a:r>
            <a:r>
              <a:rPr sz="4000" b="0" spc="-4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5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-9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4000" b="0" spc="-5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4000" b="0" spc="-5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4000" b="0" spc="-18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2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-18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21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4000" b="0" spc="-17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-3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906" y="1282446"/>
            <a:ext cx="6762750" cy="0"/>
          </a:xfrm>
          <a:custGeom>
            <a:avLst/>
            <a:gdLst/>
            <a:ahLst/>
            <a:cxnLst/>
            <a:rect l="l" t="t" r="r" b="b"/>
            <a:pathLst>
              <a:path w="6762750">
                <a:moveTo>
                  <a:pt x="0" y="0"/>
                </a:moveTo>
                <a:lnTo>
                  <a:pt x="6762369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2458" y="1511602"/>
            <a:ext cx="6894750" cy="5277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5657" y="6240658"/>
            <a:ext cx="1544666" cy="5755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7957" y="67056"/>
            <a:ext cx="1058509" cy="15819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527" y="537463"/>
            <a:ext cx="5258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12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4000" b="0" spc="-26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4000" b="0" spc="-235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-70" dirty="0">
                <a:solidFill>
                  <a:srgbClr val="001B6F"/>
                </a:solidFill>
                <a:latin typeface="Verdana"/>
                <a:cs typeface="Verdana"/>
              </a:rPr>
              <a:t>CA</a:t>
            </a:r>
            <a:r>
              <a:rPr sz="4000" b="0" spc="-55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4000" b="0" spc="-5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-9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4000" b="0" spc="-5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4000" b="0" spc="-5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4000" b="0" spc="-18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2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-18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240" dirty="0">
                <a:solidFill>
                  <a:srgbClr val="001B6F"/>
                </a:solidFill>
                <a:latin typeface="Verdana"/>
                <a:cs typeface="Verdana"/>
              </a:rPr>
              <a:t>ORS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854" y="1282446"/>
            <a:ext cx="5541010" cy="0"/>
          </a:xfrm>
          <a:custGeom>
            <a:avLst/>
            <a:gdLst/>
            <a:ahLst/>
            <a:cxnLst/>
            <a:rect l="l" t="t" r="r" b="b"/>
            <a:pathLst>
              <a:path w="5541010">
                <a:moveTo>
                  <a:pt x="0" y="0"/>
                </a:moveTo>
                <a:lnTo>
                  <a:pt x="5540756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6876" y="2262646"/>
            <a:ext cx="9550327" cy="21252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2642" y="2895092"/>
            <a:ext cx="83292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25" dirty="0"/>
              <a:t>N</a:t>
            </a:r>
            <a:r>
              <a:rPr sz="6000" spc="145" dirty="0"/>
              <a:t>U</a:t>
            </a:r>
            <a:r>
              <a:rPr sz="6000" spc="305" dirty="0"/>
              <a:t>MB</a:t>
            </a:r>
            <a:r>
              <a:rPr sz="6000" spc="254" dirty="0"/>
              <a:t>E</a:t>
            </a:r>
            <a:r>
              <a:rPr sz="6000" spc="-240" dirty="0"/>
              <a:t>R</a:t>
            </a:r>
            <a:r>
              <a:rPr sz="6000" spc="-204" dirty="0"/>
              <a:t>S</a:t>
            </a:r>
            <a:r>
              <a:rPr sz="6000" spc="-434" dirty="0"/>
              <a:t> </a:t>
            </a:r>
            <a:r>
              <a:rPr sz="6000" spc="-450" dirty="0"/>
              <a:t>IN</a:t>
            </a:r>
            <a:r>
              <a:rPr sz="6000" spc="-370" dirty="0"/>
              <a:t> </a:t>
            </a:r>
            <a:r>
              <a:rPr sz="6000" spc="-220" dirty="0">
                <a:solidFill>
                  <a:srgbClr val="FBEA04"/>
                </a:solidFill>
              </a:rPr>
              <a:t>P</a:t>
            </a:r>
            <a:r>
              <a:rPr sz="6000" spc="-210" dirty="0">
                <a:solidFill>
                  <a:srgbClr val="FBEA04"/>
                </a:solidFill>
              </a:rPr>
              <a:t>Y</a:t>
            </a:r>
            <a:r>
              <a:rPr sz="6000" spc="-100" dirty="0">
                <a:solidFill>
                  <a:srgbClr val="FBEA04"/>
                </a:solidFill>
              </a:rPr>
              <a:t>T</a:t>
            </a:r>
            <a:r>
              <a:rPr sz="6000" spc="-110" dirty="0">
                <a:solidFill>
                  <a:srgbClr val="FBEA04"/>
                </a:solidFill>
              </a:rPr>
              <a:t>H</a:t>
            </a:r>
            <a:r>
              <a:rPr sz="6000" spc="35" dirty="0">
                <a:solidFill>
                  <a:srgbClr val="FBEA04"/>
                </a:solidFill>
              </a:rPr>
              <a:t>ON</a:t>
            </a:r>
            <a:endParaRPr sz="6000"/>
          </a:p>
        </p:txBody>
      </p:sp>
      <p:pic>
        <p:nvPicPr>
          <p:cNvPr id="6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4800"/>
            <a:ext cx="1140515" cy="5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6" y="76200"/>
            <a:ext cx="1013783" cy="10183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27" y="537463"/>
            <a:ext cx="4756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65" dirty="0">
                <a:solidFill>
                  <a:srgbClr val="FBEA04"/>
                </a:solidFill>
                <a:latin typeface="Verdana"/>
                <a:cs typeface="Verdana"/>
              </a:rPr>
              <a:t>P</a:t>
            </a:r>
            <a:r>
              <a:rPr sz="4000" b="0" spc="-45" dirty="0">
                <a:solidFill>
                  <a:srgbClr val="FBEA04"/>
                </a:solidFill>
                <a:latin typeface="Verdana"/>
                <a:cs typeface="Verdana"/>
              </a:rPr>
              <a:t>Y</a:t>
            </a:r>
            <a:r>
              <a:rPr sz="4000" b="0" spc="-180" dirty="0">
                <a:solidFill>
                  <a:srgbClr val="FBEA04"/>
                </a:solidFill>
                <a:latin typeface="Verdana"/>
                <a:cs typeface="Verdana"/>
              </a:rPr>
              <a:t>T</a:t>
            </a:r>
            <a:r>
              <a:rPr sz="4000" b="0" spc="-165" dirty="0">
                <a:solidFill>
                  <a:srgbClr val="FBEA04"/>
                </a:solidFill>
                <a:latin typeface="Verdana"/>
                <a:cs typeface="Verdana"/>
              </a:rPr>
              <a:t>H</a:t>
            </a:r>
            <a:r>
              <a:rPr sz="4000" b="0" spc="-155" dirty="0">
                <a:solidFill>
                  <a:srgbClr val="FBEA04"/>
                </a:solidFill>
                <a:latin typeface="Verdana"/>
                <a:cs typeface="Verdana"/>
              </a:rPr>
              <a:t>O</a:t>
            </a:r>
            <a:r>
              <a:rPr sz="4000" b="0" spc="114" dirty="0">
                <a:solidFill>
                  <a:srgbClr val="FBEA04"/>
                </a:solidFill>
                <a:latin typeface="Verdana"/>
                <a:cs typeface="Verdana"/>
              </a:rPr>
              <a:t>N</a:t>
            </a:r>
            <a:r>
              <a:rPr sz="4000" b="0" spc="-515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4000" b="0" spc="5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6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4000" b="0" spc="60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4000" b="0" spc="-50" dirty="0">
                <a:solidFill>
                  <a:srgbClr val="001B6F"/>
                </a:solidFill>
                <a:latin typeface="Verdana"/>
                <a:cs typeface="Verdana"/>
              </a:rPr>
              <a:t>B</a:t>
            </a:r>
            <a:r>
              <a:rPr sz="4000" b="0" spc="-125" dirty="0">
                <a:solidFill>
                  <a:srgbClr val="001B6F"/>
                </a:solidFill>
                <a:latin typeface="Verdana"/>
                <a:cs typeface="Verdana"/>
              </a:rPr>
              <a:t>ER</a:t>
            </a:r>
            <a:r>
              <a:rPr sz="4000" b="0" spc="-3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854" y="1282446"/>
            <a:ext cx="4975225" cy="0"/>
          </a:xfrm>
          <a:custGeom>
            <a:avLst/>
            <a:gdLst/>
            <a:ahLst/>
            <a:cxnLst/>
            <a:rect l="l" t="t" r="r" b="b"/>
            <a:pathLst>
              <a:path w="4975225">
                <a:moveTo>
                  <a:pt x="0" y="0"/>
                </a:moveTo>
                <a:lnTo>
                  <a:pt x="4975098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845" y="1677416"/>
            <a:ext cx="8212455" cy="458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se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clu</a:t>
            </a:r>
            <a:r>
              <a:rPr sz="1900" spc="-130" dirty="0">
                <a:solidFill>
                  <a:srgbClr val="001B6F"/>
                </a:solidFill>
                <a:latin typeface="Verdana"/>
                <a:cs typeface="Verdana"/>
              </a:rPr>
              <a:t>de:</a:t>
            </a:r>
            <a:endParaRPr sz="1900">
              <a:latin typeface="Verdana"/>
              <a:cs typeface="Verdana"/>
            </a:endParaRPr>
          </a:p>
          <a:p>
            <a:pPr marL="699770" lvl="1" indent="-343535">
              <a:lnSpc>
                <a:spcPct val="100000"/>
              </a:lnSpc>
              <a:spcBef>
                <a:spcPts val="1680"/>
              </a:spcBef>
              <a:buFont typeface="Wingdings"/>
              <a:buChar char=""/>
              <a:tabLst>
                <a:tab pos="699770" algn="l"/>
                <a:tab pos="700405" algn="l"/>
              </a:tabLst>
            </a:pPr>
            <a:r>
              <a:rPr sz="1900" spc="-45" dirty="0">
                <a:solidFill>
                  <a:srgbClr val="001B6F"/>
                </a:solidFill>
                <a:latin typeface="Verdana"/>
                <a:cs typeface="Verdana"/>
              </a:rPr>
              <a:t>Integer</a:t>
            </a:r>
            <a:endParaRPr sz="1900">
              <a:latin typeface="Verdana"/>
              <a:cs typeface="Verdana"/>
            </a:endParaRPr>
          </a:p>
          <a:p>
            <a:pPr marL="699770" lvl="1" indent="-343535">
              <a:lnSpc>
                <a:spcPct val="100000"/>
              </a:lnSpc>
              <a:spcBef>
                <a:spcPts val="1140"/>
              </a:spcBef>
              <a:buFont typeface="Wingdings"/>
              <a:buChar char=""/>
              <a:tabLst>
                <a:tab pos="699770" algn="l"/>
                <a:tab pos="700405" algn="l"/>
              </a:tabLst>
            </a:pP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Floats</a:t>
            </a:r>
            <a:endParaRPr sz="1900">
              <a:latin typeface="Verdana"/>
              <a:cs typeface="Verdana"/>
            </a:endParaRPr>
          </a:p>
          <a:p>
            <a:pPr marL="699770" lvl="1" indent="-343535">
              <a:lnSpc>
                <a:spcPct val="100000"/>
              </a:lnSpc>
              <a:spcBef>
                <a:spcPts val="1140"/>
              </a:spcBef>
              <a:buFont typeface="Wingdings"/>
              <a:buChar char=""/>
              <a:tabLst>
                <a:tab pos="699770" algn="l"/>
                <a:tab pos="700405" algn="l"/>
              </a:tabLst>
            </a:pPr>
            <a:r>
              <a:rPr sz="1900" spc="-45" dirty="0">
                <a:solidFill>
                  <a:srgbClr val="001B6F"/>
                </a:solidFill>
                <a:latin typeface="Verdana"/>
                <a:cs typeface="Verdana"/>
              </a:rPr>
              <a:t>Com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ex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nu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ber</a:t>
            </a:r>
            <a:endParaRPr sz="1900">
              <a:latin typeface="Verdana"/>
              <a:cs typeface="Verdana"/>
            </a:endParaRPr>
          </a:p>
          <a:p>
            <a:pPr marL="353695" indent="-341630">
              <a:lnSpc>
                <a:spcPct val="100000"/>
              </a:lnSpc>
              <a:spcBef>
                <a:spcPts val="1645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y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are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re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ented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as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FBEA04"/>
                </a:solidFill>
                <a:latin typeface="Verdana"/>
                <a:cs typeface="Verdana"/>
              </a:rPr>
              <a:t>in</a:t>
            </a:r>
            <a:r>
              <a:rPr sz="1900" spc="10" dirty="0">
                <a:solidFill>
                  <a:srgbClr val="FBEA04"/>
                </a:solidFill>
                <a:latin typeface="Verdana"/>
                <a:cs typeface="Verdana"/>
              </a:rPr>
              <a:t>t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,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30" dirty="0">
                <a:solidFill>
                  <a:srgbClr val="FBEA04"/>
                </a:solidFill>
                <a:latin typeface="Verdana"/>
                <a:cs typeface="Verdana"/>
              </a:rPr>
              <a:t>f</a:t>
            </a:r>
            <a:r>
              <a:rPr sz="1900" spc="-10" dirty="0">
                <a:solidFill>
                  <a:srgbClr val="FBEA04"/>
                </a:solidFill>
                <a:latin typeface="Verdana"/>
                <a:cs typeface="Verdana"/>
              </a:rPr>
              <a:t>lo</a:t>
            </a:r>
            <a:r>
              <a:rPr sz="1900" spc="-5" dirty="0">
                <a:solidFill>
                  <a:srgbClr val="FBEA04"/>
                </a:solidFill>
                <a:latin typeface="Verdana"/>
                <a:cs typeface="Verdana"/>
              </a:rPr>
              <a:t>a</a:t>
            </a:r>
            <a:r>
              <a:rPr sz="1900" spc="70" dirty="0">
                <a:solidFill>
                  <a:srgbClr val="FBEA04"/>
                </a:solidFill>
                <a:latin typeface="Verdana"/>
                <a:cs typeface="Verdana"/>
              </a:rPr>
              <a:t>t</a:t>
            </a:r>
            <a:r>
              <a:rPr sz="1900" spc="-235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FBEA04"/>
                </a:solidFill>
                <a:latin typeface="Verdana"/>
                <a:cs typeface="Verdana"/>
              </a:rPr>
              <a:t>co</a:t>
            </a:r>
            <a:r>
              <a:rPr sz="1900" spc="10" dirty="0">
                <a:solidFill>
                  <a:srgbClr val="FBEA04"/>
                </a:solidFill>
                <a:latin typeface="Verdana"/>
                <a:cs typeface="Verdana"/>
              </a:rPr>
              <a:t>m</a:t>
            </a:r>
            <a:r>
              <a:rPr sz="1900" spc="-10" dirty="0">
                <a:solidFill>
                  <a:srgbClr val="FBEA04"/>
                </a:solidFill>
                <a:latin typeface="Verdana"/>
                <a:cs typeface="Verdana"/>
              </a:rPr>
              <a:t>p</a:t>
            </a:r>
            <a:r>
              <a:rPr sz="1900" dirty="0">
                <a:solidFill>
                  <a:srgbClr val="FBEA04"/>
                </a:solidFill>
                <a:latin typeface="Verdana"/>
                <a:cs typeface="Verdana"/>
              </a:rPr>
              <a:t>l</a:t>
            </a:r>
            <a:r>
              <a:rPr sz="1900" spc="-40" dirty="0">
                <a:solidFill>
                  <a:srgbClr val="FBEA04"/>
                </a:solidFill>
                <a:latin typeface="Verdana"/>
                <a:cs typeface="Verdana"/>
              </a:rPr>
              <a:t>ex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  <a:p>
            <a:pPr marL="299085" marR="193675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Integers</a:t>
            </a:r>
            <a:r>
              <a:rPr sz="1900" spc="-26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can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hold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value</a:t>
            </a:r>
            <a:r>
              <a:rPr sz="19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any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length,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only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limitation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being </a:t>
            </a:r>
            <a:r>
              <a:rPr sz="1900" spc="-65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th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am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900" spc="4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spc="3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em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y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ava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lab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spc="-114" dirty="0">
                <a:solidFill>
                  <a:srgbClr val="001B6F"/>
                </a:solidFill>
                <a:latin typeface="Verdana"/>
                <a:cs typeface="Verdana"/>
              </a:rPr>
              <a:t>e.</a:t>
            </a:r>
            <a:endParaRPr sz="1900">
              <a:latin typeface="Verdana"/>
              <a:cs typeface="Verdana"/>
            </a:endParaRPr>
          </a:p>
          <a:p>
            <a:pPr marL="299085" marR="5080" indent="-287020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Float,</a:t>
            </a:r>
            <a:r>
              <a:rPr sz="1900" spc="-26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9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“floating</a:t>
            </a:r>
            <a:r>
              <a:rPr sz="1900" spc="-27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point</a:t>
            </a:r>
            <a:r>
              <a:rPr sz="1900" spc="-26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number”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only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accurate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up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15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decimal </a:t>
            </a:r>
            <a:r>
              <a:rPr sz="1900" spc="-65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ace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.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50" dirty="0">
                <a:solidFill>
                  <a:srgbClr val="001B6F"/>
                </a:solidFill>
                <a:latin typeface="Verdana"/>
                <a:cs typeface="Verdana"/>
              </a:rPr>
              <a:t>f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te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900" spc="-25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that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,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3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un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th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mbe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1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900" spc="65" dirty="0">
                <a:solidFill>
                  <a:srgbClr val="001B6F"/>
                </a:solidFill>
                <a:latin typeface="Verdana"/>
                <a:cs typeface="Verdana"/>
              </a:rPr>
              <a:t>f</a:t>
            </a:r>
            <a:r>
              <a:rPr sz="1900" spc="130" dirty="0">
                <a:solidFill>
                  <a:srgbClr val="001B6F"/>
                </a:solidFill>
                <a:latin typeface="Verdana"/>
                <a:cs typeface="Verdana"/>
              </a:rPr>
              <a:t>f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Complex</a:t>
            </a:r>
            <a:r>
              <a:rPr sz="1900" spc="-25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numbers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900" spc="-26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are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1B6F"/>
                </a:solidFill>
                <a:latin typeface="Verdana"/>
                <a:cs typeface="Verdana"/>
              </a:rPr>
              <a:t>written</a:t>
            </a:r>
            <a:r>
              <a:rPr sz="19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1B6F"/>
                </a:solidFill>
                <a:latin typeface="Verdana"/>
                <a:cs typeface="Verdana"/>
              </a:rPr>
              <a:t>with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85" dirty="0">
                <a:solidFill>
                  <a:srgbClr val="001B6F"/>
                </a:solidFill>
                <a:latin typeface="Verdana"/>
                <a:cs typeface="Verdana"/>
              </a:rPr>
              <a:t>“j”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as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imaginary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part.</a:t>
            </a:r>
            <a:endParaRPr sz="19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4237" y="807439"/>
            <a:ext cx="3452652" cy="2556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5657" y="6240658"/>
            <a:ext cx="1544666" cy="5755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7957" y="67056"/>
            <a:ext cx="1058509" cy="15819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527" y="537463"/>
            <a:ext cx="9681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9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4000" b="0" spc="17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4000" b="0" spc="21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4000" b="0" spc="60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4000" b="0" spc="-50" dirty="0">
                <a:solidFill>
                  <a:srgbClr val="001B6F"/>
                </a:solidFill>
                <a:latin typeface="Verdana"/>
                <a:cs typeface="Verdana"/>
              </a:rPr>
              <a:t>ON</a:t>
            </a:r>
            <a:r>
              <a:rPr sz="4000" b="0" spc="-5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60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4000" b="0" spc="2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-18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9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4000" b="0" spc="-6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4000" b="0" spc="140" dirty="0">
                <a:solidFill>
                  <a:srgbClr val="001B6F"/>
                </a:solidFill>
                <a:latin typeface="Verdana"/>
                <a:cs typeface="Verdana"/>
              </a:rPr>
              <a:t>MA</a:t>
            </a:r>
            <a:r>
              <a:rPr sz="4000" b="0" spc="1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33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-535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4000" b="0" spc="6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5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4000" b="0" spc="-5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10" dirty="0">
                <a:solidFill>
                  <a:srgbClr val="001B6F"/>
                </a:solidFill>
                <a:latin typeface="Verdana"/>
                <a:cs typeface="Verdana"/>
              </a:rPr>
              <a:t>F</a:t>
            </a:r>
            <a:r>
              <a:rPr sz="4000" b="0" spc="4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4000" b="0" spc="6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-29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4000" b="0" spc="-280" dirty="0">
                <a:solidFill>
                  <a:srgbClr val="001B6F"/>
                </a:solidFill>
                <a:latin typeface="Verdana"/>
                <a:cs typeface="Verdana"/>
              </a:rPr>
              <a:t>TI</a:t>
            </a:r>
            <a:r>
              <a:rPr sz="4000" b="0" spc="-41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4000" b="0" spc="-95" dirty="0">
                <a:solidFill>
                  <a:srgbClr val="001B6F"/>
                </a:solidFill>
                <a:latin typeface="Verdana"/>
                <a:cs typeface="Verdana"/>
              </a:rPr>
              <a:t>NS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854" y="1282446"/>
            <a:ext cx="9869170" cy="0"/>
          </a:xfrm>
          <a:custGeom>
            <a:avLst/>
            <a:gdLst/>
            <a:ahLst/>
            <a:cxnLst/>
            <a:rect l="l" t="t" r="r" b="b"/>
            <a:pathLst>
              <a:path w="9869170">
                <a:moveTo>
                  <a:pt x="0" y="0"/>
                </a:moveTo>
                <a:lnTo>
                  <a:pt x="9868916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0303" y="1591126"/>
            <a:ext cx="7812758" cy="4868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27" y="537463"/>
            <a:ext cx="6917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60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4000" b="0" spc="-21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4000" b="0" spc="-17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-6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4000" b="0" spc="-5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5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6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4000" b="0" spc="60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4000" b="0" spc="-50" dirty="0">
                <a:solidFill>
                  <a:srgbClr val="001B6F"/>
                </a:solidFill>
                <a:latin typeface="Verdana"/>
                <a:cs typeface="Verdana"/>
              </a:rPr>
              <a:t>B</a:t>
            </a:r>
            <a:r>
              <a:rPr sz="4000" b="0" spc="-12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4000" b="0" spc="-13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-5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10" dirty="0">
                <a:solidFill>
                  <a:srgbClr val="001B6F"/>
                </a:solidFill>
                <a:latin typeface="Verdana"/>
                <a:cs typeface="Verdana"/>
              </a:rPr>
              <a:t>F</a:t>
            </a:r>
            <a:r>
              <a:rPr sz="4000" b="0" spc="4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4000" b="0" spc="6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-29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4000" b="0" spc="-18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250" dirty="0">
                <a:solidFill>
                  <a:srgbClr val="001B6F"/>
                </a:solidFill>
                <a:latin typeface="Verdana"/>
                <a:cs typeface="Verdana"/>
              </a:rPr>
              <a:t>IONS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854" y="1282446"/>
            <a:ext cx="7065009" cy="0"/>
          </a:xfrm>
          <a:custGeom>
            <a:avLst/>
            <a:gdLst/>
            <a:ahLst/>
            <a:cxnLst/>
            <a:rect l="l" t="t" r="r" b="b"/>
            <a:pathLst>
              <a:path w="7065009">
                <a:moveTo>
                  <a:pt x="0" y="0"/>
                </a:moveTo>
                <a:lnTo>
                  <a:pt x="7064756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0966" y="1624965"/>
            <a:ext cx="7765415" cy="372935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20" dirty="0">
                <a:solidFill>
                  <a:srgbClr val="001B6F"/>
                </a:solidFill>
                <a:latin typeface="Verdana"/>
                <a:cs typeface="Verdana"/>
              </a:rPr>
              <a:t>type()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takes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one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argument</a:t>
            </a:r>
            <a:r>
              <a:rPr sz="1800" spc="-18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returns</a:t>
            </a:r>
            <a:r>
              <a:rPr sz="1800" spc="-18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which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class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it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belongs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to.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t(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)</a:t>
            </a:r>
            <a:r>
              <a:rPr sz="1800" spc="-25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nverts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anot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he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numeri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typ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an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30" dirty="0">
                <a:solidFill>
                  <a:srgbClr val="001B6F"/>
                </a:solidFill>
                <a:latin typeface="Verdana"/>
                <a:cs typeface="Verdana"/>
              </a:rPr>
              <a:t>f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-185" dirty="0">
                <a:solidFill>
                  <a:srgbClr val="001B6F"/>
                </a:solidFill>
                <a:latin typeface="Verdana"/>
                <a:cs typeface="Verdana"/>
              </a:rPr>
              <a:t>at()</a:t>
            </a:r>
            <a:r>
              <a:rPr sz="1800" spc="-26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co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v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rt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another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num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ri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typ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7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float.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800" spc="-240" dirty="0">
                <a:solidFill>
                  <a:srgbClr val="FF0000"/>
                </a:solidFill>
                <a:latin typeface="Verdana"/>
                <a:cs typeface="Verdana"/>
              </a:rPr>
              <a:t>t()</a:t>
            </a:r>
            <a:r>
              <a:rPr sz="1800" spc="-20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1800" spc="-2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0000"/>
                </a:solidFill>
                <a:latin typeface="Verdana"/>
                <a:cs typeface="Verdana"/>
              </a:rPr>
              <a:t>flo</a:t>
            </a:r>
            <a:r>
              <a:rPr sz="1800" spc="-185" dirty="0">
                <a:solidFill>
                  <a:srgbClr val="FF0000"/>
                </a:solidFill>
                <a:latin typeface="Verdana"/>
                <a:cs typeface="Verdana"/>
              </a:rPr>
              <a:t>at()</a:t>
            </a:r>
            <a:r>
              <a:rPr sz="1800" spc="-2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ca</a:t>
            </a:r>
            <a:r>
              <a:rPr sz="1800" spc="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800" spc="-25" dirty="0">
                <a:solidFill>
                  <a:srgbClr val="FF0000"/>
                </a:solidFill>
                <a:latin typeface="Verdana"/>
                <a:cs typeface="Verdana"/>
              </a:rPr>
              <a:t>’</a:t>
            </a:r>
            <a:r>
              <a:rPr sz="1800" spc="-3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800" spc="-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nver</a:t>
            </a:r>
            <a:r>
              <a:rPr sz="1800" spc="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800" spc="-2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mp</a:t>
            </a:r>
            <a:r>
              <a:rPr sz="1800" spc="-30" dirty="0">
                <a:solidFill>
                  <a:srgbClr val="FF0000"/>
                </a:solidFill>
                <a:latin typeface="Verdana"/>
                <a:cs typeface="Verdana"/>
              </a:rPr>
              <a:t>le</a:t>
            </a:r>
            <a:r>
              <a:rPr sz="1800" spc="-35" dirty="0">
                <a:solidFill>
                  <a:srgbClr val="FF0000"/>
                </a:solidFill>
                <a:latin typeface="Verdana"/>
                <a:cs typeface="Verdana"/>
              </a:rPr>
              <a:t>x</a:t>
            </a:r>
            <a:r>
              <a:rPr sz="1800" spc="-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Verdana"/>
                <a:cs typeface="Verdana"/>
              </a:rPr>
              <a:t>number.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5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lex</a:t>
            </a:r>
            <a:r>
              <a:rPr sz="1800" spc="-395" dirty="0">
                <a:solidFill>
                  <a:srgbClr val="001B6F"/>
                </a:solidFill>
                <a:latin typeface="Verdana"/>
                <a:cs typeface="Verdana"/>
              </a:rPr>
              <a:t>(</a:t>
            </a:r>
            <a:r>
              <a:rPr sz="1800" spc="-390" dirty="0">
                <a:solidFill>
                  <a:srgbClr val="001B6F"/>
                </a:solidFill>
                <a:latin typeface="Verdana"/>
                <a:cs typeface="Verdana"/>
              </a:rPr>
              <a:t>)</a:t>
            </a:r>
            <a:r>
              <a:rPr sz="1800" spc="-25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nverts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anot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he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numeri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typ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mp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le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x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number.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5" dirty="0">
                <a:solidFill>
                  <a:srgbClr val="001B6F"/>
                </a:solidFill>
                <a:latin typeface="Verdana"/>
                <a:cs typeface="Verdana"/>
              </a:rPr>
              <a:t>abs()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–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returns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absolute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value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number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395" dirty="0">
                <a:solidFill>
                  <a:srgbClr val="001B6F"/>
                </a:solidFill>
                <a:latin typeface="Verdana"/>
                <a:cs typeface="Verdana"/>
              </a:rPr>
              <a:t>(</a:t>
            </a:r>
            <a:r>
              <a:rPr sz="1800" spc="-390" dirty="0">
                <a:solidFill>
                  <a:srgbClr val="001B6F"/>
                </a:solidFill>
                <a:latin typeface="Verdana"/>
                <a:cs typeface="Verdana"/>
              </a:rPr>
              <a:t>)</a:t>
            </a:r>
            <a:r>
              <a:rPr sz="1800" spc="-25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–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3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rn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nat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logar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it</a:t>
            </a:r>
            <a:r>
              <a:rPr sz="1800" spc="3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num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b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er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001B6F"/>
                </a:solidFill>
                <a:latin typeface="Verdana"/>
                <a:cs typeface="Verdana"/>
              </a:rPr>
              <a:t>round()</a:t>
            </a:r>
            <a:r>
              <a:rPr sz="1800" spc="-25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–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number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rounded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001B6F"/>
                </a:solidFill>
                <a:latin typeface="Verdana"/>
                <a:cs typeface="Verdana"/>
              </a:rPr>
              <a:t>“n”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digits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from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decimal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point.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14" dirty="0">
                <a:solidFill>
                  <a:srgbClr val="001B6F"/>
                </a:solidFill>
                <a:latin typeface="Verdana"/>
                <a:cs typeface="Verdana"/>
              </a:rPr>
              <a:t>sqrt()</a:t>
            </a:r>
            <a:r>
              <a:rPr sz="1800" spc="-25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–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returns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square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1B6F"/>
                </a:solidFill>
                <a:latin typeface="Verdana"/>
                <a:cs typeface="Verdana"/>
              </a:rPr>
              <a:t>root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number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4411" y="5676900"/>
            <a:ext cx="3983736" cy="591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4586" y="2895092"/>
            <a:ext cx="92252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0" dirty="0"/>
              <a:t>DAT</a:t>
            </a:r>
            <a:r>
              <a:rPr sz="6000" spc="30" dirty="0"/>
              <a:t>A</a:t>
            </a:r>
            <a:r>
              <a:rPr sz="6000" spc="360" dirty="0"/>
              <a:t>-</a:t>
            </a:r>
            <a:r>
              <a:rPr sz="6000" spc="-105" dirty="0"/>
              <a:t>TYPE</a:t>
            </a:r>
            <a:r>
              <a:rPr sz="6000" spc="-100" dirty="0"/>
              <a:t>S</a:t>
            </a:r>
            <a:r>
              <a:rPr sz="6000" spc="-430" dirty="0"/>
              <a:t> </a:t>
            </a:r>
            <a:r>
              <a:rPr sz="6000" spc="-450" dirty="0"/>
              <a:t>IN</a:t>
            </a:r>
            <a:r>
              <a:rPr sz="6000" spc="-390" dirty="0"/>
              <a:t> </a:t>
            </a:r>
            <a:r>
              <a:rPr sz="6000" spc="-220" dirty="0">
                <a:solidFill>
                  <a:srgbClr val="FBEA04"/>
                </a:solidFill>
              </a:rPr>
              <a:t>P</a:t>
            </a:r>
            <a:r>
              <a:rPr sz="6000" spc="-200" dirty="0">
                <a:solidFill>
                  <a:srgbClr val="FBEA04"/>
                </a:solidFill>
              </a:rPr>
              <a:t>Y</a:t>
            </a:r>
            <a:r>
              <a:rPr sz="6000" spc="-100" dirty="0">
                <a:solidFill>
                  <a:srgbClr val="FBEA04"/>
                </a:solidFill>
              </a:rPr>
              <a:t>T</a:t>
            </a:r>
            <a:r>
              <a:rPr sz="6000" spc="-105" dirty="0">
                <a:solidFill>
                  <a:srgbClr val="FBEA04"/>
                </a:solidFill>
              </a:rPr>
              <a:t>H</a:t>
            </a:r>
            <a:r>
              <a:rPr sz="6000" spc="35" dirty="0">
                <a:solidFill>
                  <a:srgbClr val="FBEA04"/>
                </a:solidFill>
              </a:rPr>
              <a:t>ON</a:t>
            </a:r>
            <a:endParaRPr sz="6000"/>
          </a:p>
        </p:txBody>
      </p:sp>
      <p:pic>
        <p:nvPicPr>
          <p:cNvPr id="6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4800"/>
            <a:ext cx="1140515" cy="5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6" y="76200"/>
            <a:ext cx="1013783" cy="10183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8779" y="2895092"/>
            <a:ext cx="76758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0" dirty="0"/>
              <a:t>S</a:t>
            </a:r>
            <a:r>
              <a:rPr sz="6000" spc="-225" dirty="0"/>
              <a:t>T</a:t>
            </a:r>
            <a:r>
              <a:rPr sz="6000" spc="-250" dirty="0"/>
              <a:t>R</a:t>
            </a:r>
            <a:r>
              <a:rPr sz="6000" spc="-290" dirty="0"/>
              <a:t>INGS</a:t>
            </a:r>
            <a:r>
              <a:rPr sz="6000" spc="-440" dirty="0"/>
              <a:t> </a:t>
            </a:r>
            <a:r>
              <a:rPr sz="6000" spc="-450" dirty="0"/>
              <a:t>IN</a:t>
            </a:r>
            <a:r>
              <a:rPr sz="6000" spc="-380" dirty="0"/>
              <a:t> </a:t>
            </a:r>
            <a:r>
              <a:rPr sz="6000" spc="-220" dirty="0">
                <a:solidFill>
                  <a:srgbClr val="FBEA04"/>
                </a:solidFill>
              </a:rPr>
              <a:t>P</a:t>
            </a:r>
            <a:r>
              <a:rPr sz="6000" spc="-210" dirty="0">
                <a:solidFill>
                  <a:srgbClr val="FBEA04"/>
                </a:solidFill>
              </a:rPr>
              <a:t>Y</a:t>
            </a:r>
            <a:r>
              <a:rPr sz="6000" spc="-100" dirty="0">
                <a:solidFill>
                  <a:srgbClr val="FBEA04"/>
                </a:solidFill>
              </a:rPr>
              <a:t>T</a:t>
            </a:r>
            <a:r>
              <a:rPr sz="6000" spc="-110" dirty="0">
                <a:solidFill>
                  <a:srgbClr val="FBEA04"/>
                </a:solidFill>
              </a:rPr>
              <a:t>H</a:t>
            </a:r>
            <a:r>
              <a:rPr sz="6000" spc="35" dirty="0">
                <a:solidFill>
                  <a:srgbClr val="FBEA04"/>
                </a:solidFill>
              </a:rPr>
              <a:t>ON</a:t>
            </a:r>
            <a:endParaRPr sz="6000"/>
          </a:p>
        </p:txBody>
      </p:sp>
      <p:pic>
        <p:nvPicPr>
          <p:cNvPr id="8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4800"/>
            <a:ext cx="1140515" cy="5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6" y="76200"/>
            <a:ext cx="1013783" cy="10183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27" y="537463"/>
            <a:ext cx="4974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6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4000" b="0" spc="-21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18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-9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-7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4000" b="0" spc="-3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4000" b="0" spc="-5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114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-5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65" dirty="0">
                <a:solidFill>
                  <a:srgbClr val="FBEA04"/>
                </a:solidFill>
                <a:latin typeface="Verdana"/>
                <a:cs typeface="Verdana"/>
              </a:rPr>
              <a:t>P</a:t>
            </a:r>
            <a:r>
              <a:rPr sz="4000" b="0" spc="-120" dirty="0">
                <a:solidFill>
                  <a:srgbClr val="FBEA04"/>
                </a:solidFill>
                <a:latin typeface="Verdana"/>
                <a:cs typeface="Verdana"/>
              </a:rPr>
              <a:t>Y</a:t>
            </a:r>
            <a:r>
              <a:rPr sz="4000" b="0" spc="-100" dirty="0">
                <a:solidFill>
                  <a:srgbClr val="FBEA04"/>
                </a:solidFill>
                <a:latin typeface="Verdana"/>
                <a:cs typeface="Verdana"/>
              </a:rPr>
              <a:t>T</a:t>
            </a:r>
            <a:r>
              <a:rPr sz="4000" b="0" spc="-165" dirty="0">
                <a:solidFill>
                  <a:srgbClr val="FBEA04"/>
                </a:solidFill>
                <a:latin typeface="Verdana"/>
                <a:cs typeface="Verdana"/>
              </a:rPr>
              <a:t>HO</a:t>
            </a:r>
            <a:r>
              <a:rPr sz="4000" b="0" spc="114" dirty="0">
                <a:solidFill>
                  <a:srgbClr val="FBEA04"/>
                </a:solidFill>
                <a:latin typeface="Verdana"/>
                <a:cs typeface="Verdana"/>
              </a:rPr>
              <a:t>N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854" y="1282446"/>
            <a:ext cx="5140325" cy="0"/>
          </a:xfrm>
          <a:custGeom>
            <a:avLst/>
            <a:gdLst/>
            <a:ahLst/>
            <a:cxnLst/>
            <a:rect l="l" t="t" r="r" b="b"/>
            <a:pathLst>
              <a:path w="5140325">
                <a:moveTo>
                  <a:pt x="0" y="0"/>
                </a:moveTo>
                <a:lnTo>
                  <a:pt x="5140198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688" y="2805683"/>
            <a:ext cx="9372600" cy="11841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8845" y="1532026"/>
            <a:ext cx="6925945" cy="132842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str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y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er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es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ar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cters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Anything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inside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quotes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considered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string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Python</a:t>
            </a:r>
            <a:endParaRPr sz="19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can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use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single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double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quotes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around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your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strings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845" y="4056634"/>
            <a:ext cx="92875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This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flexibility</a:t>
            </a:r>
            <a:r>
              <a:rPr sz="1900" spc="-25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allows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use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quotes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apostrophes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within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your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strings</a:t>
            </a:r>
            <a:endParaRPr sz="1900">
              <a:latin typeface="Verdana"/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966" y="653923"/>
            <a:ext cx="904240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display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single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character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from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string,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1B6F"/>
                </a:solidFill>
                <a:latin typeface="Verdana"/>
                <a:cs typeface="Verdana"/>
              </a:rPr>
              <a:t>we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put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its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index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square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brackets.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5" dirty="0">
                <a:solidFill>
                  <a:srgbClr val="001B6F"/>
                </a:solidFill>
                <a:latin typeface="Verdana"/>
                <a:cs typeface="Verdana"/>
              </a:rPr>
              <a:t>Re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membe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at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de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x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begins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at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0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966" y="2683255"/>
            <a:ext cx="684403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Sometime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,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w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ma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y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wan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lay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y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art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ri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001B6F"/>
                </a:solidFill>
                <a:latin typeface="Verdana"/>
                <a:cs typeface="Verdana"/>
              </a:rPr>
              <a:t>g.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For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,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w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use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25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op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rator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[].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9027" y="1837944"/>
            <a:ext cx="1903476" cy="6705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9027" y="3796284"/>
            <a:ext cx="1903476" cy="8153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0966" y="4938141"/>
            <a:ext cx="828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There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are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many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variations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this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command,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we’ll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look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at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some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them.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966" y="653923"/>
            <a:ext cx="9218930" cy="53759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atenati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er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on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001B6F"/>
                </a:solidFill>
                <a:latin typeface="Verdana"/>
                <a:cs typeface="Verdana"/>
              </a:rPr>
              <a:t>j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70" dirty="0">
                <a:solidFill>
                  <a:srgbClr val="001B6F"/>
                </a:solidFill>
                <a:latin typeface="Verdana"/>
                <a:cs typeface="Verdana"/>
              </a:rPr>
              <a:t>tu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f</a:t>
            </a:r>
            <a:r>
              <a:rPr sz="1800" spc="120" dirty="0">
                <a:solidFill>
                  <a:srgbClr val="001B6F"/>
                </a:solidFill>
                <a:latin typeface="Verdana"/>
                <a:cs typeface="Verdana"/>
              </a:rPr>
              <a:t>f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together.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3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python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strings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can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be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joined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using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concatenation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operator</a:t>
            </a:r>
            <a:r>
              <a:rPr sz="1800" spc="-19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65" dirty="0">
                <a:solidFill>
                  <a:srgbClr val="001B6F"/>
                </a:solidFill>
                <a:latin typeface="Verdana"/>
                <a:cs typeface="Verdana"/>
              </a:rPr>
              <a:t>“+”.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solidFill>
                  <a:srgbClr val="001B6F"/>
                </a:solidFill>
                <a:latin typeface="Verdana"/>
                <a:cs typeface="Verdana"/>
              </a:rPr>
              <a:t>Similarly,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can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use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“*”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print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multiple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copies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string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1B6F"/>
              </a:buClr>
              <a:buFont typeface="Arial MT"/>
              <a:buChar char="•"/>
            </a:pPr>
            <a:endParaRPr sz="23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Also,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may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want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put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tab,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newline,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other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characters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your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string.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W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can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do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usi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an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sequ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-105" dirty="0">
                <a:solidFill>
                  <a:srgbClr val="001B6F"/>
                </a:solidFill>
                <a:latin typeface="Verdana"/>
                <a:cs typeface="Verdana"/>
              </a:rPr>
              <a:t>e.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An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scape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sequ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backs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ash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1B6F"/>
                </a:solidFill>
                <a:latin typeface="Verdana"/>
                <a:cs typeface="Verdana"/>
              </a:rPr>
              <a:t>fol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35" dirty="0">
                <a:solidFill>
                  <a:srgbClr val="001B6F"/>
                </a:solidFill>
                <a:latin typeface="Verdana"/>
                <a:cs typeface="Verdana"/>
              </a:rPr>
              <a:t>wed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by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ar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cter.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1B6F"/>
              </a:buClr>
              <a:buFont typeface="Arial MT"/>
              <a:buChar char="•"/>
            </a:pPr>
            <a:endParaRPr sz="23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\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–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new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\</a:t>
            </a:r>
            <a:r>
              <a:rPr sz="1800" spc="7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–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tab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\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\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–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b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cks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ash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\</a:t>
            </a:r>
            <a:r>
              <a:rPr sz="1800" spc="-120" dirty="0">
                <a:solidFill>
                  <a:srgbClr val="001B6F"/>
                </a:solidFill>
                <a:latin typeface="Verdana"/>
                <a:cs typeface="Verdana"/>
              </a:rPr>
              <a:t>’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–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ng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q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ote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\</a:t>
            </a:r>
            <a:r>
              <a:rPr sz="1800" spc="-185" dirty="0">
                <a:solidFill>
                  <a:srgbClr val="001B6F"/>
                </a:solidFill>
                <a:latin typeface="Verdana"/>
                <a:cs typeface="Verdana"/>
              </a:rPr>
              <a:t>”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–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b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q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ote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966" y="1562967"/>
            <a:ext cx="8263890" cy="16713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le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395" dirty="0">
                <a:solidFill>
                  <a:srgbClr val="001B6F"/>
                </a:solidFill>
                <a:latin typeface="Verdana"/>
                <a:cs typeface="Verdana"/>
              </a:rPr>
              <a:t>(</a:t>
            </a:r>
            <a:r>
              <a:rPr sz="1800" spc="-390" dirty="0">
                <a:solidFill>
                  <a:srgbClr val="001B6F"/>
                </a:solidFill>
                <a:latin typeface="Verdana"/>
                <a:cs typeface="Verdana"/>
              </a:rPr>
              <a:t>)</a:t>
            </a:r>
            <a:r>
              <a:rPr sz="1800" spc="-26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retu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rn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lengt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ri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001B6F"/>
                </a:solidFill>
                <a:latin typeface="Verdana"/>
                <a:cs typeface="Verdana"/>
              </a:rPr>
              <a:t>g.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0" dirty="0">
                <a:solidFill>
                  <a:srgbClr val="001B6F"/>
                </a:solidFill>
                <a:latin typeface="Verdana"/>
                <a:cs typeface="Verdana"/>
              </a:rPr>
              <a:t>strip()</a:t>
            </a:r>
            <a:r>
              <a:rPr sz="1800" spc="-25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removes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whitespaces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1B6F"/>
                </a:solidFill>
                <a:latin typeface="Verdana"/>
                <a:cs typeface="Verdana"/>
              </a:rPr>
              <a:t>from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beginning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end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string.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85" dirty="0">
                <a:solidFill>
                  <a:srgbClr val="001B6F"/>
                </a:solidFill>
                <a:latin typeface="Verdana"/>
                <a:cs typeface="Verdana"/>
              </a:rPr>
              <a:t>isdigit()</a:t>
            </a:r>
            <a:r>
              <a:rPr sz="1800" spc="-26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returns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True</a:t>
            </a:r>
            <a:r>
              <a:rPr sz="1800" spc="-19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1B6F"/>
                </a:solidFill>
                <a:latin typeface="Verdana"/>
                <a:cs typeface="Verdana"/>
              </a:rPr>
              <a:t>if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all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characters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string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are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digits.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001B6F"/>
                </a:solidFill>
                <a:latin typeface="Verdana"/>
                <a:cs typeface="Verdana"/>
              </a:rPr>
              <a:t>isalpha()</a:t>
            </a:r>
            <a:r>
              <a:rPr sz="1800" spc="-25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returns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True</a:t>
            </a:r>
            <a:r>
              <a:rPr sz="18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1B6F"/>
                </a:solidFill>
                <a:latin typeface="Verdana"/>
                <a:cs typeface="Verdana"/>
              </a:rPr>
              <a:t>if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all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characters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string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are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alphabets.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966" y="4146296"/>
            <a:ext cx="102044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startswith()</a:t>
            </a:r>
            <a:r>
              <a:rPr sz="1800" spc="-26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takes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string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as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an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argument</a:t>
            </a:r>
            <a:r>
              <a:rPr sz="1800" spc="-18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returns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True</a:t>
            </a:r>
            <a:r>
              <a:rPr sz="18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1B6F"/>
                </a:solidFill>
                <a:latin typeface="Verdana"/>
                <a:cs typeface="Verdana"/>
              </a:rPr>
              <a:t>if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string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begins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with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 </a:t>
            </a:r>
            <a:r>
              <a:rPr sz="1800" spc="-6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string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argument.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60" dirty="0">
                <a:solidFill>
                  <a:srgbClr val="001B6F"/>
                </a:solidFill>
                <a:latin typeface="Verdana"/>
                <a:cs typeface="Verdana"/>
              </a:rPr>
              <a:t>endswith()</a:t>
            </a:r>
            <a:r>
              <a:rPr sz="1800" spc="-26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takes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string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as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an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argument</a:t>
            </a:r>
            <a:r>
              <a:rPr sz="1800" spc="-18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returns</a:t>
            </a:r>
            <a:r>
              <a:rPr sz="1800" spc="-19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True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1B6F"/>
                </a:solidFill>
                <a:latin typeface="Verdana"/>
                <a:cs typeface="Verdana"/>
              </a:rPr>
              <a:t>if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string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ends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with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ri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ar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ume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3529" y="5811236"/>
            <a:ext cx="2929489" cy="5003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2658" y="3544308"/>
            <a:ext cx="1930195" cy="5043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3527" y="537463"/>
            <a:ext cx="6486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60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4000" b="0" spc="-21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4000" b="0" spc="-17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-6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4000" b="0" spc="-5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-26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4000" b="0" spc="-21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18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-90" dirty="0">
                <a:solidFill>
                  <a:srgbClr val="001B6F"/>
                </a:solidFill>
                <a:latin typeface="Verdana"/>
                <a:cs typeface="Verdana"/>
              </a:rPr>
              <a:t>NG</a:t>
            </a:r>
            <a:r>
              <a:rPr sz="4000" b="0" spc="-50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10" dirty="0">
                <a:solidFill>
                  <a:srgbClr val="001B6F"/>
                </a:solidFill>
                <a:latin typeface="Verdana"/>
                <a:cs typeface="Verdana"/>
              </a:rPr>
              <a:t>F</a:t>
            </a:r>
            <a:r>
              <a:rPr sz="4000" b="0" spc="4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4000" b="0" spc="6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-29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4000" b="0" spc="-280" dirty="0">
                <a:solidFill>
                  <a:srgbClr val="001B6F"/>
                </a:solidFill>
                <a:latin typeface="Verdana"/>
                <a:cs typeface="Verdana"/>
              </a:rPr>
              <a:t>TI</a:t>
            </a:r>
            <a:r>
              <a:rPr sz="4000" b="0" spc="-41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4000" b="0" spc="-95" dirty="0">
                <a:solidFill>
                  <a:srgbClr val="001B6F"/>
                </a:solidFill>
                <a:latin typeface="Verdana"/>
                <a:cs typeface="Verdana"/>
              </a:rPr>
              <a:t>NS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5854" y="1282446"/>
            <a:ext cx="6656070" cy="0"/>
          </a:xfrm>
          <a:custGeom>
            <a:avLst/>
            <a:gdLst/>
            <a:ahLst/>
            <a:cxnLst/>
            <a:rect l="l" t="t" r="r" b="b"/>
            <a:pathLst>
              <a:path w="6656070">
                <a:moveTo>
                  <a:pt x="0" y="0"/>
                </a:moveTo>
                <a:lnTo>
                  <a:pt x="6655562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966" y="653923"/>
            <a:ext cx="969200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5" dirty="0">
                <a:solidFill>
                  <a:srgbClr val="001B6F"/>
                </a:solidFill>
                <a:latin typeface="Verdana"/>
                <a:cs typeface="Verdana"/>
              </a:rPr>
              <a:t>find()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takes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an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argument</a:t>
            </a:r>
            <a:r>
              <a:rPr sz="18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searches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for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it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string.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Then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returns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index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 </a:t>
            </a:r>
            <a:r>
              <a:rPr sz="1800" spc="-6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substring.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70" dirty="0">
                <a:solidFill>
                  <a:srgbClr val="001B6F"/>
                </a:solidFill>
                <a:latin typeface="Verdana"/>
                <a:cs typeface="Verdana"/>
              </a:rPr>
              <a:t>If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string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doesn’t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exist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main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string,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then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index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it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returns</a:t>
            </a:r>
            <a:r>
              <a:rPr sz="1800" spc="-19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001B6F"/>
                </a:solidFill>
                <a:latin typeface="Verdana"/>
                <a:cs typeface="Verdana"/>
              </a:rPr>
              <a:t>1.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966" y="2711577"/>
            <a:ext cx="97301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90" dirty="0">
                <a:solidFill>
                  <a:srgbClr val="001B6F"/>
                </a:solidFill>
                <a:latin typeface="Verdana"/>
                <a:cs typeface="Verdana"/>
              </a:rPr>
              <a:t>replace()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takes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001B6F"/>
                </a:solidFill>
                <a:latin typeface="Verdana"/>
                <a:cs typeface="Verdana"/>
              </a:rPr>
              <a:t>two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arguments.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first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substring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be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replaced.</a:t>
            </a:r>
            <a:r>
              <a:rPr sz="18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second </a:t>
            </a:r>
            <a:r>
              <a:rPr sz="1800" spc="-6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substring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replace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with.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966" y="4358364"/>
            <a:ext cx="9551670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5" dirty="0">
                <a:solidFill>
                  <a:srgbClr val="001B6F"/>
                </a:solidFill>
                <a:latin typeface="Verdana"/>
                <a:cs typeface="Verdana"/>
              </a:rPr>
              <a:t>split()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takes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one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argument.</a:t>
            </a:r>
            <a:r>
              <a:rPr sz="1800" spc="-17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string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then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split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around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every</a:t>
            </a:r>
            <a:r>
              <a:rPr sz="1800" spc="-19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occurrence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stri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001B6F"/>
                </a:solidFill>
                <a:latin typeface="Verdana"/>
                <a:cs typeface="Verdana"/>
              </a:rPr>
              <a:t>g.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5995" y="2121407"/>
            <a:ext cx="2924556" cy="5455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995" y="3752088"/>
            <a:ext cx="3319272" cy="457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5995" y="5513832"/>
            <a:ext cx="328422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966" y="713846"/>
            <a:ext cx="4817110" cy="549465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3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Python,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i="1" spc="-85" dirty="0">
                <a:solidFill>
                  <a:srgbClr val="001B6F"/>
                </a:solidFill>
                <a:latin typeface="Verdana"/>
                <a:cs typeface="Verdana"/>
              </a:rPr>
              <a:t>lower()</a:t>
            </a:r>
            <a:r>
              <a:rPr sz="1800" i="1" spc="-25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built-in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method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se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for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stri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hand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001B6F"/>
                </a:solidFill>
                <a:latin typeface="Verdana"/>
                <a:cs typeface="Verdana"/>
              </a:rPr>
              <a:t>g.</a:t>
            </a:r>
            <a:endParaRPr sz="1800">
              <a:latin typeface="Verdana"/>
              <a:cs typeface="Verdana"/>
            </a:endParaRPr>
          </a:p>
          <a:p>
            <a:pPr marL="299085" marR="30480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The </a:t>
            </a:r>
            <a:r>
              <a:rPr sz="1800" i="1" spc="-85" dirty="0">
                <a:solidFill>
                  <a:srgbClr val="001B6F"/>
                </a:solidFill>
                <a:latin typeface="Verdana"/>
                <a:cs typeface="Verdana"/>
              </a:rPr>
              <a:t>lower()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methods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returns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35" dirty="0">
                <a:solidFill>
                  <a:srgbClr val="001B6F"/>
                </a:solidFill>
                <a:latin typeface="Verdana"/>
                <a:cs typeface="Verdana"/>
              </a:rPr>
              <a:t>we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ca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sed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tri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fr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om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giv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ri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001B6F"/>
                </a:solidFill>
                <a:latin typeface="Verdana"/>
                <a:cs typeface="Verdana"/>
              </a:rPr>
              <a:t>g.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7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7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co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v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rt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all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case</a:t>
            </a:r>
            <a:r>
              <a:rPr sz="1800" spc="-19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acte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5"/>
              </a:spcBef>
            </a:pP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lowercase.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50">
              <a:latin typeface="Verdana"/>
              <a:cs typeface="Verdana"/>
            </a:endParaRPr>
          </a:p>
          <a:p>
            <a:pPr marL="299085" marR="3098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3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Python,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i="1" spc="-105" dirty="0">
                <a:solidFill>
                  <a:srgbClr val="001B6F"/>
                </a:solidFill>
                <a:latin typeface="Verdana"/>
                <a:cs typeface="Verdana"/>
              </a:rPr>
              <a:t>upper()</a:t>
            </a:r>
            <a:r>
              <a:rPr sz="1800" i="1" spc="-25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built-in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method </a:t>
            </a:r>
            <a:r>
              <a:rPr sz="1800" spc="-6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use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for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ri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ha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nd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001B6F"/>
                </a:solidFill>
                <a:latin typeface="Verdana"/>
                <a:cs typeface="Verdana"/>
              </a:rPr>
              <a:t>g.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ts val="3240"/>
              </a:lnSpc>
              <a:spcBef>
                <a:spcPts val="2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The </a:t>
            </a:r>
            <a:r>
              <a:rPr sz="1800" i="1" spc="-105" dirty="0">
                <a:solidFill>
                  <a:srgbClr val="001B6F"/>
                </a:solidFill>
                <a:latin typeface="Verdana"/>
                <a:cs typeface="Verdana"/>
              </a:rPr>
              <a:t>upper()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methods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returns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ercased</a:t>
            </a:r>
            <a:r>
              <a:rPr sz="18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ri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fr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om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giv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ri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001B6F"/>
                </a:solidFill>
                <a:latin typeface="Verdana"/>
                <a:cs typeface="Verdana"/>
              </a:rPr>
              <a:t>g.</a:t>
            </a:r>
            <a:endParaRPr sz="1800">
              <a:latin typeface="Verdana"/>
              <a:cs typeface="Verdana"/>
            </a:endParaRPr>
          </a:p>
          <a:p>
            <a:pPr marL="299085" marR="241300" indent="-287020">
              <a:lnSpc>
                <a:spcPts val="324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0" dirty="0">
                <a:solidFill>
                  <a:srgbClr val="001B6F"/>
                </a:solidFill>
                <a:latin typeface="Verdana"/>
                <a:cs typeface="Verdana"/>
              </a:rPr>
              <a:t>It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converts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all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lowercase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characters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1B6F"/>
                </a:solidFill>
                <a:latin typeface="Verdana"/>
                <a:cs typeface="Verdana"/>
              </a:rPr>
              <a:t>to </a:t>
            </a:r>
            <a:r>
              <a:rPr sz="1800" spc="-6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uppercase.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7081" y="965977"/>
            <a:ext cx="2982731" cy="13492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6039" y="1844997"/>
            <a:ext cx="2001393" cy="14773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1633" y="3770376"/>
            <a:ext cx="3358388" cy="1356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01445" y="4649353"/>
            <a:ext cx="2131475" cy="1285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966" y="1093724"/>
            <a:ext cx="4780280" cy="458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9271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3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yt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,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i="1" spc="-2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i="1" spc="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i="1" spc="1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i="1" spc="5" dirty="0">
                <a:solidFill>
                  <a:srgbClr val="001B6F"/>
                </a:solidFill>
                <a:latin typeface="Verdana"/>
                <a:cs typeface="Verdana"/>
              </a:rPr>
              <a:t>pper</a:t>
            </a:r>
            <a:r>
              <a:rPr sz="1800" i="1" spc="-380" dirty="0">
                <a:solidFill>
                  <a:srgbClr val="001B6F"/>
                </a:solidFill>
                <a:latin typeface="Verdana"/>
                <a:cs typeface="Verdana"/>
              </a:rPr>
              <a:t>(</a:t>
            </a:r>
            <a:r>
              <a:rPr sz="1800" i="1" spc="-385" dirty="0">
                <a:solidFill>
                  <a:srgbClr val="001B6F"/>
                </a:solidFill>
                <a:latin typeface="Verdana"/>
                <a:cs typeface="Verdana"/>
              </a:rPr>
              <a:t>)</a:t>
            </a:r>
            <a:r>
              <a:rPr sz="1800" i="1" spc="-25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b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7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meth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d 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use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for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ri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ha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nd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001B6F"/>
                </a:solidFill>
                <a:latin typeface="Verdana"/>
                <a:cs typeface="Verdana"/>
              </a:rPr>
              <a:t>g.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i="1" spc="-2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i="1" spc="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i="1" spc="1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i="1" spc="5" dirty="0">
                <a:solidFill>
                  <a:srgbClr val="001B6F"/>
                </a:solidFill>
                <a:latin typeface="Verdana"/>
                <a:cs typeface="Verdana"/>
              </a:rPr>
              <a:t>pper</a:t>
            </a:r>
            <a:r>
              <a:rPr sz="1800" i="1" spc="-380" dirty="0">
                <a:solidFill>
                  <a:srgbClr val="001B6F"/>
                </a:solidFill>
                <a:latin typeface="Verdana"/>
                <a:cs typeface="Verdana"/>
              </a:rPr>
              <a:t>(</a:t>
            </a:r>
            <a:r>
              <a:rPr sz="1800" i="1" spc="-385" dirty="0">
                <a:solidFill>
                  <a:srgbClr val="001B6F"/>
                </a:solidFill>
                <a:latin typeface="Verdana"/>
                <a:cs typeface="Verdana"/>
              </a:rPr>
              <a:t>)</a:t>
            </a:r>
            <a:r>
              <a:rPr sz="1800" i="1" spc="-25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meth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ds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retu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rn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1B6F"/>
                </a:solidFill>
                <a:latin typeface="Verdana"/>
                <a:cs typeface="Verdana"/>
              </a:rPr>
              <a:t>“Tr</a:t>
            </a:r>
            <a:r>
              <a:rPr sz="1800" spc="-90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-100" dirty="0">
                <a:solidFill>
                  <a:srgbClr val="001B6F"/>
                </a:solidFill>
                <a:latin typeface="Verdana"/>
                <a:cs typeface="Verdana"/>
              </a:rPr>
              <a:t>e”</a:t>
            </a:r>
            <a:r>
              <a:rPr sz="18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1B6F"/>
                </a:solidFill>
                <a:latin typeface="Verdana"/>
                <a:cs typeface="Verdana"/>
              </a:rPr>
              <a:t>if 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all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characters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string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are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ercase.</a:t>
            </a:r>
            <a:r>
              <a:rPr sz="1800" spc="-18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Otherwi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001B6F"/>
                </a:solidFill>
                <a:latin typeface="Verdana"/>
                <a:cs typeface="Verdana"/>
              </a:rPr>
              <a:t>e,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001B6F"/>
                </a:solidFill>
                <a:latin typeface="Verdana"/>
                <a:cs typeface="Verdana"/>
              </a:rPr>
              <a:t>It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retu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rn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1B6F"/>
                </a:solidFill>
                <a:latin typeface="Verdana"/>
                <a:cs typeface="Verdana"/>
              </a:rPr>
              <a:t>“Fals</a:t>
            </a:r>
            <a:r>
              <a:rPr sz="1800" spc="-135" dirty="0">
                <a:solidFill>
                  <a:srgbClr val="001B6F"/>
                </a:solidFill>
                <a:latin typeface="Verdana"/>
                <a:cs typeface="Verdana"/>
              </a:rPr>
              <a:t>e”.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1B6F"/>
              </a:buClr>
              <a:buFont typeface="Arial MT"/>
              <a:buChar char="•"/>
            </a:pPr>
            <a:endParaRPr sz="2400">
              <a:latin typeface="Verdana"/>
              <a:cs typeface="Verdana"/>
            </a:endParaRPr>
          </a:p>
          <a:p>
            <a:pPr marL="299085" marR="117475" indent="-287020">
              <a:lnSpc>
                <a:spcPct val="1501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3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yt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,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i="1" spc="-2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i="1" spc="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i="1" spc="-2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i="1" spc="5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i="1" spc="140" dirty="0">
                <a:solidFill>
                  <a:srgbClr val="001B6F"/>
                </a:solidFill>
                <a:latin typeface="Verdana"/>
                <a:cs typeface="Verdana"/>
              </a:rPr>
              <a:t>w</a:t>
            </a:r>
            <a:r>
              <a:rPr sz="1800" i="1" spc="-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i="1" spc="1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i="1" spc="-390" dirty="0">
                <a:solidFill>
                  <a:srgbClr val="001B6F"/>
                </a:solidFill>
                <a:latin typeface="Verdana"/>
                <a:cs typeface="Verdana"/>
              </a:rPr>
              <a:t>(</a:t>
            </a:r>
            <a:r>
              <a:rPr sz="1800" i="1" spc="-385" dirty="0">
                <a:solidFill>
                  <a:srgbClr val="001B6F"/>
                </a:solidFill>
                <a:latin typeface="Verdana"/>
                <a:cs typeface="Verdana"/>
              </a:rPr>
              <a:t>)</a:t>
            </a:r>
            <a:r>
              <a:rPr sz="1800" i="1" spc="-25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b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7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meth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d 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use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for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ri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ha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nd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001B6F"/>
                </a:solidFill>
                <a:latin typeface="Verdana"/>
                <a:cs typeface="Verdana"/>
              </a:rPr>
              <a:t>g.</a:t>
            </a:r>
            <a:endParaRPr sz="1800">
              <a:latin typeface="Verdana"/>
              <a:cs typeface="Verdana"/>
            </a:endParaRPr>
          </a:p>
          <a:p>
            <a:pPr marL="299085" marR="31115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i="1" spc="-2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i="1" spc="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i="1" spc="-2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i="1" spc="5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i="1" spc="140" dirty="0">
                <a:solidFill>
                  <a:srgbClr val="001B6F"/>
                </a:solidFill>
                <a:latin typeface="Verdana"/>
                <a:cs typeface="Verdana"/>
              </a:rPr>
              <a:t>w</a:t>
            </a:r>
            <a:r>
              <a:rPr sz="1800" i="1" spc="-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i="1" spc="1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i="1" spc="-390" dirty="0">
                <a:solidFill>
                  <a:srgbClr val="001B6F"/>
                </a:solidFill>
                <a:latin typeface="Verdana"/>
                <a:cs typeface="Verdana"/>
              </a:rPr>
              <a:t>(</a:t>
            </a:r>
            <a:r>
              <a:rPr sz="1800" i="1" spc="-385" dirty="0">
                <a:solidFill>
                  <a:srgbClr val="001B6F"/>
                </a:solidFill>
                <a:latin typeface="Verdana"/>
                <a:cs typeface="Verdana"/>
              </a:rPr>
              <a:t>)</a:t>
            </a:r>
            <a:r>
              <a:rPr sz="1800" i="1" spc="-25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meth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ds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retu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rn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1B6F"/>
                </a:solidFill>
                <a:latin typeface="Verdana"/>
                <a:cs typeface="Verdana"/>
              </a:rPr>
              <a:t>“Tr</a:t>
            </a:r>
            <a:r>
              <a:rPr sz="1800" spc="-90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-100" dirty="0">
                <a:solidFill>
                  <a:srgbClr val="001B6F"/>
                </a:solidFill>
                <a:latin typeface="Verdana"/>
                <a:cs typeface="Verdana"/>
              </a:rPr>
              <a:t>e”</a:t>
            </a:r>
            <a:r>
              <a:rPr sz="18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1B6F"/>
                </a:solidFill>
                <a:latin typeface="Verdana"/>
                <a:cs typeface="Verdana"/>
              </a:rPr>
              <a:t>if 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all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characters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string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are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35" dirty="0">
                <a:solidFill>
                  <a:srgbClr val="001B6F"/>
                </a:solidFill>
                <a:latin typeface="Verdana"/>
                <a:cs typeface="Verdana"/>
              </a:rPr>
              <a:t>we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ca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001B6F"/>
                </a:solidFill>
                <a:latin typeface="Verdana"/>
                <a:cs typeface="Verdana"/>
              </a:rPr>
              <a:t>e,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Otherwi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001B6F"/>
                </a:solidFill>
                <a:latin typeface="Verdana"/>
                <a:cs typeface="Verdana"/>
              </a:rPr>
              <a:t>e,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001B6F"/>
                </a:solidFill>
                <a:latin typeface="Verdana"/>
                <a:cs typeface="Verdana"/>
              </a:rPr>
              <a:t>It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et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rn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1B6F"/>
                </a:solidFill>
                <a:latin typeface="Verdana"/>
                <a:cs typeface="Verdana"/>
              </a:rPr>
              <a:t>“Fals</a:t>
            </a:r>
            <a:r>
              <a:rPr sz="1800" spc="-135" dirty="0">
                <a:solidFill>
                  <a:srgbClr val="001B6F"/>
                </a:solidFill>
                <a:latin typeface="Verdana"/>
                <a:cs typeface="Verdana"/>
              </a:rPr>
              <a:t>e”.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9923" y="1336548"/>
            <a:ext cx="3993280" cy="15698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4144" y="3932600"/>
            <a:ext cx="3978731" cy="1493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177" y="2579370"/>
            <a:ext cx="8322945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496570">
              <a:lnSpc>
                <a:spcPts val="6480"/>
              </a:lnSpc>
              <a:spcBef>
                <a:spcPts val="915"/>
              </a:spcBef>
            </a:pPr>
            <a:r>
              <a:rPr sz="6000" spc="-40" dirty="0"/>
              <a:t>S</a:t>
            </a:r>
            <a:r>
              <a:rPr sz="6000" spc="285" dirty="0"/>
              <a:t>O</a:t>
            </a:r>
            <a:r>
              <a:rPr sz="6000" spc="355" dirty="0"/>
              <a:t>M</a:t>
            </a:r>
            <a:r>
              <a:rPr sz="6000" spc="90" dirty="0"/>
              <a:t>E</a:t>
            </a:r>
            <a:r>
              <a:rPr sz="6000" spc="-425" dirty="0"/>
              <a:t> </a:t>
            </a:r>
            <a:r>
              <a:rPr sz="6000" spc="-135" dirty="0"/>
              <a:t>E</a:t>
            </a:r>
            <a:r>
              <a:rPr sz="6000" spc="-145" dirty="0"/>
              <a:t>R</a:t>
            </a:r>
            <a:r>
              <a:rPr sz="6000" spc="-260" dirty="0"/>
              <a:t>R</a:t>
            </a:r>
            <a:r>
              <a:rPr sz="6000" spc="-250" dirty="0"/>
              <a:t>O</a:t>
            </a:r>
            <a:r>
              <a:rPr sz="6000" spc="-240" dirty="0"/>
              <a:t>R</a:t>
            </a:r>
            <a:r>
              <a:rPr sz="6000" spc="-204" dirty="0"/>
              <a:t>S</a:t>
            </a:r>
            <a:r>
              <a:rPr sz="6000" spc="-430" dirty="0"/>
              <a:t> </a:t>
            </a:r>
            <a:r>
              <a:rPr sz="6000" spc="-300" dirty="0"/>
              <a:t>Y</a:t>
            </a:r>
            <a:r>
              <a:rPr sz="6000" spc="-35" dirty="0"/>
              <a:t>OU  </a:t>
            </a:r>
            <a:r>
              <a:rPr sz="6000" spc="-235" dirty="0"/>
              <a:t>M</a:t>
            </a:r>
            <a:r>
              <a:rPr sz="6000" spc="-110" dirty="0"/>
              <a:t>I</a:t>
            </a:r>
            <a:r>
              <a:rPr sz="6000" spc="-135" dirty="0"/>
              <a:t>GHT</a:t>
            </a:r>
            <a:r>
              <a:rPr sz="6000" spc="-420" dirty="0"/>
              <a:t> </a:t>
            </a:r>
            <a:r>
              <a:rPr sz="6000" spc="-120" dirty="0"/>
              <a:t>C</a:t>
            </a:r>
            <a:r>
              <a:rPr sz="6000" spc="-130" dirty="0"/>
              <a:t>O</a:t>
            </a:r>
            <a:r>
              <a:rPr sz="6000" spc="500" dirty="0"/>
              <a:t>M</a:t>
            </a:r>
            <a:r>
              <a:rPr sz="6000" spc="350" dirty="0"/>
              <a:t>E</a:t>
            </a:r>
            <a:r>
              <a:rPr sz="6000" spc="-420" dirty="0"/>
              <a:t> </a:t>
            </a:r>
            <a:r>
              <a:rPr sz="6000" spc="5" dirty="0"/>
              <a:t>A</a:t>
            </a:r>
            <a:r>
              <a:rPr sz="6000" spc="15" dirty="0"/>
              <a:t>C</a:t>
            </a:r>
            <a:r>
              <a:rPr sz="6000" spc="-160" dirty="0"/>
              <a:t>ROSS</a:t>
            </a:r>
            <a:endParaRPr sz="6000"/>
          </a:p>
        </p:txBody>
      </p:sp>
      <p:pic>
        <p:nvPicPr>
          <p:cNvPr id="8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4800"/>
            <a:ext cx="1140515" cy="5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6" y="76200"/>
            <a:ext cx="1013783" cy="101830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912" y="1604009"/>
            <a:ext cx="999109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Fre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qu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er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ors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nc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-95" dirty="0">
                <a:solidFill>
                  <a:srgbClr val="001B6F"/>
                </a:solidFill>
                <a:latin typeface="Verdana"/>
                <a:cs typeface="Verdana"/>
              </a:rPr>
              <a:t>ude: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1B6F"/>
              </a:buClr>
              <a:buFont typeface="Arial MT"/>
              <a:buChar char="•"/>
            </a:pPr>
            <a:endParaRPr sz="1750">
              <a:latin typeface="Verdana"/>
              <a:cs typeface="Verdana"/>
            </a:endParaRPr>
          </a:p>
          <a:p>
            <a:pPr marL="586740" lvl="1" indent="-285115">
              <a:lnSpc>
                <a:spcPct val="100000"/>
              </a:lnSpc>
              <a:buFont typeface="Wingdings"/>
              <a:buChar char=""/>
              <a:tabLst>
                <a:tab pos="587375" algn="l"/>
              </a:tabLst>
            </a:pP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Having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different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number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open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close</a:t>
            </a:r>
            <a:r>
              <a:rPr sz="1800" spc="-25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brackets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parenthesis</a:t>
            </a:r>
            <a:endParaRPr sz="1800">
              <a:latin typeface="Verdana"/>
              <a:cs typeface="Verdana"/>
            </a:endParaRPr>
          </a:p>
          <a:p>
            <a:pPr marL="586740" lvl="1" indent="-285115">
              <a:lnSpc>
                <a:spcPct val="100000"/>
              </a:lnSpc>
              <a:spcBef>
                <a:spcPts val="1085"/>
              </a:spcBef>
              <a:buFont typeface="Wingdings"/>
              <a:buChar char=""/>
              <a:tabLst>
                <a:tab pos="587375" algn="l"/>
              </a:tabLst>
            </a:pP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Forg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tt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la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q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otes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ound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ri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  <a:p>
            <a:pPr marL="586740" lvl="1" indent="-28511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587375" algn="l"/>
              </a:tabLst>
            </a:pP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Misspelled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variable</a:t>
            </a:r>
            <a:r>
              <a:rPr sz="1800" spc="-19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function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1B6F"/>
                </a:solidFill>
                <a:latin typeface="Verdana"/>
                <a:cs typeface="Verdana"/>
              </a:rPr>
              <a:t>names.</a:t>
            </a:r>
            <a:r>
              <a:rPr sz="1800" spc="-18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0000"/>
                </a:solidFill>
                <a:latin typeface="Verdana"/>
                <a:cs typeface="Verdana"/>
              </a:rPr>
              <a:t>Python</a:t>
            </a:r>
            <a:r>
              <a:rPr sz="1800" spc="-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is</a:t>
            </a:r>
            <a:r>
              <a:rPr sz="1800" spc="-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Verdana"/>
                <a:cs typeface="Verdana"/>
              </a:rPr>
              <a:t>case</a:t>
            </a:r>
            <a:r>
              <a:rPr sz="1800" spc="-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Verdana"/>
                <a:cs typeface="Verdana"/>
              </a:rPr>
              <a:t>sensitive.</a:t>
            </a:r>
            <a:endParaRPr sz="1800">
              <a:latin typeface="Verdana"/>
              <a:cs typeface="Verdana"/>
            </a:endParaRPr>
          </a:p>
          <a:p>
            <a:pPr marL="586740" lvl="1" indent="-28511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587375" algn="l"/>
              </a:tabLst>
            </a:pP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490" dirty="0">
                <a:solidFill>
                  <a:srgbClr val="001B6F"/>
                </a:solidFill>
                <a:latin typeface="Verdana"/>
                <a:cs typeface="Verdana"/>
              </a:rPr>
              <a:t>=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ead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490" dirty="0">
                <a:solidFill>
                  <a:srgbClr val="001B6F"/>
                </a:solidFill>
                <a:latin typeface="Verdana"/>
                <a:cs typeface="Verdana"/>
              </a:rPr>
              <a:t>==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vic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1B6F"/>
                </a:solidFill>
                <a:latin typeface="Verdana"/>
                <a:cs typeface="Verdana"/>
              </a:rPr>
              <a:t>versa.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01B6F"/>
              </a:buClr>
              <a:buFont typeface="Wingdings"/>
              <a:buChar char=""/>
            </a:pPr>
            <a:endParaRPr sz="22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3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Python,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35" dirty="0">
                <a:solidFill>
                  <a:srgbClr val="001B6F"/>
                </a:solidFill>
                <a:latin typeface="Verdana"/>
                <a:cs typeface="Verdana"/>
              </a:rPr>
              <a:t>“=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1B6F"/>
                </a:solidFill>
                <a:latin typeface="Verdana"/>
                <a:cs typeface="Verdana"/>
              </a:rPr>
              <a:t>“is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used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for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assigning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value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variable,</a:t>
            </a:r>
            <a:r>
              <a:rPr sz="18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85" dirty="0">
                <a:solidFill>
                  <a:srgbClr val="001B6F"/>
                </a:solidFill>
                <a:latin typeface="Verdana"/>
                <a:cs typeface="Verdana"/>
              </a:rPr>
              <a:t>“==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1B6F"/>
                </a:solidFill>
                <a:latin typeface="Verdana"/>
                <a:cs typeface="Verdana"/>
              </a:rPr>
              <a:t>“is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used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for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comparing.</a:t>
            </a:r>
            <a:endParaRPr sz="1800">
              <a:latin typeface="Verdana"/>
              <a:cs typeface="Verdana"/>
            </a:endParaRPr>
          </a:p>
          <a:p>
            <a:pPr marL="299085" marR="384810" indent="-287020">
              <a:lnSpc>
                <a:spcPct val="150000"/>
              </a:lnSpc>
              <a:spcBef>
                <a:spcPts val="16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typical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input-output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error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attempting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open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file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that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does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not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exist,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does </a:t>
            </a:r>
            <a:r>
              <a:rPr sz="1800" spc="-6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7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ex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25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lo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ation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at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yo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spec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fied.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0" dirty="0">
                <a:solidFill>
                  <a:srgbClr val="001B6F"/>
                </a:solidFill>
                <a:latin typeface="Verdana"/>
                <a:cs typeface="Verdana"/>
              </a:rPr>
              <a:t>It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safest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load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data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file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same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folder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as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Python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code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that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reads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writes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5"/>
              </a:spcBef>
            </a:pP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7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65" dirty="0">
                <a:solidFill>
                  <a:srgbClr val="001B6F"/>
                </a:solidFill>
                <a:latin typeface="Verdana"/>
                <a:cs typeface="Verdana"/>
              </a:rPr>
              <a:t>.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y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on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oks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sam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1B6F"/>
                </a:solidFill>
                <a:latin typeface="Verdana"/>
                <a:cs typeface="Verdana"/>
              </a:rPr>
              <a:t>fol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der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by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ef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ult.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912" y="537463"/>
            <a:ext cx="41071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9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4000" b="0" spc="-160" dirty="0">
                <a:solidFill>
                  <a:srgbClr val="001B6F"/>
                </a:solidFill>
                <a:latin typeface="Verdana"/>
                <a:cs typeface="Verdana"/>
              </a:rPr>
              <a:t>Y</a:t>
            </a:r>
            <a:r>
              <a:rPr sz="4000" b="0" spc="-4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-2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2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-155" dirty="0">
                <a:solidFill>
                  <a:srgbClr val="001B6F"/>
                </a:solidFill>
                <a:latin typeface="Verdana"/>
                <a:cs typeface="Verdana"/>
              </a:rPr>
              <a:t>X</a:t>
            </a:r>
            <a:r>
              <a:rPr sz="4000" b="0" spc="-5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-12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4000" b="0" spc="-114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-19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-204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4000" b="0" spc="-250" dirty="0">
                <a:solidFill>
                  <a:srgbClr val="001B6F"/>
                </a:solidFill>
                <a:latin typeface="Verdana"/>
                <a:cs typeface="Verdana"/>
              </a:rPr>
              <a:t>RS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918" y="1256538"/>
            <a:ext cx="8850630" cy="0"/>
          </a:xfrm>
          <a:custGeom>
            <a:avLst/>
            <a:gdLst/>
            <a:ahLst/>
            <a:cxnLst/>
            <a:rect l="l" t="t" r="r" b="b"/>
            <a:pathLst>
              <a:path w="8850630">
                <a:moveTo>
                  <a:pt x="0" y="0"/>
                </a:moveTo>
                <a:lnTo>
                  <a:pt x="8850122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27" y="537463"/>
            <a:ext cx="4756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65" dirty="0">
                <a:solidFill>
                  <a:srgbClr val="FBEA04"/>
                </a:solidFill>
                <a:latin typeface="Verdana"/>
                <a:cs typeface="Verdana"/>
              </a:rPr>
              <a:t>P</a:t>
            </a:r>
            <a:r>
              <a:rPr sz="4000" b="0" spc="-45" dirty="0">
                <a:solidFill>
                  <a:srgbClr val="FBEA04"/>
                </a:solidFill>
                <a:latin typeface="Verdana"/>
                <a:cs typeface="Verdana"/>
              </a:rPr>
              <a:t>Y</a:t>
            </a:r>
            <a:r>
              <a:rPr sz="4000" b="0" spc="-180" dirty="0">
                <a:solidFill>
                  <a:srgbClr val="FBEA04"/>
                </a:solidFill>
                <a:latin typeface="Verdana"/>
                <a:cs typeface="Verdana"/>
              </a:rPr>
              <a:t>T</a:t>
            </a:r>
            <a:r>
              <a:rPr sz="4000" b="0" spc="-165" dirty="0">
                <a:solidFill>
                  <a:srgbClr val="FBEA04"/>
                </a:solidFill>
                <a:latin typeface="Verdana"/>
                <a:cs typeface="Verdana"/>
              </a:rPr>
              <a:t>H</a:t>
            </a:r>
            <a:r>
              <a:rPr sz="4000" b="0" spc="-155" dirty="0">
                <a:solidFill>
                  <a:srgbClr val="FBEA04"/>
                </a:solidFill>
                <a:latin typeface="Verdana"/>
                <a:cs typeface="Verdana"/>
              </a:rPr>
              <a:t>O</a:t>
            </a:r>
            <a:r>
              <a:rPr sz="4000" b="0" spc="114" dirty="0">
                <a:solidFill>
                  <a:srgbClr val="FBEA04"/>
                </a:solidFill>
                <a:latin typeface="Verdana"/>
                <a:cs typeface="Verdana"/>
              </a:rPr>
              <a:t>N</a:t>
            </a:r>
            <a:r>
              <a:rPr sz="4000" b="0" spc="-515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4000" b="0" spc="5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6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4000" b="0" spc="60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4000" b="0" spc="-50" dirty="0">
                <a:solidFill>
                  <a:srgbClr val="001B6F"/>
                </a:solidFill>
                <a:latin typeface="Verdana"/>
                <a:cs typeface="Verdana"/>
              </a:rPr>
              <a:t>B</a:t>
            </a:r>
            <a:r>
              <a:rPr sz="4000" b="0" spc="-125" dirty="0">
                <a:solidFill>
                  <a:srgbClr val="001B6F"/>
                </a:solidFill>
                <a:latin typeface="Verdana"/>
                <a:cs typeface="Verdana"/>
              </a:rPr>
              <a:t>ER</a:t>
            </a:r>
            <a:r>
              <a:rPr sz="4000" b="0" spc="-3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854" y="1282446"/>
            <a:ext cx="4975225" cy="0"/>
          </a:xfrm>
          <a:custGeom>
            <a:avLst/>
            <a:gdLst/>
            <a:ahLst/>
            <a:cxnLst/>
            <a:rect l="l" t="t" r="r" b="b"/>
            <a:pathLst>
              <a:path w="4975225">
                <a:moveTo>
                  <a:pt x="0" y="0"/>
                </a:moveTo>
                <a:lnTo>
                  <a:pt x="4975098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845" y="1677416"/>
            <a:ext cx="8212455" cy="458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se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clu</a:t>
            </a:r>
            <a:r>
              <a:rPr sz="1900" spc="-130" dirty="0">
                <a:solidFill>
                  <a:srgbClr val="001B6F"/>
                </a:solidFill>
                <a:latin typeface="Verdana"/>
                <a:cs typeface="Verdana"/>
              </a:rPr>
              <a:t>de:</a:t>
            </a:r>
            <a:endParaRPr sz="1900" dirty="0">
              <a:latin typeface="Verdana"/>
              <a:cs typeface="Verdana"/>
            </a:endParaRPr>
          </a:p>
          <a:p>
            <a:pPr marL="699770" lvl="1" indent="-343535">
              <a:lnSpc>
                <a:spcPct val="100000"/>
              </a:lnSpc>
              <a:spcBef>
                <a:spcPts val="1680"/>
              </a:spcBef>
              <a:buFont typeface="Wingdings"/>
              <a:buChar char=""/>
              <a:tabLst>
                <a:tab pos="699770" algn="l"/>
                <a:tab pos="700405" algn="l"/>
              </a:tabLst>
            </a:pPr>
            <a:r>
              <a:rPr sz="1900" spc="-45" dirty="0">
                <a:solidFill>
                  <a:srgbClr val="001B6F"/>
                </a:solidFill>
                <a:latin typeface="Verdana"/>
                <a:cs typeface="Verdana"/>
              </a:rPr>
              <a:t>Integer</a:t>
            </a:r>
            <a:endParaRPr sz="1900" dirty="0">
              <a:latin typeface="Verdana"/>
              <a:cs typeface="Verdana"/>
            </a:endParaRPr>
          </a:p>
          <a:p>
            <a:pPr marL="699770" lvl="1" indent="-343535">
              <a:lnSpc>
                <a:spcPct val="100000"/>
              </a:lnSpc>
              <a:spcBef>
                <a:spcPts val="1140"/>
              </a:spcBef>
              <a:buFont typeface="Wingdings"/>
              <a:buChar char=""/>
              <a:tabLst>
                <a:tab pos="699770" algn="l"/>
                <a:tab pos="700405" algn="l"/>
              </a:tabLst>
            </a:pP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Floats</a:t>
            </a:r>
            <a:endParaRPr sz="1900" dirty="0">
              <a:latin typeface="Verdana"/>
              <a:cs typeface="Verdana"/>
            </a:endParaRPr>
          </a:p>
          <a:p>
            <a:pPr marL="699770" lvl="1" indent="-343535">
              <a:lnSpc>
                <a:spcPct val="100000"/>
              </a:lnSpc>
              <a:spcBef>
                <a:spcPts val="1140"/>
              </a:spcBef>
              <a:buFont typeface="Wingdings"/>
              <a:buChar char=""/>
              <a:tabLst>
                <a:tab pos="699770" algn="l"/>
                <a:tab pos="700405" algn="l"/>
              </a:tabLst>
            </a:pPr>
            <a:r>
              <a:rPr sz="1900" spc="-45" dirty="0">
                <a:solidFill>
                  <a:srgbClr val="001B6F"/>
                </a:solidFill>
                <a:latin typeface="Verdana"/>
                <a:cs typeface="Verdana"/>
              </a:rPr>
              <a:t>Com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ex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nu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ber</a:t>
            </a:r>
            <a:endParaRPr sz="1900" dirty="0">
              <a:latin typeface="Verdana"/>
              <a:cs typeface="Verdana"/>
            </a:endParaRPr>
          </a:p>
          <a:p>
            <a:pPr marL="353695" indent="-341630">
              <a:lnSpc>
                <a:spcPct val="100000"/>
              </a:lnSpc>
              <a:spcBef>
                <a:spcPts val="1645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y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are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re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ented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as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FBEA04"/>
                </a:solidFill>
                <a:latin typeface="Verdana"/>
                <a:cs typeface="Verdana"/>
              </a:rPr>
              <a:t>in</a:t>
            </a:r>
            <a:r>
              <a:rPr sz="1900" spc="10" dirty="0">
                <a:solidFill>
                  <a:srgbClr val="FBEA04"/>
                </a:solidFill>
                <a:latin typeface="Verdana"/>
                <a:cs typeface="Verdana"/>
              </a:rPr>
              <a:t>t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,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30" dirty="0">
                <a:solidFill>
                  <a:srgbClr val="FBEA04"/>
                </a:solidFill>
                <a:latin typeface="Verdana"/>
                <a:cs typeface="Verdana"/>
              </a:rPr>
              <a:t>f</a:t>
            </a:r>
            <a:r>
              <a:rPr sz="1900" spc="-10" dirty="0">
                <a:solidFill>
                  <a:srgbClr val="FBEA04"/>
                </a:solidFill>
                <a:latin typeface="Verdana"/>
                <a:cs typeface="Verdana"/>
              </a:rPr>
              <a:t>lo</a:t>
            </a:r>
            <a:r>
              <a:rPr sz="1900" spc="-5" dirty="0">
                <a:solidFill>
                  <a:srgbClr val="FBEA04"/>
                </a:solidFill>
                <a:latin typeface="Verdana"/>
                <a:cs typeface="Verdana"/>
              </a:rPr>
              <a:t>a</a:t>
            </a:r>
            <a:r>
              <a:rPr sz="1900" spc="70" dirty="0">
                <a:solidFill>
                  <a:srgbClr val="FBEA04"/>
                </a:solidFill>
                <a:latin typeface="Verdana"/>
                <a:cs typeface="Verdana"/>
              </a:rPr>
              <a:t>t</a:t>
            </a:r>
            <a:r>
              <a:rPr sz="1900" spc="-235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FBEA04"/>
                </a:solidFill>
                <a:latin typeface="Verdana"/>
                <a:cs typeface="Verdana"/>
              </a:rPr>
              <a:t>co</a:t>
            </a:r>
            <a:r>
              <a:rPr sz="1900" spc="10" dirty="0">
                <a:solidFill>
                  <a:srgbClr val="FBEA04"/>
                </a:solidFill>
                <a:latin typeface="Verdana"/>
                <a:cs typeface="Verdana"/>
              </a:rPr>
              <a:t>m</a:t>
            </a:r>
            <a:r>
              <a:rPr sz="1900" spc="-10" dirty="0">
                <a:solidFill>
                  <a:srgbClr val="FBEA04"/>
                </a:solidFill>
                <a:latin typeface="Verdana"/>
                <a:cs typeface="Verdana"/>
              </a:rPr>
              <a:t>p</a:t>
            </a:r>
            <a:r>
              <a:rPr sz="1900" dirty="0">
                <a:solidFill>
                  <a:srgbClr val="FBEA04"/>
                </a:solidFill>
                <a:latin typeface="Verdana"/>
                <a:cs typeface="Verdana"/>
              </a:rPr>
              <a:t>l</a:t>
            </a:r>
            <a:r>
              <a:rPr sz="1900" spc="-40" dirty="0">
                <a:solidFill>
                  <a:srgbClr val="FBEA04"/>
                </a:solidFill>
                <a:latin typeface="Verdana"/>
                <a:cs typeface="Verdana"/>
              </a:rPr>
              <a:t>ex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.</a:t>
            </a:r>
            <a:endParaRPr sz="1900" dirty="0">
              <a:latin typeface="Verdana"/>
              <a:cs typeface="Verdana"/>
            </a:endParaRPr>
          </a:p>
          <a:p>
            <a:pPr marL="299085" marR="193675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Integers</a:t>
            </a:r>
            <a:r>
              <a:rPr sz="1900" spc="-26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can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hold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value</a:t>
            </a:r>
            <a:r>
              <a:rPr sz="19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any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length,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only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limitation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being </a:t>
            </a:r>
            <a:r>
              <a:rPr sz="1900" spc="-65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th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am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900" spc="4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spc="3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em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y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ava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lab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spc="-114" dirty="0">
                <a:solidFill>
                  <a:srgbClr val="001B6F"/>
                </a:solidFill>
                <a:latin typeface="Verdana"/>
                <a:cs typeface="Verdana"/>
              </a:rPr>
              <a:t>e.</a:t>
            </a:r>
            <a:endParaRPr sz="1900" dirty="0">
              <a:latin typeface="Verdana"/>
              <a:cs typeface="Verdana"/>
            </a:endParaRPr>
          </a:p>
          <a:p>
            <a:pPr marL="299085" marR="5080" indent="-287020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Float,</a:t>
            </a:r>
            <a:r>
              <a:rPr sz="1900" spc="-26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9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“floating</a:t>
            </a:r>
            <a:r>
              <a:rPr sz="1900" spc="-27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point</a:t>
            </a:r>
            <a:r>
              <a:rPr sz="1900" spc="-26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number”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only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accurate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up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15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decimal </a:t>
            </a:r>
            <a:r>
              <a:rPr sz="1900" spc="-65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ace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.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50" dirty="0">
                <a:solidFill>
                  <a:srgbClr val="001B6F"/>
                </a:solidFill>
                <a:latin typeface="Verdana"/>
                <a:cs typeface="Verdana"/>
              </a:rPr>
              <a:t>f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te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900" spc="-25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that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,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3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un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th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mbe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1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900" spc="65" dirty="0">
                <a:solidFill>
                  <a:srgbClr val="001B6F"/>
                </a:solidFill>
                <a:latin typeface="Verdana"/>
                <a:cs typeface="Verdana"/>
              </a:rPr>
              <a:t>f</a:t>
            </a:r>
            <a:r>
              <a:rPr sz="1900" spc="130" dirty="0">
                <a:solidFill>
                  <a:srgbClr val="001B6F"/>
                </a:solidFill>
                <a:latin typeface="Verdana"/>
                <a:cs typeface="Verdana"/>
              </a:rPr>
              <a:t>f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.</a:t>
            </a:r>
            <a:endParaRPr sz="19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Complex</a:t>
            </a:r>
            <a:r>
              <a:rPr sz="1900" spc="-25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numbers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1900" spc="-26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are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1B6F"/>
                </a:solidFill>
                <a:latin typeface="Verdana"/>
                <a:cs typeface="Verdana"/>
              </a:rPr>
              <a:t>written</a:t>
            </a:r>
            <a:r>
              <a:rPr sz="19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1B6F"/>
                </a:solidFill>
                <a:latin typeface="Verdana"/>
                <a:cs typeface="Verdana"/>
              </a:rPr>
              <a:t>with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85" dirty="0">
                <a:solidFill>
                  <a:srgbClr val="001B6F"/>
                </a:solidFill>
                <a:latin typeface="Verdana"/>
                <a:cs typeface="Verdana"/>
              </a:rPr>
              <a:t>“j”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as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imaginary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part.</a:t>
            </a:r>
            <a:endParaRPr sz="19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4237" y="807439"/>
            <a:ext cx="3452652" cy="2556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4485" y="2411044"/>
            <a:ext cx="871220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129665" marR="5080" indent="-1117600">
              <a:lnSpc>
                <a:spcPts val="6480"/>
              </a:lnSpc>
              <a:spcBef>
                <a:spcPts val="915"/>
              </a:spcBef>
            </a:pPr>
            <a:r>
              <a:rPr sz="6000" spc="-40" dirty="0"/>
              <a:t>S</a:t>
            </a:r>
            <a:r>
              <a:rPr sz="6000" spc="105" dirty="0"/>
              <a:t>A</a:t>
            </a:r>
            <a:r>
              <a:rPr sz="6000" spc="114" dirty="0"/>
              <a:t>V</a:t>
            </a:r>
            <a:r>
              <a:rPr sz="6000" spc="-365" dirty="0"/>
              <a:t>ING</a:t>
            </a:r>
            <a:r>
              <a:rPr sz="6000" spc="-430" dirty="0"/>
              <a:t> </a:t>
            </a:r>
            <a:r>
              <a:rPr sz="6000" spc="165" dirty="0"/>
              <a:t>A</a:t>
            </a:r>
            <a:r>
              <a:rPr sz="6000" spc="200" dirty="0"/>
              <a:t>N</a:t>
            </a:r>
            <a:r>
              <a:rPr sz="6000" spc="-55" dirty="0"/>
              <a:t>D</a:t>
            </a:r>
            <a:r>
              <a:rPr sz="6000" spc="-400" dirty="0"/>
              <a:t> </a:t>
            </a:r>
            <a:r>
              <a:rPr sz="6000" spc="-45" dirty="0"/>
              <a:t>RU</a:t>
            </a:r>
            <a:r>
              <a:rPr sz="6000" spc="-25" dirty="0"/>
              <a:t>N</a:t>
            </a:r>
            <a:r>
              <a:rPr sz="6000" spc="-185" dirty="0"/>
              <a:t>NING  </a:t>
            </a:r>
            <a:r>
              <a:rPr sz="6000" spc="-220" dirty="0">
                <a:solidFill>
                  <a:srgbClr val="FBEA04"/>
                </a:solidFill>
              </a:rPr>
              <a:t>P</a:t>
            </a:r>
            <a:r>
              <a:rPr sz="6000" spc="-210" dirty="0">
                <a:solidFill>
                  <a:srgbClr val="FBEA04"/>
                </a:solidFill>
              </a:rPr>
              <a:t>Y</a:t>
            </a:r>
            <a:r>
              <a:rPr sz="6000" spc="-100" dirty="0">
                <a:solidFill>
                  <a:srgbClr val="FBEA04"/>
                </a:solidFill>
              </a:rPr>
              <a:t>T</a:t>
            </a:r>
            <a:r>
              <a:rPr sz="6000" spc="-110" dirty="0">
                <a:solidFill>
                  <a:srgbClr val="FBEA04"/>
                </a:solidFill>
              </a:rPr>
              <a:t>H</a:t>
            </a:r>
            <a:r>
              <a:rPr sz="6000" spc="35" dirty="0">
                <a:solidFill>
                  <a:srgbClr val="FBEA04"/>
                </a:solidFill>
              </a:rPr>
              <a:t>O</a:t>
            </a:r>
            <a:r>
              <a:rPr sz="6000" spc="40" dirty="0">
                <a:solidFill>
                  <a:srgbClr val="FBEA04"/>
                </a:solidFill>
              </a:rPr>
              <a:t>N</a:t>
            </a:r>
            <a:r>
              <a:rPr sz="6000" spc="-415" dirty="0">
                <a:solidFill>
                  <a:srgbClr val="FBEA04"/>
                </a:solidFill>
              </a:rPr>
              <a:t> </a:t>
            </a:r>
            <a:r>
              <a:rPr sz="6000" spc="-40" dirty="0"/>
              <a:t>S</a:t>
            </a:r>
            <a:r>
              <a:rPr sz="6000" spc="-320" dirty="0"/>
              <a:t>CRIPTS</a:t>
            </a:r>
            <a:endParaRPr sz="6000"/>
          </a:p>
        </p:txBody>
      </p:sp>
      <p:pic>
        <p:nvPicPr>
          <p:cNvPr id="8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4800"/>
            <a:ext cx="1140515" cy="5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6" y="76200"/>
            <a:ext cx="1013783" cy="101830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1361948"/>
            <a:ext cx="8283575" cy="40265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Entering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commands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at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prompt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just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beginning.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80" dirty="0">
                <a:solidFill>
                  <a:srgbClr val="001B6F"/>
                </a:solidFill>
                <a:latin typeface="Verdana"/>
                <a:cs typeface="Verdana"/>
              </a:rPr>
              <a:t>IDLE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ha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001B6F"/>
                </a:solidFill>
                <a:latin typeface="Verdana"/>
                <a:cs typeface="Verdana"/>
              </a:rPr>
              <a:t>tw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mo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  <a:p>
            <a:pPr marL="587375" lvl="1" indent="-285750">
              <a:lnSpc>
                <a:spcPct val="100000"/>
              </a:lnSpc>
              <a:spcBef>
                <a:spcPts val="1620"/>
              </a:spcBef>
              <a:buFont typeface="Wingdings"/>
              <a:buChar char=""/>
              <a:tabLst>
                <a:tab pos="588010" algn="l"/>
              </a:tabLst>
            </a:pPr>
            <a:r>
              <a:rPr sz="1800" i="1" spc="-15" dirty="0">
                <a:solidFill>
                  <a:srgbClr val="001B6F"/>
                </a:solidFill>
                <a:latin typeface="Verdana"/>
                <a:cs typeface="Verdana"/>
              </a:rPr>
              <a:t>Interactive</a:t>
            </a:r>
            <a:endParaRPr sz="1800">
              <a:latin typeface="Verdana"/>
              <a:cs typeface="Verdana"/>
            </a:endParaRPr>
          </a:p>
          <a:p>
            <a:pPr marL="587375" lvl="1" indent="-28575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588010" algn="l"/>
              </a:tabLst>
            </a:pPr>
            <a:r>
              <a:rPr sz="1800" i="1" spc="-5" dirty="0">
                <a:solidFill>
                  <a:srgbClr val="001B6F"/>
                </a:solidFill>
                <a:latin typeface="Verdana"/>
                <a:cs typeface="Verdana"/>
              </a:rPr>
              <a:t>Script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01B6F"/>
              </a:buClr>
              <a:buFont typeface="Wingdings"/>
              <a:buChar char=""/>
            </a:pPr>
            <a:endParaRPr sz="23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We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hav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be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usi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tera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ct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v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mo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1B6F"/>
                </a:solidFill>
                <a:latin typeface="Verdana"/>
                <a:cs typeface="Verdana"/>
              </a:rPr>
              <a:t>fa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0" dirty="0">
                <a:solidFill>
                  <a:srgbClr val="001B6F"/>
                </a:solidFill>
                <a:latin typeface="Verdana"/>
                <a:cs typeface="Verdana"/>
              </a:rPr>
              <a:t>It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immediately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returns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results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commands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1B6F"/>
                </a:solidFill>
                <a:latin typeface="Verdana"/>
                <a:cs typeface="Verdana"/>
              </a:rPr>
              <a:t>we</a:t>
            </a:r>
            <a:r>
              <a:rPr sz="18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enter</a:t>
            </a:r>
            <a:r>
              <a:rPr sz="1800" spc="-19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into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1B6F"/>
                </a:solidFill>
                <a:latin typeface="Verdana"/>
                <a:cs typeface="Verdana"/>
              </a:rPr>
              <a:t>shell.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3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crip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mo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1800" spc="-110" dirty="0">
                <a:solidFill>
                  <a:srgbClr val="001B6F"/>
                </a:solidFill>
                <a:latin typeface="Verdana"/>
                <a:cs typeface="Verdana"/>
              </a:rPr>
              <a:t>e,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yo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14" dirty="0">
                <a:solidFill>
                  <a:srgbClr val="001B6F"/>
                </a:solidFill>
                <a:latin typeface="Verdana"/>
                <a:cs typeface="Verdana"/>
              </a:rPr>
              <a:t>w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writ</a:t>
            </a:r>
            <a:r>
              <a:rPr sz="1800" spc="3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crip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en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ru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har char="•"/>
            </a:pPr>
            <a:endParaRPr sz="23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solidFill>
                  <a:srgbClr val="FF0000"/>
                </a:solidFill>
                <a:latin typeface="Verdana"/>
                <a:cs typeface="Verdana"/>
              </a:rPr>
              <a:t>Remember</a:t>
            </a:r>
            <a:r>
              <a:rPr sz="1800" spc="-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0000"/>
                </a:solidFill>
                <a:latin typeface="Verdana"/>
                <a:cs typeface="Verdana"/>
              </a:rPr>
              <a:t>to</a:t>
            </a:r>
            <a:r>
              <a:rPr sz="1800" spc="-229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Verdana"/>
                <a:cs typeface="Verdana"/>
              </a:rPr>
              <a:t>always</a:t>
            </a:r>
            <a:r>
              <a:rPr sz="1800" spc="-2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Verdana"/>
                <a:cs typeface="Verdana"/>
              </a:rPr>
              <a:t>save</a:t>
            </a:r>
            <a:r>
              <a:rPr sz="1800" spc="-2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Verdana"/>
                <a:cs typeface="Verdana"/>
              </a:rPr>
              <a:t>your</a:t>
            </a:r>
            <a:r>
              <a:rPr sz="1800" spc="-2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Verdana"/>
                <a:cs typeface="Verdana"/>
              </a:rPr>
              <a:t>scripts</a:t>
            </a:r>
            <a:r>
              <a:rPr sz="1800" spc="-2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Verdana"/>
                <a:cs typeface="Verdana"/>
              </a:rPr>
              <a:t>using</a:t>
            </a:r>
            <a:r>
              <a:rPr sz="1800" spc="-2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Verdana"/>
                <a:cs typeface="Verdana"/>
              </a:rPr>
              <a:t>the</a:t>
            </a:r>
            <a:r>
              <a:rPr sz="1800" spc="-1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0000"/>
                </a:solidFill>
                <a:latin typeface="Verdana"/>
                <a:cs typeface="Verdana"/>
              </a:rPr>
              <a:t>.py</a:t>
            </a:r>
            <a:r>
              <a:rPr sz="1800" spc="-2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extension</a:t>
            </a:r>
            <a:r>
              <a:rPr sz="1800" spc="-2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0000"/>
                </a:solidFill>
                <a:latin typeface="Verdana"/>
                <a:cs typeface="Verdana"/>
              </a:rPr>
              <a:t>!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347" y="100584"/>
            <a:ext cx="11983720" cy="6652259"/>
            <a:chOff x="117347" y="100584"/>
            <a:chExt cx="11983720" cy="6652259"/>
          </a:xfrm>
        </p:grpSpPr>
        <p:sp>
          <p:nvSpPr>
            <p:cNvPr id="4" name="object 4"/>
            <p:cNvSpPr/>
            <p:nvPr/>
          </p:nvSpPr>
          <p:spPr>
            <a:xfrm>
              <a:off x="117347" y="100584"/>
              <a:ext cx="11983720" cy="6652259"/>
            </a:xfrm>
            <a:custGeom>
              <a:avLst/>
              <a:gdLst/>
              <a:ahLst/>
              <a:cxnLst/>
              <a:rect l="l" t="t" r="r" b="b"/>
              <a:pathLst>
                <a:path w="11983720" h="6652259">
                  <a:moveTo>
                    <a:pt x="11983212" y="0"/>
                  </a:moveTo>
                  <a:lnTo>
                    <a:pt x="0" y="0"/>
                  </a:lnTo>
                  <a:lnTo>
                    <a:pt x="0" y="6652259"/>
                  </a:lnTo>
                  <a:lnTo>
                    <a:pt x="11983212" y="6652259"/>
                  </a:lnTo>
                  <a:lnTo>
                    <a:pt x="11983212" y="0"/>
                  </a:lnTo>
                  <a:close/>
                </a:path>
              </a:pathLst>
            </a:custGeom>
            <a:solidFill>
              <a:srgbClr val="FBE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931" y="211836"/>
              <a:ext cx="11780520" cy="6443980"/>
            </a:xfrm>
            <a:custGeom>
              <a:avLst/>
              <a:gdLst/>
              <a:ahLst/>
              <a:cxnLst/>
              <a:rect l="l" t="t" r="r" b="b"/>
              <a:pathLst>
                <a:path w="11780520" h="6443980">
                  <a:moveTo>
                    <a:pt x="11780520" y="0"/>
                  </a:moveTo>
                  <a:lnTo>
                    <a:pt x="0" y="0"/>
                  </a:lnTo>
                  <a:lnTo>
                    <a:pt x="0" y="6443472"/>
                  </a:lnTo>
                  <a:lnTo>
                    <a:pt x="11780520" y="6443472"/>
                  </a:lnTo>
                  <a:lnTo>
                    <a:pt x="11780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9683" y="249936"/>
              <a:ext cx="6787896" cy="40294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28032" y="248285"/>
              <a:ext cx="6791325" cy="4032885"/>
            </a:xfrm>
            <a:custGeom>
              <a:avLst/>
              <a:gdLst/>
              <a:ahLst/>
              <a:cxnLst/>
              <a:rect l="l" t="t" r="r" b="b"/>
              <a:pathLst>
                <a:path w="6791325" h="4032885">
                  <a:moveTo>
                    <a:pt x="0" y="4032630"/>
                  </a:moveTo>
                  <a:lnTo>
                    <a:pt x="6791071" y="4032630"/>
                  </a:lnTo>
                  <a:lnTo>
                    <a:pt x="6791071" y="0"/>
                  </a:lnTo>
                  <a:lnTo>
                    <a:pt x="0" y="0"/>
                  </a:lnTo>
                  <a:lnTo>
                    <a:pt x="0" y="403263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30445" y="566165"/>
              <a:ext cx="1308100" cy="132715"/>
            </a:xfrm>
            <a:custGeom>
              <a:avLst/>
              <a:gdLst/>
              <a:ahLst/>
              <a:cxnLst/>
              <a:rect l="l" t="t" r="r" b="b"/>
              <a:pathLst>
                <a:path w="1308100" h="132715">
                  <a:moveTo>
                    <a:pt x="0" y="132587"/>
                  </a:moveTo>
                  <a:lnTo>
                    <a:pt x="1307591" y="132587"/>
                  </a:lnTo>
                  <a:lnTo>
                    <a:pt x="1307591" y="0"/>
                  </a:lnTo>
                  <a:lnTo>
                    <a:pt x="0" y="0"/>
                  </a:lnTo>
                  <a:lnTo>
                    <a:pt x="0" y="132587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491" y="2225039"/>
              <a:ext cx="4986528" cy="43129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29790" y="3216401"/>
              <a:ext cx="419734" cy="436880"/>
            </a:xfrm>
            <a:custGeom>
              <a:avLst/>
              <a:gdLst/>
              <a:ahLst/>
              <a:cxnLst/>
              <a:rect l="l" t="t" r="r" b="b"/>
              <a:pathLst>
                <a:path w="419735" h="436879">
                  <a:moveTo>
                    <a:pt x="69723" y="51986"/>
                  </a:moveTo>
                  <a:lnTo>
                    <a:pt x="49044" y="71816"/>
                  </a:lnTo>
                  <a:lnTo>
                    <a:pt x="399034" y="436625"/>
                  </a:lnTo>
                  <a:lnTo>
                    <a:pt x="419608" y="416814"/>
                  </a:lnTo>
                  <a:lnTo>
                    <a:pt x="69723" y="51986"/>
                  </a:lnTo>
                  <a:close/>
                </a:path>
                <a:path w="419735" h="436879">
                  <a:moveTo>
                    <a:pt x="0" y="0"/>
                  </a:moveTo>
                  <a:lnTo>
                    <a:pt x="28448" y="91567"/>
                  </a:lnTo>
                  <a:lnTo>
                    <a:pt x="49044" y="71816"/>
                  </a:lnTo>
                  <a:lnTo>
                    <a:pt x="39116" y="61468"/>
                  </a:lnTo>
                  <a:lnTo>
                    <a:pt x="59817" y="41656"/>
                  </a:lnTo>
                  <a:lnTo>
                    <a:pt x="80496" y="41656"/>
                  </a:lnTo>
                  <a:lnTo>
                    <a:pt x="90297" y="32258"/>
                  </a:lnTo>
                  <a:lnTo>
                    <a:pt x="0" y="0"/>
                  </a:lnTo>
                  <a:close/>
                </a:path>
                <a:path w="419735" h="436879">
                  <a:moveTo>
                    <a:pt x="59817" y="41656"/>
                  </a:moveTo>
                  <a:lnTo>
                    <a:pt x="39116" y="61468"/>
                  </a:lnTo>
                  <a:lnTo>
                    <a:pt x="49044" y="71816"/>
                  </a:lnTo>
                  <a:lnTo>
                    <a:pt x="69723" y="51986"/>
                  </a:lnTo>
                  <a:lnTo>
                    <a:pt x="59817" y="41656"/>
                  </a:lnTo>
                  <a:close/>
                </a:path>
                <a:path w="419735" h="436879">
                  <a:moveTo>
                    <a:pt x="80496" y="41656"/>
                  </a:moveTo>
                  <a:lnTo>
                    <a:pt x="59817" y="41656"/>
                  </a:lnTo>
                  <a:lnTo>
                    <a:pt x="69723" y="51986"/>
                  </a:lnTo>
                  <a:lnTo>
                    <a:pt x="80496" y="416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7916" y="1691639"/>
              <a:ext cx="4736591" cy="47807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347" y="100584"/>
            <a:ext cx="11983720" cy="6652259"/>
            <a:chOff x="117347" y="100584"/>
            <a:chExt cx="11983720" cy="6652259"/>
          </a:xfrm>
        </p:grpSpPr>
        <p:sp>
          <p:nvSpPr>
            <p:cNvPr id="4" name="object 4"/>
            <p:cNvSpPr/>
            <p:nvPr/>
          </p:nvSpPr>
          <p:spPr>
            <a:xfrm>
              <a:off x="117347" y="100584"/>
              <a:ext cx="11983720" cy="6652259"/>
            </a:xfrm>
            <a:custGeom>
              <a:avLst/>
              <a:gdLst/>
              <a:ahLst/>
              <a:cxnLst/>
              <a:rect l="l" t="t" r="r" b="b"/>
              <a:pathLst>
                <a:path w="11983720" h="6652259">
                  <a:moveTo>
                    <a:pt x="11983212" y="0"/>
                  </a:moveTo>
                  <a:lnTo>
                    <a:pt x="0" y="0"/>
                  </a:lnTo>
                  <a:lnTo>
                    <a:pt x="0" y="6652259"/>
                  </a:lnTo>
                  <a:lnTo>
                    <a:pt x="11983212" y="6652259"/>
                  </a:lnTo>
                  <a:lnTo>
                    <a:pt x="11983212" y="0"/>
                  </a:lnTo>
                  <a:close/>
                </a:path>
              </a:pathLst>
            </a:custGeom>
            <a:solidFill>
              <a:srgbClr val="FBE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931" y="211836"/>
              <a:ext cx="11780520" cy="6443980"/>
            </a:xfrm>
            <a:custGeom>
              <a:avLst/>
              <a:gdLst/>
              <a:ahLst/>
              <a:cxnLst/>
              <a:rect l="l" t="t" r="r" b="b"/>
              <a:pathLst>
                <a:path w="11780520" h="6443980">
                  <a:moveTo>
                    <a:pt x="11780520" y="0"/>
                  </a:moveTo>
                  <a:lnTo>
                    <a:pt x="0" y="0"/>
                  </a:lnTo>
                  <a:lnTo>
                    <a:pt x="0" y="6443472"/>
                  </a:lnTo>
                  <a:lnTo>
                    <a:pt x="11780520" y="6443472"/>
                  </a:lnTo>
                  <a:lnTo>
                    <a:pt x="11780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75" y="304800"/>
              <a:ext cx="4710684" cy="47899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10234" y="636270"/>
              <a:ext cx="1188720" cy="132715"/>
            </a:xfrm>
            <a:custGeom>
              <a:avLst/>
              <a:gdLst/>
              <a:ahLst/>
              <a:cxnLst/>
              <a:rect l="l" t="t" r="r" b="b"/>
              <a:pathLst>
                <a:path w="1188720" h="132715">
                  <a:moveTo>
                    <a:pt x="0" y="132587"/>
                  </a:moveTo>
                  <a:lnTo>
                    <a:pt x="1188719" y="132587"/>
                  </a:lnTo>
                  <a:lnTo>
                    <a:pt x="1188719" y="0"/>
                  </a:lnTo>
                  <a:lnTo>
                    <a:pt x="0" y="0"/>
                  </a:lnTo>
                  <a:lnTo>
                    <a:pt x="0" y="132587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472" y="1784604"/>
              <a:ext cx="4710684" cy="47899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0992" y="469392"/>
              <a:ext cx="5173979" cy="29169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8547" y="3643884"/>
              <a:ext cx="6006084" cy="251002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03721" y="3639121"/>
              <a:ext cx="6015990" cy="2519680"/>
            </a:xfrm>
            <a:custGeom>
              <a:avLst/>
              <a:gdLst/>
              <a:ahLst/>
              <a:cxnLst/>
              <a:rect l="l" t="t" r="r" b="b"/>
              <a:pathLst>
                <a:path w="6015990" h="2519679">
                  <a:moveTo>
                    <a:pt x="0" y="2519553"/>
                  </a:moveTo>
                  <a:lnTo>
                    <a:pt x="6015608" y="2519553"/>
                  </a:lnTo>
                  <a:lnTo>
                    <a:pt x="6015608" y="0"/>
                  </a:lnTo>
                  <a:lnTo>
                    <a:pt x="0" y="0"/>
                  </a:lnTo>
                  <a:lnTo>
                    <a:pt x="0" y="2519553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205" y="2411044"/>
            <a:ext cx="1104773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1859280">
              <a:lnSpc>
                <a:spcPts val="6480"/>
              </a:lnSpc>
              <a:spcBef>
                <a:spcPts val="915"/>
              </a:spcBef>
            </a:pPr>
            <a:r>
              <a:rPr sz="6000" spc="100" dirty="0">
                <a:solidFill>
                  <a:srgbClr val="FBEA04"/>
                </a:solidFill>
              </a:rPr>
              <a:t>Python </a:t>
            </a:r>
            <a:r>
              <a:rPr sz="6000" spc="30" dirty="0"/>
              <a:t>Comments, </a:t>
            </a:r>
            <a:r>
              <a:rPr sz="6000" spc="35" dirty="0"/>
              <a:t> </a:t>
            </a:r>
            <a:r>
              <a:rPr sz="6000" spc="-455" dirty="0"/>
              <a:t>I</a:t>
            </a:r>
            <a:r>
              <a:rPr sz="6000" spc="-590" dirty="0"/>
              <a:t>n</a:t>
            </a:r>
            <a:r>
              <a:rPr sz="6000" spc="80" dirty="0"/>
              <a:t>d</a:t>
            </a:r>
            <a:r>
              <a:rPr sz="6000" spc="40" dirty="0"/>
              <a:t>e</a:t>
            </a:r>
            <a:r>
              <a:rPr sz="6000" spc="85" dirty="0"/>
              <a:t>nt</a:t>
            </a:r>
            <a:r>
              <a:rPr sz="6000" spc="110" dirty="0"/>
              <a:t>a</a:t>
            </a:r>
            <a:r>
              <a:rPr sz="6000" spc="60" dirty="0"/>
              <a:t>ti</a:t>
            </a:r>
            <a:r>
              <a:rPr sz="6000" spc="125" dirty="0"/>
              <a:t>o</a:t>
            </a:r>
            <a:r>
              <a:rPr sz="6000" spc="-95" dirty="0"/>
              <a:t>n,</a:t>
            </a:r>
            <a:r>
              <a:rPr sz="6000" spc="-425" dirty="0"/>
              <a:t> </a:t>
            </a:r>
            <a:r>
              <a:rPr sz="6000" spc="10" dirty="0"/>
              <a:t>a</a:t>
            </a:r>
            <a:r>
              <a:rPr sz="6000" spc="65" dirty="0"/>
              <a:t>nd</a:t>
            </a:r>
            <a:r>
              <a:rPr sz="6000" spc="-409" dirty="0"/>
              <a:t> </a:t>
            </a:r>
            <a:r>
              <a:rPr sz="6000" spc="-40" dirty="0"/>
              <a:t>S</a:t>
            </a:r>
            <a:r>
              <a:rPr sz="6000" spc="80" dirty="0"/>
              <a:t>t</a:t>
            </a:r>
            <a:r>
              <a:rPr sz="6000" spc="140" dirty="0"/>
              <a:t>a</a:t>
            </a:r>
            <a:r>
              <a:rPr sz="6000" spc="95" dirty="0"/>
              <a:t>t</a:t>
            </a:r>
            <a:r>
              <a:rPr sz="6000" spc="155" dirty="0"/>
              <a:t>e</a:t>
            </a:r>
            <a:r>
              <a:rPr sz="6000" spc="85" dirty="0"/>
              <a:t>ments</a:t>
            </a:r>
            <a:endParaRPr sz="6000"/>
          </a:p>
        </p:txBody>
      </p:sp>
      <p:pic>
        <p:nvPicPr>
          <p:cNvPr id="6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4800"/>
            <a:ext cx="1140515" cy="5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6" y="76200"/>
            <a:ext cx="1013783" cy="101830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912" y="1466849"/>
            <a:ext cx="8799830" cy="372935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Unlike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75" dirty="0">
                <a:solidFill>
                  <a:srgbClr val="001B6F"/>
                </a:solidFill>
                <a:latin typeface="Verdana"/>
                <a:cs typeface="Verdana"/>
              </a:rPr>
              <a:t>C++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Java,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Python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does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not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use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curly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braces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for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indentation.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5" dirty="0">
                <a:solidFill>
                  <a:srgbClr val="001B6F"/>
                </a:solidFill>
                <a:latin typeface="Verdana"/>
                <a:cs typeface="Verdana"/>
              </a:rPr>
              <a:t>Instead,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Python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makes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use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indentation.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Python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indentation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way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telling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Python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interpreter</a:t>
            </a:r>
            <a:r>
              <a:rPr sz="18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that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group</a:t>
            </a:r>
            <a:r>
              <a:rPr sz="18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 </a:t>
            </a:r>
            <a:r>
              <a:rPr sz="1800" spc="-6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statements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belongs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particular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block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code.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blo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k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mbi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ation</a:t>
            </a:r>
            <a:r>
              <a:rPr sz="1800" spc="-25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all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ese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atem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-110" dirty="0">
                <a:solidFill>
                  <a:srgbClr val="001B6F"/>
                </a:solidFill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There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are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no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strict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rules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on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what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kind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Python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indentation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1B6F"/>
                </a:solidFill>
                <a:latin typeface="Verdana"/>
                <a:cs typeface="Verdana"/>
              </a:rPr>
              <a:t>use.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5" dirty="0">
                <a:solidFill>
                  <a:srgbClr val="FF0000"/>
                </a:solidFill>
                <a:latin typeface="Verdana"/>
                <a:cs typeface="Verdana"/>
              </a:rPr>
              <a:t>But</a:t>
            </a:r>
            <a:r>
              <a:rPr sz="1800" spc="-2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0000"/>
                </a:solidFill>
                <a:latin typeface="Verdana"/>
                <a:cs typeface="Verdana"/>
              </a:rPr>
              <a:t>it</a:t>
            </a:r>
            <a:r>
              <a:rPr sz="1800" spc="-2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must</a:t>
            </a:r>
            <a:r>
              <a:rPr sz="1800" spc="-2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be</a:t>
            </a:r>
            <a:r>
              <a:rPr sz="1800" spc="-2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Verdana"/>
                <a:cs typeface="Verdana"/>
              </a:rPr>
              <a:t>consistent</a:t>
            </a:r>
            <a:r>
              <a:rPr sz="1800" spc="-2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Verdana"/>
                <a:cs typeface="Verdana"/>
              </a:rPr>
              <a:t>throughout</a:t>
            </a:r>
            <a:r>
              <a:rPr sz="1800" spc="-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Verdana"/>
                <a:cs typeface="Verdana"/>
              </a:rPr>
              <a:t>the</a:t>
            </a:r>
            <a:r>
              <a:rPr sz="1800" spc="-2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Verdana"/>
                <a:cs typeface="Verdana"/>
              </a:rPr>
              <a:t>block.</a:t>
            </a:r>
            <a:endParaRPr sz="1800">
              <a:latin typeface="Verdana"/>
              <a:cs typeface="Verdana"/>
            </a:endParaRPr>
          </a:p>
          <a:p>
            <a:pPr marL="299085" marR="252729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Without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proper</a:t>
            </a:r>
            <a:r>
              <a:rPr sz="18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indentation,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will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get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an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error,</a:t>
            </a:r>
            <a:r>
              <a:rPr sz="18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code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will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1B6F"/>
                </a:solidFill>
                <a:latin typeface="Verdana"/>
                <a:cs typeface="Verdana"/>
              </a:rPr>
              <a:t>not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be </a:t>
            </a:r>
            <a:r>
              <a:rPr sz="1800" spc="-6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compiled.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912" y="537463"/>
            <a:ext cx="6299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-2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-5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4000" b="0" spc="-50" dirty="0">
                <a:solidFill>
                  <a:srgbClr val="001B6F"/>
                </a:solidFill>
                <a:latin typeface="Verdana"/>
                <a:cs typeface="Verdana"/>
              </a:rPr>
              <a:t>EN</a:t>
            </a:r>
            <a:r>
              <a:rPr sz="4000" b="0" spc="-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9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-7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229" dirty="0">
                <a:solidFill>
                  <a:srgbClr val="001B6F"/>
                </a:solidFill>
                <a:latin typeface="Verdana"/>
                <a:cs typeface="Verdana"/>
              </a:rPr>
              <a:t>ION</a:t>
            </a:r>
            <a:r>
              <a:rPr sz="4000" b="0" spc="-53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114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-48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65" dirty="0">
                <a:solidFill>
                  <a:srgbClr val="FBEA04"/>
                </a:solidFill>
                <a:latin typeface="Verdana"/>
                <a:cs typeface="Verdana"/>
              </a:rPr>
              <a:t>P</a:t>
            </a:r>
            <a:r>
              <a:rPr sz="4000" b="0" spc="-120" dirty="0">
                <a:solidFill>
                  <a:srgbClr val="FBEA04"/>
                </a:solidFill>
                <a:latin typeface="Verdana"/>
                <a:cs typeface="Verdana"/>
              </a:rPr>
              <a:t>Y</a:t>
            </a:r>
            <a:r>
              <a:rPr sz="4000" b="0" spc="-100" dirty="0">
                <a:solidFill>
                  <a:srgbClr val="FBEA04"/>
                </a:solidFill>
                <a:latin typeface="Verdana"/>
                <a:cs typeface="Verdana"/>
              </a:rPr>
              <a:t>T</a:t>
            </a:r>
            <a:r>
              <a:rPr sz="4000" b="0" spc="-165" dirty="0">
                <a:solidFill>
                  <a:srgbClr val="FBEA04"/>
                </a:solidFill>
                <a:latin typeface="Verdana"/>
                <a:cs typeface="Verdana"/>
              </a:rPr>
              <a:t>HO</a:t>
            </a:r>
            <a:r>
              <a:rPr sz="4000" b="0" spc="114" dirty="0">
                <a:solidFill>
                  <a:srgbClr val="FBEA04"/>
                </a:solidFill>
                <a:latin typeface="Verdana"/>
                <a:cs typeface="Verdana"/>
              </a:rPr>
              <a:t>N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918" y="1256538"/>
            <a:ext cx="8850630" cy="0"/>
          </a:xfrm>
          <a:custGeom>
            <a:avLst/>
            <a:gdLst/>
            <a:ahLst/>
            <a:cxnLst/>
            <a:rect l="l" t="t" r="r" b="b"/>
            <a:pathLst>
              <a:path w="8850630">
                <a:moveTo>
                  <a:pt x="0" y="0"/>
                </a:moveTo>
                <a:lnTo>
                  <a:pt x="8850122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8342" y="5669279"/>
            <a:ext cx="2576285" cy="182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966" y="1505458"/>
            <a:ext cx="9904730" cy="24949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We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use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comments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explain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code,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interpreter</a:t>
            </a:r>
            <a:r>
              <a:rPr sz="1800" spc="-17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ignores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them.</a:t>
            </a:r>
            <a:endParaRPr sz="1800">
              <a:latin typeface="Verdana"/>
              <a:cs typeface="Verdana"/>
            </a:endParaRPr>
          </a:p>
          <a:p>
            <a:pPr marL="299085" marR="830580" indent="-287020">
              <a:lnSpc>
                <a:spcPts val="3240"/>
              </a:lnSpc>
              <a:spcBef>
                <a:spcPts val="2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never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know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when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programmer</a:t>
            </a:r>
            <a:r>
              <a:rPr sz="1800" spc="-19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may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have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understand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code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1B6F"/>
                </a:solidFill>
                <a:latin typeface="Verdana"/>
                <a:cs typeface="Verdana"/>
              </a:rPr>
              <a:t>written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by </a:t>
            </a:r>
            <a:r>
              <a:rPr sz="1800" spc="-6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another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make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changes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1B6F"/>
                </a:solidFill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70" dirty="0">
                <a:solidFill>
                  <a:srgbClr val="001B6F"/>
                </a:solidFill>
                <a:latin typeface="Verdana"/>
                <a:cs typeface="Verdana"/>
              </a:rPr>
              <a:t>Its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also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good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help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yourself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remember</a:t>
            </a:r>
            <a:r>
              <a:rPr sz="1800" spc="-19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these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details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when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look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at</a:t>
            </a:r>
            <a:r>
              <a:rPr sz="18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code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later.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For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these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purposes,</a:t>
            </a:r>
            <a:r>
              <a:rPr sz="18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good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code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will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hold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comments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right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1B6F"/>
                </a:solidFill>
                <a:latin typeface="Verdana"/>
                <a:cs typeface="Verdana"/>
              </a:rPr>
              <a:t>places.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declare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Python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comment,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use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hash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459" dirty="0">
                <a:solidFill>
                  <a:srgbClr val="001B6F"/>
                </a:solidFill>
                <a:latin typeface="Verdana"/>
                <a:cs typeface="Verdana"/>
              </a:rPr>
              <a:t>(#)</a:t>
            </a:r>
            <a:r>
              <a:rPr sz="1800" spc="-38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1B6F"/>
                </a:solidFill>
                <a:latin typeface="Verdana"/>
                <a:cs typeface="Verdana"/>
              </a:rPr>
              <a:t>sign.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912" y="537463"/>
            <a:ext cx="5849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9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4000" b="0" spc="17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4000" b="0" spc="21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4000" b="0" spc="595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4000" b="0" spc="-50" dirty="0">
                <a:solidFill>
                  <a:srgbClr val="001B6F"/>
                </a:solidFill>
                <a:latin typeface="Verdana"/>
                <a:cs typeface="Verdana"/>
              </a:rPr>
              <a:t>EN</a:t>
            </a:r>
            <a:r>
              <a:rPr sz="4000" b="0" spc="-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3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4000" b="0" spc="-50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114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-50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65" dirty="0">
                <a:solidFill>
                  <a:srgbClr val="FBEA04"/>
                </a:solidFill>
                <a:latin typeface="Verdana"/>
                <a:cs typeface="Verdana"/>
              </a:rPr>
              <a:t>P</a:t>
            </a:r>
            <a:r>
              <a:rPr sz="4000" b="0" spc="-120" dirty="0">
                <a:solidFill>
                  <a:srgbClr val="FBEA04"/>
                </a:solidFill>
                <a:latin typeface="Verdana"/>
                <a:cs typeface="Verdana"/>
              </a:rPr>
              <a:t>Y</a:t>
            </a:r>
            <a:r>
              <a:rPr sz="4000" b="0" spc="-100" dirty="0">
                <a:solidFill>
                  <a:srgbClr val="FBEA04"/>
                </a:solidFill>
                <a:latin typeface="Verdana"/>
                <a:cs typeface="Verdana"/>
              </a:rPr>
              <a:t>T</a:t>
            </a:r>
            <a:r>
              <a:rPr sz="4000" b="0" spc="-165" dirty="0">
                <a:solidFill>
                  <a:srgbClr val="FBEA04"/>
                </a:solidFill>
                <a:latin typeface="Verdana"/>
                <a:cs typeface="Verdana"/>
              </a:rPr>
              <a:t>HO</a:t>
            </a:r>
            <a:r>
              <a:rPr sz="4000" b="0" spc="114" dirty="0">
                <a:solidFill>
                  <a:srgbClr val="FBEA04"/>
                </a:solidFill>
                <a:latin typeface="Verdana"/>
                <a:cs typeface="Verdana"/>
              </a:rPr>
              <a:t>N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918" y="1256538"/>
            <a:ext cx="8850630" cy="0"/>
          </a:xfrm>
          <a:custGeom>
            <a:avLst/>
            <a:gdLst/>
            <a:ahLst/>
            <a:cxnLst/>
            <a:rect l="l" t="t" r="r" b="b"/>
            <a:pathLst>
              <a:path w="8850630">
                <a:moveTo>
                  <a:pt x="0" y="0"/>
                </a:moveTo>
                <a:lnTo>
                  <a:pt x="8850122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0" y="4483608"/>
            <a:ext cx="3153156" cy="1214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966" y="1505458"/>
            <a:ext cx="6837680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3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Python,</a:t>
            </a:r>
            <a:r>
              <a:rPr sz="18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every</a:t>
            </a:r>
            <a:r>
              <a:rPr sz="18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statement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ends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with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newline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character.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But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it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possible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1B6F"/>
                </a:solidFill>
                <a:latin typeface="Verdana"/>
                <a:cs typeface="Verdana"/>
              </a:rPr>
              <a:t>span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statement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over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multiple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1B6F"/>
                </a:solidFill>
                <a:latin typeface="Verdana"/>
                <a:cs typeface="Verdana"/>
              </a:rPr>
              <a:t>lines.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We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do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800" spc="-2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8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usi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800" spc="-4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01B6F"/>
                </a:solidFill>
                <a:latin typeface="Verdana"/>
                <a:cs typeface="Verdana"/>
              </a:rPr>
              <a:t>‘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\</a:t>
            </a:r>
            <a:r>
              <a:rPr sz="1800" spc="-120" dirty="0">
                <a:solidFill>
                  <a:srgbClr val="001B6F"/>
                </a:solidFill>
                <a:latin typeface="Verdana"/>
                <a:cs typeface="Verdana"/>
              </a:rPr>
              <a:t>’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800" spc="1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ar</a:t>
            </a:r>
            <a:r>
              <a:rPr sz="18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001B6F"/>
                </a:solidFill>
                <a:latin typeface="Verdana"/>
                <a:cs typeface="Verdana"/>
              </a:rPr>
              <a:t>cter.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966" y="4980178"/>
            <a:ext cx="761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can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6F"/>
                </a:solidFill>
                <a:latin typeface="Verdana"/>
                <a:cs typeface="Verdana"/>
              </a:rPr>
              <a:t>also</a:t>
            </a:r>
            <a:r>
              <a:rPr sz="18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1B6F"/>
                </a:solidFill>
                <a:latin typeface="Verdana"/>
                <a:cs typeface="Verdana"/>
              </a:rPr>
              <a:t>easily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put</a:t>
            </a:r>
            <a:r>
              <a:rPr sz="18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multiple</a:t>
            </a:r>
            <a:r>
              <a:rPr sz="18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1B6F"/>
                </a:solidFill>
                <a:latin typeface="Verdana"/>
                <a:cs typeface="Verdana"/>
              </a:rPr>
              <a:t>statements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1B6F"/>
                </a:solidFill>
                <a:latin typeface="Verdana"/>
                <a:cs typeface="Verdana"/>
              </a:rPr>
              <a:t>python</a:t>
            </a:r>
            <a:r>
              <a:rPr sz="18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1B6F"/>
                </a:solidFill>
                <a:latin typeface="Verdana"/>
                <a:cs typeface="Verdana"/>
              </a:rPr>
              <a:t>on</a:t>
            </a:r>
            <a:r>
              <a:rPr sz="18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1B6F"/>
                </a:solidFill>
                <a:latin typeface="Verdana"/>
                <a:cs typeface="Verdana"/>
              </a:rPr>
              <a:t>one</a:t>
            </a:r>
            <a:r>
              <a:rPr sz="18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1B6F"/>
                </a:solidFill>
                <a:latin typeface="Verdana"/>
                <a:cs typeface="Verdana"/>
              </a:rPr>
              <a:t>line.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067" y="3093720"/>
            <a:ext cx="1328928" cy="15849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2629" y="3462793"/>
            <a:ext cx="1142354" cy="10372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3297" y="5663184"/>
            <a:ext cx="3109870" cy="6873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6912" y="537463"/>
            <a:ext cx="8670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95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4000" b="0" spc="4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4000" b="0" spc="5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4000" b="0" spc="-18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57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150" dirty="0">
                <a:solidFill>
                  <a:srgbClr val="001B6F"/>
                </a:solidFill>
                <a:latin typeface="Verdana"/>
                <a:cs typeface="Verdana"/>
              </a:rPr>
              <a:t>-</a:t>
            </a:r>
            <a:r>
              <a:rPr sz="4000" b="0" spc="-105" dirty="0">
                <a:solidFill>
                  <a:srgbClr val="001B6F"/>
                </a:solidFill>
                <a:latin typeface="Verdana"/>
                <a:cs typeface="Verdana"/>
              </a:rPr>
              <a:t>LINE</a:t>
            </a:r>
            <a:r>
              <a:rPr sz="4000" b="0" spc="-5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65" dirty="0">
                <a:solidFill>
                  <a:srgbClr val="FBEA04"/>
                </a:solidFill>
                <a:latin typeface="Verdana"/>
                <a:cs typeface="Verdana"/>
              </a:rPr>
              <a:t>P</a:t>
            </a:r>
            <a:r>
              <a:rPr sz="4000" b="0" spc="-120" dirty="0">
                <a:solidFill>
                  <a:srgbClr val="FBEA04"/>
                </a:solidFill>
                <a:latin typeface="Verdana"/>
                <a:cs typeface="Verdana"/>
              </a:rPr>
              <a:t>Y</a:t>
            </a:r>
            <a:r>
              <a:rPr sz="4000" b="0" spc="-100" dirty="0">
                <a:solidFill>
                  <a:srgbClr val="FBEA04"/>
                </a:solidFill>
                <a:latin typeface="Verdana"/>
                <a:cs typeface="Verdana"/>
              </a:rPr>
              <a:t>T</a:t>
            </a:r>
            <a:r>
              <a:rPr sz="4000" b="0" spc="-165" dirty="0">
                <a:solidFill>
                  <a:srgbClr val="FBEA04"/>
                </a:solidFill>
                <a:latin typeface="Verdana"/>
                <a:cs typeface="Verdana"/>
              </a:rPr>
              <a:t>HO</a:t>
            </a:r>
            <a:r>
              <a:rPr sz="4000" b="0" spc="114" dirty="0">
                <a:solidFill>
                  <a:srgbClr val="FBEA04"/>
                </a:solidFill>
                <a:latin typeface="Verdana"/>
                <a:cs typeface="Verdana"/>
              </a:rPr>
              <a:t>N</a:t>
            </a:r>
            <a:r>
              <a:rPr sz="4000" b="0" spc="-509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4000" b="0" spc="-26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4000" b="0" spc="-22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2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-18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2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4000" b="0" spc="32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4000" b="0" spc="-114" dirty="0">
                <a:solidFill>
                  <a:srgbClr val="001B6F"/>
                </a:solidFill>
                <a:latin typeface="Verdana"/>
                <a:cs typeface="Verdana"/>
              </a:rPr>
              <a:t>ENTS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6918" y="1256538"/>
            <a:ext cx="8850630" cy="0"/>
          </a:xfrm>
          <a:custGeom>
            <a:avLst/>
            <a:gdLst/>
            <a:ahLst/>
            <a:cxnLst/>
            <a:rect l="l" t="t" r="r" b="b"/>
            <a:pathLst>
              <a:path w="8850630">
                <a:moveTo>
                  <a:pt x="0" y="0"/>
                </a:moveTo>
                <a:lnTo>
                  <a:pt x="8850122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7079" y="2728417"/>
            <a:ext cx="794385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Some</a:t>
            </a:r>
            <a:r>
              <a:rPr spc="-570" dirty="0"/>
              <a:t> </a:t>
            </a:r>
            <a:r>
              <a:rPr spc="25" dirty="0"/>
              <a:t>Exercises</a:t>
            </a:r>
          </a:p>
        </p:txBody>
      </p:sp>
      <p:pic>
        <p:nvPicPr>
          <p:cNvPr id="6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4800"/>
            <a:ext cx="1140515" cy="5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6" y="76200"/>
            <a:ext cx="1013783" cy="101830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347" y="100584"/>
            <a:ext cx="11983720" cy="6652259"/>
            <a:chOff x="117347" y="100584"/>
            <a:chExt cx="11983720" cy="6652259"/>
          </a:xfrm>
        </p:grpSpPr>
        <p:sp>
          <p:nvSpPr>
            <p:cNvPr id="4" name="object 4"/>
            <p:cNvSpPr/>
            <p:nvPr/>
          </p:nvSpPr>
          <p:spPr>
            <a:xfrm>
              <a:off x="117347" y="100584"/>
              <a:ext cx="11983720" cy="6652259"/>
            </a:xfrm>
            <a:custGeom>
              <a:avLst/>
              <a:gdLst/>
              <a:ahLst/>
              <a:cxnLst/>
              <a:rect l="l" t="t" r="r" b="b"/>
              <a:pathLst>
                <a:path w="11983720" h="6652259">
                  <a:moveTo>
                    <a:pt x="11983212" y="0"/>
                  </a:moveTo>
                  <a:lnTo>
                    <a:pt x="0" y="0"/>
                  </a:lnTo>
                  <a:lnTo>
                    <a:pt x="0" y="6652259"/>
                  </a:lnTo>
                  <a:lnTo>
                    <a:pt x="11983212" y="6652259"/>
                  </a:lnTo>
                  <a:lnTo>
                    <a:pt x="11983212" y="0"/>
                  </a:lnTo>
                  <a:close/>
                </a:path>
              </a:pathLst>
            </a:custGeom>
            <a:solidFill>
              <a:srgbClr val="FBE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931" y="211835"/>
              <a:ext cx="11780520" cy="6443980"/>
            </a:xfrm>
            <a:custGeom>
              <a:avLst/>
              <a:gdLst/>
              <a:ahLst/>
              <a:cxnLst/>
              <a:rect l="l" t="t" r="r" b="b"/>
              <a:pathLst>
                <a:path w="11780520" h="6443980">
                  <a:moveTo>
                    <a:pt x="11780520" y="0"/>
                  </a:moveTo>
                  <a:lnTo>
                    <a:pt x="0" y="0"/>
                  </a:lnTo>
                  <a:lnTo>
                    <a:pt x="0" y="6443472"/>
                  </a:lnTo>
                  <a:lnTo>
                    <a:pt x="11780520" y="6443472"/>
                  </a:lnTo>
                  <a:lnTo>
                    <a:pt x="11780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81074" y="1069593"/>
            <a:ext cx="8547100" cy="3162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Assign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message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1B6F"/>
                </a:solidFill>
                <a:latin typeface="Verdana"/>
                <a:cs typeface="Verdana"/>
              </a:rPr>
              <a:t>variable,</a:t>
            </a:r>
            <a:r>
              <a:rPr sz="19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then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print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60" dirty="0">
                <a:solidFill>
                  <a:srgbClr val="001B6F"/>
                </a:solidFill>
                <a:latin typeface="Verdana"/>
                <a:cs typeface="Verdana"/>
              </a:rPr>
              <a:t>it.</a:t>
            </a:r>
            <a:endParaRPr sz="1900">
              <a:latin typeface="Verdana"/>
              <a:cs typeface="Verdana"/>
            </a:endParaRPr>
          </a:p>
          <a:p>
            <a:pPr marL="355600" marR="219710" indent="-355600" algn="r">
              <a:lnSpc>
                <a:spcPct val="100000"/>
              </a:lnSpc>
              <a:spcBef>
                <a:spcPts val="1955"/>
              </a:spcBef>
              <a:buAutoNum type="arabicPeriod"/>
              <a:tabLst>
                <a:tab pos="355600" algn="l"/>
              </a:tabLst>
            </a:pP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Use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variable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represent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person’s</a:t>
            </a:r>
            <a:r>
              <a:rPr sz="1900" spc="-19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60" dirty="0">
                <a:solidFill>
                  <a:srgbClr val="001B6F"/>
                </a:solidFill>
                <a:latin typeface="Verdana"/>
                <a:cs typeface="Verdana"/>
              </a:rPr>
              <a:t>name,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print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message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0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endParaRPr sz="1900">
              <a:latin typeface="Verdana"/>
              <a:cs typeface="Verdana"/>
            </a:endParaRPr>
          </a:p>
          <a:p>
            <a:pPr marR="153035" algn="r">
              <a:lnSpc>
                <a:spcPct val="100000"/>
              </a:lnSpc>
              <a:spcBef>
                <a:spcPts val="455"/>
              </a:spcBef>
            </a:pP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that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person.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Something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65" dirty="0">
                <a:solidFill>
                  <a:srgbClr val="001B6F"/>
                </a:solidFill>
                <a:latin typeface="Verdana"/>
                <a:cs typeface="Verdana"/>
              </a:rPr>
              <a:t>like,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001B6F"/>
                </a:solidFill>
                <a:latin typeface="Verdana"/>
                <a:cs typeface="Verdana"/>
              </a:rPr>
              <a:t>“Hi</a:t>
            </a:r>
            <a:r>
              <a:rPr sz="19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1B6F"/>
                </a:solidFill>
                <a:latin typeface="Verdana"/>
                <a:cs typeface="Verdana"/>
              </a:rPr>
              <a:t>Ayesha,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1B6F"/>
                </a:solidFill>
                <a:latin typeface="Verdana"/>
                <a:cs typeface="Verdana"/>
              </a:rPr>
              <a:t>how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are</a:t>
            </a:r>
            <a:r>
              <a:rPr sz="19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feeling</a:t>
            </a:r>
            <a:r>
              <a:rPr sz="19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today?”</a:t>
            </a:r>
            <a:endParaRPr sz="19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60"/>
              </a:spcBef>
              <a:buAutoNum type="arabicPeriod" startAt="3"/>
              <a:tabLst>
                <a:tab pos="355600" algn="l"/>
              </a:tabLst>
            </a:pP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Find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famous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quote.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Print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quote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1B6F"/>
                </a:solidFill>
                <a:latin typeface="Verdana"/>
                <a:cs typeface="Verdana"/>
              </a:rPr>
              <a:t>with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name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person.</a:t>
            </a:r>
            <a:endParaRPr sz="19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55"/>
              </a:spcBef>
              <a:buAutoNum type="arabicPeriod" startAt="3"/>
              <a:tabLst>
                <a:tab pos="355600" algn="l"/>
              </a:tabLst>
            </a:pP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Apply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any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4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string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functions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you’ve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learnt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today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on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your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60" dirty="0">
                <a:solidFill>
                  <a:srgbClr val="001B6F"/>
                </a:solidFill>
                <a:latin typeface="Verdana"/>
                <a:cs typeface="Verdana"/>
              </a:rPr>
              <a:t>name.</a:t>
            </a:r>
            <a:endParaRPr sz="19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60"/>
              </a:spcBef>
              <a:buAutoNum type="arabicPeriod" startAt="3"/>
              <a:tabLst>
                <a:tab pos="355600" algn="l"/>
              </a:tabLst>
            </a:pP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Add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atleast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2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lines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comment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0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your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code.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Your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name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current</a:t>
            </a:r>
            <a:endParaRPr sz="19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455"/>
              </a:spcBef>
            </a:pP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date,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45" dirty="0">
                <a:solidFill>
                  <a:srgbClr val="001B6F"/>
                </a:solidFill>
                <a:latin typeface="Verdana"/>
                <a:cs typeface="Verdana"/>
              </a:rPr>
              <a:t>wha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your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cod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doe</a:t>
            </a:r>
            <a:r>
              <a:rPr sz="1900" spc="-114" dirty="0">
                <a:solidFill>
                  <a:srgbClr val="001B6F"/>
                </a:solidFill>
                <a:latin typeface="Verdana"/>
                <a:cs typeface="Verdana"/>
              </a:rPr>
              <a:t>s.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8735" y="5056225"/>
            <a:ext cx="6413500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3690">
              <a:lnSpc>
                <a:spcPct val="120100"/>
              </a:lnSpc>
              <a:spcBef>
                <a:spcPts val="95"/>
              </a:spcBef>
            </a:pPr>
            <a:r>
              <a:rPr sz="2000" spc="-40" dirty="0">
                <a:solidFill>
                  <a:srgbClr val="FBEA04"/>
                </a:solidFill>
                <a:latin typeface="Verdana"/>
                <a:cs typeface="Verdana"/>
              </a:rPr>
              <a:t>Take</a:t>
            </a:r>
            <a:r>
              <a:rPr sz="2000" spc="-270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BEA04"/>
                </a:solidFill>
                <a:latin typeface="Verdana"/>
                <a:cs typeface="Verdana"/>
              </a:rPr>
              <a:t>a</a:t>
            </a:r>
            <a:r>
              <a:rPr sz="2000" spc="-265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BEA04"/>
                </a:solidFill>
                <a:latin typeface="Verdana"/>
                <a:cs typeface="Verdana"/>
              </a:rPr>
              <a:t>sc</a:t>
            </a:r>
            <a:r>
              <a:rPr sz="2000" spc="5" dirty="0">
                <a:solidFill>
                  <a:srgbClr val="FBEA04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FBEA04"/>
                </a:solidFill>
                <a:latin typeface="Verdana"/>
                <a:cs typeface="Verdana"/>
              </a:rPr>
              <a:t>ee</a:t>
            </a:r>
            <a:r>
              <a:rPr sz="2000" spc="-20" dirty="0">
                <a:solidFill>
                  <a:srgbClr val="FBEA04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FBEA04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FBEA04"/>
                </a:solidFill>
                <a:latin typeface="Verdana"/>
                <a:cs typeface="Verdana"/>
              </a:rPr>
              <a:t>h</a:t>
            </a:r>
            <a:r>
              <a:rPr sz="2000" spc="65" dirty="0">
                <a:solidFill>
                  <a:srgbClr val="FBEA04"/>
                </a:solidFill>
                <a:latin typeface="Verdana"/>
                <a:cs typeface="Verdana"/>
              </a:rPr>
              <a:t>ot</a:t>
            </a:r>
            <a:r>
              <a:rPr sz="2000" spc="-250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BEA04"/>
                </a:solidFill>
                <a:latin typeface="Verdana"/>
                <a:cs typeface="Verdana"/>
              </a:rPr>
              <a:t>o</a:t>
            </a:r>
            <a:r>
              <a:rPr sz="2000" spc="140" dirty="0">
                <a:solidFill>
                  <a:srgbClr val="FBEA04"/>
                </a:solidFill>
                <a:latin typeface="Verdana"/>
                <a:cs typeface="Verdana"/>
              </a:rPr>
              <a:t>f</a:t>
            </a:r>
            <a:r>
              <a:rPr sz="2000" spc="-275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BEA04"/>
                </a:solidFill>
                <a:latin typeface="Verdana"/>
                <a:cs typeface="Verdana"/>
              </a:rPr>
              <a:t>y</a:t>
            </a:r>
            <a:r>
              <a:rPr sz="2000" spc="25" dirty="0">
                <a:solidFill>
                  <a:srgbClr val="FBEA04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FBEA04"/>
                </a:solidFill>
                <a:latin typeface="Verdana"/>
                <a:cs typeface="Verdana"/>
              </a:rPr>
              <a:t>u</a:t>
            </a:r>
            <a:r>
              <a:rPr sz="2000" spc="5" dirty="0">
                <a:solidFill>
                  <a:srgbClr val="FBEA04"/>
                </a:solidFill>
                <a:latin typeface="Verdana"/>
                <a:cs typeface="Verdana"/>
              </a:rPr>
              <a:t>r</a:t>
            </a:r>
            <a:r>
              <a:rPr sz="2000" spc="-260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BEA04"/>
                </a:solidFill>
                <a:latin typeface="Verdana"/>
                <a:cs typeface="Verdana"/>
              </a:rPr>
              <a:t>c</a:t>
            </a:r>
            <a:r>
              <a:rPr sz="2000" spc="40" dirty="0">
                <a:solidFill>
                  <a:srgbClr val="FBEA04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FBEA04"/>
                </a:solidFill>
                <a:latin typeface="Verdana"/>
                <a:cs typeface="Verdana"/>
              </a:rPr>
              <a:t>de</a:t>
            </a:r>
            <a:r>
              <a:rPr sz="2000" spc="-280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BEA04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FBEA04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FBEA04"/>
                </a:solidFill>
                <a:latin typeface="Verdana"/>
                <a:cs typeface="Verdana"/>
              </a:rPr>
              <a:t>d</a:t>
            </a:r>
            <a:r>
              <a:rPr sz="2000" spc="-250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BEA04"/>
                </a:solidFill>
                <a:latin typeface="Verdana"/>
                <a:cs typeface="Verdana"/>
              </a:rPr>
              <a:t>out</a:t>
            </a:r>
            <a:r>
              <a:rPr sz="2000" spc="30" dirty="0">
                <a:solidFill>
                  <a:srgbClr val="FBEA04"/>
                </a:solidFill>
                <a:latin typeface="Verdana"/>
                <a:cs typeface="Verdana"/>
              </a:rPr>
              <a:t>p</a:t>
            </a:r>
            <a:r>
              <a:rPr sz="2000" spc="50" dirty="0">
                <a:solidFill>
                  <a:srgbClr val="FBEA04"/>
                </a:solidFill>
                <a:latin typeface="Verdana"/>
                <a:cs typeface="Verdana"/>
              </a:rPr>
              <a:t>u</a:t>
            </a:r>
            <a:r>
              <a:rPr sz="2000" spc="30" dirty="0">
                <a:solidFill>
                  <a:srgbClr val="FBEA04"/>
                </a:solidFill>
                <a:latin typeface="Verdana"/>
                <a:cs typeface="Verdana"/>
              </a:rPr>
              <a:t>t</a:t>
            </a:r>
            <a:r>
              <a:rPr sz="2000" spc="-265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BEA04"/>
                </a:solidFill>
                <a:latin typeface="Verdana"/>
                <a:cs typeface="Verdana"/>
              </a:rPr>
              <a:t>for  </a:t>
            </a:r>
            <a:r>
              <a:rPr sz="2000" dirty="0">
                <a:solidFill>
                  <a:srgbClr val="FBEA04"/>
                </a:solidFill>
                <a:latin typeface="Verdana"/>
                <a:cs typeface="Verdana"/>
              </a:rPr>
              <a:t>r</a:t>
            </a:r>
            <a:r>
              <a:rPr sz="2000" spc="20" dirty="0">
                <a:solidFill>
                  <a:srgbClr val="FBEA04"/>
                </a:solidFill>
                <a:latin typeface="Verdana"/>
                <a:cs typeface="Verdana"/>
              </a:rPr>
              <a:t>eco</a:t>
            </a:r>
            <a:r>
              <a:rPr sz="2000" dirty="0">
                <a:solidFill>
                  <a:srgbClr val="FBEA04"/>
                </a:solidFill>
                <a:latin typeface="Verdana"/>
                <a:cs typeface="Verdana"/>
              </a:rPr>
              <a:t>r</a:t>
            </a:r>
            <a:r>
              <a:rPr sz="2000" spc="-100" dirty="0">
                <a:solidFill>
                  <a:srgbClr val="FBEA04"/>
                </a:solidFill>
                <a:latin typeface="Verdana"/>
                <a:cs typeface="Verdana"/>
              </a:rPr>
              <a:t>d.</a:t>
            </a:r>
            <a:r>
              <a:rPr sz="2000" spc="-270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BEA04"/>
                </a:solidFill>
                <a:latin typeface="Verdana"/>
                <a:cs typeface="Verdana"/>
              </a:rPr>
              <a:t>We</a:t>
            </a:r>
            <a:r>
              <a:rPr sz="2000" spc="-270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BEA04"/>
                </a:solidFill>
                <a:latin typeface="Verdana"/>
                <a:cs typeface="Verdana"/>
              </a:rPr>
              <a:t>wil</a:t>
            </a:r>
            <a:r>
              <a:rPr sz="2000" spc="10" dirty="0">
                <a:solidFill>
                  <a:srgbClr val="FBEA04"/>
                </a:solidFill>
                <a:latin typeface="Verdana"/>
                <a:cs typeface="Verdana"/>
              </a:rPr>
              <a:t>l</a:t>
            </a:r>
            <a:r>
              <a:rPr sz="2000" spc="-265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BEA04"/>
                </a:solidFill>
                <a:latin typeface="Verdana"/>
                <a:cs typeface="Verdana"/>
              </a:rPr>
              <a:t>be</a:t>
            </a:r>
            <a:r>
              <a:rPr sz="2000" spc="-275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BEA04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FBEA04"/>
                </a:solidFill>
                <a:latin typeface="Verdana"/>
                <a:cs typeface="Verdana"/>
              </a:rPr>
              <a:t>evi</a:t>
            </a:r>
            <a:r>
              <a:rPr sz="2000" spc="-35" dirty="0">
                <a:solidFill>
                  <a:srgbClr val="FBEA04"/>
                </a:solidFill>
                <a:latin typeface="Verdana"/>
                <a:cs typeface="Verdana"/>
              </a:rPr>
              <a:t>e</a:t>
            </a:r>
            <a:r>
              <a:rPr sz="2000" spc="35" dirty="0">
                <a:solidFill>
                  <a:srgbClr val="FBEA04"/>
                </a:solidFill>
                <a:latin typeface="Verdana"/>
                <a:cs typeface="Verdana"/>
              </a:rPr>
              <a:t>wi</a:t>
            </a:r>
            <a:r>
              <a:rPr sz="2000" spc="30" dirty="0">
                <a:solidFill>
                  <a:srgbClr val="FBEA04"/>
                </a:solidFill>
                <a:latin typeface="Verdana"/>
                <a:cs typeface="Verdana"/>
              </a:rPr>
              <a:t>n</a:t>
            </a:r>
            <a:r>
              <a:rPr sz="2000" spc="-45" dirty="0">
                <a:solidFill>
                  <a:srgbClr val="FBEA04"/>
                </a:solidFill>
                <a:latin typeface="Verdana"/>
                <a:cs typeface="Verdana"/>
              </a:rPr>
              <a:t>g</a:t>
            </a:r>
            <a:r>
              <a:rPr sz="2000" spc="-265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BEA04"/>
                </a:solidFill>
                <a:latin typeface="Verdana"/>
                <a:cs typeface="Verdana"/>
              </a:rPr>
              <a:t>t</a:t>
            </a:r>
            <a:r>
              <a:rPr sz="2000" spc="45" dirty="0">
                <a:solidFill>
                  <a:srgbClr val="FBEA04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FBEA04"/>
                </a:solidFill>
                <a:latin typeface="Verdana"/>
                <a:cs typeface="Verdana"/>
              </a:rPr>
              <a:t>i</a:t>
            </a:r>
            <a:r>
              <a:rPr sz="2000" spc="-20" dirty="0">
                <a:solidFill>
                  <a:srgbClr val="FBEA04"/>
                </a:solidFill>
                <a:latin typeface="Verdana"/>
                <a:cs typeface="Verdana"/>
              </a:rPr>
              <a:t>s</a:t>
            </a:r>
            <a:r>
              <a:rPr sz="2000" spc="-250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BEA04"/>
                </a:solidFill>
                <a:latin typeface="Verdana"/>
                <a:cs typeface="Verdana"/>
              </a:rPr>
              <a:t>in</a:t>
            </a:r>
            <a:r>
              <a:rPr sz="2000" spc="-270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BEA04"/>
                </a:solidFill>
                <a:latin typeface="Verdana"/>
                <a:cs typeface="Verdana"/>
              </a:rPr>
              <a:t>t</a:t>
            </a:r>
            <a:r>
              <a:rPr sz="2000" spc="45" dirty="0">
                <a:solidFill>
                  <a:srgbClr val="FBEA04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FBEA04"/>
                </a:solidFill>
                <a:latin typeface="Verdana"/>
                <a:cs typeface="Verdana"/>
              </a:rPr>
              <a:t>e</a:t>
            </a:r>
            <a:r>
              <a:rPr sz="2000" spc="-250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BEA04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FBEA04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FBEA04"/>
                </a:solidFill>
                <a:latin typeface="Verdana"/>
                <a:cs typeface="Verdana"/>
              </a:rPr>
              <a:t>xt</a:t>
            </a:r>
            <a:r>
              <a:rPr sz="2000" spc="-265" dirty="0">
                <a:solidFill>
                  <a:srgbClr val="FBEA04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BEA04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FBEA04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FBEA04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FBEA04"/>
                </a:solidFill>
                <a:latin typeface="Verdana"/>
                <a:cs typeface="Verdana"/>
              </a:rPr>
              <a:t>s</a:t>
            </a:r>
            <a:r>
              <a:rPr sz="2000" spc="5" dirty="0">
                <a:solidFill>
                  <a:srgbClr val="FBEA04"/>
                </a:solidFill>
                <a:latin typeface="Verdana"/>
                <a:cs typeface="Verdana"/>
              </a:rPr>
              <a:t>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27" y="537463"/>
            <a:ext cx="4974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6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4000" b="0" spc="-21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18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-9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-7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4000" b="0" spc="-3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4000" b="0" spc="-5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114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-5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65" dirty="0">
                <a:solidFill>
                  <a:srgbClr val="FBEA04"/>
                </a:solidFill>
                <a:latin typeface="Verdana"/>
                <a:cs typeface="Verdana"/>
              </a:rPr>
              <a:t>P</a:t>
            </a:r>
            <a:r>
              <a:rPr sz="4000" b="0" spc="-120" dirty="0">
                <a:solidFill>
                  <a:srgbClr val="FBEA04"/>
                </a:solidFill>
                <a:latin typeface="Verdana"/>
                <a:cs typeface="Verdana"/>
              </a:rPr>
              <a:t>Y</a:t>
            </a:r>
            <a:r>
              <a:rPr sz="4000" b="0" spc="-100" dirty="0">
                <a:solidFill>
                  <a:srgbClr val="FBEA04"/>
                </a:solidFill>
                <a:latin typeface="Verdana"/>
                <a:cs typeface="Verdana"/>
              </a:rPr>
              <a:t>T</a:t>
            </a:r>
            <a:r>
              <a:rPr sz="4000" b="0" spc="-165" dirty="0">
                <a:solidFill>
                  <a:srgbClr val="FBEA04"/>
                </a:solidFill>
                <a:latin typeface="Verdana"/>
                <a:cs typeface="Verdana"/>
              </a:rPr>
              <a:t>HO</a:t>
            </a:r>
            <a:r>
              <a:rPr sz="4000" b="0" spc="114" dirty="0">
                <a:solidFill>
                  <a:srgbClr val="FBEA04"/>
                </a:solidFill>
                <a:latin typeface="Verdana"/>
                <a:cs typeface="Verdana"/>
              </a:rPr>
              <a:t>N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854" y="1282446"/>
            <a:ext cx="5140325" cy="0"/>
          </a:xfrm>
          <a:custGeom>
            <a:avLst/>
            <a:gdLst/>
            <a:ahLst/>
            <a:cxnLst/>
            <a:rect l="l" t="t" r="r" b="b"/>
            <a:pathLst>
              <a:path w="5140325">
                <a:moveTo>
                  <a:pt x="0" y="0"/>
                </a:moveTo>
                <a:lnTo>
                  <a:pt x="5140198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688" y="2805683"/>
            <a:ext cx="9372600" cy="11841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8845" y="1532026"/>
            <a:ext cx="6925945" cy="132842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str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y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er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es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ar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cters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Anything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inside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quotes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considered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string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Python</a:t>
            </a:r>
            <a:endParaRPr sz="19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can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use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single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double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quotes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around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your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strings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845" y="4056634"/>
            <a:ext cx="92875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This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flexibility</a:t>
            </a:r>
            <a:r>
              <a:rPr sz="1900" spc="-25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allows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use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quotes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apostrophes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within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your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strings</a:t>
            </a:r>
            <a:endParaRPr sz="1900">
              <a:latin typeface="Verdana"/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27" y="537463"/>
            <a:ext cx="4189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12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-26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4000" b="0" spc="-21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3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4000" b="0" spc="-5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114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-5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65" dirty="0">
                <a:solidFill>
                  <a:srgbClr val="FBEA04"/>
                </a:solidFill>
                <a:latin typeface="Verdana"/>
                <a:cs typeface="Verdana"/>
              </a:rPr>
              <a:t>P</a:t>
            </a:r>
            <a:r>
              <a:rPr sz="4000" b="0" spc="-45" dirty="0">
                <a:solidFill>
                  <a:srgbClr val="FBEA04"/>
                </a:solidFill>
                <a:latin typeface="Verdana"/>
                <a:cs typeface="Verdana"/>
              </a:rPr>
              <a:t>Y</a:t>
            </a:r>
            <a:r>
              <a:rPr sz="4000" b="0" spc="-180" dirty="0">
                <a:solidFill>
                  <a:srgbClr val="FBEA04"/>
                </a:solidFill>
                <a:latin typeface="Verdana"/>
                <a:cs typeface="Verdana"/>
              </a:rPr>
              <a:t>T</a:t>
            </a:r>
            <a:r>
              <a:rPr sz="4000" b="0" spc="-165" dirty="0">
                <a:solidFill>
                  <a:srgbClr val="FBEA04"/>
                </a:solidFill>
                <a:latin typeface="Verdana"/>
                <a:cs typeface="Verdana"/>
              </a:rPr>
              <a:t>H</a:t>
            </a:r>
            <a:r>
              <a:rPr sz="4000" b="0" spc="-155" dirty="0">
                <a:solidFill>
                  <a:srgbClr val="FBEA04"/>
                </a:solidFill>
                <a:latin typeface="Verdana"/>
                <a:cs typeface="Verdana"/>
              </a:rPr>
              <a:t>O</a:t>
            </a:r>
            <a:r>
              <a:rPr sz="4000" b="0" spc="114" dirty="0">
                <a:solidFill>
                  <a:srgbClr val="FBEA04"/>
                </a:solidFill>
                <a:latin typeface="Verdana"/>
                <a:cs typeface="Verdana"/>
              </a:rPr>
              <a:t>N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854" y="1282446"/>
            <a:ext cx="4408805" cy="0"/>
          </a:xfrm>
          <a:custGeom>
            <a:avLst/>
            <a:gdLst/>
            <a:ahLst/>
            <a:cxnLst/>
            <a:rect l="l" t="t" r="r" b="b"/>
            <a:pathLst>
              <a:path w="4408805">
                <a:moveTo>
                  <a:pt x="0" y="0"/>
                </a:moveTo>
                <a:lnTo>
                  <a:pt x="4408678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845" y="1532026"/>
            <a:ext cx="6018530" cy="324929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list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collection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items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particular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order.</a:t>
            </a:r>
            <a:endParaRPr sz="19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105" dirty="0">
                <a:solidFill>
                  <a:srgbClr val="001B6F"/>
                </a:solidFill>
                <a:latin typeface="Verdana"/>
                <a:cs typeface="Verdana"/>
              </a:rPr>
              <a:t>It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can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clu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de</a:t>
            </a:r>
            <a:endParaRPr sz="1900">
              <a:latin typeface="Verdana"/>
              <a:cs typeface="Verdana"/>
            </a:endParaRPr>
          </a:p>
          <a:p>
            <a:pPr marL="699770" lvl="1" indent="-343535">
              <a:lnSpc>
                <a:spcPct val="100000"/>
              </a:lnSpc>
              <a:spcBef>
                <a:spcPts val="1320"/>
              </a:spcBef>
              <a:buFont typeface="Wingdings"/>
              <a:buChar char=""/>
              <a:tabLst>
                <a:tab pos="699770" algn="l"/>
                <a:tab pos="700405" algn="l"/>
              </a:tabLst>
            </a:pP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th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letter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th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alp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habet</a:t>
            </a:r>
            <a:endParaRPr sz="1900">
              <a:latin typeface="Verdana"/>
              <a:cs typeface="Verdana"/>
            </a:endParaRPr>
          </a:p>
          <a:p>
            <a:pPr marL="699770" lvl="1" indent="-343535">
              <a:lnSpc>
                <a:spcPct val="100000"/>
              </a:lnSpc>
              <a:spcBef>
                <a:spcPts val="1140"/>
              </a:spcBef>
              <a:buFont typeface="Wingdings"/>
              <a:buChar char=""/>
              <a:tabLst>
                <a:tab pos="699770" algn="l"/>
                <a:tab pos="700405" algn="l"/>
              </a:tabLst>
            </a:pPr>
            <a:r>
              <a:rPr sz="1900" spc="6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dig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6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60" dirty="0">
                <a:solidFill>
                  <a:srgbClr val="001B6F"/>
                </a:solidFill>
                <a:latin typeface="Verdana"/>
                <a:cs typeface="Verdana"/>
              </a:rPr>
              <a:t>f</a:t>
            </a:r>
            <a:r>
              <a:rPr sz="1900" spc="7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om</a:t>
            </a:r>
            <a:r>
              <a:rPr sz="19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0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–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9</a:t>
            </a:r>
            <a:endParaRPr sz="1900">
              <a:latin typeface="Verdana"/>
              <a:cs typeface="Verdana"/>
            </a:endParaRPr>
          </a:p>
          <a:p>
            <a:pPr marL="699770" lvl="1" indent="-343535">
              <a:lnSpc>
                <a:spcPct val="100000"/>
              </a:lnSpc>
              <a:spcBef>
                <a:spcPts val="1140"/>
              </a:spcBef>
              <a:buFont typeface="Wingdings"/>
              <a:buChar char=""/>
              <a:tabLst>
                <a:tab pos="699770" algn="l"/>
                <a:tab pos="700405" algn="l"/>
              </a:tabLst>
            </a:pP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th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nam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es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all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th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900" spc="30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your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35" dirty="0">
                <a:solidFill>
                  <a:srgbClr val="001B6F"/>
                </a:solidFill>
                <a:latin typeface="Verdana"/>
                <a:cs typeface="Verdana"/>
              </a:rPr>
              <a:t>f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am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spc="-114" dirty="0">
                <a:solidFill>
                  <a:srgbClr val="001B6F"/>
                </a:solidFill>
                <a:latin typeface="Verdana"/>
                <a:cs typeface="Verdana"/>
              </a:rPr>
              <a:t>y.</a:t>
            </a:r>
            <a:endParaRPr sz="19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1B6F"/>
              </a:buClr>
              <a:buFont typeface="Wingdings"/>
              <a:buChar char=""/>
            </a:pPr>
            <a:endParaRPr sz="19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can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900" spc="7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anythi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spc="-45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45" dirty="0">
                <a:solidFill>
                  <a:srgbClr val="001B6F"/>
                </a:solidFill>
                <a:latin typeface="Verdana"/>
                <a:cs typeface="Verdana"/>
              </a:rPr>
              <a:t>wan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900" spc="4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7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7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endParaRPr sz="19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item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your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3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do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’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ha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v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7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be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40" dirty="0">
                <a:solidFill>
                  <a:srgbClr val="001B6F"/>
                </a:solidFill>
                <a:latin typeface="Verdana"/>
                <a:cs typeface="Verdana"/>
              </a:rPr>
              <a:t>lated.</a:t>
            </a:r>
            <a:endParaRPr sz="1900">
              <a:latin typeface="Verdana"/>
              <a:cs typeface="Verdan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27" y="537463"/>
            <a:ext cx="6314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0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-29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4000" b="0" spc="-18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4000" b="0" spc="-165" dirty="0">
                <a:solidFill>
                  <a:srgbClr val="001B6F"/>
                </a:solidFill>
                <a:latin typeface="Verdana"/>
                <a:cs typeface="Verdana"/>
              </a:rPr>
              <a:t>ION</a:t>
            </a:r>
            <a:r>
              <a:rPr sz="4000" b="0" spc="-17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-18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-315" dirty="0">
                <a:solidFill>
                  <a:srgbClr val="001B6F"/>
                </a:solidFill>
                <a:latin typeface="Verdana"/>
                <a:cs typeface="Verdana"/>
              </a:rPr>
              <a:t>IES</a:t>
            </a:r>
            <a:r>
              <a:rPr sz="4000" b="0" spc="-5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114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-5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65" dirty="0">
                <a:solidFill>
                  <a:srgbClr val="FBEA04"/>
                </a:solidFill>
                <a:latin typeface="Verdana"/>
                <a:cs typeface="Verdana"/>
              </a:rPr>
              <a:t>P</a:t>
            </a:r>
            <a:r>
              <a:rPr sz="4000" b="0" spc="-120" dirty="0">
                <a:solidFill>
                  <a:srgbClr val="FBEA04"/>
                </a:solidFill>
                <a:latin typeface="Verdana"/>
                <a:cs typeface="Verdana"/>
              </a:rPr>
              <a:t>Y</a:t>
            </a:r>
            <a:r>
              <a:rPr sz="4000" b="0" spc="-100" dirty="0">
                <a:solidFill>
                  <a:srgbClr val="FBEA04"/>
                </a:solidFill>
                <a:latin typeface="Verdana"/>
                <a:cs typeface="Verdana"/>
              </a:rPr>
              <a:t>T</a:t>
            </a:r>
            <a:r>
              <a:rPr sz="4000" b="0" spc="-165" dirty="0">
                <a:solidFill>
                  <a:srgbClr val="FBEA04"/>
                </a:solidFill>
                <a:latin typeface="Verdana"/>
                <a:cs typeface="Verdana"/>
              </a:rPr>
              <a:t>HO</a:t>
            </a:r>
            <a:r>
              <a:rPr sz="4000" b="0" spc="114" dirty="0">
                <a:solidFill>
                  <a:srgbClr val="FBEA04"/>
                </a:solidFill>
                <a:latin typeface="Verdana"/>
                <a:cs typeface="Verdana"/>
              </a:rPr>
              <a:t>N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854" y="1282446"/>
            <a:ext cx="6438265" cy="0"/>
          </a:xfrm>
          <a:custGeom>
            <a:avLst/>
            <a:gdLst/>
            <a:ahLst/>
            <a:cxnLst/>
            <a:rect l="l" t="t" r="r" b="b"/>
            <a:pathLst>
              <a:path w="6438265">
                <a:moveTo>
                  <a:pt x="0" y="0"/>
                </a:moveTo>
                <a:lnTo>
                  <a:pt x="6437757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845" y="1532026"/>
            <a:ext cx="8848725" cy="176339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dictionary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Python</a:t>
            </a:r>
            <a:r>
              <a:rPr sz="19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collection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900" spc="-20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key-value</a:t>
            </a:r>
            <a:r>
              <a:rPr sz="1900" spc="-27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1B6F"/>
                </a:solidFill>
                <a:latin typeface="Verdana"/>
                <a:cs typeface="Verdana"/>
              </a:rPr>
              <a:t>pairs.</a:t>
            </a:r>
            <a:endParaRPr sz="19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Eac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ke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y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co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ne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te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7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va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lu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endParaRPr sz="19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can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ke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y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7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acce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th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1B6F"/>
                </a:solidFill>
                <a:latin typeface="Verdana"/>
                <a:cs typeface="Verdana"/>
              </a:rPr>
              <a:t>va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so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iate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1B6F"/>
                </a:solidFill>
                <a:latin typeface="Verdana"/>
                <a:cs typeface="Verdana"/>
              </a:rPr>
              <a:t>wit</a:t>
            </a:r>
            <a:r>
              <a:rPr sz="1900" spc="55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tha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75" dirty="0">
                <a:solidFill>
                  <a:srgbClr val="001B6F"/>
                </a:solidFill>
                <a:latin typeface="Verdana"/>
                <a:cs typeface="Verdana"/>
              </a:rPr>
              <a:t>key.</a:t>
            </a:r>
            <a:endParaRPr sz="19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001B6F"/>
                </a:solidFill>
                <a:latin typeface="Verdana"/>
                <a:cs typeface="Verdana"/>
              </a:rPr>
              <a:t>key’s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value</a:t>
            </a:r>
            <a:r>
              <a:rPr sz="1900" spc="-25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can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be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number,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string,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1B6F"/>
                </a:solidFill>
                <a:latin typeface="Verdana"/>
                <a:cs typeface="Verdana"/>
              </a:rPr>
              <a:t>list,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even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another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dictionary.</a:t>
            </a:r>
            <a:endParaRPr sz="19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711" y="4058411"/>
            <a:ext cx="9942576" cy="931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8051" y="2895092"/>
            <a:ext cx="86588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0" dirty="0"/>
              <a:t>V</a:t>
            </a:r>
            <a:r>
              <a:rPr sz="6000" spc="125" dirty="0"/>
              <a:t>A</a:t>
            </a:r>
            <a:r>
              <a:rPr sz="6000" spc="-335" dirty="0"/>
              <a:t>RIA</a:t>
            </a:r>
            <a:r>
              <a:rPr sz="6000" spc="-350" dirty="0"/>
              <a:t>B</a:t>
            </a:r>
            <a:r>
              <a:rPr sz="6000" spc="75" dirty="0"/>
              <a:t>LES</a:t>
            </a:r>
            <a:r>
              <a:rPr sz="6000" spc="-430" dirty="0"/>
              <a:t> </a:t>
            </a:r>
            <a:r>
              <a:rPr sz="6000" spc="-450" dirty="0"/>
              <a:t>IN</a:t>
            </a:r>
            <a:r>
              <a:rPr sz="6000" spc="-385" dirty="0"/>
              <a:t> </a:t>
            </a:r>
            <a:r>
              <a:rPr sz="6000" spc="-220" dirty="0">
                <a:solidFill>
                  <a:srgbClr val="FBEA04"/>
                </a:solidFill>
              </a:rPr>
              <a:t>P</a:t>
            </a:r>
            <a:r>
              <a:rPr sz="6000" spc="-200" dirty="0">
                <a:solidFill>
                  <a:srgbClr val="FBEA04"/>
                </a:solidFill>
              </a:rPr>
              <a:t>Y</a:t>
            </a:r>
            <a:r>
              <a:rPr sz="6000" spc="-100" dirty="0">
                <a:solidFill>
                  <a:srgbClr val="FBEA04"/>
                </a:solidFill>
              </a:rPr>
              <a:t>T</a:t>
            </a:r>
            <a:r>
              <a:rPr sz="6000" spc="-105" dirty="0">
                <a:solidFill>
                  <a:srgbClr val="FBEA04"/>
                </a:solidFill>
              </a:rPr>
              <a:t>H</a:t>
            </a:r>
            <a:r>
              <a:rPr sz="6000" spc="35" dirty="0">
                <a:solidFill>
                  <a:srgbClr val="FBEA04"/>
                </a:solidFill>
              </a:rPr>
              <a:t>ON</a:t>
            </a:r>
            <a:endParaRPr sz="6000"/>
          </a:p>
        </p:txBody>
      </p:sp>
      <p:pic>
        <p:nvPicPr>
          <p:cNvPr id="8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04800"/>
            <a:ext cx="1140515" cy="5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6" y="76200"/>
            <a:ext cx="1013783" cy="10183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45" y="2015998"/>
            <a:ext cx="8307705" cy="2776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Eac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i="1" spc="-15" dirty="0">
                <a:solidFill>
                  <a:srgbClr val="001B6F"/>
                </a:solidFill>
                <a:latin typeface="Verdana"/>
                <a:cs typeface="Verdana"/>
              </a:rPr>
              <a:t>v</a:t>
            </a:r>
            <a:r>
              <a:rPr sz="1900" i="1" spc="-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i="1" spc="-20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900" i="1" spc="-5" dirty="0">
                <a:solidFill>
                  <a:srgbClr val="001B6F"/>
                </a:solidFill>
                <a:latin typeface="Verdana"/>
                <a:cs typeface="Verdana"/>
              </a:rPr>
              <a:t>ia</a:t>
            </a:r>
            <a:r>
              <a:rPr sz="1900" i="1" spc="5" dirty="0">
                <a:solidFill>
                  <a:srgbClr val="001B6F"/>
                </a:solidFill>
                <a:latin typeface="Verdana"/>
                <a:cs typeface="Verdana"/>
              </a:rPr>
              <a:t>b</a:t>
            </a:r>
            <a:r>
              <a:rPr sz="1900" i="1" spc="-2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i="1" spc="-2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i="1" spc="-25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co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ne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c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te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7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i="1" spc="-15" dirty="0">
                <a:solidFill>
                  <a:srgbClr val="001B6F"/>
                </a:solidFill>
                <a:latin typeface="Verdana"/>
                <a:cs typeface="Verdana"/>
              </a:rPr>
              <a:t>v</a:t>
            </a:r>
            <a:r>
              <a:rPr sz="1900" i="1" spc="-5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i="1" spc="-10" dirty="0">
                <a:solidFill>
                  <a:srgbClr val="001B6F"/>
                </a:solidFill>
                <a:latin typeface="Verdana"/>
                <a:cs typeface="Verdana"/>
              </a:rPr>
              <a:t>lue</a:t>
            </a:r>
            <a:endParaRPr sz="19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45" dirty="0">
                <a:solidFill>
                  <a:srgbClr val="001B6F"/>
                </a:solidFill>
                <a:latin typeface="Verdana"/>
                <a:cs typeface="Verdana"/>
              </a:rPr>
              <a:t>Th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is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th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900" spc="130" dirty="0">
                <a:solidFill>
                  <a:srgbClr val="001B6F"/>
                </a:solidFill>
                <a:latin typeface="Verdana"/>
                <a:cs typeface="Verdana"/>
              </a:rPr>
              <a:t>f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900" spc="-5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tio</a:t>
            </a:r>
            <a:r>
              <a:rPr sz="1900" spc="3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stor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d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tha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va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iab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endParaRPr sz="19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105" dirty="0">
                <a:solidFill>
                  <a:srgbClr val="001B6F"/>
                </a:solidFill>
                <a:latin typeface="Verdana"/>
                <a:cs typeface="Verdana"/>
              </a:rPr>
              <a:t>It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co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ld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be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mbe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,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tex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,</a:t>
            </a:r>
            <a:r>
              <a:rPr sz="19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7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th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sa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1900" spc="-114" dirty="0">
                <a:solidFill>
                  <a:srgbClr val="001B6F"/>
                </a:solidFill>
                <a:latin typeface="Verdana"/>
                <a:cs typeface="Verdana"/>
              </a:rPr>
              <a:t>e.</a:t>
            </a:r>
            <a:endParaRPr sz="19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can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change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value</a:t>
            </a:r>
            <a:r>
              <a:rPr sz="19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assigned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variable</a:t>
            </a:r>
            <a:r>
              <a:rPr sz="1900" spc="-26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at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any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time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your</a:t>
            </a:r>
            <a:endParaRPr sz="19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595"/>
              </a:spcBef>
            </a:pP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program,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Python</a:t>
            </a:r>
            <a:r>
              <a:rPr sz="1900" spc="-204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will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always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keep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track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001B6F"/>
                </a:solidFill>
                <a:latin typeface="Verdana"/>
                <a:cs typeface="Verdana"/>
              </a:rPr>
              <a:t>of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current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5" dirty="0">
                <a:solidFill>
                  <a:srgbClr val="001B6F"/>
                </a:solidFill>
                <a:latin typeface="Verdana"/>
                <a:cs typeface="Verdana"/>
              </a:rPr>
              <a:t>value.</a:t>
            </a:r>
            <a:endParaRPr sz="19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75" dirty="0">
                <a:solidFill>
                  <a:srgbClr val="001B6F"/>
                </a:solidFill>
                <a:latin typeface="Verdana"/>
                <a:cs typeface="Verdana"/>
              </a:rPr>
              <a:t>If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you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re-assign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1B6F"/>
                </a:solidFill>
                <a:latin typeface="Verdana"/>
                <a:cs typeface="Verdana"/>
              </a:rPr>
              <a:t>new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value</a:t>
            </a:r>
            <a:r>
              <a:rPr sz="19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same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1B6F"/>
                </a:solidFill>
                <a:latin typeface="Verdana"/>
                <a:cs typeface="Verdana"/>
              </a:rPr>
              <a:t>variable,</a:t>
            </a:r>
            <a:r>
              <a:rPr sz="19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it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will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be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replaced.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527" y="537463"/>
            <a:ext cx="7127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solidFill>
                  <a:srgbClr val="001B6F"/>
                </a:solidFill>
                <a:latin typeface="Verdana"/>
                <a:cs typeface="Verdana"/>
              </a:rPr>
              <a:t>V</a:t>
            </a:r>
            <a:r>
              <a:rPr sz="4000" b="0" spc="2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-18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-135" dirty="0">
                <a:solidFill>
                  <a:srgbClr val="001B6F"/>
                </a:solidFill>
                <a:latin typeface="Verdana"/>
                <a:cs typeface="Verdana"/>
              </a:rPr>
              <a:t>IAB</a:t>
            </a:r>
            <a:r>
              <a:rPr sz="4000" b="0" spc="-114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4000" b="0" spc="-18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4000" b="0" spc="-19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4000" b="0" spc="-50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-9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-7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-6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4000" b="0" spc="-5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12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spc="-110" dirty="0">
                <a:solidFill>
                  <a:srgbClr val="001B6F"/>
                </a:solidFill>
                <a:latin typeface="Verdana"/>
                <a:cs typeface="Verdana"/>
              </a:rPr>
              <a:t>K</a:t>
            </a:r>
            <a:r>
              <a:rPr sz="4000" b="0" spc="-95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4000" b="0" spc="-5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12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4000" b="0" spc="2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-50" dirty="0">
                <a:solidFill>
                  <a:srgbClr val="001B6F"/>
                </a:solidFill>
                <a:latin typeface="Verdana"/>
                <a:cs typeface="Verdana"/>
              </a:rPr>
              <a:t>B</a:t>
            </a:r>
            <a:r>
              <a:rPr sz="4000" b="0" spc="-90" dirty="0">
                <a:solidFill>
                  <a:srgbClr val="001B6F"/>
                </a:solidFill>
                <a:latin typeface="Verdana"/>
                <a:cs typeface="Verdana"/>
              </a:rPr>
              <a:t>ELS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854" y="1349502"/>
            <a:ext cx="7404734" cy="0"/>
          </a:xfrm>
          <a:custGeom>
            <a:avLst/>
            <a:gdLst/>
            <a:ahLst/>
            <a:cxnLst/>
            <a:rect l="l" t="t" r="r" b="b"/>
            <a:pathLst>
              <a:path w="7404734">
                <a:moveTo>
                  <a:pt x="0" y="0"/>
                </a:moveTo>
                <a:lnTo>
                  <a:pt x="7404481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45" y="2038857"/>
            <a:ext cx="9091295" cy="3601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There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are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some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conventions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rules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1B6F"/>
                </a:solidFill>
                <a:latin typeface="Verdana"/>
                <a:cs typeface="Verdana"/>
              </a:rPr>
              <a:t>for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naming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1B6F"/>
                </a:solidFill>
                <a:latin typeface="Verdana"/>
                <a:cs typeface="Verdana"/>
              </a:rPr>
              <a:t>variables.</a:t>
            </a:r>
            <a:endParaRPr sz="19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8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40" dirty="0">
                <a:solidFill>
                  <a:srgbClr val="001B6F"/>
                </a:solidFill>
                <a:latin typeface="Verdana"/>
                <a:cs typeface="Verdana"/>
              </a:rPr>
              <a:t>Some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may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cause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errors,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others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simply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make</a:t>
            </a:r>
            <a:r>
              <a:rPr sz="1900" spc="-24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your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code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more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readable.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1B6F"/>
              </a:buClr>
              <a:buFont typeface="Arial MT"/>
              <a:buChar char="•"/>
            </a:pPr>
            <a:endParaRPr sz="1950">
              <a:latin typeface="Verdana"/>
              <a:cs typeface="Verdana"/>
            </a:endParaRPr>
          </a:p>
          <a:p>
            <a:pPr marL="586740" lvl="1" indent="-343535">
              <a:lnSpc>
                <a:spcPct val="100000"/>
              </a:lnSpc>
              <a:buFont typeface="Wingdings"/>
              <a:buChar char=""/>
              <a:tabLst>
                <a:tab pos="586740" algn="l"/>
                <a:tab pos="587375" algn="l"/>
              </a:tabLst>
            </a:pP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Variable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names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can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contain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only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letters,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1B6F"/>
                </a:solidFill>
                <a:latin typeface="Verdana"/>
                <a:cs typeface="Verdana"/>
              </a:rPr>
              <a:t>numbers,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underscores</a:t>
            </a:r>
            <a:endParaRPr sz="1900">
              <a:latin typeface="Verdana"/>
              <a:cs typeface="Verdana"/>
            </a:endParaRPr>
          </a:p>
          <a:p>
            <a:pPr marL="586740" lvl="1" indent="-343535">
              <a:lnSpc>
                <a:spcPct val="100000"/>
              </a:lnSpc>
              <a:spcBef>
                <a:spcPts val="1140"/>
              </a:spcBef>
              <a:buFont typeface="Wingdings"/>
              <a:buChar char=""/>
              <a:tabLst>
                <a:tab pos="586740" algn="l"/>
                <a:tab pos="587375" algn="l"/>
              </a:tabLst>
            </a:pP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They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can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start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1B6F"/>
                </a:solidFill>
                <a:latin typeface="Verdana"/>
                <a:cs typeface="Verdana"/>
              </a:rPr>
              <a:t>with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letter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underscore,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1B6F"/>
                </a:solidFill>
                <a:latin typeface="Verdana"/>
                <a:cs typeface="Verdana"/>
              </a:rPr>
              <a:t>but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1B6F"/>
                </a:solidFill>
                <a:latin typeface="Verdana"/>
                <a:cs typeface="Verdana"/>
              </a:rPr>
              <a:t>not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number</a:t>
            </a:r>
            <a:endParaRPr sz="1900">
              <a:latin typeface="Verdana"/>
              <a:cs typeface="Verdana"/>
            </a:endParaRPr>
          </a:p>
          <a:p>
            <a:pPr marL="586740" lvl="1" indent="-343535">
              <a:lnSpc>
                <a:spcPct val="100000"/>
              </a:lnSpc>
              <a:spcBef>
                <a:spcPts val="1140"/>
              </a:spcBef>
              <a:buFont typeface="Wingdings"/>
              <a:buChar char=""/>
              <a:tabLst>
                <a:tab pos="586740" algn="l"/>
                <a:tab pos="587375" algn="l"/>
              </a:tabLst>
            </a:pP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Spaces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are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1B6F"/>
                </a:solidFill>
                <a:latin typeface="Verdana"/>
                <a:cs typeface="Verdana"/>
              </a:rPr>
              <a:t>not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allowed,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1B6F"/>
                </a:solidFill>
                <a:latin typeface="Verdana"/>
                <a:cs typeface="Verdana"/>
              </a:rPr>
              <a:t>but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underscores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can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be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used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separate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1B6F"/>
                </a:solidFill>
                <a:latin typeface="Verdana"/>
                <a:cs typeface="Verdana"/>
              </a:rPr>
              <a:t>words</a:t>
            </a:r>
            <a:endParaRPr sz="1900">
              <a:latin typeface="Verdana"/>
              <a:cs typeface="Verdana"/>
            </a:endParaRPr>
          </a:p>
          <a:p>
            <a:pPr marL="586740" lvl="1" indent="-343535">
              <a:lnSpc>
                <a:spcPct val="100000"/>
              </a:lnSpc>
              <a:spcBef>
                <a:spcPts val="1140"/>
              </a:spcBef>
              <a:buFont typeface="Wingdings"/>
              <a:buChar char=""/>
              <a:tabLst>
                <a:tab pos="586740" algn="l"/>
                <a:tab pos="587375" algn="l"/>
              </a:tabLst>
            </a:pP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v</a:t>
            </a:r>
            <a:r>
              <a:rPr sz="1900" spc="10" dirty="0">
                <a:solidFill>
                  <a:srgbClr val="001B6F"/>
                </a:solidFill>
                <a:latin typeface="Verdana"/>
                <a:cs typeface="Verdana"/>
              </a:rPr>
              <a:t>oid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g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python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keyw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ds</a:t>
            </a:r>
            <a:r>
              <a:rPr sz="1900" spc="-21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35" dirty="0">
                <a:solidFill>
                  <a:srgbClr val="001B6F"/>
                </a:solidFill>
                <a:latin typeface="Verdana"/>
                <a:cs typeface="Verdana"/>
              </a:rPr>
              <a:t>f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u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ncti</a:t>
            </a:r>
            <a:r>
              <a:rPr sz="1900" spc="25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nam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es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as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1B6F"/>
                </a:solidFill>
                <a:latin typeface="Verdana"/>
                <a:cs typeface="Verdana"/>
              </a:rPr>
              <a:t>va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iab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l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1900" spc="-25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nam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es</a:t>
            </a:r>
            <a:endParaRPr sz="1900">
              <a:latin typeface="Verdana"/>
              <a:cs typeface="Verdana"/>
            </a:endParaRPr>
          </a:p>
          <a:p>
            <a:pPr marL="586740" lvl="1" indent="-343535">
              <a:lnSpc>
                <a:spcPct val="100000"/>
              </a:lnSpc>
              <a:spcBef>
                <a:spcPts val="1140"/>
              </a:spcBef>
              <a:buFont typeface="Wingdings"/>
              <a:buChar char=""/>
              <a:tabLst>
                <a:tab pos="586740" algn="l"/>
                <a:tab pos="587375" algn="l"/>
              </a:tabLst>
            </a:pP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Best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70" dirty="0">
                <a:solidFill>
                  <a:srgbClr val="001B6F"/>
                </a:solidFill>
                <a:latin typeface="Verdana"/>
                <a:cs typeface="Verdana"/>
              </a:rPr>
              <a:t>o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1B6F"/>
                </a:solidFill>
                <a:latin typeface="Verdana"/>
                <a:cs typeface="Verdana"/>
              </a:rPr>
              <a:t>kee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p</a:t>
            </a:r>
            <a:r>
              <a:rPr sz="1900" spc="-24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1B6F"/>
                </a:solidFill>
                <a:latin typeface="Verdana"/>
                <a:cs typeface="Verdana"/>
              </a:rPr>
              <a:t>nam</a:t>
            </a:r>
            <a:r>
              <a:rPr sz="1900" spc="-15" dirty="0">
                <a:solidFill>
                  <a:srgbClr val="001B6F"/>
                </a:solidFill>
                <a:latin typeface="Verdana"/>
                <a:cs typeface="Verdana"/>
              </a:rPr>
              <a:t>es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r>
              <a:rPr sz="1900" dirty="0">
                <a:solidFill>
                  <a:srgbClr val="001B6F"/>
                </a:solidFill>
                <a:latin typeface="Verdana"/>
                <a:cs typeface="Verdana"/>
              </a:rPr>
              <a:t>h</a:t>
            </a:r>
            <a:r>
              <a:rPr sz="1900" spc="20" dirty="0">
                <a:solidFill>
                  <a:srgbClr val="001B6F"/>
                </a:solidFill>
                <a:latin typeface="Verdana"/>
                <a:cs typeface="Verdana"/>
              </a:rPr>
              <a:t>or</a:t>
            </a:r>
            <a:r>
              <a:rPr sz="1900" spc="70" dirty="0">
                <a:solidFill>
                  <a:srgbClr val="001B6F"/>
                </a:solidFill>
                <a:latin typeface="Verdana"/>
                <a:cs typeface="Verdana"/>
              </a:rPr>
              <a:t>t</a:t>
            </a:r>
            <a:r>
              <a:rPr sz="1900" spc="-2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and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desc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1900" spc="-5" dirty="0">
                <a:solidFill>
                  <a:srgbClr val="001B6F"/>
                </a:solidFill>
                <a:latin typeface="Verdana"/>
                <a:cs typeface="Verdana"/>
              </a:rPr>
              <a:t>ptive</a:t>
            </a:r>
            <a:endParaRPr sz="1900">
              <a:latin typeface="Verdana"/>
              <a:cs typeface="Verdana"/>
            </a:endParaRPr>
          </a:p>
          <a:p>
            <a:pPr marL="586740" lvl="1" indent="-343535">
              <a:lnSpc>
                <a:spcPct val="100000"/>
              </a:lnSpc>
              <a:spcBef>
                <a:spcPts val="1140"/>
              </a:spcBef>
              <a:buFont typeface="Wingdings"/>
              <a:buChar char=""/>
              <a:tabLst>
                <a:tab pos="586740" algn="l"/>
                <a:tab pos="587375" algn="l"/>
              </a:tabLst>
            </a:pPr>
            <a:r>
              <a:rPr sz="1900" spc="-85" dirty="0">
                <a:solidFill>
                  <a:srgbClr val="001B6F"/>
                </a:solidFill>
                <a:latin typeface="Verdana"/>
                <a:cs typeface="Verdana"/>
              </a:rPr>
              <a:t>It’s</a:t>
            </a:r>
            <a:r>
              <a:rPr sz="1900" spc="-21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best</a:t>
            </a:r>
            <a:r>
              <a:rPr sz="1900" spc="-229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1B6F"/>
                </a:solidFill>
                <a:latin typeface="Verdana"/>
                <a:cs typeface="Verdana"/>
              </a:rPr>
              <a:t>to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use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lowercase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1B6F"/>
                </a:solidFill>
                <a:latin typeface="Verdana"/>
                <a:cs typeface="Verdana"/>
              </a:rPr>
              <a:t>letters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1B6F"/>
                </a:solidFill>
                <a:latin typeface="Verdana"/>
                <a:cs typeface="Verdana"/>
              </a:rPr>
              <a:t>in</a:t>
            </a:r>
            <a:r>
              <a:rPr sz="1900" spc="-23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1B6F"/>
                </a:solidFill>
                <a:latin typeface="Verdana"/>
                <a:cs typeface="Verdana"/>
              </a:rPr>
              <a:t>the</a:t>
            </a:r>
            <a:r>
              <a:rPr sz="1900" spc="-225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1900" spc="-55" dirty="0">
                <a:solidFill>
                  <a:srgbClr val="001B6F"/>
                </a:solidFill>
                <a:latin typeface="Verdana"/>
                <a:cs typeface="Verdana"/>
              </a:rPr>
              <a:t>names.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527" y="537463"/>
            <a:ext cx="5050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65" dirty="0">
                <a:solidFill>
                  <a:srgbClr val="001B6F"/>
                </a:solidFill>
                <a:latin typeface="Verdana"/>
                <a:cs typeface="Verdana"/>
              </a:rPr>
              <a:t>N</a:t>
            </a:r>
            <a:r>
              <a:rPr sz="4000" b="0" spc="8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600" dirty="0">
                <a:solidFill>
                  <a:srgbClr val="001B6F"/>
                </a:solidFill>
                <a:latin typeface="Verdana"/>
                <a:cs typeface="Verdana"/>
              </a:rPr>
              <a:t>M</a:t>
            </a:r>
            <a:r>
              <a:rPr sz="4000" b="0" spc="-254" dirty="0">
                <a:solidFill>
                  <a:srgbClr val="001B6F"/>
                </a:solidFill>
                <a:latin typeface="Verdana"/>
                <a:cs typeface="Verdana"/>
              </a:rPr>
              <a:t>ING</a:t>
            </a:r>
            <a:r>
              <a:rPr sz="4000" b="0" spc="-520" dirty="0">
                <a:solidFill>
                  <a:srgbClr val="001B6F"/>
                </a:solidFill>
                <a:latin typeface="Verdana"/>
                <a:cs typeface="Verdana"/>
              </a:rPr>
              <a:t> </a:t>
            </a:r>
            <a:r>
              <a:rPr sz="4000" b="0" spc="-90" dirty="0">
                <a:solidFill>
                  <a:srgbClr val="001B6F"/>
                </a:solidFill>
                <a:latin typeface="Verdana"/>
                <a:cs typeface="Verdana"/>
              </a:rPr>
              <a:t>V</a:t>
            </a:r>
            <a:r>
              <a:rPr sz="4000" b="0" spc="20" dirty="0">
                <a:solidFill>
                  <a:srgbClr val="001B6F"/>
                </a:solidFill>
                <a:latin typeface="Verdana"/>
                <a:cs typeface="Verdana"/>
              </a:rPr>
              <a:t>A</a:t>
            </a:r>
            <a:r>
              <a:rPr sz="4000" b="0" spc="-185" dirty="0">
                <a:solidFill>
                  <a:srgbClr val="001B6F"/>
                </a:solidFill>
                <a:latin typeface="Verdana"/>
                <a:cs typeface="Verdana"/>
              </a:rPr>
              <a:t>R</a:t>
            </a:r>
            <a:r>
              <a:rPr sz="4000" b="0" spc="-580" dirty="0">
                <a:solidFill>
                  <a:srgbClr val="001B6F"/>
                </a:solidFill>
                <a:latin typeface="Verdana"/>
                <a:cs typeface="Verdana"/>
              </a:rPr>
              <a:t>I</a:t>
            </a:r>
            <a:r>
              <a:rPr sz="4000" b="0" dirty="0">
                <a:solidFill>
                  <a:srgbClr val="001B6F"/>
                </a:solidFill>
                <a:latin typeface="Verdana"/>
                <a:cs typeface="Verdana"/>
              </a:rPr>
              <a:t>ABL</a:t>
            </a:r>
            <a:r>
              <a:rPr sz="4000" b="0" spc="10" dirty="0">
                <a:solidFill>
                  <a:srgbClr val="001B6F"/>
                </a:solidFill>
                <a:latin typeface="Verdana"/>
                <a:cs typeface="Verdana"/>
              </a:rPr>
              <a:t>E</a:t>
            </a:r>
            <a:r>
              <a:rPr sz="4000" b="0" spc="-310" dirty="0">
                <a:solidFill>
                  <a:srgbClr val="001B6F"/>
                </a:solidFill>
                <a:latin typeface="Verdana"/>
                <a:cs typeface="Verdana"/>
              </a:rPr>
              <a:t>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854" y="1349502"/>
            <a:ext cx="5227320" cy="0"/>
          </a:xfrm>
          <a:custGeom>
            <a:avLst/>
            <a:gdLst/>
            <a:ahLst/>
            <a:cxnLst/>
            <a:rect l="l" t="t" r="r" b="b"/>
            <a:pathLst>
              <a:path w="5227320">
                <a:moveTo>
                  <a:pt x="0" y="0"/>
                </a:moveTo>
                <a:lnTo>
                  <a:pt x="5227320" y="0"/>
                </a:lnTo>
              </a:path>
            </a:pathLst>
          </a:custGeom>
          <a:ln w="19050">
            <a:solidFill>
              <a:srgbClr val="001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010"/>
          <a:stretch/>
        </p:blipFill>
        <p:spPr>
          <a:xfrm>
            <a:off x="10896600" y="37462"/>
            <a:ext cx="1246909" cy="1562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010"/>
          <a:stretch/>
        </p:blipFill>
        <p:spPr>
          <a:xfrm>
            <a:off x="10591800" y="6172200"/>
            <a:ext cx="1501999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B6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1706</Words>
  <Application>Microsoft Office PowerPoint</Application>
  <PresentationFormat>Widescreen</PresentationFormat>
  <Paragraphs>179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 MT</vt:lpstr>
      <vt:lpstr>Calibri</vt:lpstr>
      <vt:lpstr>Roboto</vt:lpstr>
      <vt:lpstr>Tahoma</vt:lpstr>
      <vt:lpstr>Verdana</vt:lpstr>
      <vt:lpstr>Wingdings</vt:lpstr>
      <vt:lpstr>Office Theme</vt:lpstr>
      <vt:lpstr>PowerPoint Presentation</vt:lpstr>
      <vt:lpstr>DATA-TYPES IN PYTHON</vt:lpstr>
      <vt:lpstr>PYTHON NUMBERS</vt:lpstr>
      <vt:lpstr>STRINGS IN PYTHON</vt:lpstr>
      <vt:lpstr>LISTS IN PYTHON</vt:lpstr>
      <vt:lpstr>DICTIONARIES IN PYTHON</vt:lpstr>
      <vt:lpstr>VARIABLES IN PYTHON</vt:lpstr>
      <vt:lpstr>VARIABLES ARE LIKE LABELS</vt:lpstr>
      <vt:lpstr>NAMING VARIABLES</vt:lpstr>
      <vt:lpstr>OPERATORS IN PYTHON</vt:lpstr>
      <vt:lpstr>PowerPoint Presentation</vt:lpstr>
      <vt:lpstr>ARITHMETIC OPERATORS</vt:lpstr>
      <vt:lpstr>COMPARISON OPERATORS</vt:lpstr>
      <vt:lpstr>ASSIGNMENT OPERATORS</vt:lpstr>
      <vt:lpstr>LOGICAL OPERATORS</vt:lpstr>
      <vt:lpstr>NUMBERS IN PYTHON</vt:lpstr>
      <vt:lpstr>PYTHON NUMBERS</vt:lpstr>
      <vt:lpstr>COMMON MATHEMATICAL FUNCTIONS</vt:lpstr>
      <vt:lpstr>MORE NUMBER FUNCTIONS</vt:lpstr>
      <vt:lpstr>STRINGS IN PYTHON</vt:lpstr>
      <vt:lpstr>STRINGS IN PYTHON</vt:lpstr>
      <vt:lpstr>PowerPoint Presentation</vt:lpstr>
      <vt:lpstr>PowerPoint Presentation</vt:lpstr>
      <vt:lpstr>MORE STRING FUNCTIONS</vt:lpstr>
      <vt:lpstr>PowerPoint Presentation</vt:lpstr>
      <vt:lpstr>PowerPoint Presentation</vt:lpstr>
      <vt:lpstr>PowerPoint Presentation</vt:lpstr>
      <vt:lpstr>SOME ERRORS YOU  MIGHT COME ACROSS</vt:lpstr>
      <vt:lpstr>SYNTAX ERRORS</vt:lpstr>
      <vt:lpstr>SAVING AND RUNNING  PYTHON SCRIPTS</vt:lpstr>
      <vt:lpstr>PowerPoint Presentation</vt:lpstr>
      <vt:lpstr>PowerPoint Presentation</vt:lpstr>
      <vt:lpstr>PowerPoint Presentation</vt:lpstr>
      <vt:lpstr>Python Comments,  Indentation, and Statements</vt:lpstr>
      <vt:lpstr>INDENTATION IN PYTHON</vt:lpstr>
      <vt:lpstr>COMMENTS IN PYTHON</vt:lpstr>
      <vt:lpstr>MULTI-LINE PYTHON STATEMENTS</vt:lpstr>
      <vt:lpstr>Some 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Suhair Shakeel</dc:creator>
  <cp:lastModifiedBy>Sajid Majeed</cp:lastModifiedBy>
  <cp:revision>4</cp:revision>
  <dcterms:created xsi:type="dcterms:W3CDTF">2024-06-03T05:04:08Z</dcterms:created>
  <dcterms:modified xsi:type="dcterms:W3CDTF">2024-06-03T05:15:20Z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2024-06-03T00:00:00Z</vt:filetime>
  </property>
</Properties>
</file>