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3" r:id="rId2"/>
    <p:sldId id="260" r:id="rId3"/>
    <p:sldId id="261" r:id="rId4"/>
    <p:sldId id="262" r:id="rId5"/>
    <p:sldId id="256"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67"/>
  </p:normalViewPr>
  <p:slideViewPr>
    <p:cSldViewPr snapToGrid="0" snapToObjects="1">
      <p:cViewPr>
        <p:scale>
          <a:sx n="92" d="100"/>
          <a:sy n="92" d="100"/>
        </p:scale>
        <p:origin x="96"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0CA79-292B-E24C-A032-16E0A318F6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03B421-EC26-B646-9644-FD9D9FE11E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974AC6-FE4F-5949-94D9-59158DD0BE07}"/>
              </a:ext>
            </a:extLst>
          </p:cNvPr>
          <p:cNvSpPr>
            <a:spLocks noGrp="1"/>
          </p:cNvSpPr>
          <p:nvPr>
            <p:ph type="dt" sz="half" idx="10"/>
          </p:nvPr>
        </p:nvSpPr>
        <p:spPr/>
        <p:txBody>
          <a:bodyPr/>
          <a:lstStyle/>
          <a:p>
            <a:fld id="{A0FADD51-758A-0C42-9604-525E818FDC4C}" type="datetimeFigureOut">
              <a:rPr lang="en-US" smtClean="0"/>
              <a:t>5/27/21</a:t>
            </a:fld>
            <a:endParaRPr lang="en-US"/>
          </a:p>
        </p:txBody>
      </p:sp>
      <p:sp>
        <p:nvSpPr>
          <p:cNvPr id="5" name="Footer Placeholder 4">
            <a:extLst>
              <a:ext uri="{FF2B5EF4-FFF2-40B4-BE49-F238E27FC236}">
                <a16:creationId xmlns:a16="http://schemas.microsoft.com/office/drawing/2014/main" id="{78424C65-CCE6-FC4C-AB90-3921F7C0F3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C15D4-2DBB-D94B-9902-97162872699B}"/>
              </a:ext>
            </a:extLst>
          </p:cNvPr>
          <p:cNvSpPr>
            <a:spLocks noGrp="1"/>
          </p:cNvSpPr>
          <p:nvPr>
            <p:ph type="sldNum" sz="quarter" idx="12"/>
          </p:nvPr>
        </p:nvSpPr>
        <p:spPr/>
        <p:txBody>
          <a:bodyPr/>
          <a:lstStyle/>
          <a:p>
            <a:fld id="{61E4A7B7-6764-B144-8C31-585475929450}" type="slidenum">
              <a:rPr lang="en-US" smtClean="0"/>
              <a:t>‹#›</a:t>
            </a:fld>
            <a:endParaRPr lang="en-US"/>
          </a:p>
        </p:txBody>
      </p:sp>
    </p:spTree>
    <p:extLst>
      <p:ext uri="{BB962C8B-B14F-4D97-AF65-F5344CB8AC3E}">
        <p14:creationId xmlns:p14="http://schemas.microsoft.com/office/powerpoint/2010/main" val="3010364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CFBF2-9733-354E-BEE2-026A99B249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7BB1F3-C36C-2244-B931-712E4F9463C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2E8E4-C7D4-1443-AB23-EE7CDA8311EA}"/>
              </a:ext>
            </a:extLst>
          </p:cNvPr>
          <p:cNvSpPr>
            <a:spLocks noGrp="1"/>
          </p:cNvSpPr>
          <p:nvPr>
            <p:ph type="dt" sz="half" idx="10"/>
          </p:nvPr>
        </p:nvSpPr>
        <p:spPr/>
        <p:txBody>
          <a:bodyPr/>
          <a:lstStyle/>
          <a:p>
            <a:fld id="{A0FADD51-758A-0C42-9604-525E818FDC4C}" type="datetimeFigureOut">
              <a:rPr lang="en-US" smtClean="0"/>
              <a:t>5/27/21</a:t>
            </a:fld>
            <a:endParaRPr lang="en-US"/>
          </a:p>
        </p:txBody>
      </p:sp>
      <p:sp>
        <p:nvSpPr>
          <p:cNvPr id="5" name="Footer Placeholder 4">
            <a:extLst>
              <a:ext uri="{FF2B5EF4-FFF2-40B4-BE49-F238E27FC236}">
                <a16:creationId xmlns:a16="http://schemas.microsoft.com/office/drawing/2014/main" id="{6B88C4CB-D76F-C249-BF25-F105C75FE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BFBFC-4539-D343-95AA-6281A26C2341}"/>
              </a:ext>
            </a:extLst>
          </p:cNvPr>
          <p:cNvSpPr>
            <a:spLocks noGrp="1"/>
          </p:cNvSpPr>
          <p:nvPr>
            <p:ph type="sldNum" sz="quarter" idx="12"/>
          </p:nvPr>
        </p:nvSpPr>
        <p:spPr/>
        <p:txBody>
          <a:bodyPr/>
          <a:lstStyle/>
          <a:p>
            <a:fld id="{61E4A7B7-6764-B144-8C31-585475929450}" type="slidenum">
              <a:rPr lang="en-US" smtClean="0"/>
              <a:t>‹#›</a:t>
            </a:fld>
            <a:endParaRPr lang="en-US"/>
          </a:p>
        </p:txBody>
      </p:sp>
    </p:spTree>
    <p:extLst>
      <p:ext uri="{BB962C8B-B14F-4D97-AF65-F5344CB8AC3E}">
        <p14:creationId xmlns:p14="http://schemas.microsoft.com/office/powerpoint/2010/main" val="1749277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F027D7-3A02-FF45-9B15-6EF0A152E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EB5EA1-5FA6-BD48-9965-6B334F03D84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21627-8A9B-634E-8D6E-F10764D79298}"/>
              </a:ext>
            </a:extLst>
          </p:cNvPr>
          <p:cNvSpPr>
            <a:spLocks noGrp="1"/>
          </p:cNvSpPr>
          <p:nvPr>
            <p:ph type="dt" sz="half" idx="10"/>
          </p:nvPr>
        </p:nvSpPr>
        <p:spPr/>
        <p:txBody>
          <a:bodyPr/>
          <a:lstStyle/>
          <a:p>
            <a:fld id="{A0FADD51-758A-0C42-9604-525E818FDC4C}" type="datetimeFigureOut">
              <a:rPr lang="en-US" smtClean="0"/>
              <a:t>5/27/21</a:t>
            </a:fld>
            <a:endParaRPr lang="en-US"/>
          </a:p>
        </p:txBody>
      </p:sp>
      <p:sp>
        <p:nvSpPr>
          <p:cNvPr id="5" name="Footer Placeholder 4">
            <a:extLst>
              <a:ext uri="{FF2B5EF4-FFF2-40B4-BE49-F238E27FC236}">
                <a16:creationId xmlns:a16="http://schemas.microsoft.com/office/drawing/2014/main" id="{0337B9D6-4354-FF4A-B062-ABDC0A05F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3B2B6-4093-E745-90EB-D949C637D56D}"/>
              </a:ext>
            </a:extLst>
          </p:cNvPr>
          <p:cNvSpPr>
            <a:spLocks noGrp="1"/>
          </p:cNvSpPr>
          <p:nvPr>
            <p:ph type="sldNum" sz="quarter" idx="12"/>
          </p:nvPr>
        </p:nvSpPr>
        <p:spPr/>
        <p:txBody>
          <a:bodyPr/>
          <a:lstStyle/>
          <a:p>
            <a:fld id="{61E4A7B7-6764-B144-8C31-585475929450}" type="slidenum">
              <a:rPr lang="en-US" smtClean="0"/>
              <a:t>‹#›</a:t>
            </a:fld>
            <a:endParaRPr lang="en-US"/>
          </a:p>
        </p:txBody>
      </p:sp>
    </p:spTree>
    <p:extLst>
      <p:ext uri="{BB962C8B-B14F-4D97-AF65-F5344CB8AC3E}">
        <p14:creationId xmlns:p14="http://schemas.microsoft.com/office/powerpoint/2010/main" val="1788412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A2C1E-5DBF-6942-A8D9-97EF6E09FB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E875B1-50E7-8B48-A135-73C404FEE2E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A75C4-872B-2447-A7EB-1A62CD93F790}"/>
              </a:ext>
            </a:extLst>
          </p:cNvPr>
          <p:cNvSpPr>
            <a:spLocks noGrp="1"/>
          </p:cNvSpPr>
          <p:nvPr>
            <p:ph type="dt" sz="half" idx="10"/>
          </p:nvPr>
        </p:nvSpPr>
        <p:spPr/>
        <p:txBody>
          <a:bodyPr/>
          <a:lstStyle/>
          <a:p>
            <a:fld id="{A0FADD51-758A-0C42-9604-525E818FDC4C}" type="datetimeFigureOut">
              <a:rPr lang="en-US" smtClean="0"/>
              <a:t>5/27/21</a:t>
            </a:fld>
            <a:endParaRPr lang="en-US"/>
          </a:p>
        </p:txBody>
      </p:sp>
      <p:sp>
        <p:nvSpPr>
          <p:cNvPr id="5" name="Footer Placeholder 4">
            <a:extLst>
              <a:ext uri="{FF2B5EF4-FFF2-40B4-BE49-F238E27FC236}">
                <a16:creationId xmlns:a16="http://schemas.microsoft.com/office/drawing/2014/main" id="{4C9C06F1-6122-5E4D-8E41-7054B28F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3CDEA3-61F4-904C-AE42-1DC546DCB3AF}"/>
              </a:ext>
            </a:extLst>
          </p:cNvPr>
          <p:cNvSpPr>
            <a:spLocks noGrp="1"/>
          </p:cNvSpPr>
          <p:nvPr>
            <p:ph type="sldNum" sz="quarter" idx="12"/>
          </p:nvPr>
        </p:nvSpPr>
        <p:spPr/>
        <p:txBody>
          <a:bodyPr/>
          <a:lstStyle/>
          <a:p>
            <a:fld id="{61E4A7B7-6764-B144-8C31-585475929450}" type="slidenum">
              <a:rPr lang="en-US" smtClean="0"/>
              <a:t>‹#›</a:t>
            </a:fld>
            <a:endParaRPr lang="en-US"/>
          </a:p>
        </p:txBody>
      </p:sp>
    </p:spTree>
    <p:extLst>
      <p:ext uri="{BB962C8B-B14F-4D97-AF65-F5344CB8AC3E}">
        <p14:creationId xmlns:p14="http://schemas.microsoft.com/office/powerpoint/2010/main" val="158938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6F9FC-131D-EC46-AD31-B5748B1C76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474E3E-DE8C-204F-A4A9-A2B67D9BD8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4CA0547-992A-8C4D-B36E-54B526C1C42C}"/>
              </a:ext>
            </a:extLst>
          </p:cNvPr>
          <p:cNvSpPr>
            <a:spLocks noGrp="1"/>
          </p:cNvSpPr>
          <p:nvPr>
            <p:ph type="dt" sz="half" idx="10"/>
          </p:nvPr>
        </p:nvSpPr>
        <p:spPr/>
        <p:txBody>
          <a:bodyPr/>
          <a:lstStyle/>
          <a:p>
            <a:fld id="{A0FADD51-758A-0C42-9604-525E818FDC4C}" type="datetimeFigureOut">
              <a:rPr lang="en-US" smtClean="0"/>
              <a:t>5/27/21</a:t>
            </a:fld>
            <a:endParaRPr lang="en-US"/>
          </a:p>
        </p:txBody>
      </p:sp>
      <p:sp>
        <p:nvSpPr>
          <p:cNvPr id="5" name="Footer Placeholder 4">
            <a:extLst>
              <a:ext uri="{FF2B5EF4-FFF2-40B4-BE49-F238E27FC236}">
                <a16:creationId xmlns:a16="http://schemas.microsoft.com/office/drawing/2014/main" id="{32E422BB-1744-8449-B86C-11DA696D3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DBCE22-222B-9048-83CD-CBD7EC7664DD}"/>
              </a:ext>
            </a:extLst>
          </p:cNvPr>
          <p:cNvSpPr>
            <a:spLocks noGrp="1"/>
          </p:cNvSpPr>
          <p:nvPr>
            <p:ph type="sldNum" sz="quarter" idx="12"/>
          </p:nvPr>
        </p:nvSpPr>
        <p:spPr/>
        <p:txBody>
          <a:bodyPr/>
          <a:lstStyle/>
          <a:p>
            <a:fld id="{61E4A7B7-6764-B144-8C31-585475929450}" type="slidenum">
              <a:rPr lang="en-US" smtClean="0"/>
              <a:t>‹#›</a:t>
            </a:fld>
            <a:endParaRPr lang="en-US"/>
          </a:p>
        </p:txBody>
      </p:sp>
    </p:spTree>
    <p:extLst>
      <p:ext uri="{BB962C8B-B14F-4D97-AF65-F5344CB8AC3E}">
        <p14:creationId xmlns:p14="http://schemas.microsoft.com/office/powerpoint/2010/main" val="1111387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A1AFB-8D7C-B945-B2B1-81CB01092E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F965A3-8B6A-1B44-9A5B-BC60E7BF81F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8E2F11-376F-7C4A-AB24-13B3506531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B42B10-3605-3040-8816-47D561DEA748}"/>
              </a:ext>
            </a:extLst>
          </p:cNvPr>
          <p:cNvSpPr>
            <a:spLocks noGrp="1"/>
          </p:cNvSpPr>
          <p:nvPr>
            <p:ph type="dt" sz="half" idx="10"/>
          </p:nvPr>
        </p:nvSpPr>
        <p:spPr/>
        <p:txBody>
          <a:bodyPr/>
          <a:lstStyle/>
          <a:p>
            <a:fld id="{A0FADD51-758A-0C42-9604-525E818FDC4C}" type="datetimeFigureOut">
              <a:rPr lang="en-US" smtClean="0"/>
              <a:t>5/27/21</a:t>
            </a:fld>
            <a:endParaRPr lang="en-US"/>
          </a:p>
        </p:txBody>
      </p:sp>
      <p:sp>
        <p:nvSpPr>
          <p:cNvPr id="6" name="Footer Placeholder 5">
            <a:extLst>
              <a:ext uri="{FF2B5EF4-FFF2-40B4-BE49-F238E27FC236}">
                <a16:creationId xmlns:a16="http://schemas.microsoft.com/office/drawing/2014/main" id="{440B7EA7-2DA7-1448-9655-6924A10260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0F1577-EB64-114A-94D9-EF407421F80C}"/>
              </a:ext>
            </a:extLst>
          </p:cNvPr>
          <p:cNvSpPr>
            <a:spLocks noGrp="1"/>
          </p:cNvSpPr>
          <p:nvPr>
            <p:ph type="sldNum" sz="quarter" idx="12"/>
          </p:nvPr>
        </p:nvSpPr>
        <p:spPr/>
        <p:txBody>
          <a:bodyPr/>
          <a:lstStyle/>
          <a:p>
            <a:fld id="{61E4A7B7-6764-B144-8C31-585475929450}" type="slidenum">
              <a:rPr lang="en-US" smtClean="0"/>
              <a:t>‹#›</a:t>
            </a:fld>
            <a:endParaRPr lang="en-US"/>
          </a:p>
        </p:txBody>
      </p:sp>
    </p:spTree>
    <p:extLst>
      <p:ext uri="{BB962C8B-B14F-4D97-AF65-F5344CB8AC3E}">
        <p14:creationId xmlns:p14="http://schemas.microsoft.com/office/powerpoint/2010/main" val="204010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082F-D6DC-BC4A-B14D-CC24879D32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4ECE6D-4B01-9346-BCC6-B181CFB99C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0E3C03E-E25A-2143-B927-4F74869BFDE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71C36B-3538-8A49-9848-6BF5ED1FB7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D5D6D94-9248-724C-9B30-C396D406CE0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325380-C1A9-C84E-8CD4-034A1E86CCA6}"/>
              </a:ext>
            </a:extLst>
          </p:cNvPr>
          <p:cNvSpPr>
            <a:spLocks noGrp="1"/>
          </p:cNvSpPr>
          <p:nvPr>
            <p:ph type="dt" sz="half" idx="10"/>
          </p:nvPr>
        </p:nvSpPr>
        <p:spPr/>
        <p:txBody>
          <a:bodyPr/>
          <a:lstStyle/>
          <a:p>
            <a:fld id="{A0FADD51-758A-0C42-9604-525E818FDC4C}" type="datetimeFigureOut">
              <a:rPr lang="en-US" smtClean="0"/>
              <a:t>5/27/21</a:t>
            </a:fld>
            <a:endParaRPr lang="en-US"/>
          </a:p>
        </p:txBody>
      </p:sp>
      <p:sp>
        <p:nvSpPr>
          <p:cNvPr id="8" name="Footer Placeholder 7">
            <a:extLst>
              <a:ext uri="{FF2B5EF4-FFF2-40B4-BE49-F238E27FC236}">
                <a16:creationId xmlns:a16="http://schemas.microsoft.com/office/drawing/2014/main" id="{1BFEF132-EAE6-AD4D-82E8-C3C6F5C58E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6DB136-CC81-2B4B-B098-8463093AC4BE}"/>
              </a:ext>
            </a:extLst>
          </p:cNvPr>
          <p:cNvSpPr>
            <a:spLocks noGrp="1"/>
          </p:cNvSpPr>
          <p:nvPr>
            <p:ph type="sldNum" sz="quarter" idx="12"/>
          </p:nvPr>
        </p:nvSpPr>
        <p:spPr/>
        <p:txBody>
          <a:bodyPr/>
          <a:lstStyle/>
          <a:p>
            <a:fld id="{61E4A7B7-6764-B144-8C31-585475929450}" type="slidenum">
              <a:rPr lang="en-US" smtClean="0"/>
              <a:t>‹#›</a:t>
            </a:fld>
            <a:endParaRPr lang="en-US"/>
          </a:p>
        </p:txBody>
      </p:sp>
    </p:spTree>
    <p:extLst>
      <p:ext uri="{BB962C8B-B14F-4D97-AF65-F5344CB8AC3E}">
        <p14:creationId xmlns:p14="http://schemas.microsoft.com/office/powerpoint/2010/main" val="1376192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28BA-785F-7C4F-8985-AD6C4BD22F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4DC66F-772B-2E4F-82D2-958EF0A0D957}"/>
              </a:ext>
            </a:extLst>
          </p:cNvPr>
          <p:cNvSpPr>
            <a:spLocks noGrp="1"/>
          </p:cNvSpPr>
          <p:nvPr>
            <p:ph type="dt" sz="half" idx="10"/>
          </p:nvPr>
        </p:nvSpPr>
        <p:spPr/>
        <p:txBody>
          <a:bodyPr/>
          <a:lstStyle/>
          <a:p>
            <a:fld id="{A0FADD51-758A-0C42-9604-525E818FDC4C}" type="datetimeFigureOut">
              <a:rPr lang="en-US" smtClean="0"/>
              <a:t>5/27/21</a:t>
            </a:fld>
            <a:endParaRPr lang="en-US"/>
          </a:p>
        </p:txBody>
      </p:sp>
      <p:sp>
        <p:nvSpPr>
          <p:cNvPr id="4" name="Footer Placeholder 3">
            <a:extLst>
              <a:ext uri="{FF2B5EF4-FFF2-40B4-BE49-F238E27FC236}">
                <a16:creationId xmlns:a16="http://schemas.microsoft.com/office/drawing/2014/main" id="{18C72333-E801-954B-89EA-3AB325E66A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6F49E8-40BB-3F4D-92E9-3F8F9C7F6D4A}"/>
              </a:ext>
            </a:extLst>
          </p:cNvPr>
          <p:cNvSpPr>
            <a:spLocks noGrp="1"/>
          </p:cNvSpPr>
          <p:nvPr>
            <p:ph type="sldNum" sz="quarter" idx="12"/>
          </p:nvPr>
        </p:nvSpPr>
        <p:spPr/>
        <p:txBody>
          <a:bodyPr/>
          <a:lstStyle/>
          <a:p>
            <a:fld id="{61E4A7B7-6764-B144-8C31-585475929450}" type="slidenum">
              <a:rPr lang="en-US" smtClean="0"/>
              <a:t>‹#›</a:t>
            </a:fld>
            <a:endParaRPr lang="en-US"/>
          </a:p>
        </p:txBody>
      </p:sp>
    </p:spTree>
    <p:extLst>
      <p:ext uri="{BB962C8B-B14F-4D97-AF65-F5344CB8AC3E}">
        <p14:creationId xmlns:p14="http://schemas.microsoft.com/office/powerpoint/2010/main" val="3658346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F07FA6-16A0-A140-9324-81337D8B348A}"/>
              </a:ext>
            </a:extLst>
          </p:cNvPr>
          <p:cNvSpPr>
            <a:spLocks noGrp="1"/>
          </p:cNvSpPr>
          <p:nvPr>
            <p:ph type="dt" sz="half" idx="10"/>
          </p:nvPr>
        </p:nvSpPr>
        <p:spPr/>
        <p:txBody>
          <a:bodyPr/>
          <a:lstStyle/>
          <a:p>
            <a:fld id="{A0FADD51-758A-0C42-9604-525E818FDC4C}" type="datetimeFigureOut">
              <a:rPr lang="en-US" smtClean="0"/>
              <a:t>5/27/21</a:t>
            </a:fld>
            <a:endParaRPr lang="en-US"/>
          </a:p>
        </p:txBody>
      </p:sp>
      <p:sp>
        <p:nvSpPr>
          <p:cNvPr id="3" name="Footer Placeholder 2">
            <a:extLst>
              <a:ext uri="{FF2B5EF4-FFF2-40B4-BE49-F238E27FC236}">
                <a16:creationId xmlns:a16="http://schemas.microsoft.com/office/drawing/2014/main" id="{5DF53A41-857D-A141-B9A3-99A8281EB8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9A821A-C9D4-D64C-8B7C-5B64B15AEAA1}"/>
              </a:ext>
            </a:extLst>
          </p:cNvPr>
          <p:cNvSpPr>
            <a:spLocks noGrp="1"/>
          </p:cNvSpPr>
          <p:nvPr>
            <p:ph type="sldNum" sz="quarter" idx="12"/>
          </p:nvPr>
        </p:nvSpPr>
        <p:spPr/>
        <p:txBody>
          <a:bodyPr/>
          <a:lstStyle/>
          <a:p>
            <a:fld id="{61E4A7B7-6764-B144-8C31-585475929450}" type="slidenum">
              <a:rPr lang="en-US" smtClean="0"/>
              <a:t>‹#›</a:t>
            </a:fld>
            <a:endParaRPr lang="en-US"/>
          </a:p>
        </p:txBody>
      </p:sp>
    </p:spTree>
    <p:extLst>
      <p:ext uri="{BB962C8B-B14F-4D97-AF65-F5344CB8AC3E}">
        <p14:creationId xmlns:p14="http://schemas.microsoft.com/office/powerpoint/2010/main" val="1086393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B2A7-21A2-074B-9CFD-059E6A0F8C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7DCE77-6A1A-AA4E-B3C1-A6DFA9BF68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B3CB18-1CF3-9A41-BF2E-504EDB05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837050-19DE-754C-801B-E88CE311DCD1}"/>
              </a:ext>
            </a:extLst>
          </p:cNvPr>
          <p:cNvSpPr>
            <a:spLocks noGrp="1"/>
          </p:cNvSpPr>
          <p:nvPr>
            <p:ph type="dt" sz="half" idx="10"/>
          </p:nvPr>
        </p:nvSpPr>
        <p:spPr/>
        <p:txBody>
          <a:bodyPr/>
          <a:lstStyle/>
          <a:p>
            <a:fld id="{A0FADD51-758A-0C42-9604-525E818FDC4C}" type="datetimeFigureOut">
              <a:rPr lang="en-US" smtClean="0"/>
              <a:t>5/27/21</a:t>
            </a:fld>
            <a:endParaRPr lang="en-US"/>
          </a:p>
        </p:txBody>
      </p:sp>
      <p:sp>
        <p:nvSpPr>
          <p:cNvPr id="6" name="Footer Placeholder 5">
            <a:extLst>
              <a:ext uri="{FF2B5EF4-FFF2-40B4-BE49-F238E27FC236}">
                <a16:creationId xmlns:a16="http://schemas.microsoft.com/office/drawing/2014/main" id="{7735429C-C552-5441-9C30-B943C513F6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B7C395-0F9D-3B42-A38D-DC406E6FC986}"/>
              </a:ext>
            </a:extLst>
          </p:cNvPr>
          <p:cNvSpPr>
            <a:spLocks noGrp="1"/>
          </p:cNvSpPr>
          <p:nvPr>
            <p:ph type="sldNum" sz="quarter" idx="12"/>
          </p:nvPr>
        </p:nvSpPr>
        <p:spPr/>
        <p:txBody>
          <a:bodyPr/>
          <a:lstStyle/>
          <a:p>
            <a:fld id="{61E4A7B7-6764-B144-8C31-585475929450}" type="slidenum">
              <a:rPr lang="en-US" smtClean="0"/>
              <a:t>‹#›</a:t>
            </a:fld>
            <a:endParaRPr lang="en-US"/>
          </a:p>
        </p:txBody>
      </p:sp>
    </p:spTree>
    <p:extLst>
      <p:ext uri="{BB962C8B-B14F-4D97-AF65-F5344CB8AC3E}">
        <p14:creationId xmlns:p14="http://schemas.microsoft.com/office/powerpoint/2010/main" val="2802363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40CD5-CA72-AA4D-BAF1-540B1852B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4FE784-228A-F142-A00D-E509B5EB8A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242EBC-4517-5247-A8D0-2E1C24744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6A9953-C786-BB4B-A963-04AF0695EE4D}"/>
              </a:ext>
            </a:extLst>
          </p:cNvPr>
          <p:cNvSpPr>
            <a:spLocks noGrp="1"/>
          </p:cNvSpPr>
          <p:nvPr>
            <p:ph type="dt" sz="half" idx="10"/>
          </p:nvPr>
        </p:nvSpPr>
        <p:spPr/>
        <p:txBody>
          <a:bodyPr/>
          <a:lstStyle/>
          <a:p>
            <a:fld id="{A0FADD51-758A-0C42-9604-525E818FDC4C}" type="datetimeFigureOut">
              <a:rPr lang="en-US" smtClean="0"/>
              <a:t>5/27/21</a:t>
            </a:fld>
            <a:endParaRPr lang="en-US"/>
          </a:p>
        </p:txBody>
      </p:sp>
      <p:sp>
        <p:nvSpPr>
          <p:cNvPr id="6" name="Footer Placeholder 5">
            <a:extLst>
              <a:ext uri="{FF2B5EF4-FFF2-40B4-BE49-F238E27FC236}">
                <a16:creationId xmlns:a16="http://schemas.microsoft.com/office/drawing/2014/main" id="{FFAB2CC9-EBBF-BE47-9E62-9CFD033DB8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3F3DC-76CA-E543-BA04-AE8ECC47DDE9}"/>
              </a:ext>
            </a:extLst>
          </p:cNvPr>
          <p:cNvSpPr>
            <a:spLocks noGrp="1"/>
          </p:cNvSpPr>
          <p:nvPr>
            <p:ph type="sldNum" sz="quarter" idx="12"/>
          </p:nvPr>
        </p:nvSpPr>
        <p:spPr/>
        <p:txBody>
          <a:bodyPr/>
          <a:lstStyle/>
          <a:p>
            <a:fld id="{61E4A7B7-6764-B144-8C31-585475929450}" type="slidenum">
              <a:rPr lang="en-US" smtClean="0"/>
              <a:t>‹#›</a:t>
            </a:fld>
            <a:endParaRPr lang="en-US"/>
          </a:p>
        </p:txBody>
      </p:sp>
    </p:spTree>
    <p:extLst>
      <p:ext uri="{BB962C8B-B14F-4D97-AF65-F5344CB8AC3E}">
        <p14:creationId xmlns:p14="http://schemas.microsoft.com/office/powerpoint/2010/main" val="1239690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A27A75-136B-0142-95CA-48679F92B4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A348FB-204E-B64A-B637-8590A15640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903E4A-1BFC-1343-A820-29A1606C5C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FADD51-758A-0C42-9604-525E818FDC4C}" type="datetimeFigureOut">
              <a:rPr lang="en-US" smtClean="0"/>
              <a:t>5/27/21</a:t>
            </a:fld>
            <a:endParaRPr lang="en-US"/>
          </a:p>
        </p:txBody>
      </p:sp>
      <p:sp>
        <p:nvSpPr>
          <p:cNvPr id="5" name="Footer Placeholder 4">
            <a:extLst>
              <a:ext uri="{FF2B5EF4-FFF2-40B4-BE49-F238E27FC236}">
                <a16:creationId xmlns:a16="http://schemas.microsoft.com/office/drawing/2014/main" id="{517D110B-88BB-4B4B-B261-A1DD2A7066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F8EFE8-5509-0B4D-9C3B-ACCB282F4E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E4A7B7-6764-B144-8C31-585475929450}" type="slidenum">
              <a:rPr lang="en-US" smtClean="0"/>
              <a:t>‹#›</a:t>
            </a:fld>
            <a:endParaRPr lang="en-US"/>
          </a:p>
        </p:txBody>
      </p:sp>
    </p:spTree>
    <p:extLst>
      <p:ext uri="{BB962C8B-B14F-4D97-AF65-F5344CB8AC3E}">
        <p14:creationId xmlns:p14="http://schemas.microsoft.com/office/powerpoint/2010/main" val="3275089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D869503-CBE0-654B-9303-B39245D5604E}"/>
              </a:ext>
            </a:extLst>
          </p:cNvPr>
          <p:cNvSpPr/>
          <p:nvPr/>
        </p:nvSpPr>
        <p:spPr>
          <a:xfrm>
            <a:off x="0" y="0"/>
            <a:ext cx="531341"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A119B6A-8D1E-704D-A655-959829FE9A29}"/>
              </a:ext>
            </a:extLst>
          </p:cNvPr>
          <p:cNvSpPr txBox="1"/>
          <p:nvPr/>
        </p:nvSpPr>
        <p:spPr>
          <a:xfrm>
            <a:off x="3999502" y="2632364"/>
            <a:ext cx="4203395" cy="2062103"/>
          </a:xfrm>
          <a:prstGeom prst="rect">
            <a:avLst/>
          </a:prstGeom>
          <a:noFill/>
        </p:spPr>
        <p:txBody>
          <a:bodyPr wrap="none" rtlCol="0">
            <a:spAutoFit/>
          </a:bodyPr>
          <a:lstStyle/>
          <a:p>
            <a:pPr algn="ctr"/>
            <a:r>
              <a:rPr lang="en-US" sz="3600" b="1" dirty="0"/>
              <a:t>TABLEAU PORTFOLIO</a:t>
            </a:r>
          </a:p>
          <a:p>
            <a:pPr algn="ctr"/>
            <a:endParaRPr lang="en-US" sz="3600" b="1" dirty="0"/>
          </a:p>
          <a:p>
            <a:pPr algn="ctr"/>
            <a:r>
              <a:rPr lang="en-US" sz="2400" dirty="0"/>
              <a:t>Prepared by </a:t>
            </a:r>
          </a:p>
          <a:p>
            <a:pPr algn="ctr"/>
            <a:r>
              <a:rPr lang="en-US" sz="3200" dirty="0"/>
              <a:t>SAJIDA SALAM</a:t>
            </a:r>
          </a:p>
        </p:txBody>
      </p:sp>
    </p:spTree>
    <p:extLst>
      <p:ext uri="{BB962C8B-B14F-4D97-AF65-F5344CB8AC3E}">
        <p14:creationId xmlns:p14="http://schemas.microsoft.com/office/powerpoint/2010/main" val="4140036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D2F159-6025-F949-83FD-708DBD4C1CB9}"/>
              </a:ext>
            </a:extLst>
          </p:cNvPr>
          <p:cNvSpPr/>
          <p:nvPr/>
        </p:nvSpPr>
        <p:spPr>
          <a:xfrm>
            <a:off x="0" y="0"/>
            <a:ext cx="3546389" cy="6858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D869503-CBE0-654B-9303-B39245D5604E}"/>
              </a:ext>
            </a:extLst>
          </p:cNvPr>
          <p:cNvSpPr/>
          <p:nvPr/>
        </p:nvSpPr>
        <p:spPr>
          <a:xfrm>
            <a:off x="0" y="0"/>
            <a:ext cx="531341"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62B27C0-CB3A-8348-A855-BB651E85863C}"/>
              </a:ext>
            </a:extLst>
          </p:cNvPr>
          <p:cNvSpPr/>
          <p:nvPr/>
        </p:nvSpPr>
        <p:spPr>
          <a:xfrm>
            <a:off x="608153" y="770022"/>
            <a:ext cx="2770048" cy="557997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Arial Rounded MT Bold" panose="020F0704030504030204" pitchFamily="34" charset="77"/>
                <a:cs typeface="Arial" panose="020B0604020202020204" pitchFamily="34" charset="0"/>
              </a:rPr>
              <a:t>SUPPLY CHAIN ANALYSIS</a:t>
            </a:r>
          </a:p>
          <a:p>
            <a:pPr algn="ctr"/>
            <a:endParaRPr lang="en-US" sz="800" b="1" dirty="0">
              <a:latin typeface="Arial Rounded MT Bold" panose="020F0704030504030204" pitchFamily="34" charset="77"/>
              <a:cs typeface="Arial" panose="020B0604020202020204" pitchFamily="34" charset="0"/>
            </a:endParaRPr>
          </a:p>
          <a:p>
            <a:pPr algn="ctr"/>
            <a:r>
              <a:rPr lang="en-US" sz="1200" b="1" dirty="0">
                <a:latin typeface="Arial Rounded MT Bold" panose="020F0704030504030204" pitchFamily="34" charset="77"/>
                <a:cs typeface="Arial" panose="020B0604020202020204" pitchFamily="34" charset="0"/>
              </a:rPr>
              <a:t>(CAPSTONE PROJECT)</a:t>
            </a:r>
          </a:p>
          <a:p>
            <a:pPr algn="ctr"/>
            <a:endParaRPr lang="en-US" b="1" dirty="0">
              <a:latin typeface="Arial Rounded MT Bold" panose="020F0704030504030204" pitchFamily="34" charset="77"/>
              <a:cs typeface="Arial" panose="020B0604020202020204" pitchFamily="34" charset="0"/>
            </a:endParaRPr>
          </a:p>
          <a:p>
            <a:pPr algn="ctr"/>
            <a:r>
              <a:rPr lang="en-US" sz="1400" dirty="0">
                <a:solidFill>
                  <a:schemeClr val="bg2">
                    <a:lumMod val="25000"/>
                  </a:schemeClr>
                </a:solidFill>
              </a:rPr>
              <a:t>Build a smart live monitoring system using Tableau to understand the key metrics explained by the client and apply knowledge of supply chains to track inventory  and quantity available and understand what is happening on the ground at each location.</a:t>
            </a:r>
          </a:p>
          <a:p>
            <a:pPr algn="ctr"/>
            <a:endParaRPr lang="en-US" sz="1400" dirty="0">
              <a:solidFill>
                <a:schemeClr val="bg2">
                  <a:lumMod val="25000"/>
                </a:schemeClr>
              </a:solidFill>
              <a:effectLst/>
            </a:endParaRPr>
          </a:p>
          <a:p>
            <a:pPr algn="ctr"/>
            <a:r>
              <a:rPr lang="en-US" sz="1400" dirty="0">
                <a:solidFill>
                  <a:schemeClr val="bg2">
                    <a:lumMod val="25000"/>
                  </a:schemeClr>
                </a:solidFill>
              </a:rPr>
              <a:t>The mine has operations such as the digging of ore and crushing of ore into a finer composition where this ore gets transported between the diggers and crushers using transportation trucks. The mine operators want to understand their tracking and operations on the field in detail.</a:t>
            </a:r>
          </a:p>
        </p:txBody>
      </p:sp>
      <p:sp>
        <p:nvSpPr>
          <p:cNvPr id="24" name="TextBox 23">
            <a:extLst>
              <a:ext uri="{FF2B5EF4-FFF2-40B4-BE49-F238E27FC236}">
                <a16:creationId xmlns:a16="http://schemas.microsoft.com/office/drawing/2014/main" id="{8F71894A-D82E-D245-934F-D17232DE9745}"/>
              </a:ext>
            </a:extLst>
          </p:cNvPr>
          <p:cNvSpPr txBox="1"/>
          <p:nvPr/>
        </p:nvSpPr>
        <p:spPr>
          <a:xfrm>
            <a:off x="7285041" y="1487903"/>
            <a:ext cx="4493073" cy="1169551"/>
          </a:xfrm>
          <a:prstGeom prst="rect">
            <a:avLst/>
          </a:prstGeom>
          <a:noFill/>
        </p:spPr>
        <p:txBody>
          <a:bodyPr wrap="square" rtlCol="0">
            <a:spAutoFit/>
          </a:bodyPr>
          <a:lstStyle/>
          <a:p>
            <a:r>
              <a:rPr lang="en-US" sz="1400" dirty="0">
                <a:solidFill>
                  <a:schemeClr val="tx1">
                    <a:lumMod val="65000"/>
                    <a:lumOff val="35000"/>
                  </a:schemeClr>
                </a:solidFill>
                <a:cs typeface="Arial" panose="020B0604020202020204" pitchFamily="34" charset="0"/>
              </a:rPr>
              <a:t>Top equipments’ list based on:</a:t>
            </a:r>
          </a:p>
          <a:p>
            <a:r>
              <a:rPr lang="en-US" sz="1400" dirty="0">
                <a:solidFill>
                  <a:schemeClr val="tx1">
                    <a:lumMod val="65000"/>
                    <a:lumOff val="35000"/>
                  </a:schemeClr>
                </a:solidFill>
                <a:cs typeface="Arial" panose="020B0604020202020204" pitchFamily="34" charset="0"/>
              </a:rPr>
              <a:t>- Quality</a:t>
            </a:r>
          </a:p>
          <a:p>
            <a:r>
              <a:rPr lang="en-US" sz="1400" dirty="0">
                <a:solidFill>
                  <a:schemeClr val="tx1">
                    <a:lumMod val="65000"/>
                    <a:lumOff val="35000"/>
                  </a:schemeClr>
                </a:solidFill>
                <a:cs typeface="Arial" panose="020B0604020202020204" pitchFamily="34" charset="0"/>
              </a:rPr>
              <a:t>- Availability</a:t>
            </a:r>
          </a:p>
          <a:p>
            <a:r>
              <a:rPr lang="en-US" sz="1400" dirty="0">
                <a:solidFill>
                  <a:schemeClr val="tx1">
                    <a:lumMod val="65000"/>
                    <a:lumOff val="35000"/>
                  </a:schemeClr>
                </a:solidFill>
                <a:cs typeface="Arial" panose="020B0604020202020204" pitchFamily="34" charset="0"/>
              </a:rPr>
              <a:t>- Average production rate</a:t>
            </a:r>
          </a:p>
          <a:p>
            <a:r>
              <a:rPr lang="en-US" sz="1400" dirty="0">
                <a:solidFill>
                  <a:schemeClr val="tx1">
                    <a:lumMod val="65000"/>
                    <a:lumOff val="35000"/>
                  </a:schemeClr>
                </a:solidFill>
                <a:cs typeface="Arial" panose="020B0604020202020204" pitchFamily="34" charset="0"/>
              </a:rPr>
              <a:t>- Overall Equipment Effectiveness metrics</a:t>
            </a:r>
          </a:p>
        </p:txBody>
      </p:sp>
      <p:sp>
        <p:nvSpPr>
          <p:cNvPr id="25" name="TextBox 24">
            <a:extLst>
              <a:ext uri="{FF2B5EF4-FFF2-40B4-BE49-F238E27FC236}">
                <a16:creationId xmlns:a16="http://schemas.microsoft.com/office/drawing/2014/main" id="{EBF47754-62DD-7A46-B42B-5C347E1344D1}"/>
              </a:ext>
            </a:extLst>
          </p:cNvPr>
          <p:cNvSpPr txBox="1"/>
          <p:nvPr/>
        </p:nvSpPr>
        <p:spPr>
          <a:xfrm>
            <a:off x="7285040" y="4383817"/>
            <a:ext cx="4861240" cy="1169551"/>
          </a:xfrm>
          <a:prstGeom prst="rect">
            <a:avLst/>
          </a:prstGeom>
          <a:noFill/>
        </p:spPr>
        <p:txBody>
          <a:bodyPr wrap="square" rtlCol="0">
            <a:spAutoFit/>
          </a:bodyPr>
          <a:lstStyle/>
          <a:p>
            <a:r>
              <a:rPr lang="en-US" sz="1400" dirty="0">
                <a:solidFill>
                  <a:schemeClr val="tx1">
                    <a:lumMod val="65000"/>
                    <a:lumOff val="35000"/>
                  </a:schemeClr>
                </a:solidFill>
                <a:cs typeface="Arial" panose="020B0604020202020204" pitchFamily="34" charset="0"/>
              </a:rPr>
              <a:t>Equipment level production analysis on:</a:t>
            </a:r>
          </a:p>
          <a:p>
            <a:r>
              <a:rPr lang="en-US" sz="1400" dirty="0">
                <a:solidFill>
                  <a:schemeClr val="tx1">
                    <a:lumMod val="65000"/>
                    <a:lumOff val="35000"/>
                  </a:schemeClr>
                </a:solidFill>
                <a:cs typeface="Arial" panose="020B0604020202020204" pitchFamily="34" charset="0"/>
              </a:rPr>
              <a:t>- Loading equipments with highest avg. rate</a:t>
            </a:r>
          </a:p>
          <a:p>
            <a:r>
              <a:rPr lang="en-US" sz="1400" dirty="0">
                <a:solidFill>
                  <a:schemeClr val="tx1">
                    <a:lumMod val="65000"/>
                    <a:lumOff val="35000"/>
                  </a:schemeClr>
                </a:solidFill>
                <a:cs typeface="Arial" panose="020B0604020202020204" pitchFamily="34" charset="0"/>
              </a:rPr>
              <a:t>- Hauling equipments with highest avg. rate</a:t>
            </a:r>
          </a:p>
          <a:p>
            <a:r>
              <a:rPr lang="en-US" sz="1400" dirty="0">
                <a:solidFill>
                  <a:schemeClr val="tx1">
                    <a:lumMod val="65000"/>
                    <a:lumOff val="35000"/>
                  </a:schemeClr>
                </a:solidFill>
                <a:cs typeface="Arial" panose="020B0604020202020204" pitchFamily="34" charset="0"/>
              </a:rPr>
              <a:t>- Loading </a:t>
            </a:r>
            <a:r>
              <a:rPr lang="en-US" sz="1400" dirty="0" err="1">
                <a:solidFill>
                  <a:schemeClr val="tx1">
                    <a:lumMod val="65000"/>
                    <a:lumOff val="35000"/>
                  </a:schemeClr>
                </a:solidFill>
                <a:cs typeface="Arial" panose="020B0604020202020204" pitchFamily="34" charset="0"/>
              </a:rPr>
              <a:t>eqpts</a:t>
            </a:r>
            <a:r>
              <a:rPr lang="en-US" sz="1400" dirty="0">
                <a:solidFill>
                  <a:schemeClr val="tx1">
                    <a:lumMod val="65000"/>
                    <a:lumOff val="35000"/>
                  </a:schemeClr>
                </a:solidFill>
                <a:cs typeface="Arial" panose="020B0604020202020204" pitchFamily="34" charset="0"/>
              </a:rPr>
              <a:t> with highest daily total avg. production rate </a:t>
            </a:r>
          </a:p>
          <a:p>
            <a:r>
              <a:rPr lang="en-US" sz="1400" dirty="0">
                <a:solidFill>
                  <a:schemeClr val="tx1">
                    <a:lumMod val="65000"/>
                    <a:lumOff val="35000"/>
                  </a:schemeClr>
                </a:solidFill>
                <a:cs typeface="Arial" panose="020B0604020202020204" pitchFamily="34" charset="0"/>
              </a:rPr>
              <a:t>- Hauling </a:t>
            </a:r>
            <a:r>
              <a:rPr lang="en-US" sz="1400" dirty="0" err="1">
                <a:solidFill>
                  <a:schemeClr val="tx1">
                    <a:lumMod val="65000"/>
                    <a:lumOff val="35000"/>
                  </a:schemeClr>
                </a:solidFill>
                <a:cs typeface="Arial" panose="020B0604020202020204" pitchFamily="34" charset="0"/>
              </a:rPr>
              <a:t>eqpts</a:t>
            </a:r>
            <a:r>
              <a:rPr lang="en-US" sz="1400" dirty="0">
                <a:solidFill>
                  <a:schemeClr val="tx1">
                    <a:lumMod val="65000"/>
                    <a:lumOff val="35000"/>
                  </a:schemeClr>
                </a:solidFill>
                <a:cs typeface="Arial" panose="020B0604020202020204" pitchFamily="34" charset="0"/>
              </a:rPr>
              <a:t> with highest daily total avg. production rate</a:t>
            </a:r>
          </a:p>
        </p:txBody>
      </p:sp>
      <p:pic>
        <p:nvPicPr>
          <p:cNvPr id="10" name="Picture 9">
            <a:extLst>
              <a:ext uri="{FF2B5EF4-FFF2-40B4-BE49-F238E27FC236}">
                <a16:creationId xmlns:a16="http://schemas.microsoft.com/office/drawing/2014/main" id="{D99B15E4-0CDC-354F-982E-AFCB0C11A2F1}"/>
              </a:ext>
            </a:extLst>
          </p:cNvPr>
          <p:cNvPicPr>
            <a:picLocks noChangeAspect="1"/>
          </p:cNvPicPr>
          <p:nvPr/>
        </p:nvPicPr>
        <p:blipFill rotWithShape="1">
          <a:blip r:embed="rId2"/>
          <a:srcRect l="14555" t="3351" r="14912" b="7134"/>
          <a:stretch/>
        </p:blipFill>
        <p:spPr>
          <a:xfrm>
            <a:off x="3712582" y="682531"/>
            <a:ext cx="3404271" cy="2700294"/>
          </a:xfrm>
          <a:prstGeom prst="rect">
            <a:avLst/>
          </a:prstGeom>
        </p:spPr>
      </p:pic>
      <p:pic>
        <p:nvPicPr>
          <p:cNvPr id="11" name="Picture 10">
            <a:extLst>
              <a:ext uri="{FF2B5EF4-FFF2-40B4-BE49-F238E27FC236}">
                <a16:creationId xmlns:a16="http://schemas.microsoft.com/office/drawing/2014/main" id="{5ADADE7F-6236-DD4C-9EE1-59994EEEEE68}"/>
              </a:ext>
            </a:extLst>
          </p:cNvPr>
          <p:cNvPicPr>
            <a:picLocks noChangeAspect="1"/>
          </p:cNvPicPr>
          <p:nvPr/>
        </p:nvPicPr>
        <p:blipFill rotWithShape="1">
          <a:blip r:embed="rId3"/>
          <a:srcRect l="15267" t="3906" r="14996" b="6737"/>
          <a:stretch/>
        </p:blipFill>
        <p:spPr>
          <a:xfrm>
            <a:off x="3737982" y="3633434"/>
            <a:ext cx="3392151" cy="2716565"/>
          </a:xfrm>
          <a:prstGeom prst="rect">
            <a:avLst/>
          </a:prstGeom>
        </p:spPr>
      </p:pic>
    </p:spTree>
    <p:extLst>
      <p:ext uri="{BB962C8B-B14F-4D97-AF65-F5344CB8AC3E}">
        <p14:creationId xmlns:p14="http://schemas.microsoft.com/office/powerpoint/2010/main" val="111004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D2F159-6025-F949-83FD-708DBD4C1CB9}"/>
              </a:ext>
            </a:extLst>
          </p:cNvPr>
          <p:cNvSpPr/>
          <p:nvPr/>
        </p:nvSpPr>
        <p:spPr>
          <a:xfrm>
            <a:off x="0" y="0"/>
            <a:ext cx="3546389" cy="6858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D869503-CBE0-654B-9303-B39245D5604E}"/>
              </a:ext>
            </a:extLst>
          </p:cNvPr>
          <p:cNvSpPr/>
          <p:nvPr/>
        </p:nvSpPr>
        <p:spPr>
          <a:xfrm>
            <a:off x="0" y="0"/>
            <a:ext cx="531341"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62B27C0-CB3A-8348-A855-BB651E85863C}"/>
              </a:ext>
            </a:extLst>
          </p:cNvPr>
          <p:cNvSpPr/>
          <p:nvPr/>
        </p:nvSpPr>
        <p:spPr>
          <a:xfrm>
            <a:off x="608153" y="739543"/>
            <a:ext cx="2770048" cy="18112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Arial Rounded MT Bold" panose="020F0704030504030204" pitchFamily="34" charset="77"/>
                <a:cs typeface="Arial" panose="020B0604020202020204" pitchFamily="34" charset="0"/>
              </a:rPr>
              <a:t>SUPPLY CHAIN ANALYSIS</a:t>
            </a:r>
          </a:p>
          <a:p>
            <a:pPr algn="ctr"/>
            <a:endParaRPr lang="en-US" sz="800" b="1" dirty="0">
              <a:latin typeface="Arial Rounded MT Bold" panose="020F0704030504030204" pitchFamily="34" charset="77"/>
              <a:cs typeface="Arial" panose="020B0604020202020204" pitchFamily="34" charset="0"/>
            </a:endParaRPr>
          </a:p>
          <a:p>
            <a:pPr algn="ctr"/>
            <a:r>
              <a:rPr lang="en-US" sz="1200" b="1" dirty="0">
                <a:latin typeface="Arial Rounded MT Bold" panose="020F0704030504030204" pitchFamily="34" charset="77"/>
                <a:cs typeface="Arial" panose="020B0604020202020204" pitchFamily="34" charset="0"/>
              </a:rPr>
              <a:t>(CAPSTONE PROJECT)</a:t>
            </a:r>
          </a:p>
          <a:p>
            <a:pPr algn="ctr"/>
            <a:endParaRPr lang="en-US" b="1" dirty="0">
              <a:latin typeface="Arial Rounded MT Bold" panose="020F0704030504030204" pitchFamily="34" charset="77"/>
              <a:cs typeface="Arial" panose="020B0604020202020204" pitchFamily="34" charset="0"/>
            </a:endParaRPr>
          </a:p>
        </p:txBody>
      </p:sp>
      <p:sp>
        <p:nvSpPr>
          <p:cNvPr id="24" name="TextBox 23">
            <a:extLst>
              <a:ext uri="{FF2B5EF4-FFF2-40B4-BE49-F238E27FC236}">
                <a16:creationId xmlns:a16="http://schemas.microsoft.com/office/drawing/2014/main" id="{8F71894A-D82E-D245-934F-D17232DE9745}"/>
              </a:ext>
            </a:extLst>
          </p:cNvPr>
          <p:cNvSpPr txBox="1"/>
          <p:nvPr/>
        </p:nvSpPr>
        <p:spPr>
          <a:xfrm>
            <a:off x="7307901" y="1679327"/>
            <a:ext cx="4493073" cy="738664"/>
          </a:xfrm>
          <a:prstGeom prst="rect">
            <a:avLst/>
          </a:prstGeom>
          <a:noFill/>
        </p:spPr>
        <p:txBody>
          <a:bodyPr wrap="square" rtlCol="0">
            <a:spAutoFit/>
          </a:bodyPr>
          <a:lstStyle/>
          <a:p>
            <a:r>
              <a:rPr lang="en-US" sz="1400" dirty="0">
                <a:solidFill>
                  <a:schemeClr val="tx1">
                    <a:lumMod val="65000"/>
                    <a:lumOff val="35000"/>
                  </a:schemeClr>
                </a:solidFill>
                <a:cs typeface="Arial" panose="020B0604020202020204" pitchFamily="34" charset="0"/>
              </a:rPr>
              <a:t>Analysis of lowest performing equipments based on :</a:t>
            </a:r>
          </a:p>
          <a:p>
            <a:r>
              <a:rPr lang="en-US" sz="1400" dirty="0">
                <a:solidFill>
                  <a:schemeClr val="tx1">
                    <a:lumMod val="65000"/>
                    <a:lumOff val="35000"/>
                  </a:schemeClr>
                </a:solidFill>
                <a:cs typeface="Arial" panose="020B0604020202020204" pitchFamily="34" charset="0"/>
              </a:rPr>
              <a:t>- Overall equipment effectiveness</a:t>
            </a:r>
          </a:p>
          <a:p>
            <a:r>
              <a:rPr lang="en-US" sz="1400" dirty="0">
                <a:solidFill>
                  <a:schemeClr val="tx1">
                    <a:lumMod val="65000"/>
                    <a:lumOff val="35000"/>
                  </a:schemeClr>
                </a:solidFill>
                <a:cs typeface="Arial" panose="020B0604020202020204" pitchFamily="34" charset="0"/>
              </a:rPr>
              <a:t>- Delay duration</a:t>
            </a:r>
          </a:p>
        </p:txBody>
      </p:sp>
      <p:sp>
        <p:nvSpPr>
          <p:cNvPr id="25" name="TextBox 24">
            <a:extLst>
              <a:ext uri="{FF2B5EF4-FFF2-40B4-BE49-F238E27FC236}">
                <a16:creationId xmlns:a16="http://schemas.microsoft.com/office/drawing/2014/main" id="{EBF47754-62DD-7A46-B42B-5C347E1344D1}"/>
              </a:ext>
            </a:extLst>
          </p:cNvPr>
          <p:cNvSpPr txBox="1"/>
          <p:nvPr/>
        </p:nvSpPr>
        <p:spPr>
          <a:xfrm>
            <a:off x="7288850" y="4269055"/>
            <a:ext cx="4493073" cy="1600438"/>
          </a:xfrm>
          <a:prstGeom prst="rect">
            <a:avLst/>
          </a:prstGeom>
          <a:noFill/>
        </p:spPr>
        <p:txBody>
          <a:bodyPr wrap="square" rtlCol="0">
            <a:spAutoFit/>
          </a:bodyPr>
          <a:lstStyle/>
          <a:p>
            <a:r>
              <a:rPr lang="en-US" sz="1400" dirty="0">
                <a:solidFill>
                  <a:schemeClr val="tx1">
                    <a:lumMod val="65000"/>
                    <a:lumOff val="35000"/>
                  </a:schemeClr>
                </a:solidFill>
                <a:cs typeface="Arial" panose="020B0604020202020204" pitchFamily="34" charset="0"/>
              </a:rPr>
              <a:t>Equipment-wise analysis on:</a:t>
            </a:r>
          </a:p>
          <a:p>
            <a:r>
              <a:rPr lang="en-US" sz="1400" dirty="0">
                <a:solidFill>
                  <a:schemeClr val="tx1">
                    <a:lumMod val="65000"/>
                    <a:lumOff val="35000"/>
                  </a:schemeClr>
                </a:solidFill>
                <a:cs typeface="Arial" panose="020B0604020202020204" pitchFamily="34" charset="0"/>
              </a:rPr>
              <a:t>- Availability</a:t>
            </a:r>
          </a:p>
          <a:p>
            <a:r>
              <a:rPr lang="en-US" sz="1400" dirty="0">
                <a:solidFill>
                  <a:schemeClr val="tx1">
                    <a:lumMod val="65000"/>
                    <a:lumOff val="35000"/>
                  </a:schemeClr>
                </a:solidFill>
                <a:cs typeface="Arial" panose="020B0604020202020204" pitchFamily="34" charset="0"/>
              </a:rPr>
              <a:t>- Quality</a:t>
            </a:r>
          </a:p>
          <a:p>
            <a:r>
              <a:rPr lang="en-US" sz="1400" dirty="0">
                <a:solidFill>
                  <a:schemeClr val="tx1">
                    <a:lumMod val="65000"/>
                    <a:lumOff val="35000"/>
                  </a:schemeClr>
                </a:solidFill>
                <a:cs typeface="Arial" panose="020B0604020202020204" pitchFamily="34" charset="0"/>
              </a:rPr>
              <a:t>- Performance</a:t>
            </a:r>
          </a:p>
          <a:p>
            <a:r>
              <a:rPr lang="en-US" sz="1400" dirty="0">
                <a:solidFill>
                  <a:schemeClr val="tx1">
                    <a:lumMod val="65000"/>
                    <a:lumOff val="35000"/>
                  </a:schemeClr>
                </a:solidFill>
                <a:cs typeface="Arial" panose="020B0604020202020204" pitchFamily="34" charset="0"/>
              </a:rPr>
              <a:t>- Delay duration</a:t>
            </a:r>
          </a:p>
          <a:p>
            <a:r>
              <a:rPr lang="en-US" sz="1400" dirty="0">
                <a:solidFill>
                  <a:schemeClr val="tx1">
                    <a:lumMod val="65000"/>
                    <a:lumOff val="35000"/>
                  </a:schemeClr>
                </a:solidFill>
                <a:cs typeface="Arial" panose="020B0604020202020204" pitchFamily="34" charset="0"/>
              </a:rPr>
              <a:t>- OEE metrics</a:t>
            </a:r>
          </a:p>
          <a:p>
            <a:r>
              <a:rPr lang="en-US" sz="1400" dirty="0">
                <a:solidFill>
                  <a:schemeClr val="tx1">
                    <a:lumMod val="65000"/>
                    <a:lumOff val="35000"/>
                  </a:schemeClr>
                </a:solidFill>
                <a:cs typeface="Arial" panose="020B0604020202020204" pitchFamily="34" charset="0"/>
              </a:rPr>
              <a:t>- Movement data filtered by date</a:t>
            </a:r>
          </a:p>
        </p:txBody>
      </p:sp>
      <p:pic>
        <p:nvPicPr>
          <p:cNvPr id="9" name="Picture 8">
            <a:extLst>
              <a:ext uri="{FF2B5EF4-FFF2-40B4-BE49-F238E27FC236}">
                <a16:creationId xmlns:a16="http://schemas.microsoft.com/office/drawing/2014/main" id="{E9592D34-32CE-B648-B788-7E482AEE783F}"/>
              </a:ext>
            </a:extLst>
          </p:cNvPr>
          <p:cNvPicPr>
            <a:picLocks noChangeAspect="1"/>
          </p:cNvPicPr>
          <p:nvPr/>
        </p:nvPicPr>
        <p:blipFill rotWithShape="1">
          <a:blip r:embed="rId2"/>
          <a:srcRect l="15112" t="3649" r="15297" b="6760"/>
          <a:stretch/>
        </p:blipFill>
        <p:spPr>
          <a:xfrm>
            <a:off x="3727510" y="654180"/>
            <a:ext cx="3412203" cy="2745531"/>
          </a:xfrm>
          <a:prstGeom prst="rect">
            <a:avLst/>
          </a:prstGeom>
        </p:spPr>
      </p:pic>
      <p:pic>
        <p:nvPicPr>
          <p:cNvPr id="12" name="Picture 11">
            <a:extLst>
              <a:ext uri="{FF2B5EF4-FFF2-40B4-BE49-F238E27FC236}">
                <a16:creationId xmlns:a16="http://schemas.microsoft.com/office/drawing/2014/main" id="{83656E12-B380-314F-A0D3-E2A6E15C7FEC}"/>
              </a:ext>
            </a:extLst>
          </p:cNvPr>
          <p:cNvPicPr>
            <a:picLocks noChangeAspect="1"/>
          </p:cNvPicPr>
          <p:nvPr/>
        </p:nvPicPr>
        <p:blipFill rotWithShape="1">
          <a:blip r:embed="rId3"/>
          <a:srcRect l="14724" t="3350" r="14662" b="7059"/>
          <a:stretch/>
        </p:blipFill>
        <p:spPr>
          <a:xfrm>
            <a:off x="3748925" y="3633433"/>
            <a:ext cx="3390788" cy="2688761"/>
          </a:xfrm>
          <a:prstGeom prst="rect">
            <a:avLst/>
          </a:prstGeom>
        </p:spPr>
      </p:pic>
    </p:spTree>
    <p:extLst>
      <p:ext uri="{BB962C8B-B14F-4D97-AF65-F5344CB8AC3E}">
        <p14:creationId xmlns:p14="http://schemas.microsoft.com/office/powerpoint/2010/main" val="1023739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D2F159-6025-F949-83FD-708DBD4C1CB9}"/>
              </a:ext>
            </a:extLst>
          </p:cNvPr>
          <p:cNvSpPr/>
          <p:nvPr/>
        </p:nvSpPr>
        <p:spPr>
          <a:xfrm>
            <a:off x="0" y="0"/>
            <a:ext cx="3546389" cy="6858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D869503-CBE0-654B-9303-B39245D5604E}"/>
              </a:ext>
            </a:extLst>
          </p:cNvPr>
          <p:cNvSpPr/>
          <p:nvPr/>
        </p:nvSpPr>
        <p:spPr>
          <a:xfrm>
            <a:off x="0" y="0"/>
            <a:ext cx="531341"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F71894A-D82E-D245-934F-D17232DE9745}"/>
              </a:ext>
            </a:extLst>
          </p:cNvPr>
          <p:cNvSpPr txBox="1"/>
          <p:nvPr/>
        </p:nvSpPr>
        <p:spPr>
          <a:xfrm>
            <a:off x="7287656" y="2165775"/>
            <a:ext cx="4493073" cy="1384995"/>
          </a:xfrm>
          <a:prstGeom prst="rect">
            <a:avLst/>
          </a:prstGeom>
          <a:noFill/>
        </p:spPr>
        <p:txBody>
          <a:bodyPr wrap="square" rtlCol="0">
            <a:spAutoFit/>
          </a:bodyPr>
          <a:lstStyle/>
          <a:p>
            <a:r>
              <a:rPr lang="en-US" sz="1400" dirty="0">
                <a:solidFill>
                  <a:schemeClr val="tx1">
                    <a:lumMod val="65000"/>
                    <a:lumOff val="35000"/>
                  </a:schemeClr>
                </a:solidFill>
                <a:cs typeface="Arial" panose="020B0604020202020204" pitchFamily="34" charset="0"/>
              </a:rPr>
              <a:t>Executive Dashboard: Dashboard with all the details in one</a:t>
            </a:r>
          </a:p>
          <a:p>
            <a:r>
              <a:rPr lang="en-US" sz="1400" dirty="0">
                <a:solidFill>
                  <a:schemeClr val="tx1">
                    <a:lumMod val="65000"/>
                    <a:lumOff val="35000"/>
                  </a:schemeClr>
                </a:solidFill>
                <a:cs typeface="Arial" panose="020B0604020202020204" pitchFamily="34" charset="0"/>
              </a:rPr>
              <a:t>- Count of equipments available on ground</a:t>
            </a:r>
          </a:p>
          <a:p>
            <a:r>
              <a:rPr lang="en-US" sz="1400" dirty="0">
                <a:solidFill>
                  <a:schemeClr val="tx1">
                    <a:lumMod val="65000"/>
                    <a:lumOff val="35000"/>
                  </a:schemeClr>
                </a:solidFill>
                <a:cs typeface="Arial" panose="020B0604020202020204" pitchFamily="34" charset="0"/>
              </a:rPr>
              <a:t>- Count of equipments under maintenance</a:t>
            </a:r>
          </a:p>
          <a:p>
            <a:r>
              <a:rPr lang="en-US" sz="1400" dirty="0">
                <a:solidFill>
                  <a:schemeClr val="tx1">
                    <a:lumMod val="65000"/>
                    <a:lumOff val="35000"/>
                  </a:schemeClr>
                </a:solidFill>
                <a:cs typeface="Arial" panose="020B0604020202020204" pitchFamily="34" charset="0"/>
              </a:rPr>
              <a:t>- Average production rate for the selected date</a:t>
            </a:r>
          </a:p>
          <a:p>
            <a:r>
              <a:rPr lang="en-US" sz="1400" dirty="0">
                <a:solidFill>
                  <a:schemeClr val="tx1">
                    <a:lumMod val="65000"/>
                    <a:lumOff val="35000"/>
                  </a:schemeClr>
                </a:solidFill>
                <a:cs typeface="Arial" panose="020B0604020202020204" pitchFamily="34" charset="0"/>
              </a:rPr>
              <a:t>- Top/Poor performing equipments based on OEE</a:t>
            </a:r>
          </a:p>
          <a:p>
            <a:r>
              <a:rPr lang="en-US" sz="1400" dirty="0">
                <a:solidFill>
                  <a:schemeClr val="tx1">
                    <a:lumMod val="65000"/>
                    <a:lumOff val="35000"/>
                  </a:schemeClr>
                </a:solidFill>
                <a:cs typeface="Arial" panose="020B0604020202020204" pitchFamily="34" charset="0"/>
              </a:rPr>
              <a:t>- Top loading/hauling equipments on highest average rate</a:t>
            </a:r>
          </a:p>
        </p:txBody>
      </p:sp>
      <p:pic>
        <p:nvPicPr>
          <p:cNvPr id="9" name="Picture 8">
            <a:extLst>
              <a:ext uri="{FF2B5EF4-FFF2-40B4-BE49-F238E27FC236}">
                <a16:creationId xmlns:a16="http://schemas.microsoft.com/office/drawing/2014/main" id="{ACBF58F1-0EDE-BF4C-A0E9-A94B141D6F5F}"/>
              </a:ext>
            </a:extLst>
          </p:cNvPr>
          <p:cNvPicPr>
            <a:picLocks noChangeAspect="1"/>
          </p:cNvPicPr>
          <p:nvPr/>
        </p:nvPicPr>
        <p:blipFill rotWithShape="1">
          <a:blip r:embed="rId2"/>
          <a:srcRect l="15047" t="3589" r="14762" b="7111"/>
          <a:stretch/>
        </p:blipFill>
        <p:spPr>
          <a:xfrm>
            <a:off x="3698623" y="1411703"/>
            <a:ext cx="3573704" cy="2841642"/>
          </a:xfrm>
          <a:prstGeom prst="rect">
            <a:avLst/>
          </a:prstGeom>
        </p:spPr>
      </p:pic>
      <p:sp>
        <p:nvSpPr>
          <p:cNvPr id="12" name="Rectangle 11">
            <a:extLst>
              <a:ext uri="{FF2B5EF4-FFF2-40B4-BE49-F238E27FC236}">
                <a16:creationId xmlns:a16="http://schemas.microsoft.com/office/drawing/2014/main" id="{92EFA8D0-8563-A344-94ED-C1B94A426179}"/>
              </a:ext>
            </a:extLst>
          </p:cNvPr>
          <p:cNvSpPr/>
          <p:nvPr/>
        </p:nvSpPr>
        <p:spPr>
          <a:xfrm>
            <a:off x="608153" y="739543"/>
            <a:ext cx="2770048" cy="18112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Arial Rounded MT Bold" panose="020F0704030504030204" pitchFamily="34" charset="77"/>
                <a:cs typeface="Arial" panose="020B0604020202020204" pitchFamily="34" charset="0"/>
              </a:rPr>
              <a:t>SUPPLY CHAIN ANALYSIS</a:t>
            </a:r>
          </a:p>
          <a:p>
            <a:pPr algn="ctr"/>
            <a:endParaRPr lang="en-US" sz="800" b="1" dirty="0">
              <a:latin typeface="Arial Rounded MT Bold" panose="020F0704030504030204" pitchFamily="34" charset="77"/>
              <a:cs typeface="Arial" panose="020B0604020202020204" pitchFamily="34" charset="0"/>
            </a:endParaRPr>
          </a:p>
          <a:p>
            <a:pPr algn="ctr"/>
            <a:r>
              <a:rPr lang="en-US" sz="1200" b="1" dirty="0">
                <a:latin typeface="Arial Rounded MT Bold" panose="020F0704030504030204" pitchFamily="34" charset="77"/>
                <a:cs typeface="Arial" panose="020B0604020202020204" pitchFamily="34" charset="0"/>
              </a:rPr>
              <a:t>(CAPSTONE PROJECT)</a:t>
            </a:r>
          </a:p>
          <a:p>
            <a:pPr algn="ctr"/>
            <a:endParaRPr lang="en-US" b="1" dirty="0">
              <a:latin typeface="Arial Rounded MT Bold" panose="020F0704030504030204" pitchFamily="34" charset="77"/>
              <a:cs typeface="Arial" panose="020B0604020202020204" pitchFamily="34" charset="0"/>
            </a:endParaRPr>
          </a:p>
        </p:txBody>
      </p:sp>
    </p:spTree>
    <p:extLst>
      <p:ext uri="{BB962C8B-B14F-4D97-AF65-F5344CB8AC3E}">
        <p14:creationId xmlns:p14="http://schemas.microsoft.com/office/powerpoint/2010/main" val="2499740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D2F159-6025-F949-83FD-708DBD4C1CB9}"/>
              </a:ext>
            </a:extLst>
          </p:cNvPr>
          <p:cNvSpPr/>
          <p:nvPr/>
        </p:nvSpPr>
        <p:spPr>
          <a:xfrm>
            <a:off x="0" y="0"/>
            <a:ext cx="3546389" cy="6858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D869503-CBE0-654B-9303-B39245D5604E}"/>
              </a:ext>
            </a:extLst>
          </p:cNvPr>
          <p:cNvSpPr/>
          <p:nvPr/>
        </p:nvSpPr>
        <p:spPr>
          <a:xfrm>
            <a:off x="0" y="0"/>
            <a:ext cx="531341"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A80028B-4F99-1040-93F6-C5FC9F409A0D}"/>
              </a:ext>
            </a:extLst>
          </p:cNvPr>
          <p:cNvPicPr>
            <a:picLocks noChangeAspect="1"/>
          </p:cNvPicPr>
          <p:nvPr/>
        </p:nvPicPr>
        <p:blipFill>
          <a:blip r:embed="rId2"/>
          <a:stretch>
            <a:fillRect/>
          </a:stretch>
        </p:blipFill>
        <p:spPr>
          <a:xfrm>
            <a:off x="3737982" y="930442"/>
            <a:ext cx="3518557" cy="2117558"/>
          </a:xfrm>
          <a:prstGeom prst="rect">
            <a:avLst/>
          </a:prstGeom>
          <a:ln w="6350">
            <a:solidFill>
              <a:schemeClr val="tx1">
                <a:lumMod val="65000"/>
                <a:lumOff val="35000"/>
              </a:schemeClr>
            </a:solidFill>
          </a:ln>
        </p:spPr>
      </p:pic>
      <p:pic>
        <p:nvPicPr>
          <p:cNvPr id="9" name="Picture 8">
            <a:extLst>
              <a:ext uri="{FF2B5EF4-FFF2-40B4-BE49-F238E27FC236}">
                <a16:creationId xmlns:a16="http://schemas.microsoft.com/office/drawing/2014/main" id="{474BCEB3-E036-CA42-A0BF-D516971F3E93}"/>
              </a:ext>
            </a:extLst>
          </p:cNvPr>
          <p:cNvPicPr>
            <a:picLocks noChangeAspect="1"/>
          </p:cNvPicPr>
          <p:nvPr/>
        </p:nvPicPr>
        <p:blipFill>
          <a:blip r:embed="rId3"/>
          <a:stretch>
            <a:fillRect/>
          </a:stretch>
        </p:blipFill>
        <p:spPr>
          <a:xfrm>
            <a:off x="3737982" y="3970348"/>
            <a:ext cx="3531207" cy="2125652"/>
          </a:xfrm>
          <a:prstGeom prst="rect">
            <a:avLst/>
          </a:prstGeom>
          <a:ln w="15875">
            <a:solidFill>
              <a:schemeClr val="accent4">
                <a:lumMod val="75000"/>
              </a:schemeClr>
            </a:solidFill>
          </a:ln>
        </p:spPr>
      </p:pic>
      <p:sp>
        <p:nvSpPr>
          <p:cNvPr id="20" name="Rectangle 19">
            <a:extLst>
              <a:ext uri="{FF2B5EF4-FFF2-40B4-BE49-F238E27FC236}">
                <a16:creationId xmlns:a16="http://schemas.microsoft.com/office/drawing/2014/main" id="{962B27C0-CB3A-8348-A855-BB651E85863C}"/>
              </a:ext>
            </a:extLst>
          </p:cNvPr>
          <p:cNvSpPr/>
          <p:nvPr/>
        </p:nvSpPr>
        <p:spPr>
          <a:xfrm>
            <a:off x="620803" y="770023"/>
            <a:ext cx="2748039" cy="497290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Arial Rounded MT Bold" panose="020F0704030504030204" pitchFamily="34" charset="77"/>
                <a:cs typeface="Arial" panose="020B0604020202020204" pitchFamily="34" charset="0"/>
              </a:rPr>
              <a:t>IPL STATISTICS</a:t>
            </a:r>
          </a:p>
          <a:p>
            <a:pPr algn="ctr"/>
            <a:r>
              <a:rPr lang="en-US" sz="1600" b="1" dirty="0">
                <a:latin typeface="Arial Rounded MT Bold" panose="020F0704030504030204" pitchFamily="34" charset="77"/>
                <a:cs typeface="Arial" panose="020B0604020202020204" pitchFamily="34" charset="0"/>
              </a:rPr>
              <a:t>(2008 – 2017)</a:t>
            </a:r>
          </a:p>
          <a:p>
            <a:pPr algn="ctr"/>
            <a:endParaRPr lang="en-US" b="1" dirty="0">
              <a:latin typeface="Arial Rounded MT Bold" panose="020F0704030504030204" pitchFamily="34" charset="77"/>
              <a:cs typeface="Arial" panose="020B0604020202020204" pitchFamily="34" charset="0"/>
            </a:endParaRPr>
          </a:p>
          <a:p>
            <a:pPr algn="ctr"/>
            <a:r>
              <a:rPr lang="en-US" sz="1400" dirty="0">
                <a:solidFill>
                  <a:schemeClr val="bg2">
                    <a:lumMod val="25000"/>
                  </a:schemeClr>
                </a:solidFill>
              </a:rPr>
              <a:t>Build a Tableau dashboard for the Indian Premium League statistics over the years (2008-2017) since its inception to create an infographic for </a:t>
            </a:r>
            <a:r>
              <a:rPr lang="en-US" sz="1400" b="1" dirty="0">
                <a:solidFill>
                  <a:schemeClr val="bg2">
                    <a:lumMod val="25000"/>
                  </a:schemeClr>
                </a:solidFill>
              </a:rPr>
              <a:t>IFP</a:t>
            </a:r>
            <a:r>
              <a:rPr lang="en-US" sz="1400" dirty="0">
                <a:solidFill>
                  <a:schemeClr val="bg2">
                    <a:lumMod val="25000"/>
                  </a:schemeClr>
                </a:solidFill>
              </a:rPr>
              <a:t>, a nationally recognized news agency. </a:t>
            </a:r>
          </a:p>
          <a:p>
            <a:pPr algn="ctr"/>
            <a:endParaRPr lang="en-US" sz="1400" dirty="0">
              <a:solidFill>
                <a:schemeClr val="bg2">
                  <a:lumMod val="25000"/>
                </a:schemeClr>
              </a:solidFill>
              <a:effectLst/>
            </a:endParaRPr>
          </a:p>
          <a:p>
            <a:pPr algn="ctr"/>
            <a:r>
              <a:rPr lang="en-US" sz="1400" dirty="0">
                <a:solidFill>
                  <a:schemeClr val="bg2">
                    <a:lumMod val="25000"/>
                  </a:schemeClr>
                </a:solidFill>
              </a:rPr>
              <a:t>With match-level information and ball-by-ball information for seasons 2008 - 2017, it is expected to build an interactive that highlights some of the </a:t>
            </a:r>
            <a:r>
              <a:rPr lang="en-US" sz="1400" b="1" dirty="0">
                <a:solidFill>
                  <a:schemeClr val="bg2">
                    <a:lumMod val="25000"/>
                  </a:schemeClr>
                </a:solidFill>
              </a:rPr>
              <a:t>Match</a:t>
            </a:r>
            <a:r>
              <a:rPr lang="en-US" sz="1400" dirty="0">
                <a:solidFill>
                  <a:schemeClr val="bg2">
                    <a:lumMod val="25000"/>
                  </a:schemeClr>
                </a:solidFill>
              </a:rPr>
              <a:t>, </a:t>
            </a:r>
            <a:r>
              <a:rPr lang="en-US" sz="1400" b="1" dirty="0">
                <a:solidFill>
                  <a:schemeClr val="bg2">
                    <a:lumMod val="25000"/>
                  </a:schemeClr>
                </a:solidFill>
              </a:rPr>
              <a:t>Player </a:t>
            </a:r>
            <a:r>
              <a:rPr lang="en-US" sz="1400" dirty="0">
                <a:solidFill>
                  <a:schemeClr val="bg2">
                    <a:lumMod val="25000"/>
                  </a:schemeClr>
                </a:solidFill>
              </a:rPr>
              <a:t>and </a:t>
            </a:r>
            <a:r>
              <a:rPr lang="en-US" sz="1400" b="1" dirty="0">
                <a:solidFill>
                  <a:schemeClr val="bg2">
                    <a:lumMod val="25000"/>
                  </a:schemeClr>
                </a:solidFill>
              </a:rPr>
              <a:t>Team </a:t>
            </a:r>
            <a:r>
              <a:rPr lang="en-US" sz="1400" dirty="0">
                <a:solidFill>
                  <a:schemeClr val="bg2">
                    <a:lumMod val="25000"/>
                  </a:schemeClr>
                </a:solidFill>
              </a:rPr>
              <a:t>statistics of IPL over the seasons. </a:t>
            </a:r>
            <a:endParaRPr lang="en-US" sz="1400" dirty="0">
              <a:solidFill>
                <a:schemeClr val="bg2">
                  <a:lumMod val="25000"/>
                </a:schemeClr>
              </a:solidFill>
              <a:effectLst/>
            </a:endParaRPr>
          </a:p>
        </p:txBody>
      </p:sp>
      <p:sp>
        <p:nvSpPr>
          <p:cNvPr id="24" name="TextBox 23">
            <a:extLst>
              <a:ext uri="{FF2B5EF4-FFF2-40B4-BE49-F238E27FC236}">
                <a16:creationId xmlns:a16="http://schemas.microsoft.com/office/drawing/2014/main" id="{8F71894A-D82E-D245-934F-D17232DE9745}"/>
              </a:ext>
            </a:extLst>
          </p:cNvPr>
          <p:cNvSpPr txBox="1"/>
          <p:nvPr/>
        </p:nvSpPr>
        <p:spPr>
          <a:xfrm>
            <a:off x="7346001" y="1411703"/>
            <a:ext cx="4493073" cy="1169551"/>
          </a:xfrm>
          <a:prstGeom prst="rect">
            <a:avLst/>
          </a:prstGeom>
          <a:noFill/>
        </p:spPr>
        <p:txBody>
          <a:bodyPr wrap="square" rtlCol="0">
            <a:spAutoFit/>
          </a:bodyPr>
          <a:lstStyle/>
          <a:p>
            <a:r>
              <a:rPr lang="en-US" sz="1400" dirty="0">
                <a:solidFill>
                  <a:schemeClr val="tx1">
                    <a:lumMod val="65000"/>
                    <a:lumOff val="35000"/>
                  </a:schemeClr>
                </a:solidFill>
                <a:cs typeface="Arial" panose="020B0604020202020204" pitchFamily="34" charset="0"/>
              </a:rPr>
              <a:t>Analysis on Match was done for :</a:t>
            </a:r>
          </a:p>
          <a:p>
            <a:r>
              <a:rPr lang="en-US" sz="1400" dirty="0">
                <a:solidFill>
                  <a:schemeClr val="tx1">
                    <a:lumMod val="65000"/>
                    <a:lumOff val="35000"/>
                  </a:schemeClr>
                </a:solidFill>
                <a:cs typeface="Arial" panose="020B0604020202020204" pitchFamily="34" charset="0"/>
              </a:rPr>
              <a:t>- Toss winner v/s. Match winner based on grounds</a:t>
            </a:r>
          </a:p>
          <a:p>
            <a:r>
              <a:rPr lang="en-US" sz="1400" dirty="0">
                <a:solidFill>
                  <a:schemeClr val="tx1">
                    <a:lumMod val="65000"/>
                    <a:lumOff val="35000"/>
                  </a:schemeClr>
                </a:solidFill>
                <a:cs typeface="Arial" panose="020B0604020202020204" pitchFamily="34" charset="0"/>
              </a:rPr>
              <a:t>- Overall highest totals</a:t>
            </a:r>
          </a:p>
          <a:p>
            <a:r>
              <a:rPr lang="en-US" sz="1400" dirty="0">
                <a:solidFill>
                  <a:schemeClr val="tx1">
                    <a:lumMod val="65000"/>
                    <a:lumOff val="35000"/>
                  </a:schemeClr>
                </a:solidFill>
                <a:cs typeface="Arial" panose="020B0604020202020204" pitchFamily="34" charset="0"/>
              </a:rPr>
              <a:t>- Biggest wins by number of wickets</a:t>
            </a:r>
          </a:p>
          <a:p>
            <a:r>
              <a:rPr lang="en-US" sz="1400" dirty="0">
                <a:solidFill>
                  <a:schemeClr val="tx1">
                    <a:lumMod val="65000"/>
                    <a:lumOff val="35000"/>
                  </a:schemeClr>
                </a:solidFill>
                <a:cs typeface="Arial" panose="020B0604020202020204" pitchFamily="34" charset="0"/>
              </a:rPr>
              <a:t>- Biggest wins by runs for the period</a:t>
            </a:r>
          </a:p>
        </p:txBody>
      </p:sp>
      <p:sp>
        <p:nvSpPr>
          <p:cNvPr id="25" name="TextBox 24">
            <a:extLst>
              <a:ext uri="{FF2B5EF4-FFF2-40B4-BE49-F238E27FC236}">
                <a16:creationId xmlns:a16="http://schemas.microsoft.com/office/drawing/2014/main" id="{EBF47754-62DD-7A46-B42B-5C347E1344D1}"/>
              </a:ext>
            </a:extLst>
          </p:cNvPr>
          <p:cNvSpPr txBox="1"/>
          <p:nvPr/>
        </p:nvSpPr>
        <p:spPr>
          <a:xfrm>
            <a:off x="7346000" y="4460017"/>
            <a:ext cx="4493073" cy="954107"/>
          </a:xfrm>
          <a:prstGeom prst="rect">
            <a:avLst/>
          </a:prstGeom>
          <a:noFill/>
        </p:spPr>
        <p:txBody>
          <a:bodyPr wrap="square" rtlCol="0">
            <a:spAutoFit/>
          </a:bodyPr>
          <a:lstStyle/>
          <a:p>
            <a:r>
              <a:rPr lang="en-US" sz="1400" dirty="0">
                <a:solidFill>
                  <a:schemeClr val="tx1">
                    <a:lumMod val="65000"/>
                    <a:lumOff val="35000"/>
                  </a:schemeClr>
                </a:solidFill>
                <a:cs typeface="Arial" panose="020B0604020202020204" pitchFamily="34" charset="0"/>
              </a:rPr>
              <a:t>Player Stats was taken for :</a:t>
            </a:r>
          </a:p>
          <a:p>
            <a:r>
              <a:rPr lang="en-US" sz="1400" dirty="0">
                <a:solidFill>
                  <a:schemeClr val="tx1">
                    <a:lumMod val="65000"/>
                    <a:lumOff val="35000"/>
                  </a:schemeClr>
                </a:solidFill>
                <a:cs typeface="Arial" panose="020B0604020202020204" pitchFamily="34" charset="0"/>
              </a:rPr>
              <a:t>- Orange Cap contenders (max. runs in a season)</a:t>
            </a:r>
          </a:p>
          <a:p>
            <a:r>
              <a:rPr lang="en-US" sz="1400" dirty="0">
                <a:solidFill>
                  <a:schemeClr val="tx1">
                    <a:lumMod val="65000"/>
                    <a:lumOff val="35000"/>
                  </a:schemeClr>
                </a:solidFill>
                <a:cs typeface="Arial" panose="020B0604020202020204" pitchFamily="34" charset="0"/>
              </a:rPr>
              <a:t>- Purple Cap contenders (max. wickets in a season)</a:t>
            </a:r>
          </a:p>
          <a:p>
            <a:r>
              <a:rPr lang="en-US" sz="1400" dirty="0">
                <a:solidFill>
                  <a:schemeClr val="tx1">
                    <a:lumMod val="65000"/>
                    <a:lumOff val="35000"/>
                  </a:schemeClr>
                </a:solidFill>
                <a:cs typeface="Arial" panose="020B0604020202020204" pitchFamily="34" charset="0"/>
              </a:rPr>
              <a:t>- Maximum no. of 4’s and 6’s (all seasons)</a:t>
            </a:r>
          </a:p>
        </p:txBody>
      </p:sp>
    </p:spTree>
    <p:extLst>
      <p:ext uri="{BB962C8B-B14F-4D97-AF65-F5344CB8AC3E}">
        <p14:creationId xmlns:p14="http://schemas.microsoft.com/office/powerpoint/2010/main" val="730522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D2F159-6025-F949-83FD-708DBD4C1CB9}"/>
              </a:ext>
            </a:extLst>
          </p:cNvPr>
          <p:cNvSpPr/>
          <p:nvPr/>
        </p:nvSpPr>
        <p:spPr>
          <a:xfrm>
            <a:off x="0" y="0"/>
            <a:ext cx="3546389" cy="6858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D869503-CBE0-654B-9303-B39245D5604E}"/>
              </a:ext>
            </a:extLst>
          </p:cNvPr>
          <p:cNvSpPr/>
          <p:nvPr/>
        </p:nvSpPr>
        <p:spPr>
          <a:xfrm>
            <a:off x="0" y="0"/>
            <a:ext cx="531341"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62B27C0-CB3A-8348-A855-BB651E85863C}"/>
              </a:ext>
            </a:extLst>
          </p:cNvPr>
          <p:cNvSpPr/>
          <p:nvPr/>
        </p:nvSpPr>
        <p:spPr>
          <a:xfrm>
            <a:off x="705853" y="770023"/>
            <a:ext cx="2662989" cy="232720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Arial Rounded MT Bold" panose="020F0704030504030204" pitchFamily="34" charset="77"/>
                <a:cs typeface="Arial" panose="020B0604020202020204" pitchFamily="34" charset="0"/>
              </a:rPr>
              <a:t>IPL STATISTICS</a:t>
            </a:r>
          </a:p>
          <a:p>
            <a:pPr algn="ctr"/>
            <a:r>
              <a:rPr lang="en-US" sz="1600" b="1" dirty="0">
                <a:latin typeface="Arial Rounded MT Bold" panose="020F0704030504030204" pitchFamily="34" charset="77"/>
                <a:cs typeface="Arial" panose="020B0604020202020204" pitchFamily="34" charset="0"/>
              </a:rPr>
              <a:t>(2008 – 2017)</a:t>
            </a:r>
          </a:p>
          <a:p>
            <a:pPr algn="ctr"/>
            <a:endParaRPr lang="en-US" b="1" dirty="0">
              <a:latin typeface="Arial Rounded MT Bold" panose="020F0704030504030204" pitchFamily="34" charset="77"/>
              <a:cs typeface="Arial" panose="020B0604020202020204" pitchFamily="34" charset="0"/>
            </a:endParaRPr>
          </a:p>
        </p:txBody>
      </p:sp>
      <p:sp>
        <p:nvSpPr>
          <p:cNvPr id="24" name="TextBox 23">
            <a:extLst>
              <a:ext uri="{FF2B5EF4-FFF2-40B4-BE49-F238E27FC236}">
                <a16:creationId xmlns:a16="http://schemas.microsoft.com/office/drawing/2014/main" id="{8F71894A-D82E-D245-934F-D17232DE9745}"/>
              </a:ext>
            </a:extLst>
          </p:cNvPr>
          <p:cNvSpPr txBox="1"/>
          <p:nvPr/>
        </p:nvSpPr>
        <p:spPr>
          <a:xfrm>
            <a:off x="7468808" y="1500603"/>
            <a:ext cx="3728399" cy="1169551"/>
          </a:xfrm>
          <a:prstGeom prst="rect">
            <a:avLst/>
          </a:prstGeom>
          <a:noFill/>
        </p:spPr>
        <p:txBody>
          <a:bodyPr wrap="square" rtlCol="0">
            <a:spAutoFit/>
          </a:bodyPr>
          <a:lstStyle/>
          <a:p>
            <a:r>
              <a:rPr lang="en-US" sz="1400" dirty="0">
                <a:solidFill>
                  <a:schemeClr val="tx1">
                    <a:lumMod val="65000"/>
                    <a:lumOff val="35000"/>
                  </a:schemeClr>
                </a:solidFill>
                <a:cs typeface="Arial" panose="020B0604020202020204" pitchFamily="34" charset="0"/>
              </a:rPr>
              <a:t>Team stats was taken for :</a:t>
            </a:r>
          </a:p>
          <a:p>
            <a:r>
              <a:rPr lang="en-US" sz="1400" dirty="0">
                <a:solidFill>
                  <a:schemeClr val="tx1">
                    <a:lumMod val="65000"/>
                    <a:lumOff val="35000"/>
                  </a:schemeClr>
                </a:solidFill>
                <a:cs typeface="Arial" panose="020B0604020202020204" pitchFamily="34" charset="0"/>
              </a:rPr>
              <a:t>- Season-wise performance</a:t>
            </a:r>
          </a:p>
          <a:p>
            <a:r>
              <a:rPr lang="en-US" sz="1400" dirty="0">
                <a:solidFill>
                  <a:schemeClr val="tx1">
                    <a:lumMod val="65000"/>
                    <a:lumOff val="35000"/>
                  </a:schemeClr>
                </a:solidFill>
                <a:cs typeface="Arial" panose="020B0604020202020204" pitchFamily="34" charset="0"/>
              </a:rPr>
              <a:t>- Details of matches of the team season-wise</a:t>
            </a:r>
          </a:p>
          <a:p>
            <a:r>
              <a:rPr lang="en-US" sz="1400" dirty="0">
                <a:solidFill>
                  <a:schemeClr val="tx1">
                    <a:lumMod val="65000"/>
                    <a:lumOff val="35000"/>
                  </a:schemeClr>
                </a:solidFill>
                <a:cs typeface="Arial" panose="020B0604020202020204" pitchFamily="34" charset="0"/>
              </a:rPr>
              <a:t>- Season-wise win/lose trend</a:t>
            </a:r>
          </a:p>
          <a:p>
            <a:r>
              <a:rPr lang="en-US" sz="1400" dirty="0">
                <a:solidFill>
                  <a:schemeClr val="tx1">
                    <a:lumMod val="65000"/>
                    <a:lumOff val="35000"/>
                  </a:schemeClr>
                </a:solidFill>
                <a:cs typeface="Arial" panose="020B0604020202020204" pitchFamily="34" charset="0"/>
              </a:rPr>
              <a:t>- Home/Away in percentage</a:t>
            </a:r>
          </a:p>
        </p:txBody>
      </p:sp>
      <p:pic>
        <p:nvPicPr>
          <p:cNvPr id="10" name="Picture 9">
            <a:extLst>
              <a:ext uri="{FF2B5EF4-FFF2-40B4-BE49-F238E27FC236}">
                <a16:creationId xmlns:a16="http://schemas.microsoft.com/office/drawing/2014/main" id="{CF6864E5-E146-D840-977C-6BBB6CB854E4}"/>
              </a:ext>
            </a:extLst>
          </p:cNvPr>
          <p:cNvPicPr>
            <a:picLocks noChangeAspect="1"/>
          </p:cNvPicPr>
          <p:nvPr/>
        </p:nvPicPr>
        <p:blipFill>
          <a:blip r:embed="rId2"/>
          <a:stretch>
            <a:fillRect/>
          </a:stretch>
        </p:blipFill>
        <p:spPr>
          <a:xfrm>
            <a:off x="3737983" y="1049614"/>
            <a:ext cx="3642206" cy="2188886"/>
          </a:xfrm>
          <a:prstGeom prst="rect">
            <a:avLst/>
          </a:prstGeom>
          <a:ln w="6350">
            <a:solidFill>
              <a:srgbClr val="0070C0"/>
            </a:solidFill>
          </a:ln>
        </p:spPr>
      </p:pic>
    </p:spTree>
    <p:extLst>
      <p:ext uri="{BB962C8B-B14F-4D97-AF65-F5344CB8AC3E}">
        <p14:creationId xmlns:p14="http://schemas.microsoft.com/office/powerpoint/2010/main" val="3184127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3472</TotalTime>
  <Words>458</Words>
  <Application>Microsoft Macintosh PowerPoint</Application>
  <PresentationFormat>Widescreen</PresentationFormat>
  <Paragraphs>65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Rounded MT Bold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21</cp:revision>
  <cp:lastPrinted>2021-05-30T05:16:28Z</cp:lastPrinted>
  <dcterms:created xsi:type="dcterms:W3CDTF">2021-05-27T19:28:49Z</dcterms:created>
  <dcterms:modified xsi:type="dcterms:W3CDTF">2021-05-30T05:21:33Z</dcterms:modified>
</cp:coreProperties>
</file>