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notesMasterIdLst>
    <p:notesMasterId r:id="rId29"/>
  </p:notesMasterIdLst>
  <p:handoutMasterIdLst>
    <p:handoutMasterId r:id="rId30"/>
  </p:handoutMasterIdLst>
  <p:sldIdLst>
    <p:sldId id="272" r:id="rId2"/>
    <p:sldId id="304" r:id="rId3"/>
    <p:sldId id="283" r:id="rId4"/>
    <p:sldId id="305" r:id="rId5"/>
    <p:sldId id="306" r:id="rId6"/>
    <p:sldId id="307" r:id="rId7"/>
    <p:sldId id="308" r:id="rId8"/>
    <p:sldId id="309" r:id="rId9"/>
    <p:sldId id="311" r:id="rId10"/>
    <p:sldId id="310" r:id="rId11"/>
    <p:sldId id="312" r:id="rId12"/>
    <p:sldId id="313" r:id="rId13"/>
    <p:sldId id="314" r:id="rId14"/>
    <p:sldId id="315" r:id="rId15"/>
    <p:sldId id="316" r:id="rId16"/>
    <p:sldId id="280" r:id="rId17"/>
    <p:sldId id="287" r:id="rId18"/>
    <p:sldId id="286" r:id="rId19"/>
    <p:sldId id="284" r:id="rId20"/>
    <p:sldId id="302" r:id="rId21"/>
    <p:sldId id="274" r:id="rId22"/>
    <p:sldId id="279" r:id="rId23"/>
    <p:sldId id="278" r:id="rId24"/>
    <p:sldId id="276" r:id="rId25"/>
    <p:sldId id="273" r:id="rId26"/>
    <p:sldId id="300" r:id="rId27"/>
    <p:sldId id="29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68BB02D-FBB4-42D2-824B-348E03A4AC4A}">
          <p14:sldIdLst>
            <p14:sldId id="272"/>
            <p14:sldId id="304"/>
            <p14:sldId id="283"/>
            <p14:sldId id="305"/>
            <p14:sldId id="306"/>
            <p14:sldId id="307"/>
            <p14:sldId id="308"/>
            <p14:sldId id="309"/>
            <p14:sldId id="311"/>
            <p14:sldId id="310"/>
            <p14:sldId id="312"/>
            <p14:sldId id="313"/>
            <p14:sldId id="314"/>
            <p14:sldId id="315"/>
            <p14:sldId id="316"/>
            <p14:sldId id="280"/>
            <p14:sldId id="287"/>
            <p14:sldId id="286"/>
            <p14:sldId id="284"/>
            <p14:sldId id="302"/>
            <p14:sldId id="274"/>
            <p14:sldId id="279"/>
            <p14:sldId id="278"/>
            <p14:sldId id="276"/>
            <p14:sldId id="273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微软用户" initials="微软用户" lastIdx="1" clrIdx="0"/>
  <p:cmAuthor id="1" name="萨 吉代" initials="萨" lastIdx="1" clrIdx="1">
    <p:extLst>
      <p:ext uri="{19B8F6BF-5375-455C-9EA6-DF929625EA0E}">
        <p15:presenceInfo xmlns:p15="http://schemas.microsoft.com/office/powerpoint/2012/main" userId="6529b885f66db1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B23B-EC83-4686-B30A-512413B5E67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20E83-B51C-4691-8D0F-A2559CE21F3F}" type="doc">
      <dgm:prSet loTypeId="urn:microsoft.com/office/officeart/2009/layout/CircleArrowProcess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EFDFAD-7B3C-4812-9874-EAE53CDB00E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800" b="1" dirty="0"/>
            <a:t>绘图窗口</a:t>
          </a:r>
          <a:r>
            <a:rPr lang="zh-CN" altLang="en-US" sz="2400" b="0" dirty="0"/>
            <a:t>类</a:t>
          </a:r>
        </a:p>
      </dgm:t>
    </dgm:pt>
    <dgm:pt modelId="{643D6E5D-D340-4B9F-A510-4B6DCCAD7BDA}" type="parTrans" cxnId="{0E6DFB04-B3BB-4265-89FC-392CA602B44E}">
      <dgm:prSet/>
      <dgm:spPr/>
      <dgm:t>
        <a:bodyPr/>
        <a:lstStyle/>
        <a:p>
          <a:endParaRPr lang="zh-CN" altLang="en-US"/>
        </a:p>
      </dgm:t>
    </dgm:pt>
    <dgm:pt modelId="{E44D329A-C71C-48EB-A957-FA636CF473E7}" type="sibTrans" cxnId="{0E6DFB04-B3BB-4265-89FC-392CA602B44E}">
      <dgm:prSet/>
      <dgm:spPr/>
      <dgm:t>
        <a:bodyPr/>
        <a:lstStyle/>
        <a:p>
          <a:endParaRPr lang="zh-CN" altLang="en-US"/>
        </a:p>
      </dgm:t>
    </dgm:pt>
    <dgm:pt modelId="{59B98AF6-684A-4037-B9D8-4656CF521A41}">
      <dgm:prSet phldrT="[文本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400" b="1" dirty="0"/>
            <a:t>实现主功能窗口</a:t>
          </a:r>
        </a:p>
      </dgm:t>
    </dgm:pt>
    <dgm:pt modelId="{954BD320-A692-4AC5-A027-0447F075C964}" type="parTrans" cxnId="{9E3417D8-4865-4DD3-8884-2E1CFFA601A6}">
      <dgm:prSet/>
      <dgm:spPr/>
      <dgm:t>
        <a:bodyPr/>
        <a:lstStyle/>
        <a:p>
          <a:endParaRPr lang="zh-CN" altLang="en-US"/>
        </a:p>
      </dgm:t>
    </dgm:pt>
    <dgm:pt modelId="{D776BB77-CF9E-4BBE-8D9E-AFDF9D81AED1}" type="sibTrans" cxnId="{9E3417D8-4865-4DD3-8884-2E1CFFA601A6}">
      <dgm:prSet/>
      <dgm:spPr/>
      <dgm:t>
        <a:bodyPr/>
        <a:lstStyle/>
        <a:p>
          <a:endParaRPr lang="zh-CN" altLang="en-US"/>
        </a:p>
      </dgm:t>
    </dgm:pt>
    <dgm:pt modelId="{79B86847-1193-44E1-A2FE-6D0EAA78E73A}">
      <dgm:prSet phldrT="[文本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用户绘图框架类</a:t>
          </a:r>
        </a:p>
      </dgm:t>
    </dgm:pt>
    <dgm:pt modelId="{CF24FA6F-5767-4C47-AE79-74F4C842FE1F}" type="sibTrans" cxnId="{16686DD7-9EC0-4390-8191-7E99C141985A}">
      <dgm:prSet/>
      <dgm:spPr/>
      <dgm:t>
        <a:bodyPr/>
        <a:lstStyle/>
        <a:p>
          <a:endParaRPr lang="zh-CN" altLang="en-US"/>
        </a:p>
      </dgm:t>
    </dgm:pt>
    <dgm:pt modelId="{5A1DEFA1-D765-4AF0-8D6C-7AABD0B267D2}" type="parTrans" cxnId="{16686DD7-9EC0-4390-8191-7E99C141985A}">
      <dgm:prSet/>
      <dgm:spPr/>
      <dgm:t>
        <a:bodyPr/>
        <a:lstStyle/>
        <a:p>
          <a:endParaRPr lang="zh-CN" altLang="en-US"/>
        </a:p>
      </dgm:t>
    </dgm:pt>
    <dgm:pt modelId="{5B867F2E-2EF4-4DA0-98C2-5B2F46D852BB}" type="pres">
      <dgm:prSet presAssocID="{66220E83-B51C-4691-8D0F-A2559CE21F3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B9C8FFA-76AF-4309-A159-2311DAC6EF61}" type="pres">
      <dgm:prSet presAssocID="{79B86847-1193-44E1-A2FE-6D0EAA78E73A}" presName="Accent1" presStyleCnt="0"/>
      <dgm:spPr/>
    </dgm:pt>
    <dgm:pt modelId="{E34BD6EA-DA68-4AED-9F2F-97BCCD6E913E}" type="pres">
      <dgm:prSet presAssocID="{79B86847-1193-44E1-A2FE-6D0EAA78E73A}" presName="Accent" presStyleLbl="node1" presStyleIdx="0" presStyleCnt="3"/>
      <dgm:spPr/>
    </dgm:pt>
    <dgm:pt modelId="{68B46278-832B-4E12-95AA-4A4EE2268842}" type="pres">
      <dgm:prSet presAssocID="{79B86847-1193-44E1-A2FE-6D0EAA78E73A}" presName="Parent1" presStyleLbl="revTx" presStyleIdx="0" presStyleCnt="3" custScaleX="164964" custScaleY="175329">
        <dgm:presLayoutVars>
          <dgm:chMax val="1"/>
          <dgm:chPref val="1"/>
          <dgm:bulletEnabled val="1"/>
        </dgm:presLayoutVars>
      </dgm:prSet>
      <dgm:spPr/>
    </dgm:pt>
    <dgm:pt modelId="{8268EA0E-1844-4370-B0AB-33D15EECEA00}" type="pres">
      <dgm:prSet presAssocID="{E1EFDFAD-7B3C-4812-9874-EAE53CDB00E9}" presName="Accent2" presStyleCnt="0"/>
      <dgm:spPr/>
    </dgm:pt>
    <dgm:pt modelId="{6F167CF3-9485-43CF-9A13-9C90B8B11BCF}" type="pres">
      <dgm:prSet presAssocID="{E1EFDFAD-7B3C-4812-9874-EAE53CDB00E9}" presName="Accent" presStyleLbl="node1" presStyleIdx="1" presStyleCnt="3"/>
      <dgm:spPr/>
    </dgm:pt>
    <dgm:pt modelId="{0975077C-7F40-4BFC-979F-97FACA4301EA}" type="pres">
      <dgm:prSet presAssocID="{E1EFDFAD-7B3C-4812-9874-EAE53CDB00E9}" presName="Parent2" presStyleLbl="revTx" presStyleIdx="1" presStyleCnt="3" custScaleX="243356" custScaleY="137195" custLinFactNeighborX="-24539">
        <dgm:presLayoutVars>
          <dgm:chMax val="1"/>
          <dgm:chPref val="1"/>
          <dgm:bulletEnabled val="1"/>
        </dgm:presLayoutVars>
      </dgm:prSet>
      <dgm:spPr/>
    </dgm:pt>
    <dgm:pt modelId="{2D120DFD-769F-4EE6-B968-0F869A1BEAFC}" type="pres">
      <dgm:prSet presAssocID="{59B98AF6-684A-4037-B9D8-4656CF521A41}" presName="Accent3" presStyleCnt="0"/>
      <dgm:spPr/>
    </dgm:pt>
    <dgm:pt modelId="{A78C5201-C9C3-4481-A2EE-463D239A7466}" type="pres">
      <dgm:prSet presAssocID="{59B98AF6-684A-4037-B9D8-4656CF521A41}" presName="Accent" presStyleLbl="node1" presStyleIdx="2" presStyleCnt="3"/>
      <dgm:spPr/>
    </dgm:pt>
    <dgm:pt modelId="{D669D988-1A51-419C-BA61-26EF6FD88BF4}" type="pres">
      <dgm:prSet presAssocID="{59B98AF6-684A-4037-B9D8-4656CF521A41}" presName="Parent3" presStyleLbl="revTx" presStyleIdx="2" presStyleCnt="3" custScaleX="286208" custScaleY="84997">
        <dgm:presLayoutVars>
          <dgm:chMax val="1"/>
          <dgm:chPref val="1"/>
          <dgm:bulletEnabled val="1"/>
        </dgm:presLayoutVars>
      </dgm:prSet>
      <dgm:spPr/>
    </dgm:pt>
  </dgm:ptLst>
  <dgm:cxnLst>
    <dgm:cxn modelId="{0E6DFB04-B3BB-4265-89FC-392CA602B44E}" srcId="{66220E83-B51C-4691-8D0F-A2559CE21F3F}" destId="{E1EFDFAD-7B3C-4812-9874-EAE53CDB00E9}" srcOrd="1" destOrd="0" parTransId="{643D6E5D-D340-4B9F-A510-4B6DCCAD7BDA}" sibTransId="{E44D329A-C71C-48EB-A957-FA636CF473E7}"/>
    <dgm:cxn modelId="{9FE6EE47-437D-426C-BFDE-368EDB503666}" type="presOf" srcId="{E1EFDFAD-7B3C-4812-9874-EAE53CDB00E9}" destId="{0975077C-7F40-4BFC-979F-97FACA4301EA}" srcOrd="0" destOrd="0" presId="urn:microsoft.com/office/officeart/2009/layout/CircleArrowProcess"/>
    <dgm:cxn modelId="{106E5A6F-D699-4E27-BC3C-B99260900177}" type="presOf" srcId="{79B86847-1193-44E1-A2FE-6D0EAA78E73A}" destId="{68B46278-832B-4E12-95AA-4A4EE2268842}" srcOrd="0" destOrd="0" presId="urn:microsoft.com/office/officeart/2009/layout/CircleArrowProcess"/>
    <dgm:cxn modelId="{4456EFAE-6031-42AE-95C3-505BE9AD7BD8}" type="presOf" srcId="{59B98AF6-684A-4037-B9D8-4656CF521A41}" destId="{D669D988-1A51-419C-BA61-26EF6FD88BF4}" srcOrd="0" destOrd="0" presId="urn:microsoft.com/office/officeart/2009/layout/CircleArrowProcess"/>
    <dgm:cxn modelId="{8C6508B2-000C-41F3-ADEE-82DD8D962620}" type="presOf" srcId="{66220E83-B51C-4691-8D0F-A2559CE21F3F}" destId="{5B867F2E-2EF4-4DA0-98C2-5B2F46D852BB}" srcOrd="0" destOrd="0" presId="urn:microsoft.com/office/officeart/2009/layout/CircleArrowProcess"/>
    <dgm:cxn modelId="{16686DD7-9EC0-4390-8191-7E99C141985A}" srcId="{66220E83-B51C-4691-8D0F-A2559CE21F3F}" destId="{79B86847-1193-44E1-A2FE-6D0EAA78E73A}" srcOrd="0" destOrd="0" parTransId="{5A1DEFA1-D765-4AF0-8D6C-7AABD0B267D2}" sibTransId="{CF24FA6F-5767-4C47-AE79-74F4C842FE1F}"/>
    <dgm:cxn modelId="{9E3417D8-4865-4DD3-8884-2E1CFFA601A6}" srcId="{66220E83-B51C-4691-8D0F-A2559CE21F3F}" destId="{59B98AF6-684A-4037-B9D8-4656CF521A41}" srcOrd="2" destOrd="0" parTransId="{954BD320-A692-4AC5-A027-0447F075C964}" sibTransId="{D776BB77-CF9E-4BBE-8D9E-AFDF9D81AED1}"/>
    <dgm:cxn modelId="{1698BA6D-5515-425E-BEE7-D46CAE94EAC3}" type="presParOf" srcId="{5B867F2E-2EF4-4DA0-98C2-5B2F46D852BB}" destId="{EB9C8FFA-76AF-4309-A159-2311DAC6EF61}" srcOrd="0" destOrd="0" presId="urn:microsoft.com/office/officeart/2009/layout/CircleArrowProcess"/>
    <dgm:cxn modelId="{BF194233-ABC7-40E0-874B-C73F6BA6F9EA}" type="presParOf" srcId="{EB9C8FFA-76AF-4309-A159-2311DAC6EF61}" destId="{E34BD6EA-DA68-4AED-9F2F-97BCCD6E913E}" srcOrd="0" destOrd="0" presId="urn:microsoft.com/office/officeart/2009/layout/CircleArrowProcess"/>
    <dgm:cxn modelId="{4D886DBD-95BB-463E-B0F5-5A51441710AC}" type="presParOf" srcId="{5B867F2E-2EF4-4DA0-98C2-5B2F46D852BB}" destId="{68B46278-832B-4E12-95AA-4A4EE2268842}" srcOrd="1" destOrd="0" presId="urn:microsoft.com/office/officeart/2009/layout/CircleArrowProcess"/>
    <dgm:cxn modelId="{2E4662DE-EF1B-4F7C-B347-B572769C7D7F}" type="presParOf" srcId="{5B867F2E-2EF4-4DA0-98C2-5B2F46D852BB}" destId="{8268EA0E-1844-4370-B0AB-33D15EECEA00}" srcOrd="2" destOrd="0" presId="urn:microsoft.com/office/officeart/2009/layout/CircleArrowProcess"/>
    <dgm:cxn modelId="{FDEF96CF-4E70-4442-ADB1-39314A18BE08}" type="presParOf" srcId="{8268EA0E-1844-4370-B0AB-33D15EECEA00}" destId="{6F167CF3-9485-43CF-9A13-9C90B8B11BCF}" srcOrd="0" destOrd="0" presId="urn:microsoft.com/office/officeart/2009/layout/CircleArrowProcess"/>
    <dgm:cxn modelId="{53B0E346-91AF-4E6E-8F1C-C4F314BF9F87}" type="presParOf" srcId="{5B867F2E-2EF4-4DA0-98C2-5B2F46D852BB}" destId="{0975077C-7F40-4BFC-979F-97FACA4301EA}" srcOrd="3" destOrd="0" presId="urn:microsoft.com/office/officeart/2009/layout/CircleArrowProcess"/>
    <dgm:cxn modelId="{558FE252-3DD5-4620-82EF-9C9E6B927F54}" type="presParOf" srcId="{5B867F2E-2EF4-4DA0-98C2-5B2F46D852BB}" destId="{2D120DFD-769F-4EE6-B968-0F869A1BEAFC}" srcOrd="4" destOrd="0" presId="urn:microsoft.com/office/officeart/2009/layout/CircleArrowProcess"/>
    <dgm:cxn modelId="{90168B28-2EB2-4CBE-845B-76F68FF9C70D}" type="presParOf" srcId="{2D120DFD-769F-4EE6-B968-0F869A1BEAFC}" destId="{A78C5201-C9C3-4481-A2EE-463D239A7466}" srcOrd="0" destOrd="0" presId="urn:microsoft.com/office/officeart/2009/layout/CircleArrowProcess"/>
    <dgm:cxn modelId="{2F942367-A230-460B-87C8-92378C27982B}" type="presParOf" srcId="{5B867F2E-2EF4-4DA0-98C2-5B2F46D852BB}" destId="{D669D988-1A51-419C-BA61-26EF6FD88BF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0DD44-6542-49C7-8264-EB0222ADCF11}" type="doc">
      <dgm:prSet loTypeId="urn:microsoft.com/office/officeart/2009/layout/CircleArrow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8B263-6A77-435B-BF3D-53C14CAA6DCF}">
      <dgm:prSet phldrT="[文本]" custT="1"/>
      <dgm:spPr/>
      <dgm:t>
        <a:bodyPr/>
        <a:lstStyle/>
        <a:p>
          <a:r>
            <a:rPr lang="en-US" altLang="en-US" sz="2400" dirty="0" err="1"/>
            <a:t>Qpainter</a:t>
          </a:r>
          <a:r>
            <a:rPr lang="en-US" altLang="zh-CN" sz="1400" dirty="0"/>
            <a:t> </a:t>
          </a:r>
          <a:endParaRPr lang="zh-CN" altLang="en-US" sz="1400" dirty="0"/>
        </a:p>
      </dgm:t>
    </dgm:pt>
    <dgm:pt modelId="{0DEE7162-CA0C-4420-B8C7-65C750361EB3}" type="parTrans" cxnId="{24725D64-3B42-4DFD-AB52-F0EDD6600450}">
      <dgm:prSet/>
      <dgm:spPr/>
      <dgm:t>
        <a:bodyPr/>
        <a:lstStyle/>
        <a:p>
          <a:endParaRPr lang="zh-CN" altLang="en-US"/>
        </a:p>
      </dgm:t>
    </dgm:pt>
    <dgm:pt modelId="{B3324939-9619-4F5E-9C8D-EAABD5339462}" type="sibTrans" cxnId="{24725D64-3B42-4DFD-AB52-F0EDD6600450}">
      <dgm:prSet/>
      <dgm:spPr/>
      <dgm:t>
        <a:bodyPr/>
        <a:lstStyle/>
        <a:p>
          <a:endParaRPr lang="zh-CN" altLang="en-US"/>
        </a:p>
      </dgm:t>
    </dgm:pt>
    <dgm:pt modelId="{B5703039-5BFF-44CA-AFE6-52DD30136F7E}">
      <dgm:prSet phldrT="[文本]" custT="1"/>
      <dgm:spPr/>
      <dgm:t>
        <a:bodyPr/>
        <a:lstStyle/>
        <a:p>
          <a:r>
            <a:rPr lang="en-US" altLang="en-US" sz="2400" dirty="0" err="1"/>
            <a:t>QPaintEngine</a:t>
          </a:r>
          <a:endParaRPr lang="zh-CN" altLang="en-US" sz="2400" dirty="0"/>
        </a:p>
      </dgm:t>
    </dgm:pt>
    <dgm:pt modelId="{97240506-E889-4FB7-ADF3-D000B2774324}" type="parTrans" cxnId="{B495DF46-D222-4DDC-8B60-62CA865808E8}">
      <dgm:prSet/>
      <dgm:spPr/>
      <dgm:t>
        <a:bodyPr/>
        <a:lstStyle/>
        <a:p>
          <a:endParaRPr lang="zh-CN" altLang="en-US"/>
        </a:p>
      </dgm:t>
    </dgm:pt>
    <dgm:pt modelId="{5FA8F09B-DD98-41EC-A25E-CDAB36BD0053}" type="sibTrans" cxnId="{B495DF46-D222-4DDC-8B60-62CA865808E8}">
      <dgm:prSet/>
      <dgm:spPr/>
      <dgm:t>
        <a:bodyPr/>
        <a:lstStyle/>
        <a:p>
          <a:endParaRPr lang="zh-CN" altLang="en-US"/>
        </a:p>
      </dgm:t>
    </dgm:pt>
    <dgm:pt modelId="{ADA655EC-80C3-49CB-B196-E1A49D18FCDB}">
      <dgm:prSet phldrT="[文本]"/>
      <dgm:spPr/>
      <dgm:t>
        <a:bodyPr/>
        <a:lstStyle/>
        <a:p>
          <a:r>
            <a:rPr lang="en-US" altLang="en-US" dirty="0" err="1"/>
            <a:t>QPainterDevice</a:t>
          </a:r>
          <a:endParaRPr lang="zh-CN" altLang="en-US" dirty="0"/>
        </a:p>
      </dgm:t>
    </dgm:pt>
    <dgm:pt modelId="{FCCC66FB-0F4E-4EB4-A104-4642032C0EDD}" type="parTrans" cxnId="{B2E84854-3BF1-47B1-863B-786F6DDF87A9}">
      <dgm:prSet/>
      <dgm:spPr/>
      <dgm:t>
        <a:bodyPr/>
        <a:lstStyle/>
        <a:p>
          <a:endParaRPr lang="zh-CN" altLang="en-US"/>
        </a:p>
      </dgm:t>
    </dgm:pt>
    <dgm:pt modelId="{B70CF299-ED41-4C2E-A666-CF5FCA3D102D}" type="sibTrans" cxnId="{B2E84854-3BF1-47B1-863B-786F6DDF87A9}">
      <dgm:prSet/>
      <dgm:spPr/>
      <dgm:t>
        <a:bodyPr/>
        <a:lstStyle/>
        <a:p>
          <a:endParaRPr lang="zh-CN" altLang="en-US"/>
        </a:p>
      </dgm:t>
    </dgm:pt>
    <dgm:pt modelId="{E6EBDA2D-44F7-4A0B-9B3C-D87F07630DFA}" type="pres">
      <dgm:prSet presAssocID="{AEF0DD44-6542-49C7-8264-EB0222ADCF1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FBE7C28-B0ED-45C9-97BC-75CFE4E91712}" type="pres">
      <dgm:prSet presAssocID="{9388B263-6A77-435B-BF3D-53C14CAA6DCF}" presName="Accent1" presStyleCnt="0"/>
      <dgm:spPr/>
    </dgm:pt>
    <dgm:pt modelId="{7BCB57E2-090A-4ABD-BC2B-7E38D6D64ADE}" type="pres">
      <dgm:prSet presAssocID="{9388B263-6A77-435B-BF3D-53C14CAA6DCF}" presName="Accent" presStyleLbl="node1" presStyleIdx="0" presStyleCnt="3"/>
      <dgm:spPr/>
    </dgm:pt>
    <dgm:pt modelId="{B398443B-E349-4B48-AF8D-9867CE319383}" type="pres">
      <dgm:prSet presAssocID="{9388B263-6A77-435B-BF3D-53C14CAA6DC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F7F24540-D48E-4BD6-9B89-2B4B66B5A51E}" type="pres">
      <dgm:prSet presAssocID="{B5703039-5BFF-44CA-AFE6-52DD30136F7E}" presName="Accent2" presStyleCnt="0"/>
      <dgm:spPr/>
    </dgm:pt>
    <dgm:pt modelId="{8BD82DC6-56EC-4BC2-A6FD-1A82F746EB21}" type="pres">
      <dgm:prSet presAssocID="{B5703039-5BFF-44CA-AFE6-52DD30136F7E}" presName="Accent" presStyleLbl="node1" presStyleIdx="1" presStyleCnt="3"/>
      <dgm:spPr/>
    </dgm:pt>
    <dgm:pt modelId="{0DD15E78-D229-4395-96D5-7BA143C31204}" type="pres">
      <dgm:prSet presAssocID="{B5703039-5BFF-44CA-AFE6-52DD30136F7E}" presName="Parent2" presStyleLbl="revTx" presStyleIdx="1" presStyleCnt="3" custScaleX="190382">
        <dgm:presLayoutVars>
          <dgm:chMax val="1"/>
          <dgm:chPref val="1"/>
          <dgm:bulletEnabled val="1"/>
        </dgm:presLayoutVars>
      </dgm:prSet>
      <dgm:spPr/>
    </dgm:pt>
    <dgm:pt modelId="{387B23C1-33E5-4E4F-9E82-DCF0ADCC2C15}" type="pres">
      <dgm:prSet presAssocID="{ADA655EC-80C3-49CB-B196-E1A49D18FCDB}" presName="Accent3" presStyleCnt="0"/>
      <dgm:spPr/>
    </dgm:pt>
    <dgm:pt modelId="{732731D2-61F3-4F7B-BEF4-DF9E4D1EBDFB}" type="pres">
      <dgm:prSet presAssocID="{ADA655EC-80C3-49CB-B196-E1A49D18FCDB}" presName="Accent" presStyleLbl="node1" presStyleIdx="2" presStyleCnt="3"/>
      <dgm:spPr/>
    </dgm:pt>
    <dgm:pt modelId="{A3A205AF-307D-42B4-A1F5-3F71C5A12D64}" type="pres">
      <dgm:prSet presAssocID="{ADA655EC-80C3-49CB-B196-E1A49D18FCDB}" presName="Parent3" presStyleLbl="revTx" presStyleIdx="2" presStyleCnt="3" custScaleX="188014">
        <dgm:presLayoutVars>
          <dgm:chMax val="1"/>
          <dgm:chPref val="1"/>
          <dgm:bulletEnabled val="1"/>
        </dgm:presLayoutVars>
      </dgm:prSet>
      <dgm:spPr/>
    </dgm:pt>
  </dgm:ptLst>
  <dgm:cxnLst>
    <dgm:cxn modelId="{378FDC02-3961-4B05-8A87-68A3DC62DBA2}" type="presOf" srcId="{AEF0DD44-6542-49C7-8264-EB0222ADCF11}" destId="{E6EBDA2D-44F7-4A0B-9B3C-D87F07630DFA}" srcOrd="0" destOrd="0" presId="urn:microsoft.com/office/officeart/2009/layout/CircleArrowProcess"/>
    <dgm:cxn modelId="{24725D64-3B42-4DFD-AB52-F0EDD6600450}" srcId="{AEF0DD44-6542-49C7-8264-EB0222ADCF11}" destId="{9388B263-6A77-435B-BF3D-53C14CAA6DCF}" srcOrd="0" destOrd="0" parTransId="{0DEE7162-CA0C-4420-B8C7-65C750361EB3}" sibTransId="{B3324939-9619-4F5E-9C8D-EAABD5339462}"/>
    <dgm:cxn modelId="{B495DF46-D222-4DDC-8B60-62CA865808E8}" srcId="{AEF0DD44-6542-49C7-8264-EB0222ADCF11}" destId="{B5703039-5BFF-44CA-AFE6-52DD30136F7E}" srcOrd="1" destOrd="0" parTransId="{97240506-E889-4FB7-ADF3-D000B2774324}" sibTransId="{5FA8F09B-DD98-41EC-A25E-CDAB36BD0053}"/>
    <dgm:cxn modelId="{017AB172-BD2A-46E1-BA09-274B99642429}" type="presOf" srcId="{ADA655EC-80C3-49CB-B196-E1A49D18FCDB}" destId="{A3A205AF-307D-42B4-A1F5-3F71C5A12D64}" srcOrd="0" destOrd="0" presId="urn:microsoft.com/office/officeart/2009/layout/CircleArrowProcess"/>
    <dgm:cxn modelId="{B2E84854-3BF1-47B1-863B-786F6DDF87A9}" srcId="{AEF0DD44-6542-49C7-8264-EB0222ADCF11}" destId="{ADA655EC-80C3-49CB-B196-E1A49D18FCDB}" srcOrd="2" destOrd="0" parTransId="{FCCC66FB-0F4E-4EB4-A104-4642032C0EDD}" sibTransId="{B70CF299-ED41-4C2E-A666-CF5FCA3D102D}"/>
    <dgm:cxn modelId="{76FF8AD1-CFEA-4285-8416-698165E2EA40}" type="presOf" srcId="{9388B263-6A77-435B-BF3D-53C14CAA6DCF}" destId="{B398443B-E349-4B48-AF8D-9867CE319383}" srcOrd="0" destOrd="0" presId="urn:microsoft.com/office/officeart/2009/layout/CircleArrowProcess"/>
    <dgm:cxn modelId="{6AD2EAF2-0DDF-48EB-8AF1-E17D969A4B98}" type="presOf" srcId="{B5703039-5BFF-44CA-AFE6-52DD30136F7E}" destId="{0DD15E78-D229-4395-96D5-7BA143C31204}" srcOrd="0" destOrd="0" presId="urn:microsoft.com/office/officeart/2009/layout/CircleArrowProcess"/>
    <dgm:cxn modelId="{E563C37C-CB1C-4452-93BB-FADB40CA9312}" type="presParOf" srcId="{E6EBDA2D-44F7-4A0B-9B3C-D87F07630DFA}" destId="{7FBE7C28-B0ED-45C9-97BC-75CFE4E91712}" srcOrd="0" destOrd="0" presId="urn:microsoft.com/office/officeart/2009/layout/CircleArrowProcess"/>
    <dgm:cxn modelId="{B6179631-26F3-4104-8E27-5E401AC76CE0}" type="presParOf" srcId="{7FBE7C28-B0ED-45C9-97BC-75CFE4E91712}" destId="{7BCB57E2-090A-4ABD-BC2B-7E38D6D64ADE}" srcOrd="0" destOrd="0" presId="urn:microsoft.com/office/officeart/2009/layout/CircleArrowProcess"/>
    <dgm:cxn modelId="{2930234D-A004-451C-A71B-D45E45AB15B0}" type="presParOf" srcId="{E6EBDA2D-44F7-4A0B-9B3C-D87F07630DFA}" destId="{B398443B-E349-4B48-AF8D-9867CE319383}" srcOrd="1" destOrd="0" presId="urn:microsoft.com/office/officeart/2009/layout/CircleArrowProcess"/>
    <dgm:cxn modelId="{7E2AD366-42A4-487B-842E-0A21079A2C0B}" type="presParOf" srcId="{E6EBDA2D-44F7-4A0B-9B3C-D87F07630DFA}" destId="{F7F24540-D48E-4BD6-9B89-2B4B66B5A51E}" srcOrd="2" destOrd="0" presId="urn:microsoft.com/office/officeart/2009/layout/CircleArrowProcess"/>
    <dgm:cxn modelId="{855C07EB-B778-4BB8-8852-A0500E4B2C40}" type="presParOf" srcId="{F7F24540-D48E-4BD6-9B89-2B4B66B5A51E}" destId="{8BD82DC6-56EC-4BC2-A6FD-1A82F746EB21}" srcOrd="0" destOrd="0" presId="urn:microsoft.com/office/officeart/2009/layout/CircleArrowProcess"/>
    <dgm:cxn modelId="{22E14360-C8C3-4FD3-8C3D-B7F145855757}" type="presParOf" srcId="{E6EBDA2D-44F7-4A0B-9B3C-D87F07630DFA}" destId="{0DD15E78-D229-4395-96D5-7BA143C31204}" srcOrd="3" destOrd="0" presId="urn:microsoft.com/office/officeart/2009/layout/CircleArrowProcess"/>
    <dgm:cxn modelId="{2A6A9A96-B907-414A-9A12-AB1BB2E94A57}" type="presParOf" srcId="{E6EBDA2D-44F7-4A0B-9B3C-D87F07630DFA}" destId="{387B23C1-33E5-4E4F-9E82-DCF0ADCC2C15}" srcOrd="4" destOrd="0" presId="urn:microsoft.com/office/officeart/2009/layout/CircleArrowProcess"/>
    <dgm:cxn modelId="{2DD131CD-BAA9-4F17-A07A-7E21A2D310A9}" type="presParOf" srcId="{387B23C1-33E5-4E4F-9E82-DCF0ADCC2C15}" destId="{732731D2-61F3-4F7B-BEF4-DF9E4D1EBDFB}" srcOrd="0" destOrd="0" presId="urn:microsoft.com/office/officeart/2009/layout/CircleArrowProcess"/>
    <dgm:cxn modelId="{8A083FAC-7D1E-43ED-B1F8-75C5D1B2E4F9}" type="presParOf" srcId="{E6EBDA2D-44F7-4A0B-9B3C-D87F07630DFA}" destId="{A3A205AF-307D-42B4-A1F5-3F71C5A12D64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BD6EA-DA68-4AED-9F2F-97BCCD6E913E}">
      <dsp:nvSpPr>
        <dsp:cNvPr id="0" name=""/>
        <dsp:cNvSpPr/>
      </dsp:nvSpPr>
      <dsp:spPr>
        <a:xfrm>
          <a:off x="1510411" y="0"/>
          <a:ext cx="1775101" cy="177537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B46278-832B-4E12-95AA-4A4EE2268842}">
      <dsp:nvSpPr>
        <dsp:cNvPr id="0" name=""/>
        <dsp:cNvSpPr/>
      </dsp:nvSpPr>
      <dsp:spPr>
        <a:xfrm>
          <a:off x="1582368" y="455248"/>
          <a:ext cx="1627187" cy="86450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用户绘图框架类</a:t>
          </a:r>
        </a:p>
      </dsp:txBody>
      <dsp:txXfrm>
        <a:off x="1582368" y="455248"/>
        <a:ext cx="1627187" cy="864506"/>
      </dsp:txXfrm>
    </dsp:sp>
    <dsp:sp modelId="{6F167CF3-9485-43CF-9A13-9C90B8B11BCF}">
      <dsp:nvSpPr>
        <dsp:cNvPr id="0" name=""/>
        <dsp:cNvSpPr/>
      </dsp:nvSpPr>
      <dsp:spPr>
        <a:xfrm>
          <a:off x="1017383" y="1020082"/>
          <a:ext cx="1775101" cy="177537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75077C-7F40-4BFC-979F-97FACA4301EA}">
      <dsp:nvSpPr>
        <dsp:cNvPr id="0" name=""/>
        <dsp:cNvSpPr/>
      </dsp:nvSpPr>
      <dsp:spPr>
        <a:xfrm>
          <a:off x="462665" y="1575246"/>
          <a:ext cx="2400438" cy="67647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绘图窗口</a:t>
          </a:r>
          <a:r>
            <a:rPr lang="zh-CN" altLang="en-US" sz="2400" b="0" kern="1200" dirty="0"/>
            <a:t>类</a:t>
          </a:r>
        </a:p>
      </dsp:txBody>
      <dsp:txXfrm>
        <a:off x="462665" y="1575246"/>
        <a:ext cx="2400438" cy="676476"/>
      </dsp:txXfrm>
    </dsp:sp>
    <dsp:sp modelId="{A78C5201-C9C3-4481-A2EE-463D239A7466}">
      <dsp:nvSpPr>
        <dsp:cNvPr id="0" name=""/>
        <dsp:cNvSpPr/>
      </dsp:nvSpPr>
      <dsp:spPr>
        <a:xfrm>
          <a:off x="1636752" y="2162235"/>
          <a:ext cx="1525087" cy="152569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69D988-1A51-419C-BA61-26EF6FD88BF4}">
      <dsp:nvSpPr>
        <dsp:cNvPr id="0" name=""/>
        <dsp:cNvSpPr/>
      </dsp:nvSpPr>
      <dsp:spPr>
        <a:xfrm>
          <a:off x="986732" y="2731392"/>
          <a:ext cx="2823125" cy="4191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实现主功能窗口</a:t>
          </a:r>
        </a:p>
      </dsp:txBody>
      <dsp:txXfrm>
        <a:off x="986732" y="2731392"/>
        <a:ext cx="2823125" cy="419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B57E2-090A-4ABD-BC2B-7E38D6D64ADE}">
      <dsp:nvSpPr>
        <dsp:cNvPr id="0" name=""/>
        <dsp:cNvSpPr/>
      </dsp:nvSpPr>
      <dsp:spPr>
        <a:xfrm>
          <a:off x="1257408" y="127963"/>
          <a:ext cx="2164080" cy="21644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98443B-E349-4B48-AF8D-9867CE319383}">
      <dsp:nvSpPr>
        <dsp:cNvPr id="0" name=""/>
        <dsp:cNvSpPr/>
      </dsp:nvSpPr>
      <dsp:spPr>
        <a:xfrm>
          <a:off x="1735741" y="909381"/>
          <a:ext cx="1202537" cy="60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 err="1"/>
            <a:t>Qpainter</a:t>
          </a:r>
          <a:r>
            <a:rPr lang="en-US" altLang="zh-CN" sz="1400" kern="1200" dirty="0"/>
            <a:t> </a:t>
          </a:r>
          <a:endParaRPr lang="zh-CN" altLang="en-US" sz="1400" kern="1200" dirty="0"/>
        </a:p>
      </dsp:txBody>
      <dsp:txXfrm>
        <a:off x="1735741" y="909381"/>
        <a:ext cx="1202537" cy="601124"/>
      </dsp:txXfrm>
    </dsp:sp>
    <dsp:sp modelId="{8BD82DC6-56EC-4BC2-A6FD-1A82F746EB21}">
      <dsp:nvSpPr>
        <dsp:cNvPr id="0" name=""/>
        <dsp:cNvSpPr/>
      </dsp:nvSpPr>
      <dsp:spPr>
        <a:xfrm>
          <a:off x="656343" y="1371577"/>
          <a:ext cx="2164080" cy="21644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D15E78-D229-4395-96D5-7BA143C31204}">
      <dsp:nvSpPr>
        <dsp:cNvPr id="0" name=""/>
        <dsp:cNvSpPr/>
      </dsp:nvSpPr>
      <dsp:spPr>
        <a:xfrm>
          <a:off x="593675" y="2160188"/>
          <a:ext cx="2289415" cy="60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 err="1"/>
            <a:t>QPaintEngine</a:t>
          </a:r>
          <a:endParaRPr lang="zh-CN" altLang="en-US" sz="2400" kern="1200" dirty="0"/>
        </a:p>
      </dsp:txBody>
      <dsp:txXfrm>
        <a:off x="593675" y="2160188"/>
        <a:ext cx="2289415" cy="601124"/>
      </dsp:txXfrm>
    </dsp:sp>
    <dsp:sp modelId="{732731D2-61F3-4F7B-BEF4-DF9E4D1EBDFB}">
      <dsp:nvSpPr>
        <dsp:cNvPr id="0" name=""/>
        <dsp:cNvSpPr/>
      </dsp:nvSpPr>
      <dsp:spPr>
        <a:xfrm>
          <a:off x="1411434" y="2764011"/>
          <a:ext cx="1859280" cy="186002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A205AF-307D-42B4-A1F5-3F71C5A12D64}">
      <dsp:nvSpPr>
        <dsp:cNvPr id="0" name=""/>
        <dsp:cNvSpPr/>
      </dsp:nvSpPr>
      <dsp:spPr>
        <a:xfrm>
          <a:off x="1209385" y="3412794"/>
          <a:ext cx="2260939" cy="60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600" kern="1200" dirty="0" err="1"/>
            <a:t>QPainterDevice</a:t>
          </a:r>
          <a:endParaRPr lang="zh-CN" altLang="en-US" sz="2600" kern="1200" dirty="0"/>
        </a:p>
      </dsp:txBody>
      <dsp:txXfrm>
        <a:off x="1209385" y="3412794"/>
        <a:ext cx="2260939" cy="601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2018年10月27日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</a:p>
          <a:p>
            <a:pPr lvl="1" rtl="0"/>
            <a:r>
              <a:rPr lang="en-US" dirty="0"/>
              <a:t>第二级</a:t>
            </a:r>
          </a:p>
          <a:p>
            <a:pPr lvl="2" rtl="0"/>
            <a:r>
              <a:rPr lang="en-US" dirty="0"/>
              <a:t>第三级</a:t>
            </a:r>
          </a:p>
          <a:p>
            <a:pPr lvl="3" rtl="0"/>
            <a:r>
              <a:rPr lang="en-US" dirty="0"/>
              <a:t>第四级</a:t>
            </a:r>
          </a:p>
          <a:p>
            <a:pPr lvl="4" rtl="0"/>
            <a:r>
              <a:rPr 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5B25F-535F-4C5D-B1DA-56F763568BB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CD66-A5DC-4DA4-9F16-86D76EE3D28C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添加页脚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40311D3-1605-4214-9523-53D5737CC43D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32F2F0-7F14-4C19-872F-EDBFF7ECFA61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7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01956E-1F06-4164-BE4D-6DAEAD41794D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添加页脚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D8E-2417-46C9-A78C-AA0D8A744E10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添加页脚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857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45D8D3-C53C-4365-92C7-E8127B1A303F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添加页脚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7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6F76AF-62D1-44AB-97DC-928467407F16}" type="datetime2">
              <a:rPr lang="zh-CN" altLang="en-US" smtClean="0"/>
              <a:t>2018年10月27日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添加页脚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77DD1BF-0CA4-45C0-B145-3B71A9C91F32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添加页脚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2F6F57-75CB-45F9-B36A-87034102BC28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添加页脚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078EEB-FFCC-4107-9E10-33B7696F266B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添加页脚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0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D8E-2417-46C9-A78C-AA0D8A744E10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添加页脚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251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8D8E-2417-46C9-A78C-AA0D8A744E10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添加页脚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605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BF8D8E-2417-46C9-A78C-AA0D8A744E10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3409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F8D8E-2417-46C9-A78C-AA0D8A744E10}" type="datetime2">
              <a:rPr lang="zh-CN" altLang="en-US" smtClean="0"/>
              <a:t>2018年10月27日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添加页脚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2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mk:@MSITStore:C:\Users\lenovo\Documents\Tencent%20Files\963819738\FileRecv\&#23454;&#39564;&#20108;&#31243;&#24207;&#35828;&#26126;.chm::/class_draw_widget.html" TargetMode="External"/><Relationship Id="rId7" Type="http://schemas.openxmlformats.org/officeDocument/2006/relationships/diagramQuickStyle" Target="../diagrams/quickStyle1.xml"/><Relationship Id="rId2" Type="http://schemas.openxmlformats.org/officeDocument/2006/relationships/hyperlink" Target="mk:@MSITStore:C:\Users\lenovo\Documents\Tencent%20Files\963819738\FileRecv\&#23454;&#39564;&#20108;&#31243;&#24207;&#35828;&#26126;.chm::/class_center_fra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mk:@MSITStore:C:\Users\lenovo\Documents\Tencent%20Files\963819738\FileRecv\&#23454;&#39564;&#20108;&#31243;&#24207;&#35828;&#26126;.chm::/class_main_window.html" TargetMode="External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k:@MSITStore:C:\Users\lenovo\Documents\Tencent%20Files\963819738\FileRecv\&#23454;&#39564;&#20108;&#31243;&#24207;&#35828;&#26126;.chm::/class_center_fram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k:@MSITStore:C:\Users\lenovo\Documents\Tencent%20Files\963819738\FileRecv\&#23454;&#39564;&#20108;&#31243;&#24207;&#35828;&#26126;.chm::/class_draw_widge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k:@MSITStore:C:\Users\lenovo\Documents\Tencent%20Files\963819738\FileRecv\&#23454;&#39564;&#20108;&#31243;&#24207;&#35828;&#26126;.chm::/class_main_window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80477" y="1399736"/>
            <a:ext cx="10468864" cy="18288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400" b="1" dirty="0">
                <a:sym typeface="+mn-ea"/>
              </a:rPr>
              <a:t>QT</a:t>
            </a:r>
            <a:r>
              <a:rPr lang="zh-CN" altLang="en-US" sz="4400" b="1" dirty="0">
                <a:sym typeface="+mn-ea"/>
              </a:rPr>
              <a:t>第二次实验  </a:t>
            </a:r>
            <a:br>
              <a:rPr lang="en-US" altLang="zh-CN" sz="4400" b="1" dirty="0">
                <a:sym typeface="+mn-ea"/>
              </a:rPr>
            </a:br>
            <a:r>
              <a:rPr lang="en-US" altLang="zh-CN" sz="4400" b="1" dirty="0">
                <a:sym typeface="+mn-ea"/>
              </a:rPr>
              <a:t>            </a:t>
            </a:r>
            <a:r>
              <a:rPr lang="zh-CN" altLang="en-US" sz="4400" b="1" dirty="0">
                <a:sym typeface="+mn-ea"/>
              </a:rPr>
              <a:t>  </a:t>
            </a:r>
            <a:r>
              <a:rPr lang="zh-CN" altLang="en-US" sz="4400" b="1" dirty="0"/>
              <a:t>窗口、控件及基本绘图</a:t>
            </a:r>
            <a:r>
              <a:rPr lang="en-US" altLang="zh-CN" sz="4400" b="1" dirty="0"/>
              <a:t>    </a:t>
            </a:r>
            <a:endParaRPr lang="zh-CN" altLang="en-US" sz="4400" b="1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428382" y="3531204"/>
            <a:ext cx="2626469" cy="977621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2400" dirty="0"/>
              <a:t>通信</a:t>
            </a:r>
            <a:r>
              <a:rPr lang="en-US" altLang="zh-CN" sz="2400" dirty="0"/>
              <a:t>1602</a:t>
            </a:r>
          </a:p>
          <a:p>
            <a:pPr rtl="0"/>
            <a:r>
              <a:rPr lang="zh-CN" altLang="en-US" sz="2400" dirty="0"/>
              <a:t>萨吉代</a:t>
            </a:r>
          </a:p>
          <a:p>
            <a:pPr rtl="0"/>
            <a:r>
              <a:rPr lang="en-US" altLang="zh-CN" sz="2400" dirty="0"/>
              <a:t>1403160206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3678A-D081-4DCD-A803-448E084B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窗口组件的创建、布局方法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E7348-DA16-4DEA-9A7A-0A0D3ABC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控件对象定义、</a:t>
            </a:r>
            <a:endParaRPr lang="en-US" altLang="zh-CN" dirty="0"/>
          </a:p>
          <a:p>
            <a:r>
              <a:rPr lang="zh-CN" altLang="en-US" dirty="0"/>
              <a:t>创建控件并设置属性、</a:t>
            </a:r>
            <a:endParaRPr lang="en-US" altLang="zh-CN" dirty="0"/>
          </a:p>
          <a:p>
            <a:r>
              <a:rPr lang="zh-CN" altLang="en-US" dirty="0"/>
              <a:t>将该控件加入到特定的布局</a:t>
            </a:r>
            <a:r>
              <a:rPr lang="en-US" altLang="zh-CN" dirty="0"/>
              <a:t>Layout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7CD32-77AE-4D37-AF5C-4471CEFD9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422" y="2015731"/>
            <a:ext cx="4384175" cy="3612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CE2798-A81E-4E2F-A73D-5265728E9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847371"/>
            <a:ext cx="5495238" cy="1780952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4D40B5B-21DF-4C06-8376-D348195A4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300260"/>
              </p:ext>
            </p:extLst>
          </p:nvPr>
        </p:nvGraphicFramePr>
        <p:xfrm>
          <a:off x="10468793" y="901193"/>
          <a:ext cx="1131804" cy="105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包装程序外壳对象" showAsIcon="1" r:id="rId5" imgW="561960" imgH="506520" progId="Package">
                  <p:embed/>
                </p:oleObj>
              </mc:Choice>
              <mc:Fallback>
                <p:oleObj name="包装程序外壳对象" showAsIcon="1" r:id="rId5" imgW="561960" imgH="506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68793" y="901193"/>
                        <a:ext cx="1131804" cy="1059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7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45883-A46D-4169-84F1-583B5930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Qt </a:t>
            </a:r>
            <a:r>
              <a:rPr lang="zh-CN" altLang="en-US" b="1" dirty="0"/>
              <a:t>的绘图系统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4F81C-931C-496F-BD8B-2BA615A57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016455" cy="39009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整个系统分三个类</a:t>
            </a:r>
          </a:p>
          <a:p>
            <a:r>
              <a:rPr lang="en-US" altLang="zh-CN" dirty="0"/>
              <a:t> </a:t>
            </a:r>
            <a:r>
              <a:rPr lang="en-US" altLang="zh-CN" dirty="0" err="1"/>
              <a:t>QPainter</a:t>
            </a:r>
            <a:r>
              <a:rPr lang="zh-CN" altLang="en-US" dirty="0"/>
              <a:t>：用于执行绘图操作。 </a:t>
            </a:r>
          </a:p>
          <a:p>
            <a:r>
              <a:rPr lang="zh-CN" altLang="en-US" dirty="0"/>
              <a:t> </a:t>
            </a:r>
            <a:r>
              <a:rPr lang="en-US" altLang="zh-CN" dirty="0" err="1"/>
              <a:t>QPaintDevice</a:t>
            </a:r>
            <a:r>
              <a:rPr lang="zh-CN" altLang="en-US" dirty="0"/>
              <a:t>：二维空间的抽象层，是</a:t>
            </a:r>
            <a:r>
              <a:rPr lang="en-US" altLang="zh-CN" dirty="0" err="1"/>
              <a:t>QPainter</a:t>
            </a:r>
            <a:r>
              <a:rPr lang="zh-CN" altLang="en-US" dirty="0"/>
              <a:t>的绘制对象。 </a:t>
            </a:r>
          </a:p>
          <a:p>
            <a:r>
              <a:rPr lang="zh-CN" altLang="en-US" dirty="0"/>
              <a:t> </a:t>
            </a:r>
            <a:r>
              <a:rPr lang="en-US" altLang="zh-CN" dirty="0" err="1"/>
              <a:t>QPaintEngine</a:t>
            </a:r>
            <a:r>
              <a:rPr lang="zh-CN" altLang="en-US" dirty="0"/>
              <a:t>：提供了统一的接口，用于</a:t>
            </a:r>
            <a:r>
              <a:rPr lang="en-US" altLang="zh-CN" dirty="0" err="1"/>
              <a:t>QPainter</a:t>
            </a:r>
            <a:r>
              <a:rPr lang="zh-CN" altLang="en-US" dirty="0"/>
              <a:t>在不同的设备上进行绘制。 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82B69C7D-BD7C-4274-B710-6D3482F0E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596192"/>
              </p:ext>
            </p:extLst>
          </p:nvPr>
        </p:nvGraphicFramePr>
        <p:xfrm>
          <a:off x="6872943" y="1592878"/>
          <a:ext cx="4064000" cy="47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5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9F2E6-7D73-423E-BB68-C6292E1F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Qt </a:t>
            </a:r>
            <a:r>
              <a:rPr lang="zh-CN" altLang="en-US" dirty="0"/>
              <a:t>的画笔和画刷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879C2-1C17-4924-B6F6-8E9B37D1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zh-CN" altLang="en-US" sz="2800" b="1" dirty="0"/>
              <a:t>画刷</a:t>
            </a:r>
            <a:r>
              <a:rPr lang="zh-CN" altLang="en-US" dirty="0"/>
              <a:t>使用</a:t>
            </a:r>
            <a:r>
              <a:rPr lang="en-US" altLang="zh-CN" dirty="0" err="1"/>
              <a:t>QBrush</a:t>
            </a:r>
            <a:r>
              <a:rPr lang="zh-CN" altLang="en-US" dirty="0"/>
              <a:t>描述，定义了填充模式</a:t>
            </a:r>
            <a:r>
              <a:rPr lang="en-US" altLang="zh-CN" dirty="0" err="1"/>
              <a:t>QPainter</a:t>
            </a:r>
            <a:r>
              <a:rPr lang="zh-CN" altLang="en-US" dirty="0"/>
              <a:t>，具有填充样式</a:t>
            </a:r>
            <a:r>
              <a:rPr lang="en-US" altLang="zh-CN" dirty="0"/>
              <a:t>style()</a:t>
            </a:r>
            <a:r>
              <a:rPr lang="zh-CN" altLang="en-US" dirty="0"/>
              <a:t>、填充颜色</a:t>
            </a:r>
            <a:r>
              <a:rPr lang="en-US" altLang="zh-CN" dirty="0"/>
              <a:t>color()</a:t>
            </a:r>
            <a:r>
              <a:rPr lang="zh-CN" altLang="en-US" dirty="0"/>
              <a:t>、渐变</a:t>
            </a:r>
            <a:r>
              <a:rPr lang="en-US" altLang="zh-CN" dirty="0"/>
              <a:t>gradient()</a:t>
            </a:r>
            <a:r>
              <a:rPr lang="zh-CN" altLang="en-US" dirty="0"/>
              <a:t>以及纹理等属性</a:t>
            </a:r>
          </a:p>
          <a:p>
            <a:r>
              <a:rPr lang="zh-CN" altLang="en-US" sz="2800" b="1" dirty="0"/>
              <a:t>画笔</a:t>
            </a:r>
            <a:r>
              <a:rPr lang="zh-CN" altLang="en-US" dirty="0"/>
              <a:t>使用</a:t>
            </a:r>
            <a:r>
              <a:rPr lang="en-US" altLang="zh-CN" dirty="0" err="1"/>
              <a:t>QPen</a:t>
            </a:r>
            <a:r>
              <a:rPr lang="zh-CN" altLang="en-US" dirty="0"/>
              <a:t>描述。画笔具有样式</a:t>
            </a:r>
            <a:r>
              <a:rPr lang="en-US" altLang="zh-CN" dirty="0"/>
              <a:t>style()</a:t>
            </a:r>
            <a:r>
              <a:rPr lang="zh-CN" altLang="en-US" dirty="0"/>
              <a:t>、宽度</a:t>
            </a:r>
            <a:r>
              <a:rPr lang="en-US" altLang="zh-CN" dirty="0"/>
              <a:t>width()</a:t>
            </a:r>
            <a:r>
              <a:rPr lang="zh-CN" altLang="en-US" dirty="0"/>
              <a:t>或</a:t>
            </a:r>
            <a:r>
              <a:rPr lang="en-US" altLang="zh-CN" dirty="0" err="1"/>
              <a:t>widthF</a:t>
            </a:r>
            <a:r>
              <a:rPr lang="en-US" altLang="zh-CN" dirty="0"/>
              <a:t>()</a:t>
            </a:r>
            <a:r>
              <a:rPr lang="zh-CN" altLang="en-US" dirty="0"/>
              <a:t>、画刷</a:t>
            </a:r>
            <a:r>
              <a:rPr lang="en-US" altLang="zh-CN" dirty="0"/>
              <a:t>brush()</a:t>
            </a:r>
            <a:r>
              <a:rPr lang="zh-CN" altLang="en-US" dirty="0"/>
              <a:t>、笔帽样式</a:t>
            </a:r>
            <a:r>
              <a:rPr lang="en-US" altLang="zh-CN" dirty="0" err="1"/>
              <a:t>capStyle</a:t>
            </a:r>
            <a:r>
              <a:rPr lang="en-US" altLang="zh-CN" dirty="0"/>
              <a:t>()</a:t>
            </a:r>
            <a:r>
              <a:rPr lang="zh-CN" altLang="en-US" dirty="0"/>
              <a:t>和连接样式</a:t>
            </a:r>
            <a:r>
              <a:rPr lang="en-US" altLang="zh-CN" dirty="0" err="1"/>
              <a:t>joinStyle</a:t>
            </a:r>
            <a:r>
              <a:rPr lang="en-US" altLang="zh-CN" dirty="0"/>
              <a:t>()</a:t>
            </a:r>
            <a:r>
              <a:rPr lang="zh-CN" altLang="en-US" dirty="0"/>
              <a:t>等属性。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755A8-3959-40D3-AE25-A3E5D7DDD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5732"/>
            <a:ext cx="5347446" cy="41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64CAE-99D4-4581-BD2A-6FA6B452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绘图设备（</a:t>
            </a:r>
            <a:r>
              <a:rPr lang="en-US" altLang="zh-CN" dirty="0"/>
              <a:t>Paint Device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6370F-694D-4891-A24E-1F579E5F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Qt </a:t>
            </a:r>
            <a:r>
              <a:rPr lang="zh-CN" altLang="en-US" dirty="0"/>
              <a:t>中</a:t>
            </a:r>
            <a:r>
              <a:rPr lang="en-US" altLang="zh-CN" dirty="0" err="1"/>
              <a:t>QPainter</a:t>
            </a:r>
            <a:r>
              <a:rPr lang="zh-CN" altLang="en-US" dirty="0"/>
              <a:t>类能够使用、进行绘制操作的绘图设备都是派生于 </a:t>
            </a:r>
            <a:r>
              <a:rPr lang="en-US" altLang="zh-CN" dirty="0" err="1"/>
              <a:t>QPaintDevice</a:t>
            </a:r>
            <a:r>
              <a:rPr lang="en-US" altLang="zh-CN" dirty="0"/>
              <a:t> </a:t>
            </a:r>
            <a:r>
              <a:rPr lang="zh-CN" altLang="en-US" dirty="0"/>
              <a:t>的子类。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Qt </a:t>
            </a:r>
            <a:r>
              <a:rPr lang="zh-CN" altLang="en-US" dirty="0"/>
              <a:t>程序中，除自定义绘图设备外，</a:t>
            </a:r>
            <a:r>
              <a:rPr lang="en-US" altLang="zh-CN" dirty="0" err="1"/>
              <a:t>QPainter</a:t>
            </a:r>
            <a:r>
              <a:rPr lang="zh-CN" altLang="en-US" dirty="0"/>
              <a:t>能够绘制的对象是 </a:t>
            </a:r>
            <a:r>
              <a:rPr lang="en-US" altLang="zh-CN" dirty="0" err="1"/>
              <a:t>QWidget</a:t>
            </a:r>
            <a:r>
              <a:rPr lang="zh-CN" altLang="en-US" dirty="0"/>
              <a:t>、</a:t>
            </a:r>
            <a:r>
              <a:rPr lang="en-US" altLang="zh-CN" dirty="0" err="1"/>
              <a:t>QImage</a:t>
            </a:r>
            <a:r>
              <a:rPr lang="zh-CN" altLang="en-US" dirty="0"/>
              <a:t>、</a:t>
            </a:r>
            <a:r>
              <a:rPr lang="en-US" altLang="zh-CN" dirty="0" err="1"/>
              <a:t>QPixmap</a:t>
            </a:r>
            <a:r>
              <a:rPr lang="zh-CN" altLang="en-US" dirty="0"/>
              <a:t>、</a:t>
            </a:r>
            <a:r>
              <a:rPr lang="en-US" altLang="zh-CN" dirty="0" err="1"/>
              <a:t>QPicture</a:t>
            </a:r>
            <a:r>
              <a:rPr lang="zh-CN" altLang="en-US" dirty="0"/>
              <a:t>、</a:t>
            </a:r>
            <a:r>
              <a:rPr lang="en-US" altLang="zh-CN" dirty="0" err="1"/>
              <a:t>QPrinter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QOpenGLPaintDevice</a:t>
            </a:r>
            <a:r>
              <a:rPr lang="en-US" altLang="zh-CN" dirty="0"/>
              <a:t> </a:t>
            </a:r>
            <a:r>
              <a:rPr lang="zh-CN" altLang="en-US" dirty="0"/>
              <a:t>等类。 </a:t>
            </a:r>
          </a:p>
        </p:txBody>
      </p:sp>
    </p:spTree>
    <p:extLst>
      <p:ext uri="{BB962C8B-B14F-4D97-AF65-F5344CB8AC3E}">
        <p14:creationId xmlns:p14="http://schemas.microsoft.com/office/powerpoint/2010/main" val="224942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78035-7D77-4529-BF8D-B346A40A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坐标系统及渲染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2ED5D-FB1F-4A6F-95AE-88BEE5EE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QPaintDevice</a:t>
            </a:r>
            <a:r>
              <a:rPr lang="zh-CN" altLang="en-US" dirty="0"/>
              <a:t>类是可以被绘制的对象的基类，</a:t>
            </a:r>
            <a:endParaRPr lang="en-US" altLang="zh-CN" dirty="0"/>
          </a:p>
          <a:p>
            <a:r>
              <a:rPr lang="zh-CN" altLang="en-US" dirty="0"/>
              <a:t>默认坐标系统位于设备的左上角，即坐标原点</a:t>
            </a:r>
            <a:r>
              <a:rPr lang="en-US" altLang="zh-CN" dirty="0"/>
              <a:t>(0, 0)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轴由左向右增加，</a:t>
            </a:r>
            <a:r>
              <a:rPr lang="en-US" altLang="zh-CN" dirty="0"/>
              <a:t>Y</a:t>
            </a:r>
            <a:r>
              <a:rPr lang="zh-CN" altLang="en-US" dirty="0"/>
              <a:t>轴由上向下增加。基于像素坐标的默认单位是</a:t>
            </a:r>
            <a:r>
              <a:rPr lang="en-US" altLang="zh-CN" dirty="0"/>
              <a:t>1</a:t>
            </a:r>
            <a:r>
              <a:rPr lang="zh-CN" altLang="en-US" dirty="0"/>
              <a:t>像素。</a:t>
            </a:r>
            <a:endParaRPr lang="en-US" altLang="zh-CN" dirty="0"/>
          </a:p>
          <a:p>
            <a:r>
              <a:rPr lang="en-US" altLang="zh-CN" dirty="0" err="1"/>
              <a:t>QPainter</a:t>
            </a:r>
            <a:r>
              <a:rPr lang="zh-CN" altLang="en-US" dirty="0"/>
              <a:t>支持坐标转换，例如：旋转、缩放</a:t>
            </a:r>
          </a:p>
        </p:txBody>
      </p:sp>
    </p:spTree>
    <p:extLst>
      <p:ext uri="{BB962C8B-B14F-4D97-AF65-F5344CB8AC3E}">
        <p14:creationId xmlns:p14="http://schemas.microsoft.com/office/powerpoint/2010/main" val="368279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E7D8-17E7-40ED-B258-3E022AA3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事件的响应与处理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9AF4E-F580-4B71-84C4-DF1CA009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Qt </a:t>
            </a:r>
            <a:r>
              <a:rPr lang="zh-CN" altLang="en-US" dirty="0"/>
              <a:t>有很多诸如鼠标事件、键盘事件、尺寸变化事件、绘图事件等事件</a:t>
            </a:r>
            <a:endParaRPr lang="en-US" altLang="zh-CN" dirty="0"/>
          </a:p>
          <a:p>
            <a:r>
              <a:rPr lang="zh-CN" altLang="en-US" dirty="0"/>
              <a:t>本实验需要重载的事件主要有 </a:t>
            </a:r>
            <a:r>
              <a:rPr lang="en-US" altLang="zh-CN" dirty="0"/>
              <a:t>2 </a:t>
            </a:r>
            <a:r>
              <a:rPr lang="zh-CN" altLang="en-US" dirty="0"/>
              <a:t>大类：窗口绘制事件和鼠标事件。</a:t>
            </a:r>
            <a:endParaRPr lang="en-US" altLang="zh-CN" dirty="0"/>
          </a:p>
          <a:p>
            <a:r>
              <a:rPr lang="zh-CN" altLang="en-US" dirty="0"/>
              <a:t>对鼠标事件而言又可以分为</a:t>
            </a:r>
            <a:r>
              <a:rPr lang="zh-CN" altLang="en-US" dirty="0">
                <a:solidFill>
                  <a:srgbClr val="FF0000"/>
                </a:solidFill>
              </a:rPr>
              <a:t>鼠标按下事件</a:t>
            </a:r>
            <a:r>
              <a:rPr lang="en-US" altLang="zh-CN" dirty="0" err="1"/>
              <a:t>mousePressEvent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鼠标移动事件</a:t>
            </a:r>
            <a:r>
              <a:rPr lang="en-US" altLang="zh-CN" dirty="0" err="1"/>
              <a:t>mouseMoveEvent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鼠标释放事件</a:t>
            </a:r>
            <a:r>
              <a:rPr lang="en-US" altLang="zh-CN" dirty="0" err="1"/>
              <a:t>mouseReleasEvent</a:t>
            </a:r>
            <a:r>
              <a:rPr lang="zh-CN" altLang="en-US" dirty="0"/>
              <a:t>。以下代码说明了鼠标事件的处理：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90DC55-DA8B-4179-A9B8-79F2AA738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24" y="3778624"/>
            <a:ext cx="7930646" cy="16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三、问题处理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、我们需要用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QPushButton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定义按钮，并将它们绘制出来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按钮绘制好后则需要用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QGridLayout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来对这两个按钮进行布局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代码：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531" y="4101353"/>
            <a:ext cx="7170234" cy="1337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 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三、问题处理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按钮布局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3"/>
            <a:ext cx="6522527" cy="58512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对右侧窗口按钮进行布局的程序                     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内容占位符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4" y="2542953"/>
            <a:ext cx="5112568" cy="2299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01" y="2601491"/>
            <a:ext cx="1584176" cy="2384106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8855273" y="3897635"/>
            <a:ext cx="216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9359329" y="2745507"/>
            <a:ext cx="0" cy="288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976256" y="2720152"/>
            <a:ext cx="144016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Margin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002326" y="3714001"/>
            <a:ext cx="144016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Spacing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039846" y="3493134"/>
            <a:ext cx="102616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Border</a:t>
            </a:r>
          </a:p>
        </p:txBody>
      </p: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7974106" y="3693160"/>
            <a:ext cx="30375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</p:cNvCxnSpPr>
          <p:nvPr/>
        </p:nvCxnSpPr>
        <p:spPr>
          <a:xfrm flipH="1">
            <a:off x="9451856" y="2912675"/>
            <a:ext cx="55047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/>
          </p:cNvCxnSpPr>
          <p:nvPr/>
        </p:nvCxnSpPr>
        <p:spPr>
          <a:xfrm flipH="1">
            <a:off x="9205595" y="3897630"/>
            <a:ext cx="81887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A7F5C85-779B-4EA5-888A-534F42549690}"/>
              </a:ext>
            </a:extLst>
          </p:cNvPr>
          <p:cNvSpPr/>
          <p:nvPr/>
        </p:nvSpPr>
        <p:spPr>
          <a:xfrm>
            <a:off x="1451579" y="4853152"/>
            <a:ext cx="6034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运用了</a:t>
            </a:r>
            <a:r>
              <a:rPr lang="en-US" altLang="zh-CN" b="1" dirty="0" err="1"/>
              <a:t>QGridLayout</a:t>
            </a:r>
            <a:r>
              <a:rPr lang="zh-CN" altLang="en-US" b="1" dirty="0"/>
              <a:t>网格进行布局。</a:t>
            </a:r>
            <a:endParaRPr lang="en-US" altLang="zh-CN" b="1" dirty="0"/>
          </a:p>
          <a:p>
            <a:r>
              <a:rPr lang="en-US" altLang="zh-CN" b="1" dirty="0"/>
              <a:t>2.margin</a:t>
            </a:r>
            <a:r>
              <a:rPr lang="zh-CN" altLang="en-US" b="1" dirty="0"/>
              <a:t>用来设置按钮与窗口得距离。</a:t>
            </a:r>
            <a:endParaRPr lang="en-US" altLang="zh-CN" b="1" dirty="0"/>
          </a:p>
          <a:p>
            <a:r>
              <a:rPr lang="en-US" altLang="zh-CN" b="1" dirty="0"/>
              <a:t>3.spacing</a:t>
            </a:r>
            <a:r>
              <a:rPr lang="zh-CN" altLang="en-US" b="1" dirty="0"/>
              <a:t>用来设置控件之间的距离。</a:t>
            </a:r>
            <a:endParaRPr lang="en-US" altLang="zh-CN" b="1" dirty="0"/>
          </a:p>
          <a:p>
            <a:r>
              <a:rPr lang="en-US" altLang="zh-CN" b="1" dirty="0"/>
              <a:t>4.boarder</a:t>
            </a:r>
            <a:r>
              <a:rPr lang="zh-CN" altLang="en-US" b="1" dirty="0"/>
              <a:t>用来</a:t>
            </a:r>
            <a:r>
              <a:rPr lang="zh-CN" altLang="en-US" b="1" dirty="0">
                <a:sym typeface="+mn-ea"/>
              </a:rPr>
              <a:t>设置框架边缘的宽度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3"/>
            <a:ext cx="4901375" cy="499837"/>
          </a:xfr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对整体结构进行布局的程序：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1" y="2537824"/>
            <a:ext cx="4901375" cy="35166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458" y="2515570"/>
            <a:ext cx="5342083" cy="351664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991232-B0E3-4DA9-B098-CF1894181DE6}"/>
              </a:ext>
            </a:extLst>
          </p:cNvPr>
          <p:cNvSpPr txBox="1"/>
          <p:nvPr/>
        </p:nvSpPr>
        <p:spPr>
          <a:xfrm>
            <a:off x="1451579" y="803534"/>
            <a:ext cx="701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三、问题处理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·  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整体结构布局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9708CE-9BF6-4759-9A36-B3F4452AFAF2}"/>
              </a:ext>
            </a:extLst>
          </p:cNvPr>
          <p:cNvSpPr txBox="1"/>
          <p:nvPr/>
        </p:nvSpPr>
        <p:spPr>
          <a:xfrm>
            <a:off x="6589059" y="2034818"/>
            <a:ext cx="266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实现结果：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53154" y="2004646"/>
            <a:ext cx="6075484" cy="4123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程序运行结果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37" y="2081163"/>
            <a:ext cx="5871745" cy="3970338"/>
          </a:xfrm>
        </p:spPr>
      </p:pic>
      <p:sp>
        <p:nvSpPr>
          <p:cNvPr id="8" name="文本框 7"/>
          <p:cNvSpPr txBox="1"/>
          <p:nvPr/>
        </p:nvSpPr>
        <p:spPr>
          <a:xfrm>
            <a:off x="4932045" y="1376680"/>
            <a:ext cx="2328545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主窗口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MainWindow</a:t>
            </a:r>
            <a:endParaRPr lang="zh-CN" altLang="en-US" dirty="0" err="1"/>
          </a:p>
        </p:txBody>
      </p:sp>
      <p:sp>
        <p:nvSpPr>
          <p:cNvPr id="9" name="文本框 8"/>
          <p:cNvSpPr txBox="1"/>
          <p:nvPr/>
        </p:nvSpPr>
        <p:spPr>
          <a:xfrm>
            <a:off x="3533775" y="3970020"/>
            <a:ext cx="2673350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绘图区窗口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DrawWidget</a:t>
            </a:r>
            <a:endParaRPr lang="zh-CN" altLang="en-US" dirty="0" err="1"/>
          </a:p>
        </p:txBody>
      </p:sp>
      <p:sp>
        <p:nvSpPr>
          <p:cNvPr id="10" name="文本框 9"/>
          <p:cNvSpPr txBox="1"/>
          <p:nvPr/>
        </p:nvSpPr>
        <p:spPr>
          <a:xfrm>
            <a:off x="9455785" y="3970020"/>
            <a:ext cx="2449195" cy="3683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容器窗口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CenterFrame</a:t>
            </a:r>
            <a:endParaRPr lang="zh-CN" altLang="en-US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2255999" y="1092337"/>
            <a:ext cx="4271969" cy="427196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51" name="椭圆 50"/>
          <p:cNvSpPr/>
          <p:nvPr/>
        </p:nvSpPr>
        <p:spPr>
          <a:xfrm>
            <a:off x="2631681" y="1464913"/>
            <a:ext cx="3574505" cy="357450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34523" y="3450662"/>
            <a:ext cx="725566" cy="72556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4" name="椭圆 113"/>
          <p:cNvSpPr/>
          <p:nvPr/>
        </p:nvSpPr>
        <p:spPr>
          <a:xfrm>
            <a:off x="1197302" y="1485303"/>
            <a:ext cx="1557837" cy="155783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grpSp>
        <p:nvGrpSpPr>
          <p:cNvPr id="2" name="组合 1"/>
          <p:cNvGrpSpPr/>
          <p:nvPr/>
        </p:nvGrpSpPr>
        <p:grpSpPr>
          <a:xfrm>
            <a:off x="1141348" y="1829234"/>
            <a:ext cx="1786886" cy="913143"/>
            <a:chOff x="736517" y="2781721"/>
            <a:chExt cx="1787217" cy="913312"/>
          </a:xfrm>
        </p:grpSpPr>
        <p:sp>
          <p:nvSpPr>
            <p:cNvPr id="115" name="文本框 5"/>
            <p:cNvSpPr txBox="1"/>
            <p:nvPr/>
          </p:nvSpPr>
          <p:spPr>
            <a:xfrm>
              <a:off x="736517" y="2781721"/>
              <a:ext cx="1787217" cy="70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41" name="矩形 140"/>
            <p:cNvSpPr/>
            <p:nvPr/>
          </p:nvSpPr>
          <p:spPr>
            <a:xfrm>
              <a:off x="936501" y="3357786"/>
              <a:ext cx="1381356" cy="3372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rgbClr val="0066CC"/>
                  </a:solidFill>
                </a:rPr>
                <a:t>CONTENTS</a:t>
              </a:r>
              <a:endParaRPr lang="zh-CN" altLang="en-US" sz="1600" dirty="0">
                <a:solidFill>
                  <a:srgbClr val="0066CC"/>
                </a:solidFill>
              </a:endParaRPr>
            </a:p>
          </p:txBody>
        </p:sp>
      </p:grpSp>
      <p:sp>
        <p:nvSpPr>
          <p:cNvPr id="3" name="弧形 2"/>
          <p:cNvSpPr/>
          <p:nvPr/>
        </p:nvSpPr>
        <p:spPr>
          <a:xfrm rot="847703">
            <a:off x="1929501" y="473773"/>
            <a:ext cx="5550433" cy="5550433"/>
          </a:xfrm>
          <a:prstGeom prst="arc">
            <a:avLst>
              <a:gd name="adj1" fmla="val 16684310"/>
              <a:gd name="adj2" fmla="val 3342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6239989" y="808299"/>
            <a:ext cx="801949" cy="801947"/>
            <a:chOff x="7414667" y="3750265"/>
            <a:chExt cx="871129" cy="871129"/>
          </a:xfrm>
        </p:grpSpPr>
        <p:sp>
          <p:nvSpPr>
            <p:cNvPr id="117" name="椭圆 116"/>
            <p:cNvSpPr/>
            <p:nvPr/>
          </p:nvSpPr>
          <p:spPr>
            <a:xfrm>
              <a:off x="7414667" y="3750265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18" name="文本框 20"/>
            <p:cNvSpPr txBox="1"/>
            <p:nvPr/>
          </p:nvSpPr>
          <p:spPr>
            <a:xfrm>
              <a:off x="7468849" y="3843910"/>
              <a:ext cx="792991" cy="70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959936" y="2843196"/>
            <a:ext cx="801949" cy="801947"/>
            <a:chOff x="7414667" y="3750264"/>
            <a:chExt cx="871129" cy="871129"/>
          </a:xfrm>
        </p:grpSpPr>
        <p:sp>
          <p:nvSpPr>
            <p:cNvPr id="120" name="椭圆 119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1" name="文本框 23"/>
            <p:cNvSpPr txBox="1"/>
            <p:nvPr/>
          </p:nvSpPr>
          <p:spPr>
            <a:xfrm>
              <a:off x="7451426" y="3843910"/>
              <a:ext cx="792991" cy="70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三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815946" y="3913111"/>
            <a:ext cx="801949" cy="801947"/>
            <a:chOff x="7414667" y="3750264"/>
            <a:chExt cx="871129" cy="871129"/>
          </a:xfrm>
        </p:grpSpPr>
        <p:sp>
          <p:nvSpPr>
            <p:cNvPr id="123" name="椭圆 122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4" name="文本框 29"/>
            <p:cNvSpPr txBox="1"/>
            <p:nvPr/>
          </p:nvSpPr>
          <p:spPr>
            <a:xfrm>
              <a:off x="7451426" y="3818460"/>
              <a:ext cx="792991" cy="70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四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815946" y="1773282"/>
            <a:ext cx="801949" cy="801947"/>
            <a:chOff x="7414667" y="3750264"/>
            <a:chExt cx="871129" cy="871129"/>
          </a:xfrm>
        </p:grpSpPr>
        <p:sp>
          <p:nvSpPr>
            <p:cNvPr id="126" name="椭圆 125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7" name="文本框 32"/>
            <p:cNvSpPr txBox="1"/>
            <p:nvPr/>
          </p:nvSpPr>
          <p:spPr>
            <a:xfrm>
              <a:off x="7451426" y="3820353"/>
              <a:ext cx="792991" cy="70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二</a:t>
              </a:r>
            </a:p>
          </p:txBody>
        </p:sp>
      </p:grpSp>
      <p:sp>
        <p:nvSpPr>
          <p:cNvPr id="128" name="文本框 33"/>
          <p:cNvSpPr txBox="1"/>
          <p:nvPr/>
        </p:nvSpPr>
        <p:spPr>
          <a:xfrm>
            <a:off x="7136344" y="941724"/>
            <a:ext cx="242443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实验准备</a:t>
            </a:r>
          </a:p>
        </p:txBody>
      </p:sp>
      <p:sp>
        <p:nvSpPr>
          <p:cNvPr id="129" name="文本框 34"/>
          <p:cNvSpPr txBox="1"/>
          <p:nvPr/>
        </p:nvSpPr>
        <p:spPr>
          <a:xfrm>
            <a:off x="7549145" y="1904699"/>
            <a:ext cx="2696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原理及思路</a:t>
            </a:r>
          </a:p>
        </p:txBody>
      </p:sp>
      <p:sp>
        <p:nvSpPr>
          <p:cNvPr id="144" name="文本框 33"/>
          <p:cNvSpPr txBox="1"/>
          <p:nvPr/>
        </p:nvSpPr>
        <p:spPr>
          <a:xfrm>
            <a:off x="7556925" y="3042911"/>
            <a:ext cx="3144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其他问题处理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33"/>
          <p:cNvSpPr txBox="1"/>
          <p:nvPr/>
        </p:nvSpPr>
        <p:spPr>
          <a:xfrm>
            <a:off x="7425394" y="4082767"/>
            <a:ext cx="3144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心得及总结</a:t>
            </a: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 tmFilter="0,0; .5, 1; 1, 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 tmFilter="0,0; .5, 1; 1, 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400" tmFilter="0,0; .5, 1; 1, 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 tmFilter="0,0; .5, 1; 1, 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 bldLvl="0" animBg="1"/>
      <p:bldP spid="52" grpId="0" bldLvl="0" animBg="1"/>
      <p:bldP spid="114" grpId="0" bldLvl="0" animBg="1"/>
      <p:bldP spid="3" grpId="0" bldLvl="0" animBg="1"/>
      <p:bldP spid="128" grpId="0"/>
      <p:bldP spid="129" grpId="0"/>
      <p:bldP spid="144" grpId="0"/>
      <p:bldP spid="1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813547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思考心得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·painter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中的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pen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brush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区别？</a:t>
            </a:r>
            <a:br>
              <a:rPr lang="en-US" altLang="zh-CN" sz="3600" dirty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endParaRPr lang="zh-CN" altLang="en-US" sz="3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468880"/>
            <a:ext cx="10972800" cy="4389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答：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pen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是用来绘制轮廓，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而画刷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brush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用于填充的。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03" y="3123233"/>
            <a:ext cx="4824872" cy="23497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7807AC-48AA-47DF-BC1E-77DD53F1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875" y="3123233"/>
            <a:ext cx="5053690" cy="2349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5908" y="829765"/>
            <a:ext cx="10972800" cy="11430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思考心得：如何进行布局（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Layout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）？</a:t>
            </a:r>
            <a:b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endParaRPr lang="zh-CN" altLang="en-US" sz="3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5908" y="2234080"/>
            <a:ext cx="9307585" cy="26511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答：当用代码进行布局时，如果是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Group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布局，则先用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QGridLayout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分配一个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指针，再用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addWidget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将需要的控件和控件的位置加进去，设置一下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margin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spacing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，最后再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setLayout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margin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为控件与边框之间的距离；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spacing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为控件与控件之间的距离；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boarder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框架边缘的宽度。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19284" y="796997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思考心得：使用枚举变量的好处是什么？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9284" y="2216834"/>
            <a:ext cx="10263116" cy="43891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、减少代码的数量，使代码更简洁；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、枚举类可以作为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swich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语句的参数，使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swich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语句的可读性 提高。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2932" y="765765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思考心得：什么是三态按键？何时使用？</a:t>
            </a:r>
            <a:b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endParaRPr lang="zh-CN" altLang="en-US" sz="3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2932" y="1908765"/>
            <a:ext cx="10249468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三态按键是相对于二态按键的，二态按键点一下就弹回来，例如这 次程序中的清除按键。而三态按键就像这次实验中的图形按钮，点一次是绘制图形，再点一次则绘制曲线。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当按键的功能不是决定性的时候，而是选择性的时候用三态按键，例如右上角的关闭按键不能用三态按键，而选项按钮可以用三态按键，选错了还可以再点一次取消。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80726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思考心得：</a:t>
            </a:r>
            <a:r>
              <a:rPr lang="en-US" altLang="zh-CN" sz="40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swich</a:t>
            </a:r>
            <a:r>
              <a:rPr lang="en-US" altLang="zh-CN" sz="4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-case</a:t>
            </a:r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语句和</a:t>
            </a:r>
            <a:r>
              <a:rPr lang="en-US" altLang="zh-CN" sz="4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if-else</a:t>
            </a:r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语句有何区别？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66" y="1939194"/>
            <a:ext cx="10972800" cy="4389120"/>
          </a:xfrm>
        </p:spPr>
        <p:txBody>
          <a:bodyPr/>
          <a:lstStyle/>
          <a:p>
            <a:pPr marL="0" indent="0">
              <a:buNone/>
            </a:pPr>
            <a:endParaRPr lang="en-US" altLang="zh-CN" i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swich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...case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会生成一个跳转来指示实际的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分支的地址，从而这个跳转表的索引号和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swich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的变量值是相等的，而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if...else...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是通过遍历条件来找到分支。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swich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...case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的效率要比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if...else...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82015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思考心得：程序中那些是事件</a:t>
            </a:r>
            <a:r>
              <a:rPr lang="en-US" altLang="zh-CN" sz="4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?</a:t>
            </a:r>
            <a:r>
              <a:rPr lang="zh-CN" altLang="en-US" sz="4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什么是</a:t>
            </a:r>
            <a:r>
              <a:rPr lang="en-US" altLang="zh-CN" sz="4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widget</a:t>
            </a:r>
            <a:r>
              <a:rPr lang="zh-CN" altLang="en-US" sz="4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的？</a:t>
            </a:r>
            <a:br>
              <a: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br>
              <a: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282580"/>
            <a:ext cx="9373303" cy="33382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        鼠标点击事件 </a:t>
            </a:r>
            <a:r>
              <a:rPr lang="en-US" altLang="zh-CN" sz="3800" dirty="0" err="1">
                <a:latin typeface="黑体" panose="02010609060101010101" pitchFamily="49" charset="-122"/>
                <a:ea typeface="黑体" panose="02010609060101010101" pitchFamily="49" charset="-122"/>
              </a:rPr>
              <a:t>mousePressEvent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鼠标移动事件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800" dirty="0" err="1">
                <a:latin typeface="黑体" panose="02010609060101010101" pitchFamily="49" charset="-122"/>
                <a:ea typeface="黑体" panose="02010609060101010101" pitchFamily="49" charset="-122"/>
              </a:rPr>
              <a:t>mouseMoveEvent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鼠标释放事件 </a:t>
            </a:r>
            <a:r>
              <a:rPr lang="en-US" altLang="zh-CN" sz="3800" dirty="0" err="1">
                <a:latin typeface="黑体" panose="02010609060101010101" pitchFamily="49" charset="-122"/>
                <a:ea typeface="黑体" panose="02010609060101010101" pitchFamily="49" charset="-122"/>
              </a:rPr>
              <a:t>mouseReleaseEvent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绘图事件 </a:t>
            </a:r>
            <a:r>
              <a:rPr lang="en-US" altLang="zh-CN" sz="3800" dirty="0" err="1">
                <a:latin typeface="黑体" panose="02010609060101010101" pitchFamily="49" charset="-122"/>
                <a:ea typeface="黑体" panose="02010609060101010101" pitchFamily="49" charset="-122"/>
              </a:rPr>
              <a:t>paintEvent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窗口大小变化事件 </a:t>
            </a:r>
            <a:r>
              <a:rPr lang="en-US" altLang="zh-CN" sz="3800" dirty="0" err="1">
                <a:latin typeface="黑体" panose="02010609060101010101" pitchFamily="49" charset="-122"/>
                <a:ea typeface="黑体" panose="02010609060101010101" pitchFamily="49" charset="-122"/>
              </a:rPr>
              <a:t>resizeEvent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</a:p>
          <a:p>
            <a:pPr marL="0" indent="0">
              <a:buNone/>
            </a:pP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  <a:p>
            <a:pPr marL="0" indent="0">
              <a:buNone/>
            </a:pP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更新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widget</a:t>
            </a:r>
            <a:r>
              <a:rPr lang="zh-CN" altLang="en-US" sz="3800" dirty="0">
                <a:latin typeface="黑体" panose="02010609060101010101" pitchFamily="49" charset="-122"/>
                <a:ea typeface="黑体" panose="02010609060101010101" pitchFamily="49" charset="-122"/>
              </a:rPr>
              <a:t>的是</a:t>
            </a:r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update()</a:t>
            </a:r>
          </a:p>
          <a:p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902" y="620017"/>
            <a:ext cx="1201581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Arial" panose="020B0604020202020204" pitchFamily="34" charset="0"/>
              </a:rPr>
              <a:t>实验总结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14902" y="1991209"/>
            <a:ext cx="9362364" cy="2089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通过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这次实验，我学会了如何用代码进行界面布局。同时了解了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绘画功能的基本原理，并且加深了对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QT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的认识。</a:t>
            </a:r>
          </a:p>
          <a:p>
            <a:pPr marL="0" indent="0">
              <a:buNone/>
            </a:pP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850640" y="1891030"/>
            <a:ext cx="4647901" cy="119824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谢谢观看     </a:t>
            </a:r>
            <a:r>
              <a:rPr lang="en-US" altLang="zh-CN" dirty="0"/>
              <a:t>  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一、实验准备</a:t>
            </a:r>
            <a:r>
              <a:rPr lang="en-US" altLang="zh-CN" sz="3600" b="1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·</a:t>
            </a:r>
            <a:r>
              <a:rPr lang="zh-CN" altLang="en-US" sz="3600" b="1" dirty="0"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目的</a:t>
            </a:r>
            <a:endParaRPr lang="zh-CN" altLang="en-US" sz="3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35907-5040-481F-86A0-2990C040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了解使用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QtCreator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进行程序开发和调试的基本方法； 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初步掌握窗口组件的创建、布局方法； 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Qt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的绘图系统和坐标系统； 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正确处理鼠标事件； 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掌握使用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QPainter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实现二维图形绘制的基本过程和基本方法。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5F8D-020E-4ECE-91C2-EC751D51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一、实验准备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· 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FBF9A-942F-42FC-A596-EC782F6A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编写一个具备基本绘图功能的简单绘图程序，用户可以选择不同的画笔进行绘制，也可以选择不同的形状绘制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在右侧框“选项”内添加按钮，功能为使用图片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本实验不得使用界面编辑器制作用户界面。 </a:t>
            </a:r>
          </a:p>
        </p:txBody>
      </p:sp>
    </p:spTree>
    <p:extLst>
      <p:ext uri="{BB962C8B-B14F-4D97-AF65-F5344CB8AC3E}">
        <p14:creationId xmlns:p14="http://schemas.microsoft.com/office/powerpoint/2010/main" val="234412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6CE0B-A3DB-47CF-A4EA-68996E65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二、实验思路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A5B24050-A1EB-4FE4-9723-50E286D0E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193754"/>
              </p:ext>
            </p:extLst>
          </p:nvPr>
        </p:nvGraphicFramePr>
        <p:xfrm>
          <a:off x="1450975" y="2093843"/>
          <a:ext cx="6487078" cy="2195742"/>
        </p:xfrm>
        <a:graphic>
          <a:graphicData uri="http://schemas.openxmlformats.org/drawingml/2006/table">
            <a:tbl>
              <a:tblPr/>
              <a:tblGrid>
                <a:gridCol w="3243539">
                  <a:extLst>
                    <a:ext uri="{9D8B030D-6E8A-4147-A177-3AD203B41FA5}">
                      <a16:colId xmlns:a16="http://schemas.microsoft.com/office/drawing/2014/main" val="1178245479"/>
                    </a:ext>
                  </a:extLst>
                </a:gridCol>
                <a:gridCol w="3243539">
                  <a:extLst>
                    <a:ext uri="{9D8B030D-6E8A-4147-A177-3AD203B41FA5}">
                      <a16:colId xmlns:a16="http://schemas.microsoft.com/office/drawing/2014/main" val="4024412426"/>
                    </a:ext>
                  </a:extLst>
                </a:gridCol>
              </a:tblGrid>
              <a:tr h="73191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 err="1">
                          <a:effectLst/>
                          <a:hlinkClick r:id="rId2" action="ppaction://hlinkfile"/>
                        </a:rPr>
                        <a:t>CenterFrame</a:t>
                      </a:r>
                      <a:r>
                        <a:rPr lang="zh-CN" altLang="en-US" sz="1800" dirty="0"/>
                        <a:t>用户绘图框架类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800" b="1" dirty="0"/>
                        <a:t>容器窗口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3797639"/>
                  </a:ext>
                </a:extLst>
              </a:tr>
              <a:tr h="73191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hlinkClick r:id="rId3" action="ppaction://hlinkfile"/>
                        </a:rPr>
                        <a:t>DrawWidget</a:t>
                      </a:r>
                      <a:r>
                        <a:rPr lang="zh-CN" altLang="en-US" sz="1800" dirty="0"/>
                        <a:t>绘图区窗口类 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800" b="1" dirty="0"/>
                        <a:t>绘图区域窗口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7430466"/>
                  </a:ext>
                </a:extLst>
              </a:tr>
              <a:tr h="73191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hlinkClick r:id="rId4" action="ppaction://hlinkfile"/>
                        </a:rPr>
                        <a:t>MainWindow</a:t>
                      </a:r>
                      <a:r>
                        <a:rPr lang="zh-CN" altLang="en-US" sz="1800" dirty="0"/>
                        <a:t>实现用户操作的主功能窗口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800" b="1" dirty="0"/>
                        <a:t>主窗口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813112"/>
                  </a:ext>
                </a:extLst>
              </a:tr>
            </a:tbl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4DC07DB-911D-4772-A449-3C0653002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233536"/>
              </p:ext>
            </p:extLst>
          </p:nvPr>
        </p:nvGraphicFramePr>
        <p:xfrm>
          <a:off x="7425634" y="1853754"/>
          <a:ext cx="4514574" cy="3687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282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FB976-5F05-483A-A836-AC1AF83C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altLang="zh-CN" sz="4400" dirty="0" err="1">
                <a:hlinkClick r:id="rId2" action="ppaction://hlinkfile"/>
              </a:rPr>
              <a:t>CenterFrame</a:t>
            </a:r>
            <a:br>
              <a:rPr lang="zh-CN" altLang="zh-CN" sz="4400" dirty="0"/>
            </a:br>
            <a:r>
              <a:rPr lang="en-US" altLang="zh-CN" sz="4400" dirty="0"/>
              <a:t>                        </a:t>
            </a:r>
            <a:r>
              <a:rPr lang="zh-CN" altLang="zh-CN" sz="4000" dirty="0"/>
              <a:t>用户绘图框架类 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24E77F-76E6-44FC-B4AD-9BD205A38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6426" y="2105428"/>
            <a:ext cx="4678428" cy="3712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1D337F-550B-4A2D-A1E7-C04793C42C68}"/>
              </a:ext>
            </a:extLst>
          </p:cNvPr>
          <p:cNvSpPr/>
          <p:nvPr/>
        </p:nvSpPr>
        <p:spPr>
          <a:xfrm>
            <a:off x="1451578" y="2105428"/>
            <a:ext cx="49248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窗口容器，内含左侧绘图区和右侧功能区，集中管理用户的绘图指令 并将参数传递给</a:t>
            </a:r>
            <a:r>
              <a:rPr lang="en-US" altLang="zh-CN" sz="2400" b="1" dirty="0" err="1"/>
              <a:t>DrawWidget</a:t>
            </a:r>
            <a:r>
              <a:rPr lang="zh-CN" altLang="en-US" sz="2400" b="1" dirty="0"/>
              <a:t>类，使之能够正确绘图</a:t>
            </a:r>
          </a:p>
        </p:txBody>
      </p:sp>
    </p:spTree>
    <p:extLst>
      <p:ext uri="{BB962C8B-B14F-4D97-AF65-F5344CB8AC3E}">
        <p14:creationId xmlns:p14="http://schemas.microsoft.com/office/powerpoint/2010/main" val="358918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CAF2B-CAD3-4862-A667-F9407888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altLang="zh-CN" dirty="0"/>
              <a:t> </a:t>
            </a:r>
            <a:r>
              <a:rPr lang="en-US" altLang="zh-CN" sz="4000" b="1" dirty="0" err="1">
                <a:hlinkClick r:id="rId2" action="ppaction://hlinkfile"/>
              </a:rPr>
              <a:t>DrawWidget</a:t>
            </a:r>
            <a:br>
              <a:rPr lang="zh-CN" altLang="zh-CN" sz="4000" b="1" dirty="0"/>
            </a:br>
            <a:r>
              <a:rPr lang="en-US" altLang="zh-CN" sz="4000" b="1" dirty="0"/>
              <a:t>                             </a:t>
            </a:r>
            <a:r>
              <a:rPr lang="zh-CN" altLang="zh-CN" sz="4000" b="1" dirty="0"/>
              <a:t>绘图区窗口类 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3E8311-9E47-4316-B692-30AFA5914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83" y="2109156"/>
            <a:ext cx="4228571" cy="368204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6A688D1-688B-4364-8489-42933FA0A234}"/>
              </a:ext>
            </a:extLst>
          </p:cNvPr>
          <p:cNvSpPr/>
          <p:nvPr/>
        </p:nvSpPr>
        <p:spPr>
          <a:xfrm>
            <a:off x="1451579" y="2109155"/>
            <a:ext cx="524076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本类是绘图的核心对象之一，负责处理用户的绘图操作、画板对象的管理等工作。 </a:t>
            </a:r>
            <a:endParaRPr lang="en-US" altLang="zh-CN" sz="2400" b="1" dirty="0"/>
          </a:p>
          <a:p>
            <a:r>
              <a:rPr lang="zh-CN" altLang="en-US" sz="2400" b="1" dirty="0"/>
              <a:t>绘图操作实现鼠标事件的处理， 画板的管理。</a:t>
            </a:r>
            <a:endParaRPr lang="en-US" altLang="zh-CN" sz="2400" b="1" dirty="0"/>
          </a:p>
          <a:p>
            <a:r>
              <a:rPr lang="zh-CN" altLang="en-US" sz="2400" b="1" dirty="0"/>
              <a:t>处理</a:t>
            </a:r>
            <a:r>
              <a:rPr lang="en-US" altLang="zh-CN" sz="2400" b="1" dirty="0" err="1"/>
              <a:t>resizeEvent</a:t>
            </a:r>
            <a:r>
              <a:rPr lang="zh-CN" altLang="en-US" sz="2400" b="1" dirty="0"/>
              <a:t>和 </a:t>
            </a:r>
            <a:r>
              <a:rPr lang="en-US" altLang="zh-CN" sz="2400" b="1" dirty="0" err="1"/>
              <a:t>paintEvent</a:t>
            </a:r>
            <a:r>
              <a:rPr lang="zh-CN" altLang="en-US" sz="2800" b="1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781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AB38E-849B-4D90-B7FD-920D3AA5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en-US" altLang="zh-CN" sz="4400" b="1" dirty="0"/>
              <a:t> </a:t>
            </a:r>
            <a:r>
              <a:rPr lang="en-US" altLang="zh-CN" sz="4000" b="1" dirty="0" err="1">
                <a:hlinkClick r:id="rId2" action="ppaction://hlinkfile"/>
              </a:rPr>
              <a:t>MainWindow</a:t>
            </a:r>
            <a:br>
              <a:rPr lang="zh-CN" altLang="zh-CN" sz="4000" b="1" dirty="0"/>
            </a:br>
            <a:r>
              <a:rPr lang="en-US" altLang="zh-CN" sz="4000" b="1" dirty="0"/>
              <a:t>                       </a:t>
            </a:r>
            <a:r>
              <a:rPr lang="zh-CN" altLang="zh-CN" sz="4000" b="1" dirty="0"/>
              <a:t>实现用户操作的主功能窗口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934FC-0A4A-4B77-9E7F-D81C3F061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352633" cy="3450613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主要功能 创建工具栏菜单，创建绘图区， 连接相应的信号与槽 </a:t>
            </a:r>
          </a:p>
          <a:p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MainWindow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作为与用户交互的主要窗口，负责工具栏菜单等窗口控件的创建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EDCD15-9694-4732-BAC4-CE0BE416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50" y="2015732"/>
            <a:ext cx="4209524" cy="35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4CDC7-4F10-4DB9-93B0-00B70655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二、实验思路</a:t>
            </a:r>
            <a:r>
              <a:rPr lang="en-US" altLang="zh-CN" sz="4000" b="1" dirty="0"/>
              <a:t>·</a:t>
            </a:r>
            <a:r>
              <a:rPr lang="zh-CN" altLang="en-US" sz="4000" b="1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9C4FF-D6A6-4601-ABDE-0920EC8A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0974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1. </a:t>
            </a:r>
            <a:r>
              <a:rPr lang="zh-CN" altLang="en-US" sz="2600" dirty="0"/>
              <a:t>窗口组件的创建、布局方法</a:t>
            </a:r>
            <a:endParaRPr lang="en-US" altLang="zh-CN" sz="2600" dirty="0"/>
          </a:p>
          <a:p>
            <a:r>
              <a:rPr lang="en-US" altLang="zh-CN" sz="2600" dirty="0"/>
              <a:t>2. Qt </a:t>
            </a:r>
            <a:r>
              <a:rPr lang="zh-CN" altLang="en-US" sz="2600" dirty="0"/>
              <a:t>的绘图系统</a:t>
            </a:r>
            <a:endParaRPr lang="en-US" altLang="zh-CN" sz="2600" dirty="0"/>
          </a:p>
          <a:p>
            <a:r>
              <a:rPr lang="en-US" altLang="zh-CN" sz="2600" dirty="0"/>
              <a:t>3. Qt </a:t>
            </a:r>
            <a:r>
              <a:rPr lang="zh-CN" altLang="en-US" sz="2600" dirty="0"/>
              <a:t>的画笔和画刷</a:t>
            </a:r>
            <a:endParaRPr lang="en-US" altLang="zh-CN" sz="2600" dirty="0"/>
          </a:p>
          <a:p>
            <a:r>
              <a:rPr lang="en-US" altLang="zh-CN" sz="2600" dirty="0"/>
              <a:t>4. </a:t>
            </a:r>
            <a:r>
              <a:rPr lang="zh-CN" altLang="en-US" sz="2600" dirty="0"/>
              <a:t>绘图设备（</a:t>
            </a:r>
            <a:r>
              <a:rPr lang="en-US" altLang="zh-CN" sz="2600" dirty="0"/>
              <a:t>Paint Device</a:t>
            </a:r>
          </a:p>
          <a:p>
            <a:r>
              <a:rPr lang="en-US" altLang="zh-CN" sz="2600" dirty="0"/>
              <a:t>5. </a:t>
            </a:r>
            <a:r>
              <a:rPr lang="zh-CN" altLang="en-US" sz="2600" dirty="0"/>
              <a:t>坐标系统及渲染 </a:t>
            </a:r>
            <a:endParaRPr lang="en-US" altLang="zh-CN" sz="2600" dirty="0"/>
          </a:p>
          <a:p>
            <a:r>
              <a:rPr lang="en-US" altLang="zh-CN" sz="2600" dirty="0"/>
              <a:t>6. </a:t>
            </a:r>
            <a:r>
              <a:rPr lang="zh-CN" altLang="en-US" sz="2600" dirty="0"/>
              <a:t>事件的响应与处理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1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183</TotalTime>
  <Words>1242</Words>
  <Application>Microsoft Office PowerPoint</Application>
  <PresentationFormat>宽屏</PresentationFormat>
  <Paragraphs>130</Paragraphs>
  <Slides>27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等线 Light</vt:lpstr>
      <vt:lpstr>仿宋</vt:lpstr>
      <vt:lpstr>黑体</vt:lpstr>
      <vt:lpstr>华文仿宋</vt:lpstr>
      <vt:lpstr>微软雅黑</vt:lpstr>
      <vt:lpstr>Arial</vt:lpstr>
      <vt:lpstr>Gill Sans MT</vt:lpstr>
      <vt:lpstr>画廊</vt:lpstr>
      <vt:lpstr>程序包</vt:lpstr>
      <vt:lpstr>QT第二次实验                 窗口、控件及基本绘图    </vt:lpstr>
      <vt:lpstr>PowerPoint 演示文稿</vt:lpstr>
      <vt:lpstr>一、实验准备·目的</vt:lpstr>
      <vt:lpstr>一、实验准备· 任务</vt:lpstr>
      <vt:lpstr>二、实验思路</vt:lpstr>
      <vt:lpstr>CenterFrame                         用户绘图框架类  </vt:lpstr>
      <vt:lpstr> DrawWidget                              绘图区窗口类  </vt:lpstr>
      <vt:lpstr> MainWindow                        实现用户操作的主功能窗口 </vt:lpstr>
      <vt:lpstr>二、实验思路·步骤</vt:lpstr>
      <vt:lpstr>1. 窗口组件的创建、布局方法 </vt:lpstr>
      <vt:lpstr>2. Qt 的绘图系统</vt:lpstr>
      <vt:lpstr>3. Qt 的画笔和画刷 </vt:lpstr>
      <vt:lpstr>4. 绘图设备（Paint Device） </vt:lpstr>
      <vt:lpstr>5. 坐标系统及渲染  </vt:lpstr>
      <vt:lpstr>6. 事件的响应与处理 </vt:lpstr>
      <vt:lpstr>三、问题处理·按钮</vt:lpstr>
      <vt:lpstr>  三、问题处理·按钮布局</vt:lpstr>
      <vt:lpstr>PowerPoint 演示文稿</vt:lpstr>
      <vt:lpstr>程序运行结果</vt:lpstr>
      <vt:lpstr>思考心得·painter中的pen和brush区别？ </vt:lpstr>
      <vt:lpstr>思考心得：如何进行布局（Layout）？ </vt:lpstr>
      <vt:lpstr>思考心得：使用枚举变量的好处是什么？ </vt:lpstr>
      <vt:lpstr>思考心得：什么是三态按键？何时使用？ </vt:lpstr>
      <vt:lpstr>思考心得：swich-case语句和if-else语句有何区别？</vt:lpstr>
      <vt:lpstr>思考心得：程序中那些是事件?什么是widget的？   </vt:lpstr>
      <vt:lpstr>实验总结</vt:lpstr>
      <vt:lpstr>谢谢观看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QT第二次实验</dc:title>
  <dc:creator>Administrator</dc:creator>
  <cp:lastModifiedBy>萨 吉代</cp:lastModifiedBy>
  <cp:revision>42</cp:revision>
  <dcterms:created xsi:type="dcterms:W3CDTF">2017-11-15T03:40:00Z</dcterms:created>
  <dcterms:modified xsi:type="dcterms:W3CDTF">2018-10-27T09:40:07Z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2052-10.1.0.6929</vt:lpwstr>
  </property>
</Properties>
</file>