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2"/>
  </p:notesMasterIdLst>
  <p:sldIdLst>
    <p:sldId id="256" r:id="rId5"/>
    <p:sldId id="269" r:id="rId6"/>
    <p:sldId id="266" r:id="rId7"/>
    <p:sldId id="263" r:id="rId8"/>
    <p:sldId id="267" r:id="rId9"/>
    <p:sldId id="26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889"/>
    <a:srgbClr val="5F6E7E"/>
    <a:srgbClr val="6D7F96"/>
    <a:srgbClr val="6D7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>
      <p:cViewPr>
        <p:scale>
          <a:sx n="70" d="100"/>
          <a:sy n="70" d="100"/>
        </p:scale>
        <p:origin x="660" y="90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30-Oct-23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ajidurrhamna002@gmail.com" TargetMode="External"/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irect.me/sajidurrahamn" TargetMode="External"/><Relationship Id="rId4" Type="http://schemas.openxmlformats.org/officeDocument/2006/relationships/hyperlink" Target="https://linkedin.com/in/sajidur-rahman-banglade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7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Sajidur Rahman</a:t>
            </a:r>
            <a:endParaRPr lang="en-US" sz="8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772" y="4218320"/>
            <a:ext cx="4633806" cy="159118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major, my approach is guided by a creative and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mindset. As a diligent, goal-oriented team player, my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consistently enhances and satisfies marketing objectives.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81" y="1620621"/>
            <a:ext cx="1902509" cy="1902509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Provide background information about </a:t>
            </a:r>
            <a:r>
              <a:rPr lang="en-US" sz="2100" dirty="0" smtClean="0"/>
              <a:t>the education which includes institutions</a:t>
            </a:r>
            <a:r>
              <a:rPr lang="en-US" sz="2100" dirty="0" smtClean="0"/>
              <a:t> and education periods from Secondary </a:t>
            </a:r>
            <a:r>
              <a:rPr lang="en-US" sz="2100" dirty="0"/>
              <a:t>S</a:t>
            </a:r>
            <a:r>
              <a:rPr lang="en-US" sz="2100" dirty="0" smtClean="0"/>
              <a:t>chool to Bachelor</a:t>
            </a:r>
            <a:r>
              <a:rPr lang="en-US" sz="2100" dirty="0" smtClean="0"/>
              <a:t>:</a:t>
            </a:r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49" y="2078999"/>
            <a:ext cx="1992993" cy="389371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lIns="72000" rIns="72000">
            <a:normAutofit lnSpcReduction="10000"/>
          </a:bodyPr>
          <a:lstStyle/>
          <a:p>
            <a:pPr algn="l"/>
            <a:r>
              <a:rPr lang="en-US" sz="1800" b="1" dirty="0" smtClean="0"/>
              <a:t>Independent University, Bangladesh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Bachelor of Business Administration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Marketing</a:t>
            </a: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2022 – 2025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F5FE2-B28A-4CCD-9910-126A9581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581" y="2078999"/>
            <a:ext cx="1944000" cy="389371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lIns="72000" rIns="72000">
            <a:normAutofit/>
          </a:bodyPr>
          <a:lstStyle/>
          <a:p>
            <a:pPr algn="l"/>
            <a:r>
              <a:rPr lang="en-US" sz="1800" b="1" dirty="0" smtClean="0"/>
              <a:t>Feni Government College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Higher Secondary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Business Studies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2018 – 2019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4A7A4E-C192-4A89-A661-72D76FF2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2079000"/>
            <a:ext cx="1944000" cy="389371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lIns="72000" rIns="72000">
            <a:normAutofit/>
          </a:bodyPr>
          <a:lstStyle/>
          <a:p>
            <a:pPr algn="l"/>
            <a:r>
              <a:rPr lang="en-US" sz="1800" b="1" dirty="0" smtClean="0"/>
              <a:t>Chhagalnaiya</a:t>
            </a:r>
            <a:r>
              <a:rPr lang="en-US" sz="1800" b="1" dirty="0"/>
              <a:t> </a:t>
            </a:r>
            <a:r>
              <a:rPr lang="en-US" sz="1800" b="1" dirty="0" smtClean="0"/>
              <a:t>Academy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Secondary School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Business Studies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2016 – 2017 </a:t>
            </a:r>
            <a:endParaRPr lang="en-US" dirty="0"/>
          </a:p>
          <a:p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E7453D0-D40E-4463-83A5-ADE525B32AD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2337776"/>
            <a:ext cx="971550" cy="7933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B9CA223-D3A1-4970-848A-26CEBD62287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73" y="2247900"/>
            <a:ext cx="727853" cy="97313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309EE82-F242-4D96-98E6-A564E5488B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938" y="2305144"/>
            <a:ext cx="973137" cy="85865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44000" cy="2700000"/>
          </a:xfrm>
        </p:spPr>
        <p:txBody>
          <a:bodyPr/>
          <a:lstStyle/>
          <a:p>
            <a:r>
              <a:rPr lang="en-US" sz="2000" b="1" dirty="0" smtClean="0"/>
              <a:t>ABC CO.</a:t>
            </a:r>
          </a:p>
          <a:p>
            <a:r>
              <a:rPr lang="en-US" dirty="0" smtClean="0"/>
              <a:t>JAN 2023 - Present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 smtClean="0"/>
              <a:t>Marketing Assistant</a:t>
            </a:r>
            <a:endParaRPr lang="en-US" sz="1800" b="1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Provide information about the significant </a:t>
            </a:r>
            <a:r>
              <a:rPr lang="en-US" sz="2100" dirty="0" smtClean="0"/>
              <a:t>experience.</a:t>
            </a:r>
            <a:endParaRPr lang="en-US" sz="2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28162" y="2215138"/>
            <a:ext cx="194310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Here we identify consumer needs, satisfy consumer needs,</a:t>
            </a:r>
          </a:p>
          <a:p>
            <a:pPr algn="ctr"/>
            <a:r>
              <a:rPr lang="en-US" sz="1700" dirty="0"/>
              <a:t>maintaining customer loyalty, and building customer</a:t>
            </a:r>
          </a:p>
          <a:p>
            <a:pPr algn="ctr"/>
            <a:r>
              <a:rPr lang="en-US" sz="1700" dirty="0"/>
              <a:t>relationship</a:t>
            </a:r>
          </a:p>
        </p:txBody>
      </p:sp>
      <p:sp>
        <p:nvSpPr>
          <p:cNvPr id="9" name="Oval 8"/>
          <p:cNvSpPr/>
          <p:nvPr/>
        </p:nvSpPr>
        <p:spPr>
          <a:xfrm>
            <a:off x="7853355" y="2324100"/>
            <a:ext cx="828001" cy="828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20549" y="2324100"/>
            <a:ext cx="828001" cy="828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7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81600" y="860446"/>
            <a:ext cx="647660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Boost Up Your Career with LinkedIn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IEEE W. E. [Jan 2023]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Introduction </a:t>
            </a:r>
            <a:r>
              <a:rPr lang="en-US" sz="2000" b="1" dirty="0">
                <a:solidFill>
                  <a:schemeClr val="bg1"/>
                </a:solidFill>
              </a:rPr>
              <a:t>to Digital Journalism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Reuters [May 2022]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Certificate of International </a:t>
            </a:r>
            <a:r>
              <a:rPr lang="en-US" sz="2000" b="1" dirty="0" smtClean="0">
                <a:solidFill>
                  <a:schemeClr val="bg1"/>
                </a:solidFill>
              </a:rPr>
              <a:t>Symposium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International </a:t>
            </a:r>
            <a:r>
              <a:rPr lang="en-US" dirty="0">
                <a:solidFill>
                  <a:schemeClr val="bg1"/>
                </a:solidFill>
              </a:rPr>
              <a:t>Global </a:t>
            </a:r>
            <a:r>
              <a:rPr lang="en-US" dirty="0" smtClean="0">
                <a:solidFill>
                  <a:schemeClr val="bg1"/>
                </a:solidFill>
              </a:rPr>
              <a:t>Network [Jun 2021]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Certificate of SPECPOL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Asia </a:t>
            </a:r>
            <a:r>
              <a:rPr lang="en-US" dirty="0">
                <a:solidFill>
                  <a:schemeClr val="bg1"/>
                </a:solidFill>
              </a:rPr>
              <a:t>Youth International Model United </a:t>
            </a:r>
            <a:r>
              <a:rPr lang="en-US" dirty="0" smtClean="0">
                <a:solidFill>
                  <a:schemeClr val="bg1"/>
                </a:solidFill>
              </a:rPr>
              <a:t>Nations [Jun 2021]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MUN 101 &amp; MUN Simulation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International </a:t>
            </a:r>
            <a:r>
              <a:rPr lang="en-US" dirty="0">
                <a:solidFill>
                  <a:schemeClr val="bg1"/>
                </a:solidFill>
              </a:rPr>
              <a:t>Global </a:t>
            </a:r>
            <a:r>
              <a:rPr lang="en-US" dirty="0" smtClean="0">
                <a:solidFill>
                  <a:schemeClr val="bg1"/>
                </a:solidFill>
              </a:rPr>
              <a:t>Network [Apr 2021]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Certificate in National Skill Standard </a:t>
            </a:r>
            <a:r>
              <a:rPr lang="en-US" sz="2000" b="1" dirty="0" smtClean="0">
                <a:solidFill>
                  <a:schemeClr val="bg1"/>
                </a:solidFill>
              </a:rPr>
              <a:t>Basic Course Examination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Bangladesh Technical Education Board [2018]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3" y="1171403"/>
            <a:ext cx="3940813" cy="2221622"/>
          </a:xfrm>
        </p:spPr>
        <p:txBody>
          <a:bodyPr/>
          <a:lstStyle/>
          <a:p>
            <a:r>
              <a:rPr lang="en-US" dirty="0" smtClean="0"/>
              <a:t>Licenses &amp; Certification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3250" y="3507325"/>
            <a:ext cx="3842550" cy="2855913"/>
          </a:xfrm>
        </p:spPr>
        <p:txBody>
          <a:bodyPr/>
          <a:lstStyle/>
          <a:p>
            <a:r>
              <a:rPr lang="en-US" dirty="0" smtClean="0"/>
              <a:t>Explaining some certain set of criteria measured by a third-pity assessment.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5182"/>
            <a:ext cx="3833906" cy="2221622"/>
          </a:xfrm>
        </p:spPr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2037" y="3116804"/>
            <a:ext cx="3842550" cy="2855913"/>
          </a:xfrm>
        </p:spPr>
        <p:txBody>
          <a:bodyPr/>
          <a:lstStyle/>
          <a:p>
            <a:r>
              <a:rPr lang="en-US" sz="2100" dirty="0" smtClean="0"/>
              <a:t>Ability</a:t>
            </a:r>
            <a:r>
              <a:rPr lang="en-US" dirty="0" smtClean="0"/>
              <a:t> to execute or perform tasks efficiently and effectively.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559678"/>
            <a:ext cx="1944000" cy="1813379"/>
          </a:xfrm>
        </p:spPr>
        <p:txBody>
          <a:bodyPr/>
          <a:lstStyle/>
          <a:p>
            <a:r>
              <a:rPr lang="en-US" dirty="0" smtClean="0"/>
              <a:t>Market Research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581" y="559678"/>
            <a:ext cx="1944000" cy="1813379"/>
          </a:xfrm>
        </p:spPr>
        <p:txBody>
          <a:bodyPr/>
          <a:lstStyle/>
          <a:p>
            <a:r>
              <a:rPr lang="en-US" dirty="0" smtClean="0"/>
              <a:t>Public Relation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559678"/>
            <a:ext cx="1944000" cy="1813379"/>
          </a:xfrm>
        </p:spPr>
        <p:txBody>
          <a:bodyPr/>
          <a:lstStyle/>
          <a:p>
            <a:r>
              <a:rPr lang="en-US" dirty="0" smtClean="0"/>
              <a:t>Content Marketing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62550" y="2542379"/>
            <a:ext cx="1944000" cy="1813379"/>
          </a:xfrm>
        </p:spPr>
        <p:txBody>
          <a:bodyPr/>
          <a:lstStyle/>
          <a:p>
            <a:r>
              <a:rPr lang="en-US" dirty="0" smtClean="0"/>
              <a:t>Brand Management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76082" y="2581684"/>
            <a:ext cx="1944000" cy="1813379"/>
          </a:xfrm>
        </p:spPr>
        <p:txBody>
          <a:bodyPr/>
          <a:lstStyle/>
          <a:p>
            <a:r>
              <a:rPr lang="en-US" dirty="0" smtClean="0"/>
              <a:t>Writing and Editing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37545D-50F9-427A-9297-89D0C0CFAB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9113" y="2542379"/>
            <a:ext cx="1944000" cy="181337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Promotional Strategies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00" y="729001"/>
            <a:ext cx="991050" cy="972000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EA436B7-2654-4FEB-A48E-421EF9A9A0B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31" y="729000"/>
            <a:ext cx="991050" cy="972000"/>
          </a:xfrm>
          <a:solidFill>
            <a:schemeClr val="bg1">
              <a:lumMod val="95000"/>
            </a:schemeClr>
          </a:solidFill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A368000-5E96-4DAA-B5E5-BDD2F634DBA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63" y="729001"/>
            <a:ext cx="972000" cy="972000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F9CFDA8-BA9E-4328-B0A0-62AD1193A61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00" y="2711702"/>
            <a:ext cx="991050" cy="972000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D848E5F5-40CC-4937-BDFD-77AE052CF96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81" y="2781301"/>
            <a:ext cx="972000" cy="902402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CF2F104-BBB7-4069-B6BF-9A845C32FDC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63" y="2781300"/>
            <a:ext cx="972000" cy="902402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 txBox="1">
            <a:spLocks/>
          </p:cNvSpPr>
          <p:nvPr/>
        </p:nvSpPr>
        <p:spPr>
          <a:xfrm>
            <a:off x="5167952" y="4572056"/>
            <a:ext cx="1944000" cy="1813379"/>
          </a:xfrm>
          <a:prstGeom prst="rect">
            <a:avLst/>
          </a:prstGeom>
          <a:solidFill>
            <a:schemeClr val="bg1"/>
          </a:solidFill>
        </p:spPr>
        <p:txBody>
          <a:bodyPr vert="horz" lIns="0" tIns="133200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Goal Oriented</a:t>
            </a:r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78C2BF3-B597-4BD5-90B4-54EB9C2F6EE1}"/>
              </a:ext>
            </a:extLst>
          </p:cNvPr>
          <p:cNvSpPr txBox="1">
            <a:spLocks/>
          </p:cNvSpPr>
          <p:nvPr/>
        </p:nvSpPr>
        <p:spPr>
          <a:xfrm>
            <a:off x="7295132" y="4611361"/>
            <a:ext cx="1944000" cy="1813379"/>
          </a:xfrm>
          <a:prstGeom prst="rect">
            <a:avLst/>
          </a:prstGeom>
          <a:solidFill>
            <a:schemeClr val="bg1"/>
          </a:solidFill>
        </p:spPr>
        <p:txBody>
          <a:bodyPr vert="horz" lIns="0" tIns="133200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Customer Acquisition</a:t>
            </a:r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1637545D-50F9-427A-9297-89D0C0CFAB4F}"/>
              </a:ext>
            </a:extLst>
          </p:cNvPr>
          <p:cNvSpPr txBox="1">
            <a:spLocks/>
          </p:cNvSpPr>
          <p:nvPr/>
        </p:nvSpPr>
        <p:spPr>
          <a:xfrm>
            <a:off x="9414515" y="4572056"/>
            <a:ext cx="1944000" cy="1813379"/>
          </a:xfrm>
          <a:prstGeom prst="rect">
            <a:avLst/>
          </a:prstGeom>
          <a:solidFill>
            <a:schemeClr val="bg1"/>
          </a:solidFill>
        </p:spPr>
        <p:txBody>
          <a:bodyPr vert="horz" lIns="0" tIns="133200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Office Application</a:t>
            </a:r>
            <a:endParaRPr lang="en-US" dirty="0"/>
          </a:p>
        </p:txBody>
      </p:sp>
      <p:pic>
        <p:nvPicPr>
          <p:cNvPr id="24" name="Picture Placeholder 22">
            <a:extLst>
              <a:ext uri="{FF2B5EF4-FFF2-40B4-BE49-F238E27FC236}">
                <a16:creationId xmlns:a16="http://schemas.microsoft.com/office/drawing/2014/main" id="{2F9CFDA8-BA9E-4328-B0A0-62AD1193A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00" y="4741377"/>
            <a:ext cx="991050" cy="8662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6" name="Picture Placeholder 24">
            <a:extLst>
              <a:ext uri="{FF2B5EF4-FFF2-40B4-BE49-F238E27FC236}">
                <a16:creationId xmlns:a16="http://schemas.microsoft.com/office/drawing/2014/main" id="{D848E5F5-40CC-4937-BDFD-77AE052CF9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31" y="4741378"/>
            <a:ext cx="991050" cy="8662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8" name="Picture Placeholder 26">
            <a:extLst>
              <a:ext uri="{FF2B5EF4-FFF2-40B4-BE49-F238E27FC236}">
                <a16:creationId xmlns:a16="http://schemas.microsoft.com/office/drawing/2014/main" id="{5CF2F104-BBB7-4069-B6BF-9A845C32FD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63" y="4741377"/>
            <a:ext cx="972000" cy="8662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54073"/>
            <a:ext cx="3833906" cy="1562638"/>
          </a:xfrm>
        </p:spPr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3250" y="3600604"/>
            <a:ext cx="3842550" cy="1178396"/>
          </a:xfrm>
        </p:spPr>
        <p:txBody>
          <a:bodyPr/>
          <a:lstStyle/>
          <a:p>
            <a:r>
              <a:rPr lang="en-US" dirty="0" smtClean="0"/>
              <a:t>Credibility of communication.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BBAFCA-88C5-4965-BDEC-02CBA7481B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81600" y="2250603"/>
            <a:ext cx="1944000" cy="335698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Bangla</a:t>
            </a:r>
          </a:p>
          <a:p>
            <a:r>
              <a:rPr lang="en-US" dirty="0" smtClean="0"/>
              <a:t>Native or Bilingual </a:t>
            </a:r>
            <a:r>
              <a:rPr lang="en-US" dirty="0"/>
              <a:t>P</a:t>
            </a:r>
            <a:r>
              <a:rPr lang="en-US" dirty="0" smtClean="0"/>
              <a:t>roficiency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FE4DC2-8CCB-442B-B83B-CB17CB8293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14406" y="2250604"/>
            <a:ext cx="1944000" cy="335698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English</a:t>
            </a:r>
          </a:p>
          <a:p>
            <a:r>
              <a:rPr lang="en-US" dirty="0" smtClean="0"/>
              <a:t>Professional Working Proficiency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BD5911-3682-4285-879A-C6AC261D87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47213" y="2250603"/>
            <a:ext cx="1944000" cy="335698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Hindi</a:t>
            </a:r>
          </a:p>
          <a:p>
            <a:r>
              <a:rPr lang="en-US" dirty="0" smtClean="0"/>
              <a:t>Professional Working Proficiency</a:t>
            </a:r>
            <a:endParaRPr lang="en-US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DCF608A-9254-4801-8B1F-A7AA58FE590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00" y="2564185"/>
            <a:ext cx="1800000" cy="1348262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7E7712B6-62E7-468F-AE58-5306EA579A7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31" y="2564185"/>
            <a:ext cx="1800000" cy="1348262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D878A039-CB99-412A-BAD5-1D6255F0C32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13" y="2564184"/>
            <a:ext cx="1800000" cy="13482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29552"/>
            <a:ext cx="3833906" cy="764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5181599" y="1518313"/>
            <a:ext cx="6248401" cy="49217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Email</a:t>
            </a:r>
            <a:r>
              <a:rPr lang="pt-BR" dirty="0" smtClean="0"/>
              <a:t>		: </a:t>
            </a:r>
            <a:r>
              <a:rPr lang="pt-BR" dirty="0" smtClean="0">
                <a:hlinkClick r:id="rId3"/>
              </a:rPr>
              <a:t>sajidurrhamna002@gmail.com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Mobile</a:t>
            </a:r>
            <a:r>
              <a:rPr lang="pt-BR" dirty="0" smtClean="0"/>
              <a:t>	: +8801852-021694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Addresss</a:t>
            </a:r>
            <a:r>
              <a:rPr lang="pt-BR" dirty="0" smtClean="0"/>
              <a:t>	: Bashundhara </a:t>
            </a:r>
            <a:r>
              <a:rPr lang="pt-BR" dirty="0"/>
              <a:t>R/A, Dhaka </a:t>
            </a:r>
            <a:r>
              <a:rPr lang="pt-BR" dirty="0" smtClean="0"/>
              <a:t>1229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LinkedIn</a:t>
            </a:r>
            <a:r>
              <a:rPr lang="pt-BR" dirty="0" smtClean="0"/>
              <a:t>	: </a:t>
            </a:r>
            <a:r>
              <a:rPr lang="pt-BR" dirty="0" smtClean="0">
                <a:hlinkClick r:id="rId4"/>
              </a:rPr>
              <a:t>https://linkedin.com/in/sajidur-rahman-bangladesh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/>
              <a:t>Website</a:t>
            </a:r>
            <a:r>
              <a:rPr lang="pt-BR" dirty="0" smtClean="0"/>
              <a:t>: </a:t>
            </a: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direct.me/sajidurrahamn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30775-E195-4C4C-93B0-0261753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B4AFBF-E012-4607-B95C-D9E661912AC6}">
  <ds:schemaRefs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0</TotalTime>
  <Words>274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Headlines</vt:lpstr>
      <vt:lpstr>Sajidur Rahman</vt:lpstr>
      <vt:lpstr>Education</vt:lpstr>
      <vt:lpstr>Work</vt:lpstr>
      <vt:lpstr>Licenses &amp; Certification </vt:lpstr>
      <vt:lpstr>Skills</vt:lpstr>
      <vt:lpstr>Languages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2023-10-30T05:47:22Z</dcterms:created>
  <dcterms:modified xsi:type="dcterms:W3CDTF">2023-10-30T07:59:40Z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