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6" r:id="rId1"/>
  </p:sldMasterIdLst>
  <p:sldIdLst>
    <p:sldId id="261" r:id="rId2"/>
    <p:sldId id="262" r:id="rId3"/>
    <p:sldId id="263" r:id="rId4"/>
    <p:sldId id="264" r:id="rId5"/>
    <p:sldId id="277" r:id="rId6"/>
    <p:sldId id="286" r:id="rId7"/>
    <p:sldId id="285" r:id="rId8"/>
    <p:sldId id="265" r:id="rId9"/>
    <p:sldId id="295" r:id="rId10"/>
    <p:sldId id="296" r:id="rId11"/>
    <p:sldId id="301" r:id="rId12"/>
    <p:sldId id="266" r:id="rId13"/>
    <p:sldId id="273" r:id="rId14"/>
    <p:sldId id="274" r:id="rId15"/>
    <p:sldId id="275" r:id="rId16"/>
    <p:sldId id="267" r:id="rId17"/>
    <p:sldId id="279" r:id="rId18"/>
    <p:sldId id="268" r:id="rId19"/>
    <p:sldId id="287" r:id="rId20"/>
    <p:sldId id="280" r:id="rId21"/>
    <p:sldId id="281" r:id="rId22"/>
    <p:sldId id="282" r:id="rId23"/>
    <p:sldId id="297" r:id="rId24"/>
    <p:sldId id="298" r:id="rId25"/>
    <p:sldId id="299" r:id="rId26"/>
    <p:sldId id="300" r:id="rId27"/>
    <p:sldId id="293" r:id="rId28"/>
    <p:sldId id="292" r:id="rId29"/>
    <p:sldId id="289" r:id="rId30"/>
    <p:sldId id="290" r:id="rId31"/>
    <p:sldId id="291" r:id="rId32"/>
    <p:sldId id="278" r:id="rId33"/>
    <p:sldId id="288" r:id="rId34"/>
    <p:sldId id="302" r:id="rId35"/>
    <p:sldId id="294" r:id="rId36"/>
    <p:sldId id="276" r:id="rId37"/>
    <p:sldId id="272" r:id="rId38"/>
    <p:sldId id="3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1258096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9674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381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99562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904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672645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180942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177603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10851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62C38-5CB5-4F74-BF5E-B870EE444AAA}"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8481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762C38-5CB5-4F74-BF5E-B870EE444AAA}"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095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762C38-5CB5-4F74-BF5E-B870EE444AAA}"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310225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762C38-5CB5-4F74-BF5E-B870EE444AAA}"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40618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62C38-5CB5-4F74-BF5E-B870EE444AAA}"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79473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62C38-5CB5-4F74-BF5E-B870EE444AAA}"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E8E39-0781-4F20-8DE9-A61FBE468E1D}" type="slidenum">
              <a:rPr lang="en-IN" smtClean="0"/>
              <a:t>‹#›</a:t>
            </a:fld>
            <a:endParaRPr lang="en-IN"/>
          </a:p>
        </p:txBody>
      </p:sp>
    </p:spTree>
    <p:extLst>
      <p:ext uri="{BB962C8B-B14F-4D97-AF65-F5344CB8AC3E}">
        <p14:creationId xmlns:p14="http://schemas.microsoft.com/office/powerpoint/2010/main" val="232029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E8E39-0781-4F20-8DE9-A61FBE468E1D}" type="slidenum">
              <a:rPr lang="en-IN" smtClean="0"/>
              <a:t>‹#›</a:t>
            </a:fld>
            <a:endParaRPr lang="en-IN"/>
          </a:p>
        </p:txBody>
      </p:sp>
      <p:sp>
        <p:nvSpPr>
          <p:cNvPr id="5" name="Date Placeholder 4"/>
          <p:cNvSpPr>
            <a:spLocks noGrp="1"/>
          </p:cNvSpPr>
          <p:nvPr>
            <p:ph type="dt" sz="half" idx="10"/>
          </p:nvPr>
        </p:nvSpPr>
        <p:spPr/>
        <p:txBody>
          <a:bodyPr/>
          <a:lstStyle/>
          <a:p>
            <a:fld id="{04762C38-5CB5-4F74-BF5E-B870EE444AAA}" type="datetimeFigureOut">
              <a:rPr lang="en-IN" smtClean="0"/>
              <a:t>20-09-2022</a:t>
            </a:fld>
            <a:endParaRPr lang="en-IN"/>
          </a:p>
        </p:txBody>
      </p:sp>
    </p:spTree>
    <p:extLst>
      <p:ext uri="{BB962C8B-B14F-4D97-AF65-F5344CB8AC3E}">
        <p14:creationId xmlns:p14="http://schemas.microsoft.com/office/powerpoint/2010/main" val="21535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62C38-5CB5-4F74-BF5E-B870EE444AAA}" type="datetimeFigureOut">
              <a:rPr lang="en-IN" smtClean="0"/>
              <a:t>20-09-2022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9E8E39-0781-4F20-8DE9-A61FBE468E1D}" type="slidenum">
              <a:rPr lang="en-IN" smtClean="0"/>
              <a:t>‹#›</a:t>
            </a:fld>
            <a:endParaRPr lang="en-IN"/>
          </a:p>
        </p:txBody>
      </p:sp>
    </p:spTree>
    <p:extLst>
      <p:ext uri="{BB962C8B-B14F-4D97-AF65-F5344CB8AC3E}">
        <p14:creationId xmlns:p14="http://schemas.microsoft.com/office/powerpoint/2010/main" val="2976525012"/>
      </p:ext>
    </p:extLst>
  </p:cSld>
  <p:clrMap bg1="dk1" tx1="lt1" bg2="dk2" tx2="lt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D4BB0-4D1D-32DC-9CA7-B87FDD52728A}"/>
              </a:ext>
            </a:extLst>
          </p:cNvPr>
          <p:cNvSpPr>
            <a:spLocks noGrp="1"/>
          </p:cNvSpPr>
          <p:nvPr>
            <p:ph type="ctrTitle"/>
          </p:nvPr>
        </p:nvSpPr>
        <p:spPr/>
        <p:txBody>
          <a:bodyPr/>
          <a:lstStyle/>
          <a:p>
            <a:pPr algn="ctr"/>
            <a:r>
              <a:rPr lang="en-IN" sz="6000" b="1" i="0" u="none" strike="noStrike" baseline="0" dirty="0">
                <a:latin typeface="Times New Roman" panose="02020603050405020304" pitchFamily="18" charset="0"/>
                <a:cs typeface="Times New Roman" panose="02020603050405020304" pitchFamily="18" charset="0"/>
              </a:rPr>
              <a:t>GROUP 3</a:t>
            </a:r>
            <a:r>
              <a:rPr lang="en-IN" sz="1800" b="0" i="0" u="none" strike="noStrike" baseline="0" dirty="0">
                <a:latin typeface="Roboto-Regular"/>
              </a:rPr>
              <a:t/>
            </a:r>
            <a:br>
              <a:rPr lang="en-IN" sz="1800" b="0" i="0" u="none" strike="noStrike" baseline="0" dirty="0">
                <a:latin typeface="Roboto-Regular"/>
              </a:rPr>
            </a:br>
            <a:endParaRPr lang="en-IN" dirty="0"/>
          </a:p>
        </p:txBody>
      </p:sp>
      <p:sp>
        <p:nvSpPr>
          <p:cNvPr id="3" name="Subtitle 2">
            <a:extLst>
              <a:ext uri="{FF2B5EF4-FFF2-40B4-BE49-F238E27FC236}">
                <a16:creationId xmlns:a16="http://schemas.microsoft.com/office/drawing/2014/main" xmlns="" id="{C536FAE3-47A2-0AF4-2099-001328CD87E1}"/>
              </a:ext>
            </a:extLst>
          </p:cNvPr>
          <p:cNvSpPr>
            <a:spLocks noGrp="1"/>
          </p:cNvSpPr>
          <p:nvPr>
            <p:ph type="subTitle" idx="1"/>
          </p:nvPr>
        </p:nvSpPr>
        <p:spPr/>
        <p:txBody>
          <a:bodyPr>
            <a:normAutofit/>
          </a:bodyPr>
          <a:lstStyle/>
          <a:p>
            <a:pPr algn="ctr"/>
            <a:r>
              <a:rPr lang="en-IN" sz="2400" b="0" i="0" u="none" strike="noStrike" baseline="0" dirty="0">
                <a:solidFill>
                  <a:schemeClr val="accent1"/>
                </a:solidFill>
                <a:latin typeface="Times New Roman" panose="02020603050405020304" pitchFamily="18" charset="0"/>
                <a:cs typeface="Times New Roman" panose="02020603050405020304" pitchFamily="18" charset="0"/>
              </a:rPr>
              <a:t>MINI PROJECT PRESENTATION - 2</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2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Comprehensive overview of </a:t>
            </a:r>
            <a:r>
              <a:rPr lang="en-US" sz="2800" dirty="0" err="1" smtClean="0">
                <a:latin typeface="Times New Roman" panose="02020603050405020304" pitchFamily="18" charset="0"/>
                <a:cs typeface="Times New Roman" panose="02020603050405020304" pitchFamily="18" charset="0"/>
              </a:rPr>
              <a:t>cuffless</a:t>
            </a:r>
            <a:r>
              <a:rPr lang="en-US" sz="2800" dirty="0" smtClean="0">
                <a:latin typeface="Times New Roman" panose="02020603050405020304" pitchFamily="18" charset="0"/>
                <a:cs typeface="Times New Roman" panose="02020603050405020304" pitchFamily="18" charset="0"/>
              </a:rPr>
              <a:t> BP monitoring</a:t>
            </a:r>
          </a:p>
          <a:p>
            <a:r>
              <a:rPr lang="en-US" sz="2800" dirty="0" smtClean="0">
                <a:latin typeface="Times New Roman" panose="02020603050405020304" pitchFamily="18" charset="0"/>
                <a:cs typeface="Times New Roman" panose="02020603050405020304" pitchFamily="18" charset="0"/>
              </a:rPr>
              <a:t>Discusses its clinical relevance.</a:t>
            </a:r>
          </a:p>
          <a:p>
            <a:r>
              <a:rPr lang="en-US" sz="2800" dirty="0" smtClean="0">
                <a:latin typeface="Times New Roman" panose="02020603050405020304" pitchFamily="18" charset="0"/>
                <a:cs typeface="Times New Roman" panose="02020603050405020304" pitchFamily="18" charset="0"/>
              </a:rPr>
              <a:t>Superior method- predict cardiovascular events.</a:t>
            </a:r>
          </a:p>
          <a:p>
            <a:r>
              <a:rPr lang="en-US" sz="2800" dirty="0" smtClean="0">
                <a:latin typeface="Times New Roman" panose="02020603050405020304" pitchFamily="18" charset="0"/>
                <a:cs typeface="Times New Roman" panose="02020603050405020304" pitchFamily="18" charset="0"/>
              </a:rPr>
              <a:t>Asserts it as the most accurate method.</a:t>
            </a:r>
          </a:p>
          <a:p>
            <a:r>
              <a:rPr lang="en-US" sz="2800" dirty="0" smtClean="0">
                <a:latin typeface="Times New Roman" panose="02020603050405020304" pitchFamily="18" charset="0"/>
                <a:cs typeface="Times New Roman" panose="02020603050405020304" pitchFamily="18" charset="0"/>
              </a:rPr>
              <a:t>Integral to modern digital health platforms.</a:t>
            </a:r>
          </a:p>
          <a:p>
            <a:r>
              <a:rPr lang="en-US" sz="2800" dirty="0" smtClean="0">
                <a:latin typeface="Times New Roman" panose="02020603050405020304" pitchFamily="18" charset="0"/>
                <a:cs typeface="Times New Roman" panose="02020603050405020304" pitchFamily="18" charset="0"/>
              </a:rPr>
              <a:t>Advances in component miniaturization, chip design.</a:t>
            </a:r>
          </a:p>
          <a:p>
            <a:endParaRPr lang="en-IN" dirty="0"/>
          </a:p>
        </p:txBody>
      </p:sp>
    </p:spTree>
    <p:extLst>
      <p:ext uri="{BB962C8B-B14F-4D97-AF65-F5344CB8AC3E}">
        <p14:creationId xmlns:p14="http://schemas.microsoft.com/office/powerpoint/2010/main" val="31052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The given conference paper also depicts the relevance of our topic.</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322" y="1930400"/>
            <a:ext cx="5235105" cy="3881437"/>
          </a:xfrm>
        </p:spPr>
      </p:pic>
    </p:spTree>
    <p:extLst>
      <p:ext uri="{BB962C8B-B14F-4D97-AF65-F5344CB8AC3E}">
        <p14:creationId xmlns:p14="http://schemas.microsoft.com/office/powerpoint/2010/main" val="400116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F025F-6912-6F55-6233-7D69C363B1A0}"/>
              </a:ext>
            </a:extLst>
          </p:cNvPr>
          <p:cNvSpPr>
            <a:spLocks noGrp="1"/>
          </p:cNvSpPr>
          <p:nvPr>
            <p:ph type="title"/>
          </p:nvPr>
        </p:nvSpPr>
        <p:spPr>
          <a:xfrm>
            <a:off x="300892" y="209481"/>
            <a:ext cx="8610600" cy="1293028"/>
          </a:xfrm>
        </p:spPr>
        <p:txBody>
          <a:bodyPr>
            <a:normAutofit/>
          </a:bodyPr>
          <a:lstStyle/>
          <a:p>
            <a:pPr algn="l"/>
            <a:r>
              <a:rPr lang="en-IN" b="1" i="0" u="sng" strike="noStrike" baseline="0" dirty="0" smtClean="0">
                <a:latin typeface="Times New Roman" panose="02020603050405020304" pitchFamily="18" charset="0"/>
                <a:cs typeface="Times New Roman" panose="02020603050405020304" pitchFamily="18" charset="0"/>
              </a:rPr>
              <a:t>LITERATURE </a:t>
            </a:r>
            <a:r>
              <a:rPr lang="en-IN" b="1" i="0" u="sng" strike="noStrike" baseline="0" dirty="0">
                <a:latin typeface="Times New Roman" panose="02020603050405020304" pitchFamily="18" charset="0"/>
                <a:cs typeface="Times New Roman" panose="02020603050405020304" pitchFamily="18" charset="0"/>
              </a:rPr>
              <a:t>SURVEY</a:t>
            </a:r>
            <a:endParaRPr lang="en-IN"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FACE6B30-74D6-3F05-3CC3-BF2098FD3D9C}"/>
              </a:ext>
            </a:extLst>
          </p:cNvPr>
          <p:cNvGraphicFramePr>
            <a:graphicFrameLocks noGrp="1"/>
          </p:cNvGraphicFramePr>
          <p:nvPr>
            <p:ph idx="1"/>
            <p:extLst>
              <p:ext uri="{D42A27DB-BD31-4B8C-83A1-F6EECF244321}">
                <p14:modId xmlns:p14="http://schemas.microsoft.com/office/powerpoint/2010/main" val="3354185558"/>
              </p:ext>
            </p:extLst>
          </p:nvPr>
        </p:nvGraphicFramePr>
        <p:xfrm>
          <a:off x="300892" y="1458838"/>
          <a:ext cx="11491417" cy="5002347"/>
        </p:xfrm>
        <a:graphic>
          <a:graphicData uri="http://schemas.openxmlformats.org/drawingml/2006/table">
            <a:tbl>
              <a:tblPr firstRow="1" bandRow="1">
                <a:tableStyleId>{5C22544A-7EE6-4342-B048-85BDC9FD1C3A}</a:tableStyleId>
              </a:tblPr>
              <a:tblGrid>
                <a:gridCol w="848490">
                  <a:extLst>
                    <a:ext uri="{9D8B030D-6E8A-4147-A177-3AD203B41FA5}">
                      <a16:colId xmlns:a16="http://schemas.microsoft.com/office/drawing/2014/main" xmlns="" val="2075935243"/>
                    </a:ext>
                  </a:extLst>
                </a:gridCol>
                <a:gridCol w="1301792">
                  <a:extLst>
                    <a:ext uri="{9D8B030D-6E8A-4147-A177-3AD203B41FA5}">
                      <a16:colId xmlns:a16="http://schemas.microsoft.com/office/drawing/2014/main" xmlns="" val="1217794084"/>
                    </a:ext>
                  </a:extLst>
                </a:gridCol>
                <a:gridCol w="1410275">
                  <a:extLst>
                    <a:ext uri="{9D8B030D-6E8A-4147-A177-3AD203B41FA5}">
                      <a16:colId xmlns:a16="http://schemas.microsoft.com/office/drawing/2014/main" xmlns="" val="1614055670"/>
                    </a:ext>
                  </a:extLst>
                </a:gridCol>
                <a:gridCol w="2580338">
                  <a:extLst>
                    <a:ext uri="{9D8B030D-6E8A-4147-A177-3AD203B41FA5}">
                      <a16:colId xmlns:a16="http://schemas.microsoft.com/office/drawing/2014/main" xmlns="" val="2172714285"/>
                    </a:ext>
                  </a:extLst>
                </a:gridCol>
                <a:gridCol w="3435286">
                  <a:extLst>
                    <a:ext uri="{9D8B030D-6E8A-4147-A177-3AD203B41FA5}">
                      <a16:colId xmlns:a16="http://schemas.microsoft.com/office/drawing/2014/main" xmlns="" val="699121310"/>
                    </a:ext>
                  </a:extLst>
                </a:gridCol>
                <a:gridCol w="1915236">
                  <a:extLst>
                    <a:ext uri="{9D8B030D-6E8A-4147-A177-3AD203B41FA5}">
                      <a16:colId xmlns:a16="http://schemas.microsoft.com/office/drawing/2014/main" xmlns="" val="3760772492"/>
                    </a:ext>
                  </a:extLst>
                </a:gridCol>
              </a:tblGrid>
              <a:tr h="1034664">
                <a:tc>
                  <a:txBody>
                    <a:bodyPr/>
                    <a:lstStyle/>
                    <a:p>
                      <a:r>
                        <a:rPr lang="en-IN" dirty="0"/>
                        <a:t>Serial</a:t>
                      </a:r>
                    </a:p>
                    <a:p>
                      <a:r>
                        <a:rPr lang="en-IN" dirty="0"/>
                        <a:t>No.</a:t>
                      </a:r>
                    </a:p>
                  </a:txBody>
                  <a:tcPr/>
                </a:tc>
                <a:tc>
                  <a:txBody>
                    <a:bodyPr/>
                    <a:lstStyle/>
                    <a:p>
                      <a:r>
                        <a:rPr lang="en-IN" dirty="0"/>
                        <a:t>Published</a:t>
                      </a:r>
                    </a:p>
                    <a:p>
                      <a:r>
                        <a:rPr lang="en-IN" dirty="0"/>
                        <a:t>Year</a:t>
                      </a:r>
                    </a:p>
                  </a:txBody>
                  <a:tcPr/>
                </a:tc>
                <a:tc>
                  <a:txBody>
                    <a:bodyPr/>
                    <a:lstStyle/>
                    <a:p>
                      <a:r>
                        <a:rPr lang="en-IN" dirty="0"/>
                        <a:t>Author</a:t>
                      </a:r>
                    </a:p>
                  </a:txBody>
                  <a:tcPr/>
                </a:tc>
                <a:tc>
                  <a:txBody>
                    <a:bodyPr/>
                    <a:lstStyle/>
                    <a:p>
                      <a:r>
                        <a:rPr lang="en-IN" dirty="0"/>
                        <a:t>Topic</a:t>
                      </a:r>
                    </a:p>
                  </a:txBody>
                  <a:tcPr/>
                </a:tc>
                <a:tc>
                  <a:txBody>
                    <a:bodyPr/>
                    <a:lstStyle/>
                    <a:p>
                      <a:r>
                        <a:rPr lang="en-IN" dirty="0"/>
                        <a:t>Methodology</a:t>
                      </a:r>
                    </a:p>
                  </a:txBody>
                  <a:tcPr/>
                </a:tc>
                <a:tc>
                  <a:txBody>
                    <a:bodyPr/>
                    <a:lstStyle/>
                    <a:p>
                      <a:r>
                        <a:rPr lang="en-IN" dirty="0"/>
                        <a:t>Remarks</a:t>
                      </a:r>
                    </a:p>
                  </a:txBody>
                  <a:tcPr/>
                </a:tc>
                <a:extLst>
                  <a:ext uri="{0D108BD9-81ED-4DB2-BD59-A6C34878D82A}">
                    <a16:rowId xmlns:a16="http://schemas.microsoft.com/office/drawing/2014/main" xmlns="" val="2998223093"/>
                  </a:ext>
                </a:extLst>
              </a:tr>
              <a:tr h="3967683">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sv-SE" sz="1600" dirty="0">
                          <a:latin typeface="Times New Roman" panose="02020603050405020304" pitchFamily="18" charset="0"/>
                          <a:cs typeface="Times New Roman" panose="02020603050405020304" pitchFamily="18" charset="0"/>
                        </a:rPr>
                        <a:t>Yung-Hui Li, Latifa Nabila Harfiya, Kartika Purwandari and Yue-Der Lin</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Real-Time Cuffless Continuous Blood Pressure Estimation Using Deep Learning Model</a:t>
                      </a:r>
                    </a:p>
                    <a:p>
                      <a:endParaRPr lang="en-IN" dirty="0"/>
                    </a:p>
                  </a:txBody>
                  <a:tcPr/>
                </a:tc>
                <a:tc>
                  <a:txBody>
                    <a:bodyPr/>
                    <a:lstStyle/>
                    <a:p>
                      <a:pPr marL="285750" indent="-285750">
                        <a:buFont typeface="Arial" panose="020B0604020202020204" pitchFamily="34" charset="0"/>
                        <a:buChar char="•"/>
                      </a:pPr>
                      <a:r>
                        <a:rPr lang="en-US" dirty="0"/>
                        <a:t> blood pressure estimation algorithm based on a deep learning model that contains </a:t>
                      </a:r>
                      <a:r>
                        <a:rPr lang="en-US" dirty="0" err="1"/>
                        <a:t>BiLSTM</a:t>
                      </a:r>
                      <a:r>
                        <a:rPr lang="en-US" dirty="0"/>
                        <a:t> (Bidirectional Long Short-Term Memory) in the first layer and followed by n layers of LSTM.</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Specifically, used residual connection for each LSTM layer with the input of seven features</a:t>
                      </a:r>
                      <a:endParaRPr lang="en-US" dirty="0"/>
                    </a:p>
                    <a:p>
                      <a:endParaRPr lang="en-IN" dirty="0"/>
                    </a:p>
                  </a:txBody>
                  <a:tcPr/>
                </a:tc>
                <a:tc>
                  <a:txBody>
                    <a:bodyPr/>
                    <a:lstStyle/>
                    <a:p>
                      <a:pPr marL="285750" indent="-285750">
                        <a:buFont typeface="Arial" panose="020B0604020202020204" pitchFamily="34" charset="0"/>
                        <a:buChar char="•"/>
                      </a:pPr>
                      <a:r>
                        <a:rPr lang="en-US" dirty="0"/>
                        <a:t>The features are generated from the ECG signal or/and PPG signals</a:t>
                      </a:r>
                      <a:endParaRPr lang="en-IN" dirty="0"/>
                    </a:p>
                  </a:txBody>
                  <a:tcPr/>
                </a:tc>
                <a:extLst>
                  <a:ext uri="{0D108BD9-81ED-4DB2-BD59-A6C34878D82A}">
                    <a16:rowId xmlns:a16="http://schemas.microsoft.com/office/drawing/2014/main" xmlns="" val="3892497366"/>
                  </a:ext>
                </a:extLst>
              </a:tr>
            </a:tbl>
          </a:graphicData>
        </a:graphic>
      </p:graphicFrame>
    </p:spTree>
    <p:extLst>
      <p:ext uri="{BB962C8B-B14F-4D97-AF65-F5344CB8AC3E}">
        <p14:creationId xmlns:p14="http://schemas.microsoft.com/office/powerpoint/2010/main" val="1664919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22C9F-ACC1-A356-790B-7A0BEBCF0C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60D4DC8-3A29-3C93-483E-F5B806B4264B}"/>
              </a:ext>
            </a:extLst>
          </p:cNvPr>
          <p:cNvSpPr>
            <a:spLocks noGrp="1"/>
          </p:cNvSpPr>
          <p:nvPr>
            <p:ph idx="1"/>
          </p:nvPr>
        </p:nvSpPr>
        <p:spPr/>
        <p:txBody>
          <a:bodyPr/>
          <a:lstStyle/>
          <a:p>
            <a:pPr marL="0" indent="0">
              <a:buNone/>
            </a:pPr>
            <a:endParaRPr lang="en-IN" dirty="0"/>
          </a:p>
        </p:txBody>
      </p:sp>
      <p:graphicFrame>
        <p:nvGraphicFramePr>
          <p:cNvPr id="4" name="Table 4">
            <a:extLst>
              <a:ext uri="{FF2B5EF4-FFF2-40B4-BE49-F238E27FC236}">
                <a16:creationId xmlns:a16="http://schemas.microsoft.com/office/drawing/2014/main" xmlns="" id="{612C060D-2FF4-78C4-D587-2A5FC1D54005}"/>
              </a:ext>
            </a:extLst>
          </p:cNvPr>
          <p:cNvGraphicFramePr>
            <a:graphicFrameLocks/>
          </p:cNvGraphicFramePr>
          <p:nvPr>
            <p:extLst>
              <p:ext uri="{D42A27DB-BD31-4B8C-83A1-F6EECF244321}">
                <p14:modId xmlns:p14="http://schemas.microsoft.com/office/powerpoint/2010/main" val="4000831733"/>
              </p:ext>
            </p:extLst>
          </p:nvPr>
        </p:nvGraphicFramePr>
        <p:xfrm>
          <a:off x="125046" y="182880"/>
          <a:ext cx="11789509" cy="6492240"/>
        </p:xfrm>
        <a:graphic>
          <a:graphicData uri="http://schemas.openxmlformats.org/drawingml/2006/table">
            <a:tbl>
              <a:tblPr firstRow="1" bandRow="1">
                <a:tableStyleId>{21E4AEA4-8DFA-4A89-87EB-49C32662AFE0}</a:tableStyleId>
              </a:tblPr>
              <a:tblGrid>
                <a:gridCol w="789354">
                  <a:extLst>
                    <a:ext uri="{9D8B030D-6E8A-4147-A177-3AD203B41FA5}">
                      <a16:colId xmlns:a16="http://schemas.microsoft.com/office/drawing/2014/main" xmlns="" val="2075935243"/>
                    </a:ext>
                  </a:extLst>
                </a:gridCol>
                <a:gridCol w="820615">
                  <a:extLst>
                    <a:ext uri="{9D8B030D-6E8A-4147-A177-3AD203B41FA5}">
                      <a16:colId xmlns:a16="http://schemas.microsoft.com/office/drawing/2014/main" xmlns="" val="1217794084"/>
                    </a:ext>
                  </a:extLst>
                </a:gridCol>
                <a:gridCol w="1742831">
                  <a:extLst>
                    <a:ext uri="{9D8B030D-6E8A-4147-A177-3AD203B41FA5}">
                      <a16:colId xmlns:a16="http://schemas.microsoft.com/office/drawing/2014/main" xmlns="" val="1614055670"/>
                    </a:ext>
                  </a:extLst>
                </a:gridCol>
                <a:gridCol w="1914769">
                  <a:extLst>
                    <a:ext uri="{9D8B030D-6E8A-4147-A177-3AD203B41FA5}">
                      <a16:colId xmlns:a16="http://schemas.microsoft.com/office/drawing/2014/main" xmlns="" val="2172714285"/>
                    </a:ext>
                  </a:extLst>
                </a:gridCol>
                <a:gridCol w="4165600">
                  <a:extLst>
                    <a:ext uri="{9D8B030D-6E8A-4147-A177-3AD203B41FA5}">
                      <a16:colId xmlns:a16="http://schemas.microsoft.com/office/drawing/2014/main" xmlns="" val="699121310"/>
                    </a:ext>
                  </a:extLst>
                </a:gridCol>
                <a:gridCol w="2356340">
                  <a:extLst>
                    <a:ext uri="{9D8B030D-6E8A-4147-A177-3AD203B41FA5}">
                      <a16:colId xmlns:a16="http://schemas.microsoft.com/office/drawing/2014/main" xmlns="" val="3760772492"/>
                    </a:ext>
                  </a:extLst>
                </a:gridCol>
              </a:tblGrid>
              <a:tr h="633046">
                <a:tc>
                  <a:txBody>
                    <a:bodyPr/>
                    <a:lstStyle/>
                    <a:p>
                      <a:r>
                        <a:rPr lang="en-IN" dirty="0"/>
                        <a:t>Serial</a:t>
                      </a:r>
                    </a:p>
                    <a:p>
                      <a:r>
                        <a:rPr lang="en-IN" dirty="0"/>
                        <a:t>No.</a:t>
                      </a:r>
                    </a:p>
                  </a:txBody>
                  <a:tcPr/>
                </a:tc>
                <a:tc>
                  <a:txBody>
                    <a:bodyPr/>
                    <a:lstStyle/>
                    <a:p>
                      <a:r>
                        <a:rPr lang="en-IN" dirty="0"/>
                        <a:t>Published</a:t>
                      </a:r>
                    </a:p>
                    <a:p>
                      <a:r>
                        <a:rPr lang="en-IN" dirty="0"/>
                        <a:t>Year</a:t>
                      </a:r>
                    </a:p>
                  </a:txBody>
                  <a:tcPr/>
                </a:tc>
                <a:tc>
                  <a:txBody>
                    <a:bodyPr/>
                    <a:lstStyle/>
                    <a:p>
                      <a:r>
                        <a:rPr lang="en-IN" dirty="0"/>
                        <a:t>Author</a:t>
                      </a:r>
                    </a:p>
                  </a:txBody>
                  <a:tcPr/>
                </a:tc>
                <a:tc>
                  <a:txBody>
                    <a:bodyPr/>
                    <a:lstStyle/>
                    <a:p>
                      <a:r>
                        <a:rPr lang="en-IN" dirty="0"/>
                        <a:t>Topic</a:t>
                      </a:r>
                    </a:p>
                  </a:txBody>
                  <a:tcPr/>
                </a:tc>
                <a:tc>
                  <a:txBody>
                    <a:bodyPr/>
                    <a:lstStyle/>
                    <a:p>
                      <a:r>
                        <a:rPr lang="en-IN" dirty="0"/>
                        <a:t>Methodology</a:t>
                      </a:r>
                    </a:p>
                  </a:txBody>
                  <a:tcPr/>
                </a:tc>
                <a:tc>
                  <a:txBody>
                    <a:bodyPr/>
                    <a:lstStyle/>
                    <a:p>
                      <a:r>
                        <a:rPr lang="en-IN" dirty="0"/>
                        <a:t>Remarks</a:t>
                      </a:r>
                    </a:p>
                  </a:txBody>
                  <a:tcPr/>
                </a:tc>
                <a:extLst>
                  <a:ext uri="{0D108BD9-81ED-4DB2-BD59-A6C34878D82A}">
                    <a16:rowId xmlns:a16="http://schemas.microsoft.com/office/drawing/2014/main" xmlns="" val="2998223093"/>
                  </a:ext>
                </a:extLst>
              </a:tr>
              <a:tr h="5493217">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Syed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Ghufran</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Khalid,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Haipeng</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Liu, Tahir Zia,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Jufen</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Zhang, Fei Chen, </a:t>
                      </a:r>
                      <a:r>
                        <a:rPr lang="en-IN"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Dingchang</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Zheng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Cuffless Blood Pressure Estimation Using Single Channel Photoplethysmography: A Two-Step Method</a:t>
                      </a:r>
                    </a:p>
                    <a:p>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aims to validate an innovative two-step method for PPG-based cuffless BP estimation.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combined database was derived from two online databases (Queensland and MIMIC II) to cover a wide range of corresponding BPs.</a:t>
                      </a:r>
                    </a:p>
                    <a:p>
                      <a:pPr marL="285750" indent="-285750">
                        <a:buFont typeface="Arial" panose="020B0604020202020204" pitchFamily="34" charset="0"/>
                        <a:buChar char="•"/>
                      </a:pPr>
                      <a:endPar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total, there were 18010 raw PPG signal segments (5 seconds for each) with corresponding BPs, separated into two halves for training and testing of algorithms.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Each PPG signal segment was pre-processed to extract 16 signal features. Later, three significant features have been selected using multicollinearity test</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traditional generic (trained with uncategorized BP) algorithm and two-step algorithm (specifically optimized for each BP category) were developed using machine learning.</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Generally, the two-step algorithm achieved the AAMI/ISO standard in estimating systolic BP and diastolic BP.</a:t>
                      </a:r>
                    </a:p>
                  </a:txBody>
                  <a:tcPr/>
                </a:tc>
                <a:extLst>
                  <a:ext uri="{0D108BD9-81ED-4DB2-BD59-A6C34878D82A}">
                    <a16:rowId xmlns:a16="http://schemas.microsoft.com/office/drawing/2014/main" xmlns="" val="3892497366"/>
                  </a:ext>
                </a:extLst>
              </a:tr>
            </a:tbl>
          </a:graphicData>
        </a:graphic>
      </p:graphicFrame>
    </p:spTree>
    <p:extLst>
      <p:ext uri="{BB962C8B-B14F-4D97-AF65-F5344CB8AC3E}">
        <p14:creationId xmlns:p14="http://schemas.microsoft.com/office/powerpoint/2010/main" val="2488447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C90FC-070B-D067-1656-F9FCF5DE23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C75B77E-5543-80C9-01E5-F67BA3360A20}"/>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xmlns="" id="{16266D9C-9001-14D9-5F6D-DCEAF5F283ED}"/>
              </a:ext>
            </a:extLst>
          </p:cNvPr>
          <p:cNvGraphicFramePr>
            <a:graphicFrameLocks/>
          </p:cNvGraphicFramePr>
          <p:nvPr>
            <p:extLst>
              <p:ext uri="{D42A27DB-BD31-4B8C-83A1-F6EECF244321}">
                <p14:modId xmlns:p14="http://schemas.microsoft.com/office/powerpoint/2010/main" val="3476587170"/>
              </p:ext>
            </p:extLst>
          </p:nvPr>
        </p:nvGraphicFramePr>
        <p:xfrm>
          <a:off x="128953" y="826058"/>
          <a:ext cx="11934094" cy="5267569"/>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xmlns="" val="2075935243"/>
                    </a:ext>
                  </a:extLst>
                </a:gridCol>
                <a:gridCol w="1211385">
                  <a:extLst>
                    <a:ext uri="{9D8B030D-6E8A-4147-A177-3AD203B41FA5}">
                      <a16:colId xmlns:a16="http://schemas.microsoft.com/office/drawing/2014/main" xmlns="" val="1217794084"/>
                    </a:ext>
                  </a:extLst>
                </a:gridCol>
                <a:gridCol w="1568919">
                  <a:extLst>
                    <a:ext uri="{9D8B030D-6E8A-4147-A177-3AD203B41FA5}">
                      <a16:colId xmlns:a16="http://schemas.microsoft.com/office/drawing/2014/main" xmlns="" val="1614055670"/>
                    </a:ext>
                  </a:extLst>
                </a:gridCol>
                <a:gridCol w="2784353">
                  <a:extLst>
                    <a:ext uri="{9D8B030D-6E8A-4147-A177-3AD203B41FA5}">
                      <a16:colId xmlns:a16="http://schemas.microsoft.com/office/drawing/2014/main" xmlns="" val="2172714285"/>
                    </a:ext>
                  </a:extLst>
                </a:gridCol>
                <a:gridCol w="3243048">
                  <a:extLst>
                    <a:ext uri="{9D8B030D-6E8A-4147-A177-3AD203B41FA5}">
                      <a16:colId xmlns:a16="http://schemas.microsoft.com/office/drawing/2014/main" xmlns="" val="699121310"/>
                    </a:ext>
                  </a:extLst>
                </a:gridCol>
                <a:gridCol w="2313589">
                  <a:extLst>
                    <a:ext uri="{9D8B030D-6E8A-4147-A177-3AD203B41FA5}">
                      <a16:colId xmlns:a16="http://schemas.microsoft.com/office/drawing/2014/main" xmlns="" val="3760772492"/>
                    </a:ext>
                  </a:extLst>
                </a:gridCol>
              </a:tblGrid>
              <a:tr h="907841">
                <a:tc>
                  <a:txBody>
                    <a:bodyPr/>
                    <a:lstStyle/>
                    <a:p>
                      <a:r>
                        <a:rPr lang="en-IN" sz="1600" dirty="0">
                          <a:latin typeface="Times New Roman" panose="02020603050405020304" pitchFamily="18" charset="0"/>
                          <a:cs typeface="Times New Roman" panose="02020603050405020304" pitchFamily="18" charset="0"/>
                        </a:rPr>
                        <a:t>Serial</a:t>
                      </a:r>
                    </a:p>
                    <a:p>
                      <a:r>
                        <a:rPr lang="en-IN" sz="1600" dirty="0">
                          <a:latin typeface="Times New Roman" panose="02020603050405020304" pitchFamily="18" charset="0"/>
                          <a:cs typeface="Times New Roman" panose="02020603050405020304" pitchFamily="18" charset="0"/>
                        </a:rPr>
                        <a:t>No.</a:t>
                      </a:r>
                    </a:p>
                  </a:txBody>
                  <a:tcPr/>
                </a:tc>
                <a:tc>
                  <a:txBody>
                    <a:bodyPr/>
                    <a:lstStyle/>
                    <a:p>
                      <a:r>
                        <a:rPr lang="en-IN" sz="1600" dirty="0">
                          <a:latin typeface="Times New Roman" panose="02020603050405020304" pitchFamily="18" charset="0"/>
                          <a:cs typeface="Times New Roman" panose="02020603050405020304" pitchFamily="18" charset="0"/>
                        </a:rPr>
                        <a:t>Published</a:t>
                      </a:r>
                    </a:p>
                    <a:p>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Author</a:t>
                      </a:r>
                    </a:p>
                  </a:txBody>
                  <a:tcPr/>
                </a:tc>
                <a:tc>
                  <a:txBody>
                    <a:bodyPr/>
                    <a:lstStyle/>
                    <a:p>
                      <a:r>
                        <a:rPr lang="en-IN" sz="1600" dirty="0">
                          <a:latin typeface="Times New Roman" panose="02020603050405020304" pitchFamily="18" charset="0"/>
                          <a:cs typeface="Times New Roman" panose="02020603050405020304" pitchFamily="18" charset="0"/>
                        </a:rPr>
                        <a:t>Topic</a:t>
                      </a:r>
                    </a:p>
                  </a:txBody>
                  <a:tcPr/>
                </a:tc>
                <a:tc>
                  <a:txBody>
                    <a:bodyPr/>
                    <a:lstStyle/>
                    <a:p>
                      <a:r>
                        <a:rPr lang="en-IN" sz="1600" dirty="0">
                          <a:latin typeface="Times New Roman" panose="02020603050405020304" pitchFamily="18" charset="0"/>
                          <a:cs typeface="Times New Roman" panose="02020603050405020304" pitchFamily="18" charset="0"/>
                        </a:rPr>
                        <a:t>Methodology</a:t>
                      </a:r>
                    </a:p>
                  </a:txBody>
                  <a:tcPr/>
                </a:tc>
                <a:tc>
                  <a:txBody>
                    <a:bodyPr/>
                    <a:lstStyle/>
                    <a:p>
                      <a:r>
                        <a:rPr lang="en-IN" sz="16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xmlns="" val="2998223093"/>
                  </a:ext>
                </a:extLst>
              </a:tr>
              <a:tr h="4359728">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r>
                        <a:rPr lang="en-IN" sz="1600" dirty="0" err="1">
                          <a:latin typeface="Times New Roman" panose="02020603050405020304" pitchFamily="18" charset="0"/>
                          <a:cs typeface="Times New Roman" panose="02020603050405020304" pitchFamily="18" charset="0"/>
                        </a:rPr>
                        <a:t>Geerthy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Thambiraj</a:t>
                      </a:r>
                      <a:r>
                        <a:rPr lang="en-IN" sz="1600" dirty="0">
                          <a:latin typeface="Times New Roman" panose="02020603050405020304" pitchFamily="18" charset="0"/>
                          <a:cs typeface="Times New Roman" panose="02020603050405020304" pitchFamily="18" charset="0"/>
                        </a:rPr>
                        <a:t>, Uma Gandhi, </a:t>
                      </a:r>
                      <a:r>
                        <a:rPr lang="en-IN" sz="1600" dirty="0" err="1">
                          <a:latin typeface="Times New Roman" panose="02020603050405020304" pitchFamily="18" charset="0"/>
                          <a:cs typeface="Times New Roman" panose="02020603050405020304" pitchFamily="18" charset="0"/>
                        </a:rPr>
                        <a:t>Umapathy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Mangalanathan</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Jeya</a:t>
                      </a:r>
                      <a:r>
                        <a:rPr lang="en-IN" sz="1600" dirty="0">
                          <a:latin typeface="Times New Roman" panose="02020603050405020304" pitchFamily="18" charset="0"/>
                          <a:cs typeface="Times New Roman" panose="02020603050405020304" pitchFamily="18" charset="0"/>
                        </a:rPr>
                        <a:t> Maria Jose, M . Anand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Investigation on the effect of Womersley number, ECG and PPG features for cuff less blood pressure estimation using machine learning</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New feature, Womersley number reflects the flow properties of blood is proposed for cuffless estimation of BP.</a:t>
                      </a:r>
                    </a:p>
                    <a:p>
                      <a:pPr marL="285750" indent="-285750">
                        <a:buFont typeface="Arial" panose="020B0604020202020204" pitchFamily="34" charset="0"/>
                        <a:buChar char="•"/>
                      </a:pPr>
                      <a:endParaRPr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Optimal feature set are derived using </a:t>
                      </a:r>
                      <a:r>
                        <a:rPr lang="en-US" sz="1600" b="0" i="0" u="none" kern="1200" dirty="0">
                          <a:solidFill>
                            <a:schemeClr val="bg1"/>
                          </a:solidFill>
                          <a:effectLst/>
                          <a:latin typeface="Times New Roman" panose="02020603050405020304" pitchFamily="18" charset="0"/>
                          <a:ea typeface="+mn-ea"/>
                          <a:cs typeface="Times New Roman" panose="02020603050405020304" pitchFamily="18" charset="0"/>
                        </a:rPr>
                        <a:t>Genetic algorithm method </a:t>
                      </a: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and relevance between ECG features and BP is analyzed.</a:t>
                      </a:r>
                    </a:p>
                    <a:p>
                      <a:pPr marL="285750" indent="-285750">
                        <a:buFont typeface="Arial" panose="020B0604020202020204" pitchFamily="34" charset="0"/>
                        <a:buChar char="•"/>
                      </a:pPr>
                      <a:endParaRPr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Identifying the associations of ECG features with BP helps in selecting relevant features which minimize the computational cost as well as errors in the assessment of BP.</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ECG time domain features along with PPG features outperforms the machine learning model trained with PPG features alone.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92497366"/>
                  </a:ext>
                </a:extLst>
              </a:tr>
            </a:tbl>
          </a:graphicData>
        </a:graphic>
      </p:graphicFrame>
    </p:spTree>
    <p:extLst>
      <p:ext uri="{BB962C8B-B14F-4D97-AF65-F5344CB8AC3E}">
        <p14:creationId xmlns:p14="http://schemas.microsoft.com/office/powerpoint/2010/main" val="85847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CC569-E439-BEE3-23B8-106194D759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E4BCD60-3B98-7765-409A-F3BAF4D6687B}"/>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xmlns="" id="{FBBE4F39-704F-2C65-A741-E41DD9CFFAC7}"/>
              </a:ext>
            </a:extLst>
          </p:cNvPr>
          <p:cNvGraphicFramePr>
            <a:graphicFrameLocks/>
          </p:cNvGraphicFramePr>
          <p:nvPr>
            <p:extLst>
              <p:ext uri="{D42A27DB-BD31-4B8C-83A1-F6EECF244321}">
                <p14:modId xmlns:p14="http://schemas.microsoft.com/office/powerpoint/2010/main" val="1499649151"/>
              </p:ext>
            </p:extLst>
          </p:nvPr>
        </p:nvGraphicFramePr>
        <p:xfrm>
          <a:off x="300891" y="578973"/>
          <a:ext cx="11590218" cy="5090454"/>
        </p:xfrm>
        <a:graphic>
          <a:graphicData uri="http://schemas.openxmlformats.org/drawingml/2006/table">
            <a:tbl>
              <a:tblPr firstRow="1" bandRow="1">
                <a:tableStyleId>{5C22544A-7EE6-4342-B048-85BDC9FD1C3A}</a:tableStyleId>
              </a:tblPr>
              <a:tblGrid>
                <a:gridCol w="855785">
                  <a:extLst>
                    <a:ext uri="{9D8B030D-6E8A-4147-A177-3AD203B41FA5}">
                      <a16:colId xmlns:a16="http://schemas.microsoft.com/office/drawing/2014/main" xmlns="" val="2075935243"/>
                    </a:ext>
                  </a:extLst>
                </a:gridCol>
                <a:gridCol w="1148862">
                  <a:extLst>
                    <a:ext uri="{9D8B030D-6E8A-4147-A177-3AD203B41FA5}">
                      <a16:colId xmlns:a16="http://schemas.microsoft.com/office/drawing/2014/main" xmlns="" val="1217794084"/>
                    </a:ext>
                  </a:extLst>
                </a:gridCol>
                <a:gridCol w="1414585">
                  <a:extLst>
                    <a:ext uri="{9D8B030D-6E8A-4147-A177-3AD203B41FA5}">
                      <a16:colId xmlns:a16="http://schemas.microsoft.com/office/drawing/2014/main" xmlns="" val="1614055670"/>
                    </a:ext>
                  </a:extLst>
                </a:gridCol>
                <a:gridCol w="2719754">
                  <a:extLst>
                    <a:ext uri="{9D8B030D-6E8A-4147-A177-3AD203B41FA5}">
                      <a16:colId xmlns:a16="http://schemas.microsoft.com/office/drawing/2014/main" xmlns="" val="2172714285"/>
                    </a:ext>
                  </a:extLst>
                </a:gridCol>
                <a:gridCol w="3352800">
                  <a:extLst>
                    <a:ext uri="{9D8B030D-6E8A-4147-A177-3AD203B41FA5}">
                      <a16:colId xmlns:a16="http://schemas.microsoft.com/office/drawing/2014/main" xmlns="" val="699121310"/>
                    </a:ext>
                  </a:extLst>
                </a:gridCol>
                <a:gridCol w="2098432">
                  <a:extLst>
                    <a:ext uri="{9D8B030D-6E8A-4147-A177-3AD203B41FA5}">
                      <a16:colId xmlns:a16="http://schemas.microsoft.com/office/drawing/2014/main" xmlns="" val="3760772492"/>
                    </a:ext>
                  </a:extLst>
                </a:gridCol>
              </a:tblGrid>
              <a:tr h="1052888">
                <a:tc>
                  <a:txBody>
                    <a:bodyPr/>
                    <a:lstStyle/>
                    <a:p>
                      <a:r>
                        <a:rPr lang="en-IN" sz="1600" dirty="0">
                          <a:latin typeface="Times New Roman" panose="02020603050405020304" pitchFamily="18" charset="0"/>
                          <a:cs typeface="Times New Roman" panose="02020603050405020304" pitchFamily="18" charset="0"/>
                        </a:rPr>
                        <a:t>Serial</a:t>
                      </a:r>
                    </a:p>
                    <a:p>
                      <a:r>
                        <a:rPr lang="en-IN" sz="1600" dirty="0">
                          <a:latin typeface="Times New Roman" panose="02020603050405020304" pitchFamily="18" charset="0"/>
                          <a:cs typeface="Times New Roman" panose="02020603050405020304" pitchFamily="18" charset="0"/>
                        </a:rPr>
                        <a:t>No.</a:t>
                      </a:r>
                    </a:p>
                  </a:txBody>
                  <a:tcPr/>
                </a:tc>
                <a:tc>
                  <a:txBody>
                    <a:bodyPr/>
                    <a:lstStyle/>
                    <a:p>
                      <a:r>
                        <a:rPr lang="en-IN" sz="1600" dirty="0">
                          <a:latin typeface="Times New Roman" panose="02020603050405020304" pitchFamily="18" charset="0"/>
                          <a:cs typeface="Times New Roman" panose="02020603050405020304" pitchFamily="18" charset="0"/>
                        </a:rPr>
                        <a:t>Published</a:t>
                      </a:r>
                    </a:p>
                    <a:p>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Author</a:t>
                      </a:r>
                    </a:p>
                  </a:txBody>
                  <a:tcPr/>
                </a:tc>
                <a:tc>
                  <a:txBody>
                    <a:bodyPr/>
                    <a:lstStyle/>
                    <a:p>
                      <a:r>
                        <a:rPr lang="en-IN" sz="1600" dirty="0">
                          <a:latin typeface="Times New Roman" panose="02020603050405020304" pitchFamily="18" charset="0"/>
                          <a:cs typeface="Times New Roman" panose="02020603050405020304" pitchFamily="18" charset="0"/>
                        </a:rPr>
                        <a:t>Topic</a:t>
                      </a:r>
                    </a:p>
                  </a:txBody>
                  <a:tcPr/>
                </a:tc>
                <a:tc>
                  <a:txBody>
                    <a:bodyPr/>
                    <a:lstStyle/>
                    <a:p>
                      <a:r>
                        <a:rPr lang="en-IN" sz="1600" dirty="0">
                          <a:latin typeface="Times New Roman" panose="02020603050405020304" pitchFamily="18" charset="0"/>
                          <a:cs typeface="Times New Roman" panose="02020603050405020304" pitchFamily="18" charset="0"/>
                        </a:rPr>
                        <a:t>Methodology</a:t>
                      </a:r>
                    </a:p>
                  </a:txBody>
                  <a:tcPr/>
                </a:tc>
                <a:tc>
                  <a:txBody>
                    <a:bodyPr/>
                    <a:lstStyle/>
                    <a:p>
                      <a:r>
                        <a:rPr lang="en-IN" sz="16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xmlns="" val="2998223093"/>
                  </a:ext>
                </a:extLst>
              </a:tr>
              <a:tr h="4037566">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r>
                        <a:rPr lang="en-US" sz="1600" u="none" kern="1200" dirty="0">
                          <a:solidFill>
                            <a:schemeClr val="bg1"/>
                          </a:solidFill>
                          <a:effectLst/>
                          <a:latin typeface="Times New Roman" panose="02020603050405020304" pitchFamily="18" charset="0"/>
                          <a:ea typeface="+mn-ea"/>
                          <a:cs typeface="Times New Roman" panose="02020603050405020304" pitchFamily="18" charset="0"/>
                        </a:rPr>
                        <a:t>Sen Yang</a:t>
                      </a:r>
                      <a:r>
                        <a:rPr lang="en-US" sz="1600" u="none" dirty="0">
                          <a:solidFill>
                            <a:schemeClr val="bg1"/>
                          </a:solidFill>
                          <a:latin typeface="Times New Roman" panose="02020603050405020304" pitchFamily="18" charset="0"/>
                          <a:cs typeface="Times New Roman" panose="02020603050405020304" pitchFamily="18" charset="0"/>
                        </a:rPr>
                        <a:t>, </a:t>
                      </a:r>
                      <a:r>
                        <a:rPr lang="en-US" sz="1600" u="none" kern="1200" dirty="0">
                          <a:solidFill>
                            <a:schemeClr val="bg1"/>
                          </a:solidFill>
                          <a:effectLst/>
                          <a:latin typeface="Times New Roman" panose="02020603050405020304" pitchFamily="18" charset="0"/>
                          <a:ea typeface="+mn-ea"/>
                          <a:cs typeface="Times New Roman" panose="02020603050405020304" pitchFamily="18" charset="0"/>
                        </a:rPr>
                        <a:t>Yaping Zhang</a:t>
                      </a:r>
                      <a:r>
                        <a:rPr lang="en-US" sz="1600" u="none" dirty="0">
                          <a:solidFill>
                            <a:schemeClr val="bg1"/>
                          </a:solidFill>
                          <a:latin typeface="Times New Roman" panose="02020603050405020304" pitchFamily="18" charset="0"/>
                          <a:cs typeface="Times New Roman" panose="02020603050405020304" pitchFamily="18" charset="0"/>
                        </a:rPr>
                        <a:t>, </a:t>
                      </a:r>
                      <a:r>
                        <a:rPr lang="en-US" sz="1600" u="none" kern="1200" dirty="0">
                          <a:solidFill>
                            <a:schemeClr val="bg1"/>
                          </a:solidFill>
                          <a:effectLst/>
                          <a:latin typeface="Times New Roman" panose="02020603050405020304" pitchFamily="18" charset="0"/>
                          <a:ea typeface="+mn-ea"/>
                          <a:cs typeface="Times New Roman" panose="02020603050405020304" pitchFamily="18" charset="0"/>
                        </a:rPr>
                        <a:t>Siu-Yeung Cho</a:t>
                      </a:r>
                      <a:r>
                        <a:rPr lang="en-US" sz="1600" u="none" dirty="0">
                          <a:solidFill>
                            <a:schemeClr val="bg1"/>
                          </a:solidFill>
                          <a:latin typeface="Times New Roman" panose="02020603050405020304" pitchFamily="18" charset="0"/>
                          <a:cs typeface="Times New Roman" panose="02020603050405020304" pitchFamily="18" charset="0"/>
                        </a:rPr>
                        <a:t>, </a:t>
                      </a:r>
                      <a:r>
                        <a:rPr lang="en-US" sz="1600" u="none" kern="1200" dirty="0">
                          <a:solidFill>
                            <a:schemeClr val="bg1"/>
                          </a:solidFill>
                          <a:effectLst/>
                          <a:latin typeface="Times New Roman" panose="02020603050405020304" pitchFamily="18" charset="0"/>
                          <a:ea typeface="+mn-ea"/>
                          <a:cs typeface="Times New Roman" panose="02020603050405020304" pitchFamily="18" charset="0"/>
                        </a:rPr>
                        <a:t>Ricardo Correia</a:t>
                      </a:r>
                      <a:r>
                        <a:rPr lang="en-US" sz="1600" u="none" dirty="0">
                          <a:solidFill>
                            <a:schemeClr val="bg1"/>
                          </a:solidFill>
                          <a:latin typeface="Times New Roman" panose="02020603050405020304" pitchFamily="18" charset="0"/>
                          <a:cs typeface="Times New Roman" panose="02020603050405020304" pitchFamily="18" charset="0"/>
                        </a:rPr>
                        <a:t> &amp; </a:t>
                      </a:r>
                      <a:r>
                        <a:rPr lang="en-US" sz="1600" u="none" kern="1200" dirty="0">
                          <a:solidFill>
                            <a:schemeClr val="bg1"/>
                          </a:solidFill>
                          <a:effectLst/>
                          <a:latin typeface="Times New Roman" panose="02020603050405020304" pitchFamily="18" charset="0"/>
                          <a:ea typeface="+mn-ea"/>
                          <a:cs typeface="Times New Roman" panose="02020603050405020304" pitchFamily="18" charset="0"/>
                        </a:rPr>
                        <a:t>Stephen P. Morgan</a:t>
                      </a:r>
                      <a:endParaRPr lang="en-IN" sz="1600" u="none"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Non-invasive cuff-less blood pressure estimation using a hybrid deep learning model</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Before application of machine learning algorithms, the ECG and PPG are pre-processed and features are extracted.</a:t>
                      </a:r>
                    </a:p>
                    <a:p>
                      <a:pPr marL="285750" indent="-285750">
                        <a:buFont typeface="Arial" panose="020B0604020202020204" pitchFamily="34" charset="0"/>
                        <a:buChar cha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Several popular machine learning algorithms are then applied to estimate BP from signal features and physical characteristics.</a:t>
                      </a:r>
                    </a:p>
                    <a:p>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Unlike traditional methods, the proposed deep learning method does not require feature extraction and key information contained in the raw data are automatically extracted by the deep learning network by self-learning.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92497366"/>
                  </a:ext>
                </a:extLst>
              </a:tr>
            </a:tbl>
          </a:graphicData>
        </a:graphic>
      </p:graphicFrame>
    </p:spTree>
    <p:extLst>
      <p:ext uri="{BB962C8B-B14F-4D97-AF65-F5344CB8AC3E}">
        <p14:creationId xmlns:p14="http://schemas.microsoft.com/office/powerpoint/2010/main" val="52110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70E6-EC97-57B3-7AA8-77DDB267D18B}"/>
              </a:ext>
            </a:extLst>
          </p:cNvPr>
          <p:cNvSpPr>
            <a:spLocks noGrp="1"/>
          </p:cNvSpPr>
          <p:nvPr>
            <p:ph type="title"/>
          </p:nvPr>
        </p:nvSpPr>
        <p:spPr>
          <a:xfrm>
            <a:off x="351693" y="850343"/>
            <a:ext cx="10935677" cy="1293028"/>
          </a:xfrm>
        </p:spPr>
        <p:txBody>
          <a:bodyPr>
            <a:normAutofit/>
          </a:bodyPr>
          <a:lstStyle/>
          <a:p>
            <a:pPr algn="l"/>
            <a:r>
              <a:rPr lang="en-IN" b="1" i="0" u="sng" strike="noStrike" baseline="0" dirty="0">
                <a:latin typeface="Times New Roman" panose="02020603050405020304" pitchFamily="18" charset="0"/>
                <a:cs typeface="Times New Roman" panose="02020603050405020304" pitchFamily="18" charset="0"/>
              </a:rPr>
              <a:t>METHODOLOGY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8987AE-B668-BE6B-9DAD-2E1809CD17C4}"/>
              </a:ext>
            </a:extLst>
          </p:cNvPr>
          <p:cNvSpPr>
            <a:spLocks noGrp="1"/>
          </p:cNvSpPr>
          <p:nvPr>
            <p:ph idx="1"/>
          </p:nvPr>
        </p:nvSpPr>
        <p:spPr>
          <a:xfrm>
            <a:off x="117231" y="1802921"/>
            <a:ext cx="11902831" cy="4762001"/>
          </a:xfrm>
        </p:spPr>
        <p:txBody>
          <a:bodyPr>
            <a:normAutofit/>
          </a:bodyPr>
          <a:lstStyle/>
          <a:p>
            <a:r>
              <a:rPr lang="en-US" sz="3000" dirty="0" smtClean="0">
                <a:latin typeface="Times New Roman" panose="02020603050405020304" pitchFamily="18" charset="0"/>
                <a:cs typeface="Times New Roman" panose="02020603050405020304" pitchFamily="18" charset="0"/>
              </a:rPr>
              <a:t>Components- ECG sensor, PPG sensor, Bluetooth module,</a:t>
            </a:r>
          </a:p>
          <a:p>
            <a:pPr marL="0" indent="0">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Arduino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uno</a:t>
            </a:r>
            <a:r>
              <a:rPr lang="en-US" sz="3000" dirty="0" smtClean="0">
                <a:latin typeface="Times New Roman" panose="02020603050405020304" pitchFamily="18" charset="0"/>
                <a:cs typeface="Times New Roman" panose="02020603050405020304" pitchFamily="18" charset="0"/>
              </a:rPr>
              <a:t> and </a:t>
            </a:r>
            <a:r>
              <a:rPr lang="en-US" sz="3000" dirty="0">
                <a:latin typeface="Times New Roman" panose="02020603050405020304" pitchFamily="18" charset="0"/>
                <a:cs typeface="Times New Roman" panose="02020603050405020304" pitchFamily="18" charset="0"/>
              </a:rPr>
              <a:t>a Smartphone. </a:t>
            </a:r>
          </a:p>
          <a:p>
            <a:pPr algn="l"/>
            <a:r>
              <a:rPr lang="en-US" sz="3000" dirty="0">
                <a:latin typeface="Times New Roman" panose="02020603050405020304" pitchFamily="18" charset="0"/>
                <a:cs typeface="Times New Roman" panose="02020603050405020304" pitchFamily="18" charset="0"/>
              </a:rPr>
              <a:t>ECG sensor – (</a:t>
            </a:r>
            <a:r>
              <a:rPr lang="en-IN" sz="3000" b="0" i="0" u="none" strike="noStrike" baseline="0" dirty="0">
                <a:latin typeface="Times New Roman" panose="02020603050405020304" pitchFamily="18" charset="0"/>
                <a:cs typeface="Times New Roman" panose="02020603050405020304" pitchFamily="18" charset="0"/>
              </a:rPr>
              <a:t>AD 8232 ECG sensor ) to get the ECG signal.</a:t>
            </a:r>
            <a:endParaRPr lang="en-US" sz="3000" dirty="0">
              <a:latin typeface="Times New Roman" panose="02020603050405020304" pitchFamily="18" charset="0"/>
              <a:cs typeface="Times New Roman" panose="02020603050405020304" pitchFamily="18" charset="0"/>
            </a:endParaRPr>
          </a:p>
          <a:p>
            <a:pPr algn="l"/>
            <a:r>
              <a:rPr lang="en-GB" sz="3000" dirty="0">
                <a:latin typeface="Times New Roman" panose="02020603050405020304" pitchFamily="18" charset="0"/>
                <a:cs typeface="Times New Roman" panose="02020603050405020304" pitchFamily="18" charset="0"/>
              </a:rPr>
              <a:t>Pulse sensor module</a:t>
            </a:r>
            <a:r>
              <a:rPr lang="en-US" sz="3000" dirty="0">
                <a:latin typeface="Times New Roman" panose="02020603050405020304" pitchFamily="18" charset="0"/>
                <a:cs typeface="Times New Roman" panose="02020603050405020304" pitchFamily="18" charset="0"/>
              </a:rPr>
              <a:t> –  to get the ppg signal</a:t>
            </a:r>
          </a:p>
          <a:p>
            <a:pPr algn="l"/>
            <a:r>
              <a:rPr lang="en-US" sz="3000" dirty="0">
                <a:latin typeface="Times New Roman" panose="02020603050405020304" pitchFamily="18" charset="0"/>
                <a:cs typeface="Times New Roman" panose="02020603050405020304" pitchFamily="18" charset="0"/>
              </a:rPr>
              <a:t>Bluetooth module – (</a:t>
            </a:r>
            <a:r>
              <a:rPr lang="en-IN" sz="3000" b="0" i="0" u="none" strike="noStrike" baseline="0" dirty="0">
                <a:latin typeface="Times New Roman" panose="02020603050405020304" pitchFamily="18" charset="0"/>
                <a:cs typeface="Times New Roman" panose="02020603050405020304" pitchFamily="18" charset="0"/>
              </a:rPr>
              <a:t>HC – 05 ) to send the ECG and PPG values to Smartphone.</a:t>
            </a:r>
          </a:p>
          <a:p>
            <a:endParaRPr lang="en-US" dirty="0"/>
          </a:p>
        </p:txBody>
      </p:sp>
    </p:spTree>
    <p:extLst>
      <p:ext uri="{BB962C8B-B14F-4D97-AF65-F5344CB8AC3E}">
        <p14:creationId xmlns:p14="http://schemas.microsoft.com/office/powerpoint/2010/main" val="2878398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B920E-F68D-A5B3-02F7-05DA30E1D3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29D4568-9CCC-62BA-CB34-551DA689AECE}"/>
              </a:ext>
            </a:extLst>
          </p:cNvPr>
          <p:cNvSpPr>
            <a:spLocks noGrp="1"/>
          </p:cNvSpPr>
          <p:nvPr>
            <p:ph idx="1"/>
          </p:nvPr>
        </p:nvSpPr>
        <p:spPr>
          <a:xfrm>
            <a:off x="429846" y="1795975"/>
            <a:ext cx="11076354" cy="4024125"/>
          </a:xfrm>
        </p:spPr>
        <p:txBody>
          <a:bodyPr>
            <a:normAutofit/>
          </a:bodyPr>
          <a:lstStyle/>
          <a:p>
            <a:r>
              <a:rPr lang="en-US" sz="2800" dirty="0">
                <a:latin typeface="Times New Roman" panose="02020603050405020304" pitchFamily="18" charset="0"/>
                <a:cs typeface="Times New Roman" panose="02020603050405020304" pitchFamily="18" charset="0"/>
              </a:rPr>
              <a:t>Arduino uno – Get the signals from ECG , PPG sensors send it to smartphone through Bluetooth module.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Smartphone-Collects the signals and pass it to the API and predicts the BP</a:t>
            </a:r>
          </a:p>
          <a:p>
            <a:pPr marL="1371600" lvl="3" indent="0">
              <a:buNone/>
            </a:pPr>
            <a:r>
              <a:rPr lang="en-US" sz="2800" dirty="0">
                <a:latin typeface="Times New Roman" panose="02020603050405020304" pitchFamily="18" charset="0"/>
                <a:cs typeface="Times New Roman" panose="02020603050405020304" pitchFamily="18" charset="0"/>
              </a:rPr>
              <a:t>       -Also shows ECG and PPG readings</a:t>
            </a:r>
          </a:p>
          <a:p>
            <a:pPr marL="1371600" lvl="3" indent="0">
              <a:buNone/>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3561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C5875-459A-3BE6-B1A3-AEA8E5AE426E}"/>
              </a:ext>
            </a:extLst>
          </p:cNvPr>
          <p:cNvSpPr>
            <a:spLocks noGrp="1"/>
          </p:cNvSpPr>
          <p:nvPr>
            <p:ph type="title"/>
          </p:nvPr>
        </p:nvSpPr>
        <p:spPr>
          <a:xfrm>
            <a:off x="621323" y="740926"/>
            <a:ext cx="8610600" cy="1293028"/>
          </a:xfrm>
        </p:spPr>
        <p:txBody>
          <a:bodyPr>
            <a:normAutofit/>
          </a:bodyPr>
          <a:lstStyle/>
          <a:p>
            <a:pPr algn="l"/>
            <a:r>
              <a:rPr lang="en-IN" b="1" i="0" u="sng" strike="noStrike" baseline="0" dirty="0">
                <a:latin typeface="Times New Roman" panose="02020603050405020304" pitchFamily="18" charset="0"/>
                <a:cs typeface="Times New Roman" panose="02020603050405020304" pitchFamily="18" charset="0"/>
              </a:rPr>
              <a:t>BLOCK DIAGRAM</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55AA55D-8AFA-7613-8CC3-B23A1DFBB3CF}"/>
              </a:ext>
            </a:extLst>
          </p:cNvPr>
          <p:cNvPicPr>
            <a:picLocks noGrp="1" noChangeAspect="1"/>
          </p:cNvPicPr>
          <p:nvPr>
            <p:ph idx="1"/>
          </p:nvPr>
        </p:nvPicPr>
        <p:blipFill>
          <a:blip r:embed="rId2"/>
          <a:stretch>
            <a:fillRect/>
          </a:stretch>
        </p:blipFill>
        <p:spPr>
          <a:xfrm>
            <a:off x="2008554" y="2154726"/>
            <a:ext cx="6893169" cy="3883556"/>
          </a:xfrm>
          <a:prstGeom prst="rect">
            <a:avLst/>
          </a:prstGeom>
        </p:spPr>
      </p:pic>
    </p:spTree>
    <p:extLst>
      <p:ext uri="{BB962C8B-B14F-4D97-AF65-F5344CB8AC3E}">
        <p14:creationId xmlns:p14="http://schemas.microsoft.com/office/powerpoint/2010/main" val="2158652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E7113-FD43-814E-9E2C-63C383288E69}"/>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CIRCUIT DIAGRAM</a:t>
            </a:r>
            <a:endParaRPr lang="en-US" b="1" u="sng"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xmlns="" id="{266E9572-431D-FA4C-8A7D-74488E45F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316" y="2160588"/>
            <a:ext cx="6837406" cy="3881437"/>
          </a:xfrm>
          <a:prstGeom prst="rect">
            <a:avLst/>
          </a:prstGeom>
        </p:spPr>
      </p:pic>
    </p:spTree>
    <p:extLst>
      <p:ext uri="{BB962C8B-B14F-4D97-AF65-F5344CB8AC3E}">
        <p14:creationId xmlns:p14="http://schemas.microsoft.com/office/powerpoint/2010/main" val="2272532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93C49-8A45-5C70-BF68-4DC7D08C6ABB}"/>
              </a:ext>
            </a:extLst>
          </p:cNvPr>
          <p:cNvSpPr>
            <a:spLocks noGrp="1"/>
          </p:cNvSpPr>
          <p:nvPr>
            <p:ph type="title"/>
          </p:nvPr>
        </p:nvSpPr>
        <p:spPr>
          <a:xfrm>
            <a:off x="685800" y="764373"/>
            <a:ext cx="10820400" cy="1293028"/>
          </a:xfrm>
        </p:spPr>
        <p:txBody>
          <a:bodyPr>
            <a:noAutofit/>
          </a:bodyPr>
          <a:lstStyle/>
          <a:p>
            <a:r>
              <a:rPr lang="en-IN" u="sng" dirty="0">
                <a:latin typeface="Lucida Bright" panose="02040602050505020304" pitchFamily="18" charset="0"/>
              </a:rPr>
              <a:t>Cuffless Blood Pressure Estimation</a:t>
            </a:r>
          </a:p>
        </p:txBody>
      </p:sp>
      <p:sp>
        <p:nvSpPr>
          <p:cNvPr id="3" name="Content Placeholder 2">
            <a:extLst>
              <a:ext uri="{FF2B5EF4-FFF2-40B4-BE49-F238E27FC236}">
                <a16:creationId xmlns:a16="http://schemas.microsoft.com/office/drawing/2014/main" xmlns="" id="{7DE2A08E-B774-6826-BE32-BF1E81710470}"/>
              </a:ext>
            </a:extLst>
          </p:cNvPr>
          <p:cNvSpPr>
            <a:spLocks noGrp="1"/>
          </p:cNvSpPr>
          <p:nvPr>
            <p:ph idx="1"/>
          </p:nvPr>
        </p:nvSpPr>
        <p:spPr>
          <a:xfrm>
            <a:off x="169912" y="1765525"/>
            <a:ext cx="10820400" cy="4024125"/>
          </a:xfrm>
        </p:spPr>
        <p:txBody>
          <a:bodyPr/>
          <a:lstStyle/>
          <a:p>
            <a:pPr marL="0" indent="0">
              <a:buNone/>
            </a:pPr>
            <a:r>
              <a:rPr lang="en-IN" sz="3600" b="0" i="0" u="none" strike="noStrike" baseline="0" dirty="0">
                <a:latin typeface="Times New Roman" panose="02020603050405020304" pitchFamily="18" charset="0"/>
                <a:ea typeface="Roboto Black" panose="02000000000000000000" pitchFamily="2" charset="0"/>
                <a:cs typeface="Times New Roman" panose="02020603050405020304" pitchFamily="18" charset="0"/>
              </a:rPr>
              <a:t>  Group members</a:t>
            </a:r>
            <a:r>
              <a:rPr lang="en-IN" sz="3600" dirty="0">
                <a:latin typeface="Times New Roman" panose="02020603050405020304" pitchFamily="18" charset="0"/>
                <a:ea typeface="Roboto Black" panose="02000000000000000000" pitchFamily="2" charset="0"/>
                <a:cs typeface="Times New Roman" panose="02020603050405020304" pitchFamily="18" charset="0"/>
              </a:rPr>
              <a:t>:</a:t>
            </a:r>
            <a:endParaRPr lang="en-IN" sz="3600" b="0" i="0" u="none" strike="noStrike" baseline="0" dirty="0">
              <a:latin typeface="Times New Roman" panose="02020603050405020304" pitchFamily="18" charset="0"/>
              <a:ea typeface="Roboto Black" panose="02000000000000000000" pitchFamily="2" charset="0"/>
              <a:cs typeface="Times New Roman" panose="02020603050405020304" pitchFamily="18" charset="0"/>
            </a:endParaRPr>
          </a:p>
          <a:p>
            <a:pPr marL="0" indent="0" algn="ctr">
              <a:buNone/>
            </a:pPr>
            <a:endParaRPr lang="en-IN" sz="1800" b="0" i="0" u="none" strike="noStrike" baseline="0" dirty="0">
              <a:latin typeface="Roboto-Regular"/>
            </a:endParaRPr>
          </a:p>
          <a:p>
            <a:r>
              <a:rPr lang="en-IN" sz="2800" b="0" i="0" u="none" strike="noStrike" baseline="0" dirty="0">
                <a:latin typeface="Times New Roman" panose="02020603050405020304" pitchFamily="18" charset="0"/>
                <a:cs typeface="Times New Roman" panose="02020603050405020304" pitchFamily="18" charset="0"/>
              </a:rPr>
              <a:t>Sajio C S- </a:t>
            </a:r>
            <a:r>
              <a:rPr lang="en-IN" sz="2800" dirty="0" smtClean="0">
                <a:latin typeface="Times New Roman" panose="02020603050405020304" pitchFamily="18" charset="0"/>
                <a:cs typeface="Times New Roman" panose="02020603050405020304" pitchFamily="18" charset="0"/>
              </a:rPr>
              <a:t>MDL19EC105</a:t>
            </a:r>
            <a:endParaRPr lang="en-IN" sz="2800" b="0" i="0" u="none" strike="noStrike" baseline="0" dirty="0">
              <a:latin typeface="Times New Roman" panose="02020603050405020304" pitchFamily="18" charset="0"/>
              <a:cs typeface="Times New Roman" panose="02020603050405020304" pitchFamily="18" charset="0"/>
            </a:endParaRPr>
          </a:p>
          <a:p>
            <a:r>
              <a:rPr lang="en-IN" sz="2800" b="0" i="0" u="none" strike="noStrike" baseline="0" dirty="0">
                <a:latin typeface="Times New Roman" panose="02020603050405020304" pitchFamily="18" charset="0"/>
                <a:cs typeface="Times New Roman" panose="02020603050405020304" pitchFamily="18" charset="0"/>
              </a:rPr>
              <a:t>Rizwan Mohammed </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MDL19EC097</a:t>
            </a:r>
            <a:endParaRPr lang="en-IN" sz="2800" dirty="0">
              <a:latin typeface="Times New Roman" panose="02020603050405020304" pitchFamily="18" charset="0"/>
              <a:cs typeface="Times New Roman" panose="02020603050405020304" pitchFamily="18" charset="0"/>
            </a:endParaRPr>
          </a:p>
          <a:p>
            <a:r>
              <a:rPr lang="en-IN" sz="2800" b="0" i="0" u="none" strike="noStrike" baseline="0" dirty="0" err="1">
                <a:latin typeface="Times New Roman" panose="02020603050405020304" pitchFamily="18" charset="0"/>
                <a:cs typeface="Times New Roman" panose="02020603050405020304" pitchFamily="18" charset="0"/>
              </a:rPr>
              <a:t>Syam</a:t>
            </a:r>
            <a:r>
              <a:rPr lang="en-IN" sz="2800" b="0" i="0" u="none" strike="noStrike" baseline="0" dirty="0">
                <a:latin typeface="Times New Roman" panose="02020603050405020304" pitchFamily="18" charset="0"/>
                <a:cs typeface="Times New Roman" panose="02020603050405020304" pitchFamily="18" charset="0"/>
              </a:rPr>
              <a:t> Joseph </a:t>
            </a:r>
            <a:r>
              <a:rPr lang="en-IN" sz="2800" b="0" i="0" u="none" strike="noStrike" baseline="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MDL19EC120</a:t>
            </a:r>
            <a:endParaRPr lang="en-IN" sz="2800" b="0" i="0" u="none" strike="noStrike" baseline="0" dirty="0">
              <a:latin typeface="Times New Roman" panose="02020603050405020304" pitchFamily="18" charset="0"/>
              <a:cs typeface="Times New Roman" panose="02020603050405020304" pitchFamily="18" charset="0"/>
            </a:endParaRPr>
          </a:p>
          <a:p>
            <a:r>
              <a:rPr lang="en-IN" sz="2800" b="0" i="0" u="none" strike="noStrike" baseline="0" dirty="0">
                <a:latin typeface="Times New Roman" panose="02020603050405020304" pitchFamily="18" charset="0"/>
                <a:cs typeface="Times New Roman" panose="02020603050405020304" pitchFamily="18" charset="0"/>
              </a:rPr>
              <a:t>Aravind T S </a:t>
            </a:r>
            <a:r>
              <a:rPr lang="en-IN" sz="2800" b="0" i="0" u="none" strike="noStrike" baseline="0" dirty="0" smtClean="0">
                <a:latin typeface="Times New Roman" panose="02020603050405020304" pitchFamily="18" charset="0"/>
                <a:cs typeface="Times New Roman" panose="02020603050405020304" pitchFamily="18" charset="0"/>
              </a:rPr>
              <a:t>– L</a:t>
            </a:r>
            <a:r>
              <a:rPr lang="en-IN" sz="2800" dirty="0" smtClean="0">
                <a:latin typeface="Times New Roman" panose="02020603050405020304" pitchFamily="18" charset="0"/>
                <a:cs typeface="Times New Roman" panose="02020603050405020304" pitchFamily="18" charset="0"/>
              </a:rPr>
              <a:t>MDL19EC133</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026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67A48-0F5B-4225-83E9-4C4D5F31383A}"/>
              </a:ext>
            </a:extLst>
          </p:cNvPr>
          <p:cNvSpPr>
            <a:spLocks noGrp="1"/>
          </p:cNvSpPr>
          <p:nvPr>
            <p:ph type="title"/>
          </p:nvPr>
        </p:nvSpPr>
        <p:spPr>
          <a:xfrm>
            <a:off x="562707" y="-95319"/>
            <a:ext cx="10709031" cy="1293028"/>
          </a:xfrm>
        </p:spPr>
        <p:txBody>
          <a:bodyPr/>
          <a:lstStyle/>
          <a:p>
            <a:r>
              <a:rPr lang="en-IN" dirty="0" smtClean="0"/>
              <a:t/>
            </a:r>
            <a:br>
              <a:rPr lang="en-IN" dirty="0" smtClean="0"/>
            </a:br>
            <a:r>
              <a:rPr lang="en-IN" dirty="0" smtClean="0">
                <a:latin typeface="Times New Roman" panose="02020603050405020304" pitchFamily="18" charset="0"/>
                <a:cs typeface="Times New Roman" panose="02020603050405020304" pitchFamily="18" charset="0"/>
              </a:rPr>
              <a:t>ECG </a:t>
            </a:r>
            <a:r>
              <a:rPr lang="en-IN" dirty="0">
                <a:latin typeface="Times New Roman" panose="02020603050405020304" pitchFamily="18" charset="0"/>
                <a:cs typeface="Times New Roman" panose="02020603050405020304" pitchFamily="18" charset="0"/>
              </a:rPr>
              <a:t>sensor – (AD 8232 ECG sensor ) </a:t>
            </a:r>
          </a:p>
        </p:txBody>
      </p:sp>
      <p:pic>
        <p:nvPicPr>
          <p:cNvPr id="5" name="Content Placeholder 4">
            <a:extLst>
              <a:ext uri="{FF2B5EF4-FFF2-40B4-BE49-F238E27FC236}">
                <a16:creationId xmlns:a16="http://schemas.microsoft.com/office/drawing/2014/main" xmlns="" id="{5CB43B43-DF40-14D3-7352-78F78622E0C6}"/>
              </a:ext>
            </a:extLst>
          </p:cNvPr>
          <p:cNvPicPr>
            <a:picLocks noGrp="1" noChangeAspect="1"/>
          </p:cNvPicPr>
          <p:nvPr>
            <p:ph idx="1"/>
          </p:nvPr>
        </p:nvPicPr>
        <p:blipFill>
          <a:blip r:embed="rId2"/>
          <a:stretch>
            <a:fillRect/>
          </a:stretch>
        </p:blipFill>
        <p:spPr>
          <a:xfrm rot="16200000">
            <a:off x="-931417" y="2566526"/>
            <a:ext cx="5347842" cy="2541548"/>
          </a:xfrm>
        </p:spPr>
      </p:pic>
      <p:pic>
        <p:nvPicPr>
          <p:cNvPr id="7" name="Picture 6">
            <a:extLst>
              <a:ext uri="{FF2B5EF4-FFF2-40B4-BE49-F238E27FC236}">
                <a16:creationId xmlns:a16="http://schemas.microsoft.com/office/drawing/2014/main" xmlns="" id="{7CE05C76-81E0-CC54-C466-635FC187B0F5}"/>
              </a:ext>
            </a:extLst>
          </p:cNvPr>
          <p:cNvPicPr>
            <a:picLocks noChangeAspect="1"/>
          </p:cNvPicPr>
          <p:nvPr/>
        </p:nvPicPr>
        <p:blipFill>
          <a:blip r:embed="rId3"/>
          <a:stretch>
            <a:fillRect/>
          </a:stretch>
        </p:blipFill>
        <p:spPr>
          <a:xfrm>
            <a:off x="3104257" y="1163379"/>
            <a:ext cx="5158118" cy="2881380"/>
          </a:xfrm>
          <a:prstGeom prst="rect">
            <a:avLst/>
          </a:prstGeom>
        </p:spPr>
      </p:pic>
      <p:pic>
        <p:nvPicPr>
          <p:cNvPr id="9" name="Picture 8">
            <a:extLst>
              <a:ext uri="{FF2B5EF4-FFF2-40B4-BE49-F238E27FC236}">
                <a16:creationId xmlns:a16="http://schemas.microsoft.com/office/drawing/2014/main" xmlns="" id="{BA788337-DFF7-C9C4-9F47-4E717A98CB2C}"/>
              </a:ext>
            </a:extLst>
          </p:cNvPr>
          <p:cNvPicPr>
            <a:picLocks noChangeAspect="1"/>
          </p:cNvPicPr>
          <p:nvPr/>
        </p:nvPicPr>
        <p:blipFill>
          <a:blip r:embed="rId4"/>
          <a:stretch>
            <a:fillRect/>
          </a:stretch>
        </p:blipFill>
        <p:spPr>
          <a:xfrm>
            <a:off x="3080108" y="4122348"/>
            <a:ext cx="4602415" cy="2388873"/>
          </a:xfrm>
          <a:prstGeom prst="rect">
            <a:avLst/>
          </a:prstGeom>
        </p:spPr>
      </p:pic>
      <p:pic>
        <p:nvPicPr>
          <p:cNvPr id="11" name="Picture 10">
            <a:extLst>
              <a:ext uri="{FF2B5EF4-FFF2-40B4-BE49-F238E27FC236}">
                <a16:creationId xmlns:a16="http://schemas.microsoft.com/office/drawing/2014/main" xmlns="" id="{305D3BC9-43BE-EA41-C9C2-3A91B1E3723F}"/>
              </a:ext>
            </a:extLst>
          </p:cNvPr>
          <p:cNvPicPr>
            <a:picLocks noChangeAspect="1"/>
          </p:cNvPicPr>
          <p:nvPr/>
        </p:nvPicPr>
        <p:blipFill>
          <a:blip r:embed="rId5"/>
          <a:stretch>
            <a:fillRect/>
          </a:stretch>
        </p:blipFill>
        <p:spPr>
          <a:xfrm>
            <a:off x="8491376" y="1155445"/>
            <a:ext cx="3169621" cy="2889314"/>
          </a:xfrm>
          <a:prstGeom prst="rect">
            <a:avLst/>
          </a:prstGeom>
        </p:spPr>
      </p:pic>
      <p:pic>
        <p:nvPicPr>
          <p:cNvPr id="13" name="Picture 12">
            <a:extLst>
              <a:ext uri="{FF2B5EF4-FFF2-40B4-BE49-F238E27FC236}">
                <a16:creationId xmlns:a16="http://schemas.microsoft.com/office/drawing/2014/main" xmlns="" id="{3D230010-C884-3019-7345-E664E51940EE}"/>
              </a:ext>
            </a:extLst>
          </p:cNvPr>
          <p:cNvPicPr>
            <a:picLocks noChangeAspect="1"/>
          </p:cNvPicPr>
          <p:nvPr/>
        </p:nvPicPr>
        <p:blipFill>
          <a:blip r:embed="rId6"/>
          <a:stretch>
            <a:fillRect/>
          </a:stretch>
        </p:blipFill>
        <p:spPr>
          <a:xfrm>
            <a:off x="9455562" y="4272754"/>
            <a:ext cx="1752752" cy="1044030"/>
          </a:xfrm>
          <a:prstGeom prst="rect">
            <a:avLst/>
          </a:prstGeom>
        </p:spPr>
      </p:pic>
    </p:spTree>
    <p:extLst>
      <p:ext uri="{BB962C8B-B14F-4D97-AF65-F5344CB8AC3E}">
        <p14:creationId xmlns:p14="http://schemas.microsoft.com/office/powerpoint/2010/main" val="2292743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4DF3F-F1CE-1AA7-C221-D2C14973174D}"/>
              </a:ext>
            </a:extLst>
          </p:cNvPr>
          <p:cNvSpPr>
            <a:spLocks noGrp="1"/>
          </p:cNvSpPr>
          <p:nvPr>
            <p:ph type="title"/>
          </p:nvPr>
        </p:nvSpPr>
        <p:spPr>
          <a:xfrm>
            <a:off x="304800" y="211015"/>
            <a:ext cx="11201400" cy="1846386"/>
          </a:xfrm>
        </p:spPr>
        <p:txBody>
          <a:bodyPr>
            <a:normAutofit/>
          </a:bodyPr>
          <a:lstStyle/>
          <a:p>
            <a:r>
              <a:rPr lang="en-GB" sz="4000" dirty="0" smtClean="0">
                <a:latin typeface="Times New Roman" panose="02020603050405020304" pitchFamily="18" charset="0"/>
                <a:cs typeface="Times New Roman" panose="02020603050405020304" pitchFamily="18" charset="0"/>
              </a:rPr>
              <a:t/>
            </a:r>
            <a:br>
              <a:rPr lang="en-GB" sz="4000" dirty="0" smtClean="0">
                <a:latin typeface="Times New Roman" panose="02020603050405020304" pitchFamily="18" charset="0"/>
                <a:cs typeface="Times New Roman" panose="02020603050405020304" pitchFamily="18" charset="0"/>
              </a:rPr>
            </a:br>
            <a:r>
              <a:rPr lang="en-GB" sz="4000" dirty="0" smtClean="0">
                <a:latin typeface="Times New Roman" panose="02020603050405020304" pitchFamily="18" charset="0"/>
                <a:cs typeface="Times New Roman" panose="02020603050405020304" pitchFamily="18" charset="0"/>
              </a:rPr>
              <a:t>Pulse </a:t>
            </a:r>
            <a:r>
              <a:rPr lang="en-GB" sz="4000" dirty="0">
                <a:latin typeface="Times New Roman" panose="02020603050405020304" pitchFamily="18" charset="0"/>
                <a:cs typeface="Times New Roman" panose="02020603050405020304" pitchFamily="18" charset="0"/>
              </a:rPr>
              <a:t>Sensor Module</a:t>
            </a:r>
            <a:endParaRPr lang="en-IN" dirty="0"/>
          </a:p>
        </p:txBody>
      </p:sp>
      <p:pic>
        <p:nvPicPr>
          <p:cNvPr id="6" name="Picture 7">
            <a:extLst>
              <a:ext uri="{FF2B5EF4-FFF2-40B4-BE49-F238E27FC236}">
                <a16:creationId xmlns:a16="http://schemas.microsoft.com/office/drawing/2014/main" xmlns="" id="{99376C0F-B14A-7046-953E-570ACB1BD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93205"/>
            <a:ext cx="3861758" cy="3861758"/>
          </a:xfrm>
          <a:prstGeom prst="rect">
            <a:avLst/>
          </a:prstGeom>
        </p:spPr>
      </p:pic>
      <p:pic>
        <p:nvPicPr>
          <p:cNvPr id="10" name="Picture 10">
            <a:extLst>
              <a:ext uri="{FF2B5EF4-FFF2-40B4-BE49-F238E27FC236}">
                <a16:creationId xmlns:a16="http://schemas.microsoft.com/office/drawing/2014/main" xmlns="" id="{94EC5DF1-ED6C-0541-989A-4EA3A6C66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646" y="1593205"/>
            <a:ext cx="4666837" cy="3834292"/>
          </a:xfrm>
          <a:prstGeom prst="rect">
            <a:avLst/>
          </a:prstGeom>
        </p:spPr>
      </p:pic>
    </p:spTree>
    <p:extLst>
      <p:ext uri="{BB962C8B-B14F-4D97-AF65-F5344CB8AC3E}">
        <p14:creationId xmlns:p14="http://schemas.microsoft.com/office/powerpoint/2010/main" val="279865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6A29A-AC3A-57A3-9E90-1187A03661F5}"/>
              </a:ext>
            </a:extLst>
          </p:cNvPr>
          <p:cNvSpPr>
            <a:spLocks noGrp="1"/>
          </p:cNvSpPr>
          <p:nvPr>
            <p:ph type="title"/>
          </p:nvPr>
        </p:nvSpPr>
        <p:spPr>
          <a:xfrm>
            <a:off x="390769" y="764373"/>
            <a:ext cx="11115431" cy="1293028"/>
          </a:xfrm>
        </p:spPr>
        <p:txBody>
          <a:bodyPr/>
          <a:lstStyle/>
          <a:p>
            <a:pPr algn="l"/>
            <a:r>
              <a:rPr lang="en-US" sz="4000" dirty="0">
                <a:latin typeface="Times New Roman" panose="02020603050405020304" pitchFamily="18" charset="0"/>
                <a:cs typeface="Times New Roman" panose="02020603050405020304" pitchFamily="18" charset="0"/>
              </a:rPr>
              <a:t>Bluetooth module – (</a:t>
            </a:r>
            <a:r>
              <a:rPr lang="en-IN" sz="4000" b="0" i="0" u="none" strike="noStrike" baseline="0" dirty="0">
                <a:latin typeface="Times New Roman" panose="02020603050405020304" pitchFamily="18" charset="0"/>
                <a:cs typeface="Times New Roman" panose="02020603050405020304" pitchFamily="18" charset="0"/>
              </a:rPr>
              <a:t>HC – 05 )</a:t>
            </a:r>
            <a:endParaRPr lang="en-IN" dirty="0"/>
          </a:p>
        </p:txBody>
      </p:sp>
      <p:pic>
        <p:nvPicPr>
          <p:cNvPr id="5" name="Content Placeholder 4">
            <a:extLst>
              <a:ext uri="{FF2B5EF4-FFF2-40B4-BE49-F238E27FC236}">
                <a16:creationId xmlns:a16="http://schemas.microsoft.com/office/drawing/2014/main" xmlns="" id="{43084D8F-3E43-16B6-5301-970770C101B9}"/>
              </a:ext>
            </a:extLst>
          </p:cNvPr>
          <p:cNvPicPr>
            <a:picLocks noGrp="1" noChangeAspect="1"/>
          </p:cNvPicPr>
          <p:nvPr>
            <p:ph idx="1"/>
          </p:nvPr>
        </p:nvPicPr>
        <p:blipFill>
          <a:blip r:embed="rId2"/>
          <a:stretch>
            <a:fillRect/>
          </a:stretch>
        </p:blipFill>
        <p:spPr>
          <a:xfrm>
            <a:off x="331592" y="1840055"/>
            <a:ext cx="4321351" cy="2864151"/>
          </a:xfrm>
        </p:spPr>
      </p:pic>
      <p:pic>
        <p:nvPicPr>
          <p:cNvPr id="7" name="Picture 6">
            <a:extLst>
              <a:ext uri="{FF2B5EF4-FFF2-40B4-BE49-F238E27FC236}">
                <a16:creationId xmlns:a16="http://schemas.microsoft.com/office/drawing/2014/main" xmlns="" id="{C8C8CF66-BA23-1441-B061-B222A1A44EA8}"/>
              </a:ext>
            </a:extLst>
          </p:cNvPr>
          <p:cNvPicPr>
            <a:picLocks noChangeAspect="1"/>
          </p:cNvPicPr>
          <p:nvPr/>
        </p:nvPicPr>
        <p:blipFill>
          <a:blip r:embed="rId3"/>
          <a:stretch>
            <a:fillRect/>
          </a:stretch>
        </p:blipFill>
        <p:spPr>
          <a:xfrm>
            <a:off x="4985452" y="1840056"/>
            <a:ext cx="4555364" cy="2864151"/>
          </a:xfrm>
          <a:prstGeom prst="rect">
            <a:avLst/>
          </a:prstGeom>
        </p:spPr>
      </p:pic>
    </p:spTree>
    <p:extLst>
      <p:ext uri="{BB962C8B-B14F-4D97-AF65-F5344CB8AC3E}">
        <p14:creationId xmlns:p14="http://schemas.microsoft.com/office/powerpoint/2010/main" val="248077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Machine Learning Model</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Integrated with mobile application.</a:t>
            </a:r>
          </a:p>
          <a:p>
            <a:r>
              <a:rPr lang="en-US" sz="2800" dirty="0" smtClean="0">
                <a:latin typeface="Times New Roman" panose="02020603050405020304" pitchFamily="18" charset="0"/>
                <a:cs typeface="Times New Roman" panose="02020603050405020304" pitchFamily="18" charset="0"/>
              </a:rPr>
              <a:t>Uses MIMIC dataset.</a:t>
            </a:r>
          </a:p>
          <a:p>
            <a:r>
              <a:rPr lang="en-US" sz="2800" dirty="0" smtClean="0">
                <a:latin typeface="Times New Roman" panose="02020603050405020304" pitchFamily="18" charset="0"/>
                <a:cs typeface="Times New Roman" panose="02020603050405020304" pitchFamily="18" charset="0"/>
              </a:rPr>
              <a:t>Contains ECG, PPG and BP values(12,000 values).</a:t>
            </a:r>
          </a:p>
          <a:p>
            <a:r>
              <a:rPr lang="en-US" sz="2800" dirty="0" smtClean="0">
                <a:latin typeface="Times New Roman" panose="02020603050405020304" pitchFamily="18" charset="0"/>
                <a:cs typeface="Times New Roman" panose="02020603050405020304" pitchFamily="18" charset="0"/>
              </a:rPr>
              <a:t>Input values are normalized.</a:t>
            </a:r>
          </a:p>
          <a:p>
            <a:r>
              <a:rPr lang="en-US" sz="2800" dirty="0" smtClean="0">
                <a:latin typeface="Times New Roman" panose="02020603050405020304" pitchFamily="18" charset="0"/>
                <a:cs typeface="Times New Roman" panose="02020603050405020304" pitchFamily="18" charset="0"/>
              </a:rPr>
              <a:t>Dataset is split and used to train the ML model.</a:t>
            </a:r>
          </a:p>
          <a:p>
            <a:r>
              <a:rPr lang="en-US" sz="2800" dirty="0" smtClean="0">
                <a:latin typeface="Times New Roman" panose="02020603050405020304" pitchFamily="18" charset="0"/>
                <a:cs typeface="Times New Roman" panose="02020603050405020304" pitchFamily="18" charset="0"/>
              </a:rPr>
              <a:t>Trained ML model predicts BP based on ECG and PPG values.</a:t>
            </a:r>
          </a:p>
          <a:p>
            <a:endParaRPr lang="en-US" sz="28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9383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499" y="451027"/>
            <a:ext cx="10818898" cy="2283208"/>
          </a:xfrm>
        </p:spPr>
      </p:pic>
      <p:sp>
        <p:nvSpPr>
          <p:cNvPr id="9" name="TextBox 8"/>
          <p:cNvSpPr txBox="1"/>
          <p:nvPr/>
        </p:nvSpPr>
        <p:spPr>
          <a:xfrm>
            <a:off x="381499" y="3245224"/>
            <a:ext cx="11048501" cy="252376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Provides clean </a:t>
            </a:r>
            <a:r>
              <a:rPr lang="en-US" sz="2800" dirty="0">
                <a:latin typeface="Times New Roman" panose="02020603050405020304" pitchFamily="18" charset="0"/>
                <a:cs typeface="Times New Roman" panose="02020603050405020304" pitchFamily="18" charset="0"/>
              </a:rPr>
              <a:t>and valid signals for designing cuff-less blood pressure estimation algorithms</a:t>
            </a:r>
            <a:r>
              <a:rPr lang="en-US"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ECG, PPG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ABP </a:t>
            </a:r>
            <a:r>
              <a:rPr lang="en-US" sz="2800" dirty="0">
                <a:latin typeface="Times New Roman" panose="02020603050405020304" pitchFamily="18" charset="0"/>
                <a:cs typeface="Times New Roman" panose="02020603050405020304" pitchFamily="18" charset="0"/>
              </a:rPr>
              <a:t>signals are originally collected from the physionet.org  </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preprocessing and validation performed on them.</a:t>
            </a:r>
            <a:endParaRPr lang="en-US" sz="28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4499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Attribute Information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The data </a:t>
            </a:r>
            <a:r>
              <a:rPr lang="en-IN" dirty="0"/>
              <a:t>set is in </a:t>
            </a:r>
            <a:r>
              <a:rPr lang="en-IN" dirty="0" err="1"/>
              <a:t>matlab's</a:t>
            </a:r>
            <a:r>
              <a:rPr lang="en-IN" dirty="0"/>
              <a:t> v7.3 mat file</a:t>
            </a:r>
            <a:r>
              <a:rPr lang="en-IN" dirty="0" smtClean="0"/>
              <a:t>.</a:t>
            </a:r>
          </a:p>
          <a:p>
            <a:r>
              <a:rPr lang="en-IN" dirty="0" smtClean="0"/>
              <a:t>This </a:t>
            </a:r>
            <a:r>
              <a:rPr lang="en-IN" dirty="0"/>
              <a:t>database consist of a cell array of matrices, each cell is one record </a:t>
            </a:r>
            <a:r>
              <a:rPr lang="en-IN" dirty="0" smtClean="0"/>
              <a:t>part</a:t>
            </a:r>
          </a:p>
          <a:p>
            <a:r>
              <a:rPr lang="en-IN" dirty="0" smtClean="0"/>
              <a:t>In </a:t>
            </a:r>
            <a:r>
              <a:rPr lang="en-IN" dirty="0"/>
              <a:t>each matrix each row corresponds to one signal channel</a:t>
            </a:r>
            <a:r>
              <a:rPr lang="en-IN" dirty="0" smtClean="0"/>
              <a:t>:</a:t>
            </a:r>
          </a:p>
          <a:p>
            <a:r>
              <a:rPr lang="en-IN" dirty="0" smtClean="0"/>
              <a:t>1</a:t>
            </a:r>
            <a:r>
              <a:rPr lang="en-IN" dirty="0"/>
              <a:t>: PPG signal, FS=125Hz; </a:t>
            </a:r>
            <a:r>
              <a:rPr lang="en-IN" dirty="0" err="1"/>
              <a:t>photoplethysmograph</a:t>
            </a:r>
            <a:r>
              <a:rPr lang="en-IN" dirty="0"/>
              <a:t> from </a:t>
            </a:r>
            <a:r>
              <a:rPr lang="en-IN" dirty="0" smtClean="0"/>
              <a:t>fingertip</a:t>
            </a:r>
          </a:p>
          <a:p>
            <a:r>
              <a:rPr lang="en-IN" dirty="0" smtClean="0"/>
              <a:t>2</a:t>
            </a:r>
            <a:r>
              <a:rPr lang="en-IN" dirty="0"/>
              <a:t>: ABP signal, FS=125Hz; invasive arterial blood pressure (mmHg</a:t>
            </a:r>
            <a:r>
              <a:rPr lang="en-IN" dirty="0" smtClean="0"/>
              <a:t>)</a:t>
            </a:r>
          </a:p>
          <a:p>
            <a:r>
              <a:rPr lang="en-IN" dirty="0" smtClean="0"/>
              <a:t>3</a:t>
            </a:r>
            <a:r>
              <a:rPr lang="en-IN" dirty="0"/>
              <a:t>: ECG signal, FS=125Hz; electrocardiogram from channel II</a:t>
            </a:r>
          </a:p>
        </p:txBody>
      </p:sp>
    </p:spTree>
    <p:extLst>
      <p:ext uri="{BB962C8B-B14F-4D97-AF65-F5344CB8AC3E}">
        <p14:creationId xmlns:p14="http://schemas.microsoft.com/office/powerpoint/2010/main" val="2165360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3392" y="778294"/>
            <a:ext cx="4677868" cy="391069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16" y="708445"/>
            <a:ext cx="4976722" cy="3199321"/>
          </a:xfrm>
          <a:prstGeom prst="rect">
            <a:avLst/>
          </a:prstGeom>
        </p:spPr>
      </p:pic>
      <p:sp>
        <p:nvSpPr>
          <p:cNvPr id="8" name="TextBox 7"/>
          <p:cNvSpPr txBox="1"/>
          <p:nvPr/>
        </p:nvSpPr>
        <p:spPr>
          <a:xfrm>
            <a:off x="569343" y="4183811"/>
            <a:ext cx="5158595" cy="369332"/>
          </a:xfrm>
          <a:prstGeom prst="rect">
            <a:avLst/>
          </a:prstGeom>
          <a:noFill/>
        </p:spPr>
        <p:txBody>
          <a:bodyPr wrap="square" rtlCol="0">
            <a:spAutoFit/>
          </a:bodyPr>
          <a:lstStyle/>
          <a:p>
            <a:pPr algn="ctr"/>
            <a:r>
              <a:rPr lang="en-US" dirty="0" smtClean="0"/>
              <a:t>Predicted BP value.</a:t>
            </a:r>
            <a:endParaRPr lang="en-IN" dirty="0"/>
          </a:p>
        </p:txBody>
      </p:sp>
      <p:sp>
        <p:nvSpPr>
          <p:cNvPr id="9" name="TextBox 8"/>
          <p:cNvSpPr txBox="1"/>
          <p:nvPr/>
        </p:nvSpPr>
        <p:spPr>
          <a:xfrm>
            <a:off x="6053392" y="4968815"/>
            <a:ext cx="4591604" cy="369332"/>
          </a:xfrm>
          <a:prstGeom prst="rect">
            <a:avLst/>
          </a:prstGeom>
          <a:noFill/>
        </p:spPr>
        <p:txBody>
          <a:bodyPr wrap="square" rtlCol="0">
            <a:spAutoFit/>
          </a:bodyPr>
          <a:lstStyle/>
          <a:p>
            <a:pPr algn="ctr"/>
            <a:r>
              <a:rPr lang="en-US" dirty="0" smtClean="0"/>
              <a:t>Loss function of our model</a:t>
            </a:r>
            <a:endParaRPr lang="en-IN" dirty="0"/>
          </a:p>
        </p:txBody>
      </p:sp>
    </p:spTree>
    <p:extLst>
      <p:ext uri="{BB962C8B-B14F-4D97-AF65-F5344CB8AC3E}">
        <p14:creationId xmlns:p14="http://schemas.microsoft.com/office/powerpoint/2010/main" val="2703398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COST ANALYSIS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0593128"/>
              </p:ext>
            </p:extLst>
          </p:nvPr>
        </p:nvGraphicFramePr>
        <p:xfrm>
          <a:off x="677863" y="2160585"/>
          <a:ext cx="8596312" cy="2782350"/>
        </p:xfrm>
        <a:graphic>
          <a:graphicData uri="http://schemas.openxmlformats.org/drawingml/2006/table">
            <a:tbl>
              <a:tblPr firstRow="1" bandRow="1">
                <a:tableStyleId>{5C22544A-7EE6-4342-B048-85BDC9FD1C3A}</a:tableStyleId>
              </a:tblPr>
              <a:tblGrid>
                <a:gridCol w="866265"/>
                <a:gridCol w="3431891"/>
                <a:gridCol w="2149078"/>
                <a:gridCol w="2149078"/>
              </a:tblGrid>
              <a:tr h="556470">
                <a:tc>
                  <a:txBody>
                    <a:bodyPr/>
                    <a:lstStyle/>
                    <a:p>
                      <a:pPr algn="ctr"/>
                      <a:r>
                        <a:rPr lang="en-US" sz="1800" dirty="0" smtClean="0">
                          <a:solidFill>
                            <a:schemeClr val="bg1"/>
                          </a:solidFill>
                          <a:latin typeface="+mj-lt"/>
                          <a:cs typeface="Times New Roman" panose="02020603050405020304" pitchFamily="18" charset="0"/>
                        </a:rPr>
                        <a:t>SL</a:t>
                      </a:r>
                      <a:r>
                        <a:rPr lang="en-US" sz="1800" baseline="0" dirty="0" smtClean="0">
                          <a:solidFill>
                            <a:schemeClr val="bg1"/>
                          </a:solidFill>
                          <a:latin typeface="+mj-lt"/>
                          <a:cs typeface="Times New Roman" panose="02020603050405020304" pitchFamily="18" charset="0"/>
                        </a:rPr>
                        <a:t> NO</a:t>
                      </a:r>
                      <a:endParaRPr lang="en-IN" sz="1800" dirty="0">
                        <a:latin typeface="+mj-lt"/>
                        <a:cs typeface="Times New Roman" panose="02020603050405020304" pitchFamily="18" charset="0"/>
                      </a:endParaRPr>
                    </a:p>
                  </a:txBody>
                  <a:tcPr/>
                </a:tc>
                <a:tc>
                  <a:txBody>
                    <a:bodyPr/>
                    <a:lstStyle/>
                    <a:p>
                      <a:pPr algn="ctr"/>
                      <a:r>
                        <a:rPr lang="en-US" dirty="0" smtClean="0">
                          <a:solidFill>
                            <a:schemeClr val="bg1"/>
                          </a:solidFill>
                        </a:rPr>
                        <a:t>COMPONENT</a:t>
                      </a:r>
                      <a:endParaRPr lang="en-IN" dirty="0">
                        <a:solidFill>
                          <a:schemeClr val="bg1"/>
                        </a:solidFill>
                      </a:endParaRPr>
                    </a:p>
                  </a:txBody>
                  <a:tcPr/>
                </a:tc>
                <a:tc>
                  <a:txBody>
                    <a:bodyPr/>
                    <a:lstStyle/>
                    <a:p>
                      <a:pPr algn="ctr"/>
                      <a:r>
                        <a:rPr lang="en-US" dirty="0" smtClean="0">
                          <a:solidFill>
                            <a:schemeClr val="bg1"/>
                          </a:solidFill>
                        </a:rPr>
                        <a:t>QUANTITY</a:t>
                      </a:r>
                      <a:endParaRPr lang="en-IN" dirty="0">
                        <a:solidFill>
                          <a:schemeClr val="bg1"/>
                        </a:solidFill>
                      </a:endParaRPr>
                    </a:p>
                  </a:txBody>
                  <a:tcPr/>
                </a:tc>
                <a:tc>
                  <a:txBody>
                    <a:bodyPr/>
                    <a:lstStyle/>
                    <a:p>
                      <a:pPr algn="ctr"/>
                      <a:r>
                        <a:rPr lang="en-US" dirty="0" smtClean="0">
                          <a:solidFill>
                            <a:schemeClr val="bg1"/>
                          </a:solidFill>
                        </a:rPr>
                        <a:t>PRICE(INR)</a:t>
                      </a:r>
                      <a:endParaRPr lang="en-IN" dirty="0">
                        <a:solidFill>
                          <a:schemeClr val="bg1"/>
                        </a:solidFill>
                      </a:endParaRPr>
                    </a:p>
                  </a:txBody>
                  <a:tcPr/>
                </a:tc>
              </a:tr>
              <a:tr h="556470">
                <a:tc>
                  <a:txBody>
                    <a:bodyPr/>
                    <a:lstStyle/>
                    <a:p>
                      <a:pPr algn="ctr"/>
                      <a:r>
                        <a:rPr lang="en-US" dirty="0" smtClean="0"/>
                        <a:t>1.</a:t>
                      </a:r>
                      <a:endParaRPr lang="en-IN" dirty="0"/>
                    </a:p>
                  </a:txBody>
                  <a:tcPr/>
                </a:tc>
                <a:tc>
                  <a:txBody>
                    <a:bodyPr/>
                    <a:lstStyle/>
                    <a:p>
                      <a:pPr algn="ctr"/>
                      <a:r>
                        <a:rPr lang="en-US" dirty="0" err="1" smtClean="0"/>
                        <a:t>Arduino</a:t>
                      </a:r>
                      <a:r>
                        <a:rPr lang="en-US" dirty="0" smtClean="0"/>
                        <a:t> UNO</a:t>
                      </a:r>
                      <a:endParaRPr lang="en-IN" dirty="0"/>
                    </a:p>
                  </a:txBody>
                  <a:tcPr/>
                </a:tc>
                <a:tc>
                  <a:txBody>
                    <a:bodyPr/>
                    <a:lstStyle/>
                    <a:p>
                      <a:pPr algn="ctr"/>
                      <a:r>
                        <a:rPr lang="en-US" dirty="0" smtClean="0"/>
                        <a:t>1</a:t>
                      </a:r>
                      <a:endParaRPr lang="en-IN" dirty="0"/>
                    </a:p>
                  </a:txBody>
                  <a:tcPr/>
                </a:tc>
                <a:tc>
                  <a:txBody>
                    <a:bodyPr/>
                    <a:lstStyle/>
                    <a:p>
                      <a:pPr algn="ctr"/>
                      <a:r>
                        <a:rPr lang="en-US" dirty="0" smtClean="0"/>
                        <a:t>643</a:t>
                      </a:r>
                      <a:endParaRPr lang="en-IN" dirty="0"/>
                    </a:p>
                  </a:txBody>
                  <a:tcPr/>
                </a:tc>
              </a:tr>
              <a:tr h="556470">
                <a:tc>
                  <a:txBody>
                    <a:bodyPr/>
                    <a:lstStyle/>
                    <a:p>
                      <a:pPr algn="ctr"/>
                      <a:r>
                        <a:rPr lang="en-US" dirty="0" smtClean="0"/>
                        <a:t>2.</a:t>
                      </a:r>
                      <a:endParaRPr lang="en-IN" dirty="0"/>
                    </a:p>
                  </a:txBody>
                  <a:tcPr/>
                </a:tc>
                <a:tc>
                  <a:txBody>
                    <a:bodyPr/>
                    <a:lstStyle/>
                    <a:p>
                      <a:pPr algn="ctr"/>
                      <a:r>
                        <a:rPr lang="en-US" dirty="0" smtClean="0"/>
                        <a:t>ECG Sensor</a:t>
                      </a:r>
                      <a:endParaRPr lang="en-IN" dirty="0"/>
                    </a:p>
                  </a:txBody>
                  <a:tcPr/>
                </a:tc>
                <a:tc>
                  <a:txBody>
                    <a:bodyPr/>
                    <a:lstStyle/>
                    <a:p>
                      <a:pPr algn="ctr"/>
                      <a:r>
                        <a:rPr lang="en-US" dirty="0" smtClean="0"/>
                        <a:t>1</a:t>
                      </a:r>
                      <a:endParaRPr lang="en-IN" dirty="0"/>
                    </a:p>
                  </a:txBody>
                  <a:tcPr/>
                </a:tc>
                <a:tc>
                  <a:txBody>
                    <a:bodyPr/>
                    <a:lstStyle/>
                    <a:p>
                      <a:pPr algn="ctr"/>
                      <a:r>
                        <a:rPr lang="en-US" dirty="0" smtClean="0"/>
                        <a:t>210</a:t>
                      </a:r>
                      <a:endParaRPr lang="en-IN" dirty="0"/>
                    </a:p>
                  </a:txBody>
                  <a:tcPr/>
                </a:tc>
              </a:tr>
              <a:tr h="556470">
                <a:tc>
                  <a:txBody>
                    <a:bodyPr/>
                    <a:lstStyle/>
                    <a:p>
                      <a:pPr algn="ctr"/>
                      <a:r>
                        <a:rPr lang="en-US" dirty="0" smtClean="0"/>
                        <a:t>3.</a:t>
                      </a:r>
                      <a:endParaRPr lang="en-IN" dirty="0"/>
                    </a:p>
                  </a:txBody>
                  <a:tcPr/>
                </a:tc>
                <a:tc>
                  <a:txBody>
                    <a:bodyPr/>
                    <a:lstStyle/>
                    <a:p>
                      <a:pPr algn="ctr"/>
                      <a:r>
                        <a:rPr lang="en-US" dirty="0" smtClean="0"/>
                        <a:t>Pulse Sensor Module</a:t>
                      </a:r>
                      <a:endParaRPr lang="en-IN" dirty="0"/>
                    </a:p>
                  </a:txBody>
                  <a:tcPr/>
                </a:tc>
                <a:tc>
                  <a:txBody>
                    <a:bodyPr/>
                    <a:lstStyle/>
                    <a:p>
                      <a:pPr algn="ctr"/>
                      <a:r>
                        <a:rPr lang="en-US" dirty="0" smtClean="0"/>
                        <a:t>1</a:t>
                      </a:r>
                      <a:endParaRPr lang="en-IN" dirty="0"/>
                    </a:p>
                  </a:txBody>
                  <a:tcPr/>
                </a:tc>
                <a:tc>
                  <a:txBody>
                    <a:bodyPr/>
                    <a:lstStyle/>
                    <a:p>
                      <a:pPr algn="ctr"/>
                      <a:r>
                        <a:rPr lang="en-US" dirty="0" smtClean="0"/>
                        <a:t>180</a:t>
                      </a:r>
                      <a:endParaRPr lang="en-IN" dirty="0"/>
                    </a:p>
                  </a:txBody>
                  <a:tcPr/>
                </a:tc>
              </a:tr>
              <a:tr h="556470">
                <a:tc>
                  <a:txBody>
                    <a:bodyPr/>
                    <a:lstStyle/>
                    <a:p>
                      <a:pPr algn="ctr"/>
                      <a:r>
                        <a:rPr lang="en-US" dirty="0" smtClean="0"/>
                        <a:t>4.</a:t>
                      </a:r>
                      <a:endParaRPr lang="en-IN" dirty="0"/>
                    </a:p>
                  </a:txBody>
                  <a:tcPr/>
                </a:tc>
                <a:tc>
                  <a:txBody>
                    <a:bodyPr/>
                    <a:lstStyle/>
                    <a:p>
                      <a:pPr algn="ctr"/>
                      <a:r>
                        <a:rPr lang="en-US" dirty="0" smtClean="0"/>
                        <a:t>Bluetooth Module</a:t>
                      </a:r>
                      <a:endParaRPr lang="en-IN" dirty="0"/>
                    </a:p>
                  </a:txBody>
                  <a:tcPr/>
                </a:tc>
                <a:tc>
                  <a:txBody>
                    <a:bodyPr/>
                    <a:lstStyle/>
                    <a:p>
                      <a:pPr algn="ctr"/>
                      <a:r>
                        <a:rPr lang="en-US" dirty="0" smtClean="0"/>
                        <a:t>1</a:t>
                      </a:r>
                      <a:endParaRPr lang="en-IN" dirty="0"/>
                    </a:p>
                  </a:txBody>
                  <a:tcPr/>
                </a:tc>
                <a:tc>
                  <a:txBody>
                    <a:bodyPr/>
                    <a:lstStyle/>
                    <a:p>
                      <a:pPr algn="ctr"/>
                      <a:r>
                        <a:rPr lang="en-US" dirty="0" smtClean="0"/>
                        <a:t>330</a:t>
                      </a:r>
                      <a:endParaRPr lang="en-IN" dirty="0"/>
                    </a:p>
                  </a:txBody>
                  <a:tcPr/>
                </a:tc>
              </a:tr>
            </a:tbl>
          </a:graphicData>
        </a:graphic>
      </p:graphicFrame>
    </p:spTree>
    <p:extLst>
      <p:ext uri="{BB962C8B-B14F-4D97-AF65-F5344CB8AC3E}">
        <p14:creationId xmlns:p14="http://schemas.microsoft.com/office/powerpoint/2010/main" val="1566222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ECG and PPG values are obtained.</a:t>
            </a:r>
          </a:p>
          <a:p>
            <a:r>
              <a:rPr lang="en-US" sz="2800" dirty="0" smtClean="0">
                <a:latin typeface="Times New Roman" panose="02020603050405020304" pitchFamily="18" charset="0"/>
                <a:cs typeface="Times New Roman" panose="02020603050405020304" pitchFamily="18" charset="0"/>
              </a:rPr>
              <a:t>Values displayed in the mobile application.</a:t>
            </a:r>
          </a:p>
          <a:p>
            <a:r>
              <a:rPr lang="en-US" sz="2800" dirty="0" smtClean="0">
                <a:latin typeface="Times New Roman" panose="02020603050405020304" pitchFamily="18" charset="0"/>
                <a:cs typeface="Times New Roman" panose="02020603050405020304" pitchFamily="18" charset="0"/>
              </a:rPr>
              <a:t>Estimated BP value is shown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457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CBBA8-69FA-DD45-A26C-F02F3E9CFDAC}"/>
              </a:ext>
            </a:extLst>
          </p:cNvPr>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1. ECG output values</a:t>
            </a:r>
            <a:endParaRPr 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64D5903A-C0F3-1243-BCDB-6C388198211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049257"/>
            <a:ext cx="4779561" cy="2688503"/>
          </a:xfrm>
          <a:prstGeom prst="rect">
            <a:avLst/>
          </a:prstGeom>
        </p:spPr>
      </p:pic>
      <p:pic>
        <p:nvPicPr>
          <p:cNvPr id="6" name="Picture 6">
            <a:extLst>
              <a:ext uri="{FF2B5EF4-FFF2-40B4-BE49-F238E27FC236}">
                <a16:creationId xmlns:a16="http://schemas.microsoft.com/office/drawing/2014/main" xmlns="" id="{F2228102-0E18-504E-A2BA-B3CA8452CE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8073" y="1930401"/>
            <a:ext cx="4990863" cy="2807360"/>
          </a:xfrm>
          <a:prstGeom prst="rect">
            <a:avLst/>
          </a:prstGeom>
        </p:spPr>
      </p:pic>
    </p:spTree>
    <p:extLst>
      <p:ext uri="{BB962C8B-B14F-4D97-AF65-F5344CB8AC3E}">
        <p14:creationId xmlns:p14="http://schemas.microsoft.com/office/powerpoint/2010/main" val="4289908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1EDFD-3916-978F-6C68-935F2F1F9B4C}"/>
              </a:ext>
            </a:extLst>
          </p:cNvPr>
          <p:cNvSpPr>
            <a:spLocks noGrp="1"/>
          </p:cNvSpPr>
          <p:nvPr>
            <p:ph type="title"/>
          </p:nvPr>
        </p:nvSpPr>
        <p:spPr/>
        <p:txBody>
          <a:bodyPr>
            <a:normAutofit fontScale="90000"/>
          </a:bodyPr>
          <a:lstStyle/>
          <a:p>
            <a:pPr algn="ctr"/>
            <a:r>
              <a:rPr lang="en-IN" sz="6000" b="1" i="0" u="sng" strike="noStrike" baseline="0" dirty="0">
                <a:latin typeface="Times New Roman" panose="02020603050405020304" pitchFamily="18" charset="0"/>
                <a:cs typeface="Times New Roman" panose="02020603050405020304" pitchFamily="18" charset="0"/>
              </a:rPr>
              <a:t>Contents</a:t>
            </a:r>
            <a:r>
              <a:rPr lang="en-IN" sz="4000" b="1" i="0" u="sng" strike="noStrike" baseline="0" dirty="0">
                <a:solidFill>
                  <a:srgbClr val="2A3991"/>
                </a:solidFill>
                <a:latin typeface="Times New Roman" panose="02020603050405020304" pitchFamily="18" charset="0"/>
                <a:cs typeface="Times New Roman" panose="02020603050405020304" pitchFamily="18" charset="0"/>
              </a:rPr>
              <a:t/>
            </a:r>
            <a:br>
              <a:rPr lang="en-IN" sz="4000" b="1" i="0" u="sng" strike="noStrike" baseline="0" dirty="0">
                <a:solidFill>
                  <a:srgbClr val="2A3991"/>
                </a:solidFill>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2C22432-C895-E674-4BF6-0855C0BEAFE9}"/>
              </a:ext>
            </a:extLst>
          </p:cNvPr>
          <p:cNvSpPr>
            <a:spLocks noGrp="1"/>
          </p:cNvSpPr>
          <p:nvPr>
            <p:ph sz="half" idx="1"/>
          </p:nvPr>
        </p:nvSpPr>
        <p:spPr/>
        <p:txBody>
          <a:bodyPr>
            <a:noAutofit/>
          </a:bodyPr>
          <a:lstStyle/>
          <a:p>
            <a:pPr marL="0" indent="0">
              <a:buNone/>
            </a:pPr>
            <a:r>
              <a:rPr lang="en-IN" sz="2800" b="0" i="0" u="none" strike="noStrike" baseline="0" dirty="0">
                <a:latin typeface="Times New Roman" panose="02020603050405020304" pitchFamily="18" charset="0"/>
                <a:cs typeface="Times New Roman" panose="02020603050405020304" pitchFamily="18" charset="0"/>
              </a:rPr>
              <a:t>1.Introduction                                                    </a:t>
            </a:r>
          </a:p>
          <a:p>
            <a:pPr marL="0" indent="0">
              <a:buNone/>
            </a:pPr>
            <a:r>
              <a:rPr lang="en-US" sz="2800" dirty="0" smtClean="0">
                <a:latin typeface="Times New Roman" panose="02020603050405020304" pitchFamily="18" charset="0"/>
                <a:cs typeface="Times New Roman" panose="02020603050405020304" pitchFamily="18" charset="0"/>
              </a:rPr>
              <a:t>2.Scope and objectives </a:t>
            </a:r>
            <a:endParaRPr lang="en-IN" sz="2800" b="0" i="0" u="none" strike="noStrike" baseline="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3.Scientific feasibility</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4</a:t>
            </a:r>
            <a:r>
              <a:rPr lang="en-IN" sz="2800" b="0" i="0" u="none" strike="noStrike" baseline="0" dirty="0" smtClean="0">
                <a:latin typeface="Times New Roman" panose="02020603050405020304" pitchFamily="18" charset="0"/>
                <a:cs typeface="Times New Roman" panose="02020603050405020304" pitchFamily="18" charset="0"/>
              </a:rPr>
              <a:t>.Literature </a:t>
            </a:r>
            <a:r>
              <a:rPr lang="en-IN" sz="2800" b="0" i="0" u="none" strike="noStrike" baseline="0" dirty="0">
                <a:latin typeface="Times New Roman" panose="02020603050405020304" pitchFamily="18" charset="0"/>
                <a:cs typeface="Times New Roman" panose="02020603050405020304" pitchFamily="18" charset="0"/>
              </a:rPr>
              <a:t>survey</a:t>
            </a:r>
          </a:p>
          <a:p>
            <a:pPr marL="0" indent="0">
              <a:buNone/>
            </a:pPr>
            <a:r>
              <a:rPr lang="en-IN" sz="2800" dirty="0">
                <a:latin typeface="Times New Roman" panose="02020603050405020304" pitchFamily="18" charset="0"/>
                <a:cs typeface="Times New Roman" panose="02020603050405020304" pitchFamily="18" charset="0"/>
              </a:rPr>
              <a:t>5</a:t>
            </a:r>
            <a:r>
              <a:rPr lang="en-IN" sz="2800" b="0" i="0" u="none" strike="noStrike" baseline="0" dirty="0" smtClean="0">
                <a:latin typeface="Times New Roman" panose="02020603050405020304" pitchFamily="18" charset="0"/>
                <a:cs typeface="Times New Roman" panose="02020603050405020304" pitchFamily="18" charset="0"/>
              </a:rPr>
              <a:t>.Methodology</a:t>
            </a:r>
            <a:endParaRPr lang="en-IN" sz="2800" b="0" i="0" u="none" strike="noStrike" baseline="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6</a:t>
            </a:r>
            <a:r>
              <a:rPr lang="en-US" sz="2800" b="0" i="0" u="none" strike="noStrike" baseline="0" dirty="0" smtClean="0">
                <a:latin typeface="Times New Roman" panose="02020603050405020304" pitchFamily="18" charset="0"/>
                <a:cs typeface="Times New Roman" panose="02020603050405020304" pitchFamily="18" charset="0"/>
              </a:rPr>
              <a:t>.Block </a:t>
            </a:r>
            <a:r>
              <a:rPr lang="en-US" sz="2800" b="0" i="0" u="none" strike="noStrike" baseline="0" dirty="0">
                <a:latin typeface="Times New Roman" panose="02020603050405020304" pitchFamily="18" charset="0"/>
                <a:cs typeface="Times New Roman" panose="02020603050405020304" pitchFamily="18" charset="0"/>
              </a:rPr>
              <a:t>diagram</a:t>
            </a:r>
          </a:p>
          <a:p>
            <a:pPr marL="0" indent="0">
              <a:buNone/>
            </a:pPr>
            <a:endParaRPr lang="en-IN" sz="2800" b="0" i="0" u="none" strike="noStrike" baseline="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7</a:t>
            </a:r>
            <a:r>
              <a:rPr lang="en-GB" sz="2800" dirty="0" smtClean="0">
                <a:latin typeface="Times New Roman" panose="02020603050405020304" pitchFamily="18" charset="0"/>
                <a:cs typeface="Times New Roman" panose="02020603050405020304" pitchFamily="18" charset="0"/>
              </a:rPr>
              <a:t>.Circuit </a:t>
            </a:r>
            <a:r>
              <a:rPr lang="en-GB" sz="2800" dirty="0">
                <a:latin typeface="Times New Roman" panose="02020603050405020304" pitchFamily="18" charset="0"/>
                <a:cs typeface="Times New Roman" panose="02020603050405020304" pitchFamily="18" charset="0"/>
              </a:rPr>
              <a:t>diagram</a:t>
            </a:r>
          </a:p>
          <a:p>
            <a:pPr marL="0" indent="0">
              <a:buNone/>
            </a:pPr>
            <a:r>
              <a:rPr lang="en-US" sz="2800" dirty="0" smtClean="0">
                <a:latin typeface="Times New Roman" panose="02020603050405020304" pitchFamily="18" charset="0"/>
                <a:cs typeface="Times New Roman" panose="02020603050405020304" pitchFamily="18" charset="0"/>
              </a:rPr>
              <a:t>8.Machine </a:t>
            </a:r>
            <a:r>
              <a:rPr lang="en-US" sz="2800" dirty="0">
                <a:latin typeface="Times New Roman" panose="02020603050405020304" pitchFamily="18" charset="0"/>
                <a:cs typeface="Times New Roman" panose="02020603050405020304" pitchFamily="18" charset="0"/>
              </a:rPr>
              <a:t>Learning Model</a:t>
            </a:r>
          </a:p>
          <a:p>
            <a:pPr marL="0" indent="0">
              <a:buNone/>
            </a:pPr>
            <a:r>
              <a:rPr lang="en-US" sz="2800" dirty="0" smtClean="0">
                <a:latin typeface="Times New Roman" panose="02020603050405020304" pitchFamily="18" charset="0"/>
                <a:cs typeface="Times New Roman" panose="02020603050405020304" pitchFamily="18" charset="0"/>
              </a:rPr>
              <a:t>9.Results</a:t>
            </a:r>
          </a:p>
          <a:p>
            <a:pPr marL="0" indent="0">
              <a:buNone/>
            </a:pPr>
            <a:r>
              <a:rPr lang="en-US" sz="2800" dirty="0" smtClean="0">
                <a:latin typeface="Times New Roman" panose="02020603050405020304" pitchFamily="18" charset="0"/>
                <a:cs typeface="Times New Roman" panose="02020603050405020304" pitchFamily="18" charset="0"/>
              </a:rPr>
              <a:t>10.Conclusion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11.Abbreviations</a:t>
            </a:r>
            <a:endParaRPr lang="en-IN"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12.References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112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F3712-5B49-DC4B-A30E-4682F66E9495}"/>
              </a:ext>
            </a:extLst>
          </p:cNvPr>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2. Pulse </a:t>
            </a:r>
            <a:r>
              <a:rPr lang="en-GB" dirty="0">
                <a:latin typeface="Times New Roman" panose="02020603050405020304" pitchFamily="18" charset="0"/>
                <a:cs typeface="Times New Roman" panose="02020603050405020304" pitchFamily="18" charset="0"/>
              </a:rPr>
              <a:t>sensor output values</a:t>
            </a:r>
            <a:endParaRPr 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01837654-CF17-044C-B967-591AE5A3E5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073997"/>
            <a:ext cx="4779561" cy="2688503"/>
          </a:xfrm>
          <a:prstGeom prst="rect">
            <a:avLst/>
          </a:prstGeom>
        </p:spPr>
      </p:pic>
      <p:pic>
        <p:nvPicPr>
          <p:cNvPr id="6" name="Picture 6">
            <a:extLst>
              <a:ext uri="{FF2B5EF4-FFF2-40B4-BE49-F238E27FC236}">
                <a16:creationId xmlns:a16="http://schemas.microsoft.com/office/drawing/2014/main" xmlns="" id="{EDEC5517-1692-604C-B36E-55AEECA995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3062" y="2095503"/>
            <a:ext cx="4741332" cy="2666998"/>
          </a:xfrm>
          <a:prstGeom prst="rect">
            <a:avLst/>
          </a:prstGeom>
        </p:spPr>
      </p:pic>
    </p:spTree>
    <p:extLst>
      <p:ext uri="{BB962C8B-B14F-4D97-AF65-F5344CB8AC3E}">
        <p14:creationId xmlns:p14="http://schemas.microsoft.com/office/powerpoint/2010/main" val="1264190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7BEBD-7CBC-AB48-A502-AAB4D2870616}"/>
              </a:ext>
            </a:extLst>
          </p:cNvPr>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3. Circuit </a:t>
            </a:r>
            <a:r>
              <a:rPr lang="en-GB" dirty="0">
                <a:latin typeface="Times New Roman" panose="02020603050405020304" pitchFamily="18" charset="0"/>
                <a:cs typeface="Times New Roman" panose="02020603050405020304" pitchFamily="18" charset="0"/>
              </a:rPr>
              <a:t>setup</a:t>
            </a:r>
            <a:endParaRPr 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6D360638-A989-0A4A-9DE9-7C22E6FD73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8200" y="2494582"/>
            <a:ext cx="3898046" cy="2923535"/>
          </a:xfrm>
          <a:prstGeom prst="rect">
            <a:avLst/>
          </a:prstGeom>
        </p:spPr>
      </p:pic>
      <p:pic>
        <p:nvPicPr>
          <p:cNvPr id="6" name="Picture 6">
            <a:extLst>
              <a:ext uri="{FF2B5EF4-FFF2-40B4-BE49-F238E27FC236}">
                <a16:creationId xmlns:a16="http://schemas.microsoft.com/office/drawing/2014/main" xmlns="" id="{3328A1D3-B652-7245-83D5-AC5C2FAD2A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1576" y="2494582"/>
            <a:ext cx="3982426" cy="2986820"/>
          </a:xfrm>
          <a:prstGeom prst="rect">
            <a:avLst/>
          </a:prstGeom>
        </p:spPr>
      </p:pic>
    </p:spTree>
    <p:extLst>
      <p:ext uri="{BB962C8B-B14F-4D97-AF65-F5344CB8AC3E}">
        <p14:creationId xmlns:p14="http://schemas.microsoft.com/office/powerpoint/2010/main" val="1100515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CA9F1-22D6-DA4E-7A47-7365B76B5A51}"/>
              </a:ext>
            </a:extLst>
          </p:cNvPr>
          <p:cNvSpPr>
            <a:spLocks noGrp="1"/>
          </p:cNvSpPr>
          <p:nvPr>
            <p:ph type="title"/>
          </p:nvPr>
        </p:nvSpPr>
        <p:spPr>
          <a:xfrm>
            <a:off x="685800" y="834711"/>
            <a:ext cx="8610600" cy="1293028"/>
          </a:xfrm>
        </p:spPr>
        <p:txBody>
          <a:bodyPr/>
          <a:lstStyle/>
          <a:p>
            <a:pPr algn="l"/>
            <a:r>
              <a:rPr lang="en-US" dirty="0" smtClean="0">
                <a:latin typeface="Times New Roman" panose="02020603050405020304" pitchFamily="18" charset="0"/>
                <a:cs typeface="Times New Roman" panose="02020603050405020304" pitchFamily="18" charset="0"/>
              </a:rPr>
              <a:t>4. Mobile </a:t>
            </a:r>
            <a:r>
              <a:rPr lang="en-US" dirty="0">
                <a:latin typeface="Times New Roman" panose="02020603050405020304" pitchFamily="18" charset="0"/>
                <a:cs typeface="Times New Roman" panose="02020603050405020304" pitchFamily="18" charset="0"/>
              </a:rPr>
              <a:t>app design</a:t>
            </a:r>
            <a:endParaRPr lang="en-IN" dirty="0"/>
          </a:p>
        </p:txBody>
      </p:sp>
      <p:pic>
        <p:nvPicPr>
          <p:cNvPr id="6" name="Content Placeholder 5">
            <a:extLst>
              <a:ext uri="{FF2B5EF4-FFF2-40B4-BE49-F238E27FC236}">
                <a16:creationId xmlns:a16="http://schemas.microsoft.com/office/drawing/2014/main" xmlns="" id="{40DCB3F6-43EF-BDEA-C264-00A9A9D17F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918311"/>
            <a:ext cx="1737956" cy="3881437"/>
          </a:xfrm>
        </p:spPr>
      </p:pic>
      <p:pic>
        <p:nvPicPr>
          <p:cNvPr id="16" name="Picture 15">
            <a:extLst>
              <a:ext uri="{FF2B5EF4-FFF2-40B4-BE49-F238E27FC236}">
                <a16:creationId xmlns:a16="http://schemas.microsoft.com/office/drawing/2014/main" xmlns="" id="{AD95FE47-F5F5-F9FF-F031-EE0D7464E2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4114" y="1918311"/>
            <a:ext cx="1737957" cy="3881437"/>
          </a:xfrm>
          <a:prstGeom prst="rect">
            <a:avLst/>
          </a:prstGeom>
        </p:spPr>
      </p:pic>
      <p:pic>
        <p:nvPicPr>
          <p:cNvPr id="18" name="Picture 17">
            <a:extLst>
              <a:ext uri="{FF2B5EF4-FFF2-40B4-BE49-F238E27FC236}">
                <a16:creationId xmlns:a16="http://schemas.microsoft.com/office/drawing/2014/main" xmlns="" id="{2566BC27-E299-2E42-6CDA-383BE1D177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2429" y="1918311"/>
            <a:ext cx="1737956" cy="3881437"/>
          </a:xfrm>
          <a:prstGeom prst="rect">
            <a:avLst/>
          </a:prstGeom>
        </p:spPr>
      </p:pic>
      <p:pic>
        <p:nvPicPr>
          <p:cNvPr id="20" name="Picture 19">
            <a:extLst>
              <a:ext uri="{FF2B5EF4-FFF2-40B4-BE49-F238E27FC236}">
                <a16:creationId xmlns:a16="http://schemas.microsoft.com/office/drawing/2014/main" xmlns="" id="{F87FD244-9BDD-E967-3D73-24BB45FC84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0743" y="1918312"/>
            <a:ext cx="1737956" cy="3881434"/>
          </a:xfrm>
          <a:prstGeom prst="rect">
            <a:avLst/>
          </a:prstGeom>
        </p:spPr>
      </p:pic>
    </p:spTree>
    <p:extLst>
      <p:ext uri="{BB962C8B-B14F-4D97-AF65-F5344CB8AC3E}">
        <p14:creationId xmlns:p14="http://schemas.microsoft.com/office/powerpoint/2010/main" val="3986811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2C169-449F-183F-7925-867FF2574346}"/>
              </a:ext>
            </a:extLst>
          </p:cNvPr>
          <p:cNvSpPr>
            <a:spLocks noGrp="1"/>
          </p:cNvSpPr>
          <p:nvPr>
            <p:ph type="title"/>
          </p:nvPr>
        </p:nvSpPr>
        <p:spPr>
          <a:xfrm>
            <a:off x="669519" y="601785"/>
            <a:ext cx="8596668" cy="1320800"/>
          </a:xfrm>
        </p:spPr>
        <p:txBody>
          <a:bodyPr/>
          <a:lstStyle/>
          <a:p>
            <a:endParaRPr lang="en-IN"/>
          </a:p>
        </p:txBody>
      </p:sp>
      <p:pic>
        <p:nvPicPr>
          <p:cNvPr id="5" name="Content Placeholder 4">
            <a:extLst>
              <a:ext uri="{FF2B5EF4-FFF2-40B4-BE49-F238E27FC236}">
                <a16:creationId xmlns:a16="http://schemas.microsoft.com/office/drawing/2014/main" xmlns="" id="{2B3AF496-BE7F-DAB5-CC7B-B6DC0D281B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160588"/>
            <a:ext cx="1542235" cy="3444327"/>
          </a:xfrm>
        </p:spPr>
      </p:pic>
      <p:pic>
        <p:nvPicPr>
          <p:cNvPr id="7" name="Picture 6">
            <a:extLst>
              <a:ext uri="{FF2B5EF4-FFF2-40B4-BE49-F238E27FC236}">
                <a16:creationId xmlns:a16="http://schemas.microsoft.com/office/drawing/2014/main" xmlns="" id="{6CDF6184-9144-68F4-80A2-F249835D0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9550" y="2160588"/>
            <a:ext cx="1542235" cy="3444327"/>
          </a:xfrm>
          <a:prstGeom prst="rect">
            <a:avLst/>
          </a:prstGeom>
        </p:spPr>
      </p:pic>
      <p:pic>
        <p:nvPicPr>
          <p:cNvPr id="9" name="Picture 8">
            <a:extLst>
              <a:ext uri="{FF2B5EF4-FFF2-40B4-BE49-F238E27FC236}">
                <a16:creationId xmlns:a16="http://schemas.microsoft.com/office/drawing/2014/main" xmlns="" id="{CF95F704-F151-E2CB-5634-93F78A67FD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1766" y="2160588"/>
            <a:ext cx="1542235" cy="3444324"/>
          </a:xfrm>
          <a:prstGeom prst="rect">
            <a:avLst/>
          </a:prstGeom>
        </p:spPr>
      </p:pic>
      <p:pic>
        <p:nvPicPr>
          <p:cNvPr id="11" name="Picture 10">
            <a:extLst>
              <a:ext uri="{FF2B5EF4-FFF2-40B4-BE49-F238E27FC236}">
                <a16:creationId xmlns:a16="http://schemas.microsoft.com/office/drawing/2014/main" xmlns="" id="{DF2BD7AB-84AA-275E-945A-9683AAA95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3983" y="2160588"/>
            <a:ext cx="1542236" cy="3444327"/>
          </a:xfrm>
          <a:prstGeom prst="rect">
            <a:avLst/>
          </a:prstGeom>
        </p:spPr>
      </p:pic>
    </p:spTree>
    <p:extLst>
      <p:ext uri="{BB962C8B-B14F-4D97-AF65-F5344CB8AC3E}">
        <p14:creationId xmlns:p14="http://schemas.microsoft.com/office/powerpoint/2010/main" val="2540888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Website Interface</a:t>
            </a:r>
            <a:endParaRPr lang="en-IN" b="1"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642" y="2371169"/>
            <a:ext cx="8022909" cy="3348143"/>
          </a:xfrm>
        </p:spPr>
      </p:pic>
    </p:spTree>
    <p:extLst>
      <p:ext uri="{BB962C8B-B14F-4D97-AF65-F5344CB8AC3E}">
        <p14:creationId xmlns:p14="http://schemas.microsoft.com/office/powerpoint/2010/main" val="2715689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anose="02020603050405020304" pitchFamily="18" charset="0"/>
                <a:cs typeface="Times New Roman" panose="02020603050405020304" pitchFamily="18" charset="0"/>
              </a:rPr>
              <a:t>Cuffless</a:t>
            </a:r>
            <a:r>
              <a:rPr lang="en-US" sz="2800" dirty="0" smtClean="0">
                <a:latin typeface="Times New Roman" panose="02020603050405020304" pitchFamily="18" charset="0"/>
                <a:cs typeface="Times New Roman" panose="02020603050405020304" pitchFamily="18" charset="0"/>
              </a:rPr>
              <a:t> BP estimation using </a:t>
            </a:r>
            <a:r>
              <a:rPr lang="en-US" sz="2800" dirty="0" err="1" smtClean="0">
                <a:latin typeface="Times New Roman" panose="02020603050405020304" pitchFamily="18" charset="0"/>
                <a:cs typeface="Times New Roman" panose="02020603050405020304" pitchFamily="18" charset="0"/>
              </a:rPr>
              <a:t>arduino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uno</a:t>
            </a:r>
            <a:r>
              <a:rPr lang="en-US" sz="2800" dirty="0" smtClean="0">
                <a:latin typeface="Times New Roman" panose="02020603050405020304" pitchFamily="18" charset="0"/>
                <a:cs typeface="Times New Roman" panose="02020603050405020304" pitchFamily="18" charset="0"/>
              </a:rPr>
              <a:t> and required sensors is proposed</a:t>
            </a:r>
          </a:p>
          <a:p>
            <a:r>
              <a:rPr lang="en-US" sz="2800" dirty="0" smtClean="0">
                <a:latin typeface="Times New Roman" panose="02020603050405020304" pitchFamily="18" charset="0"/>
                <a:cs typeface="Times New Roman" panose="02020603050405020304" pitchFamily="18" charset="0"/>
              </a:rPr>
              <a:t>Allows continuous monitoring of BP.</a:t>
            </a:r>
          </a:p>
          <a:p>
            <a:r>
              <a:rPr lang="en-US" sz="2800" dirty="0" smtClean="0">
                <a:latin typeface="Times New Roman" panose="02020603050405020304" pitchFamily="18" charset="0"/>
                <a:cs typeface="Times New Roman" panose="02020603050405020304" pitchFamily="18" charset="0"/>
              </a:rPr>
              <a:t>BP estimated using a trained ML model.</a:t>
            </a:r>
          </a:p>
        </p:txBody>
      </p:sp>
    </p:spTree>
    <p:extLst>
      <p:ext uri="{BB962C8B-B14F-4D97-AF65-F5344CB8AC3E}">
        <p14:creationId xmlns:p14="http://schemas.microsoft.com/office/powerpoint/2010/main" val="2231695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6A3C4-31DA-8F26-D243-F64DD849207E}"/>
              </a:ext>
            </a:extLst>
          </p:cNvPr>
          <p:cNvSpPr>
            <a:spLocks noGrp="1"/>
          </p:cNvSpPr>
          <p:nvPr>
            <p:ph type="title"/>
          </p:nvPr>
        </p:nvSpPr>
        <p:spPr>
          <a:xfrm>
            <a:off x="685800" y="694034"/>
            <a:ext cx="8610600" cy="1293028"/>
          </a:xfrm>
        </p:spPr>
        <p:txBody>
          <a:bodyPr>
            <a:normAutofit fontScale="90000"/>
          </a:bodyPr>
          <a:lstStyle/>
          <a:p>
            <a:pPr marL="342900" lvl="0" indent="-342900" algn="l">
              <a:lnSpc>
                <a:spcPct val="115000"/>
              </a:lnSpc>
              <a:spcBef>
                <a:spcPts val="1200"/>
              </a:spcBef>
            </a:pPr>
            <a:r>
              <a:rPr lang="en-IN" sz="4000" b="1" u="sng" kern="0" dirty="0" smtClean="0">
                <a:effectLst/>
                <a:latin typeface="Times New Roman" panose="02020603050405020304" pitchFamily="18" charset="0"/>
                <a:ea typeface="Times New Roman" panose="02020603050405020304" pitchFamily="18" charset="0"/>
                <a:cs typeface="Times New Roman" panose="02020603050405020304" pitchFamily="18" charset="0"/>
              </a:rPr>
              <a:t>ABBREVIATIONS</a:t>
            </a:r>
            <a:r>
              <a:rPr lang="en-IN" sz="1800" b="1" u="sng" kern="0" dirty="0">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u="sng" kern="0" dirty="0">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rPr>
              <a:t> </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xmlns="" id="{9497E31C-2796-2B12-ED80-A8E411951EC4}"/>
              </a:ext>
            </a:extLst>
          </p:cNvPr>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BP – Blood pressure</a:t>
            </a:r>
          </a:p>
          <a:p>
            <a:r>
              <a:rPr lang="en-US" sz="2800" dirty="0">
                <a:solidFill>
                  <a:schemeClr val="tx1"/>
                </a:solidFill>
                <a:latin typeface="Times New Roman" panose="02020603050405020304" pitchFamily="18" charset="0"/>
                <a:cs typeface="Times New Roman" panose="02020603050405020304" pitchFamily="18" charset="0"/>
              </a:rPr>
              <a:t>ECG - </a:t>
            </a:r>
            <a:r>
              <a:rPr lang="en-IN" sz="2800" b="0" i="0" dirty="0">
                <a:solidFill>
                  <a:schemeClr val="tx1"/>
                </a:solidFill>
                <a:effectLst/>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E</a:t>
            </a:r>
            <a:r>
              <a:rPr lang="en-IN" sz="2800" b="0" i="0" dirty="0">
                <a:solidFill>
                  <a:schemeClr val="tx1"/>
                </a:solidFill>
                <a:effectLst/>
                <a:latin typeface="Times New Roman" panose="02020603050405020304" pitchFamily="18" charset="0"/>
                <a:cs typeface="Times New Roman" panose="02020603050405020304" pitchFamily="18" charset="0"/>
              </a:rPr>
              <a:t>lectrocardiogram</a:t>
            </a:r>
          </a:p>
          <a:p>
            <a:r>
              <a:rPr lang="en-IN" sz="2800" dirty="0">
                <a:solidFill>
                  <a:schemeClr val="tx1"/>
                </a:solidFill>
                <a:latin typeface="Times New Roman" panose="02020603050405020304" pitchFamily="18" charset="0"/>
                <a:cs typeface="Times New Roman" panose="02020603050405020304" pitchFamily="18" charset="0"/>
              </a:rPr>
              <a:t>PPG – </a:t>
            </a:r>
            <a:r>
              <a:rPr lang="en-IN" sz="2800" i="0" dirty="0">
                <a:solidFill>
                  <a:schemeClr val="tx1"/>
                </a:solidFill>
                <a:effectLst/>
                <a:latin typeface="Times New Roman" panose="02020603050405020304" pitchFamily="18" charset="0"/>
                <a:cs typeface="Times New Roman" panose="02020603050405020304" pitchFamily="18" charset="0"/>
              </a:rPr>
              <a:t>Photoplethysmography</a:t>
            </a:r>
          </a:p>
          <a:p>
            <a:r>
              <a:rPr lang="en-IN" sz="2800" dirty="0">
                <a:solidFill>
                  <a:schemeClr val="tx1"/>
                </a:solidFill>
                <a:latin typeface="Times New Roman" panose="02020603050405020304" pitchFamily="18" charset="0"/>
                <a:cs typeface="Times New Roman" panose="02020603050405020304" pitchFamily="18" charset="0"/>
              </a:rPr>
              <a:t>API – Application programming interface</a:t>
            </a:r>
          </a:p>
          <a:p>
            <a:r>
              <a:rPr lang="en-IN" sz="2800" dirty="0">
                <a:solidFill>
                  <a:schemeClr val="tx1"/>
                </a:solidFill>
                <a:latin typeface="Times New Roman" panose="02020603050405020304" pitchFamily="18" charset="0"/>
                <a:cs typeface="Times New Roman" panose="02020603050405020304" pitchFamily="18" charset="0"/>
              </a:rPr>
              <a:t>AAMI-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i="0" dirty="0">
                <a:solidFill>
                  <a:schemeClr val="tx1"/>
                </a:solidFill>
                <a:effectLst/>
                <a:latin typeface="Times New Roman" panose="02020603050405020304" pitchFamily="18" charset="0"/>
                <a:cs typeface="Times New Roman" panose="02020603050405020304" pitchFamily="18" charset="0"/>
              </a:rPr>
              <a:t>Association for the Advancement of Medical Instrumentation</a:t>
            </a:r>
          </a:p>
          <a:p>
            <a:r>
              <a:rPr lang="en-US" sz="2800" dirty="0">
                <a:solidFill>
                  <a:schemeClr val="tx1"/>
                </a:solidFill>
                <a:latin typeface="Times New Roman" panose="02020603050405020304" pitchFamily="18" charset="0"/>
                <a:cs typeface="Times New Roman" panose="02020603050405020304" pitchFamily="18" charset="0"/>
              </a:rPr>
              <a:t>ISO</a:t>
            </a:r>
            <a:r>
              <a:rPr lang="en-US" sz="2800" b="1" dirty="0">
                <a:solidFill>
                  <a:schemeClr val="tx1"/>
                </a:solidFill>
                <a:latin typeface="Times New Roman" panose="02020603050405020304" pitchFamily="18" charset="0"/>
                <a:cs typeface="Times New Roman" panose="02020603050405020304" pitchFamily="18" charset="0"/>
              </a:rPr>
              <a:t>- </a:t>
            </a:r>
            <a:r>
              <a:rPr lang="en-IN" sz="2800" b="0" i="0" dirty="0">
                <a:solidFill>
                  <a:schemeClr val="tx1"/>
                </a:solidFill>
                <a:effectLst/>
                <a:latin typeface="Times New Roman" panose="02020603050405020304" pitchFamily="18" charset="0"/>
                <a:cs typeface="Times New Roman" panose="02020603050405020304" pitchFamily="18" charset="0"/>
              </a:rPr>
              <a:t>International Organization for Standardization</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05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0B4C8-0F09-9FF6-13C9-007184E8E0DD}"/>
              </a:ext>
            </a:extLst>
          </p:cNvPr>
          <p:cNvSpPr>
            <a:spLocks noGrp="1"/>
          </p:cNvSpPr>
          <p:nvPr>
            <p:ph type="title"/>
          </p:nvPr>
        </p:nvSpPr>
        <p:spPr>
          <a:xfrm>
            <a:off x="597877" y="694035"/>
            <a:ext cx="8610600" cy="1293028"/>
          </a:xfrm>
        </p:spPr>
        <p:txBody>
          <a:bodyPr>
            <a:normAutofit/>
          </a:bodyPr>
          <a:lstStyle/>
          <a:p>
            <a:pPr algn="l"/>
            <a:r>
              <a:rPr lang="en-IN" b="1" i="0" u="sng" strike="noStrike" baseline="0" dirty="0">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74DF01-C5A6-2C2C-E1A8-00DDAF4ECC05}"/>
              </a:ext>
            </a:extLst>
          </p:cNvPr>
          <p:cNvSpPr>
            <a:spLocks noGrp="1"/>
          </p:cNvSpPr>
          <p:nvPr>
            <p:ph idx="1"/>
          </p:nvPr>
        </p:nvSpPr>
        <p:spPr>
          <a:xfrm>
            <a:off x="242278" y="1860062"/>
            <a:ext cx="11821386" cy="4358624"/>
          </a:xfrm>
        </p:spPr>
        <p:txBody>
          <a:bodyPr>
            <a:normAutofit lnSpcReduction="10000"/>
          </a:bodyPr>
          <a:lstStyle/>
          <a:p>
            <a:pPr marL="0" indent="0" algn="l">
              <a:buNone/>
            </a:pPr>
            <a:r>
              <a:rPr lang="en-IN" sz="1800" b="0" i="0" dirty="0">
                <a:effectLst/>
                <a:latin typeface="Times New Roman" panose="02020603050405020304" pitchFamily="18" charset="0"/>
                <a:cs typeface="Times New Roman" panose="02020603050405020304" pitchFamily="18" charset="0"/>
              </a:rPr>
              <a:t>[1]    Y.-H. Li, L. N. </a:t>
            </a:r>
            <a:r>
              <a:rPr lang="en-IN" sz="1800" b="0" i="0" dirty="0" err="1">
                <a:effectLst/>
                <a:latin typeface="Times New Roman" panose="02020603050405020304" pitchFamily="18" charset="0"/>
                <a:cs typeface="Times New Roman" panose="02020603050405020304" pitchFamily="18" charset="0"/>
              </a:rPr>
              <a:t>Harfiya</a:t>
            </a:r>
            <a:r>
              <a:rPr lang="en-IN" sz="1800" b="0" i="0" dirty="0">
                <a:effectLst/>
                <a:latin typeface="Times New Roman" panose="02020603050405020304" pitchFamily="18" charset="0"/>
                <a:cs typeface="Times New Roman" panose="02020603050405020304" pitchFamily="18" charset="0"/>
              </a:rPr>
              <a:t>, K. </a:t>
            </a:r>
            <a:r>
              <a:rPr lang="en-IN" sz="1800" b="0" i="0" dirty="0" err="1">
                <a:effectLst/>
                <a:latin typeface="Times New Roman" panose="02020603050405020304" pitchFamily="18" charset="0"/>
                <a:cs typeface="Times New Roman" panose="02020603050405020304" pitchFamily="18" charset="0"/>
              </a:rPr>
              <a:t>Purwandari</a:t>
            </a:r>
            <a:r>
              <a:rPr lang="en-IN" sz="1800" b="0" i="0" dirty="0">
                <a:effectLst/>
                <a:latin typeface="Times New Roman" panose="02020603050405020304" pitchFamily="18" charset="0"/>
                <a:cs typeface="Times New Roman" panose="02020603050405020304" pitchFamily="18" charset="0"/>
              </a:rPr>
              <a:t>, and Y.-D. Lin, “Real-Time Cuffless Continuous Blood   Pressure Estimation Using Deep Learning Model,” </a:t>
            </a:r>
            <a:r>
              <a:rPr lang="en-IN" sz="1800" b="0" i="1" dirty="0">
                <a:effectLst/>
                <a:latin typeface="Times New Roman" panose="02020603050405020304" pitchFamily="18" charset="0"/>
                <a:cs typeface="Times New Roman" panose="02020603050405020304" pitchFamily="18" charset="0"/>
              </a:rPr>
              <a:t>Sensors</a:t>
            </a:r>
            <a:r>
              <a:rPr lang="en-IN" sz="1800" b="0" i="0" dirty="0">
                <a:effectLst/>
                <a:latin typeface="Times New Roman" panose="02020603050405020304" pitchFamily="18" charset="0"/>
                <a:cs typeface="Times New Roman" panose="02020603050405020304" pitchFamily="18" charset="0"/>
              </a:rPr>
              <a:t>, vol. 20, no. 19, p. 5606, Sep. 2020, </a:t>
            </a:r>
            <a:r>
              <a:rPr lang="en-IN" sz="1800" b="0" i="0" dirty="0" err="1">
                <a:effectLst/>
                <a:latin typeface="Times New Roman" panose="02020603050405020304" pitchFamily="18" charset="0"/>
                <a:cs typeface="Times New Roman" panose="02020603050405020304" pitchFamily="18" charset="0"/>
              </a:rPr>
              <a:t>doi</a:t>
            </a:r>
            <a:r>
              <a:rPr lang="en-IN" sz="1800" b="0" i="0" dirty="0">
                <a:effectLst/>
                <a:latin typeface="Times New Roman" panose="02020603050405020304" pitchFamily="18" charset="0"/>
                <a:cs typeface="Times New Roman" panose="02020603050405020304" pitchFamily="18" charset="0"/>
              </a:rPr>
              <a:t>: 10.3390/s20195606.</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0" i="0" dirty="0">
                <a:effectLst/>
                <a:latin typeface="Times New Roman" panose="02020603050405020304" pitchFamily="18" charset="0"/>
                <a:cs typeface="Times New Roman" panose="02020603050405020304" pitchFamily="18" charset="0"/>
              </a:rPr>
              <a:t>[2]    S. G. Khalid, H. Liu, T. Zia, J. Zhang, F. Chen and D. Zheng, "Cuffless Blood Pressure Estimation Using Single Channel Photoplethysmography: A Two-Step Method," in IEEE Access, vol. 8, pp. 58146-58154, 2020, </a:t>
            </a:r>
            <a:r>
              <a:rPr lang="en-IN" sz="1800" b="0" i="0" dirty="0" err="1">
                <a:effectLst/>
                <a:latin typeface="Times New Roman" panose="02020603050405020304" pitchFamily="18" charset="0"/>
                <a:cs typeface="Times New Roman" panose="02020603050405020304" pitchFamily="18" charset="0"/>
              </a:rPr>
              <a:t>doi</a:t>
            </a:r>
            <a:r>
              <a:rPr lang="en-IN" sz="1800" b="0" i="0" dirty="0">
                <a:effectLst/>
                <a:latin typeface="Times New Roman" panose="02020603050405020304" pitchFamily="18" charset="0"/>
                <a:cs typeface="Times New Roman" panose="02020603050405020304" pitchFamily="18" charset="0"/>
              </a:rPr>
              <a:t>: 10.1109/ACCESS.2020.2981903.</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0" i="0" dirty="0">
                <a:effectLst/>
                <a:latin typeface="Times New Roman" panose="02020603050405020304" pitchFamily="18" charset="0"/>
                <a:cs typeface="Times New Roman" panose="02020603050405020304" pitchFamily="18" charset="0"/>
              </a:rPr>
              <a:t>[3] </a:t>
            </a:r>
            <a:r>
              <a:rPr lang="en-IN" sz="1800" b="0" i="0" dirty="0" err="1">
                <a:effectLst/>
                <a:latin typeface="Times New Roman" panose="02020603050405020304" pitchFamily="18" charset="0"/>
                <a:cs typeface="Times New Roman" panose="02020603050405020304" pitchFamily="18" charset="0"/>
              </a:rPr>
              <a:t>Geerthy</a:t>
            </a:r>
            <a:r>
              <a:rPr lang="en-IN" sz="1800" b="0" i="0" dirty="0">
                <a:effectLst/>
                <a:latin typeface="Times New Roman" panose="02020603050405020304" pitchFamily="18" charset="0"/>
                <a:cs typeface="Times New Roman" panose="02020603050405020304" pitchFamily="18" charset="0"/>
              </a:rPr>
              <a:t> </a:t>
            </a:r>
            <a:r>
              <a:rPr lang="en-IN" sz="1800" b="0" i="0" dirty="0" err="1">
                <a:effectLst/>
                <a:latin typeface="Times New Roman" panose="02020603050405020304" pitchFamily="18" charset="0"/>
                <a:cs typeface="Times New Roman" panose="02020603050405020304" pitchFamily="18" charset="0"/>
              </a:rPr>
              <a:t>Thambiraj</a:t>
            </a:r>
            <a:r>
              <a:rPr lang="en-IN" sz="1800" b="0" i="0" dirty="0">
                <a:effectLst/>
                <a:latin typeface="Times New Roman" panose="02020603050405020304" pitchFamily="18" charset="0"/>
                <a:cs typeface="Times New Roman" panose="02020603050405020304" pitchFamily="18" charset="0"/>
              </a:rPr>
              <a:t>, Uma Gandhi, </a:t>
            </a:r>
            <a:r>
              <a:rPr lang="en-IN" sz="1800" b="0" i="0" dirty="0" err="1">
                <a:effectLst/>
                <a:latin typeface="Times New Roman" panose="02020603050405020304" pitchFamily="18" charset="0"/>
                <a:cs typeface="Times New Roman" panose="02020603050405020304" pitchFamily="18" charset="0"/>
              </a:rPr>
              <a:t>Umapathy</a:t>
            </a:r>
            <a:r>
              <a:rPr lang="en-IN" sz="1800" b="0" i="0" dirty="0">
                <a:effectLst/>
                <a:latin typeface="Times New Roman" panose="02020603050405020304" pitchFamily="18" charset="0"/>
                <a:cs typeface="Times New Roman" panose="02020603050405020304" pitchFamily="18" charset="0"/>
              </a:rPr>
              <a:t> </a:t>
            </a:r>
            <a:r>
              <a:rPr lang="en-IN" sz="1800" b="0" i="0" dirty="0" err="1">
                <a:effectLst/>
                <a:latin typeface="Times New Roman" panose="02020603050405020304" pitchFamily="18" charset="0"/>
                <a:cs typeface="Times New Roman" panose="02020603050405020304" pitchFamily="18" charset="0"/>
              </a:rPr>
              <a:t>Mangalanathan</a:t>
            </a:r>
            <a:r>
              <a:rPr lang="en-IN" sz="1800" b="0" i="0" dirty="0">
                <a:effectLst/>
                <a:latin typeface="Times New Roman" panose="02020603050405020304" pitchFamily="18" charset="0"/>
                <a:cs typeface="Times New Roman" panose="02020603050405020304" pitchFamily="18" charset="0"/>
              </a:rPr>
              <a:t>, V. </a:t>
            </a:r>
            <a:r>
              <a:rPr lang="en-IN" sz="1800" b="0" i="0" dirty="0" err="1">
                <a:effectLst/>
                <a:latin typeface="Times New Roman" panose="02020603050405020304" pitchFamily="18" charset="0"/>
                <a:cs typeface="Times New Roman" panose="02020603050405020304" pitchFamily="18" charset="0"/>
              </a:rPr>
              <a:t>Jeya</a:t>
            </a:r>
            <a:r>
              <a:rPr lang="en-IN" sz="1800" b="0" i="0" dirty="0">
                <a:effectLst/>
                <a:latin typeface="Times New Roman" panose="02020603050405020304" pitchFamily="18" charset="0"/>
                <a:cs typeface="Times New Roman" panose="02020603050405020304" pitchFamily="18" charset="0"/>
              </a:rPr>
              <a:t> Maria Jose, M. Anand, ”Investigation on the effect of Womersley number, ECG and PPG features for cuff less blood pressure estimation using machine </a:t>
            </a:r>
            <a:r>
              <a:rPr lang="en-IN" sz="1800" b="0" i="0" dirty="0" err="1">
                <a:effectLst/>
                <a:latin typeface="Times New Roman" panose="02020603050405020304" pitchFamily="18" charset="0"/>
                <a:cs typeface="Times New Roman" panose="02020603050405020304" pitchFamily="18" charset="0"/>
              </a:rPr>
              <a:t>learning</a:t>
            </a:r>
            <a:r>
              <a:rPr lang="en-IN" sz="1800" dirty="0" err="1">
                <a:latin typeface="Times New Roman" panose="02020603050405020304" pitchFamily="18" charset="0"/>
                <a:cs typeface="Times New Roman" panose="02020603050405020304" pitchFamily="18" charset="0"/>
              </a:rPr>
              <a:t>”,</a:t>
            </a:r>
            <a:r>
              <a:rPr lang="en-IN" sz="1800" b="0" i="0" dirty="0" err="1">
                <a:effectLst/>
                <a:latin typeface="Times New Roman" panose="02020603050405020304" pitchFamily="18" charset="0"/>
                <a:cs typeface="Times New Roman" panose="02020603050405020304" pitchFamily="18" charset="0"/>
              </a:rPr>
              <a:t>Volume</a:t>
            </a:r>
            <a:r>
              <a:rPr lang="en-IN" sz="1800" b="0" i="0" dirty="0">
                <a:effectLst/>
                <a:latin typeface="Times New Roman" panose="02020603050405020304" pitchFamily="18" charset="0"/>
                <a:cs typeface="Times New Roman" panose="02020603050405020304" pitchFamily="18" charset="0"/>
              </a:rPr>
              <a:t> 60, 2020,101942,ISSN 1746-8094. https://doi.org/10.1016/j.bspc.2020.101942.</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0" i="0" dirty="0">
                <a:effectLst/>
                <a:latin typeface="Times New Roman" panose="02020603050405020304" pitchFamily="18" charset="0"/>
                <a:cs typeface="Times New Roman" panose="02020603050405020304" pitchFamily="18" charset="0"/>
              </a:rPr>
              <a:t>[4] Yang, S., Zhang, Y., Cho, SY. </a:t>
            </a:r>
            <a:r>
              <a:rPr lang="en-IN" sz="1800" b="0" i="1" dirty="0">
                <a:effectLst/>
                <a:latin typeface="Times New Roman" panose="02020603050405020304" pitchFamily="18" charset="0"/>
                <a:cs typeface="Times New Roman" panose="02020603050405020304" pitchFamily="18" charset="0"/>
              </a:rPr>
              <a:t>et al.</a:t>
            </a:r>
            <a:r>
              <a:rPr lang="en-IN" sz="1800" b="0" i="0" dirty="0">
                <a:effectLst/>
                <a:latin typeface="Times New Roman" panose="02020603050405020304" pitchFamily="18" charset="0"/>
                <a:cs typeface="Times New Roman" panose="02020603050405020304" pitchFamily="18" charset="0"/>
              </a:rPr>
              <a:t> ”Non-invasive cuff-less blood pressure estimation using a hybrid deep learning model. ”</a:t>
            </a:r>
            <a:r>
              <a:rPr lang="en-IN" sz="1800" b="0" i="1" dirty="0" err="1">
                <a:effectLst/>
                <a:latin typeface="Times New Roman" panose="02020603050405020304" pitchFamily="18" charset="0"/>
                <a:cs typeface="Times New Roman" panose="02020603050405020304" pitchFamily="18" charset="0"/>
              </a:rPr>
              <a:t>Opt</a:t>
            </a:r>
            <a:r>
              <a:rPr lang="en-IN" sz="1800" b="0" i="1" dirty="0">
                <a:effectLst/>
                <a:latin typeface="Times New Roman" panose="02020603050405020304" pitchFamily="18" charset="0"/>
                <a:cs typeface="Times New Roman" panose="02020603050405020304" pitchFamily="18" charset="0"/>
              </a:rPr>
              <a:t> Quant Electron</a:t>
            </a:r>
            <a:r>
              <a:rPr lang="en-IN" sz="1800" b="0" i="0" dirty="0">
                <a:effectLst/>
                <a:latin typeface="Times New Roman" panose="02020603050405020304" pitchFamily="18" charset="0"/>
                <a:cs typeface="Times New Roman" panose="02020603050405020304" pitchFamily="18" charset="0"/>
              </a:rPr>
              <a:t> </a:t>
            </a:r>
            <a:r>
              <a:rPr lang="en-IN" sz="1800" b="1" i="0" dirty="0">
                <a:effectLst/>
                <a:latin typeface="Times New Roman" panose="02020603050405020304" pitchFamily="18" charset="0"/>
                <a:cs typeface="Times New Roman" panose="02020603050405020304" pitchFamily="18" charset="0"/>
              </a:rPr>
              <a:t>53, </a:t>
            </a:r>
            <a:r>
              <a:rPr lang="en-IN" sz="1800" b="0" i="0" dirty="0">
                <a:effectLst/>
                <a:latin typeface="Times New Roman" panose="02020603050405020304" pitchFamily="18" charset="0"/>
                <a:cs typeface="Times New Roman" panose="02020603050405020304" pitchFamily="18" charset="0"/>
              </a:rPr>
              <a:t>93 (2021). https://doi.org/10.1007/s11082-020-02667-0</a:t>
            </a:r>
          </a:p>
          <a:p>
            <a:pPr marL="0" indent="0" algn="l">
              <a:buNone/>
            </a:pPr>
            <a:endParaRPr lang="en-IN" b="0"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4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t>
            </a:r>
            <a:r>
              <a:rPr lang="en-US" dirty="0"/>
              <a:t>5] M. </a:t>
            </a:r>
            <a:r>
              <a:rPr lang="en-US" dirty="0" err="1"/>
              <a:t>Kachuee</a:t>
            </a:r>
            <a:r>
              <a:rPr lang="en-US" dirty="0"/>
              <a:t>, M. M. </a:t>
            </a:r>
            <a:r>
              <a:rPr lang="en-US" dirty="0" err="1"/>
              <a:t>Kiani</a:t>
            </a:r>
            <a:r>
              <a:rPr lang="en-US" dirty="0"/>
              <a:t>, H. </a:t>
            </a:r>
            <a:r>
              <a:rPr lang="en-US" dirty="0" err="1"/>
              <a:t>Mohammadzade</a:t>
            </a:r>
            <a:r>
              <a:rPr lang="en-US" dirty="0"/>
              <a:t>, M. </a:t>
            </a:r>
            <a:r>
              <a:rPr lang="en-US" dirty="0" err="1"/>
              <a:t>Shabany</a:t>
            </a:r>
            <a:r>
              <a:rPr lang="en-US" dirty="0"/>
              <a:t>, Cuff-Less High-Accuracy Calibration-Free Blood Pressure Estimation Using Pulse Transit Time, IEEE International Symposium on Circuits and Systems (ISCAS'15), 2015</a:t>
            </a:r>
            <a:r>
              <a:rPr lang="en-US" dirty="0" smtClean="0"/>
              <a:t>.</a:t>
            </a:r>
          </a:p>
          <a:p>
            <a:pPr marL="0" indent="0">
              <a:buNone/>
            </a:pPr>
            <a:r>
              <a:rPr lang="en-US" dirty="0"/>
              <a:t>[6] A. Goldberger, L. </a:t>
            </a:r>
            <a:r>
              <a:rPr lang="en-US" dirty="0" err="1"/>
              <a:t>Amaral</a:t>
            </a:r>
            <a:r>
              <a:rPr lang="en-US" dirty="0"/>
              <a:t>, L. Glass, J. </a:t>
            </a:r>
            <a:r>
              <a:rPr lang="en-US" dirty="0" err="1"/>
              <a:t>Hausdorff</a:t>
            </a:r>
            <a:r>
              <a:rPr lang="en-US" dirty="0"/>
              <a:t>, P. </a:t>
            </a:r>
            <a:r>
              <a:rPr lang="en-US" dirty="0" err="1"/>
              <a:t>Ivanov</a:t>
            </a:r>
            <a:r>
              <a:rPr lang="en-US" dirty="0"/>
              <a:t>, R. Mark, </a:t>
            </a:r>
            <a:r>
              <a:rPr lang="en-US" dirty="0" err="1"/>
              <a:t>J.Mietus</a:t>
            </a:r>
            <a:r>
              <a:rPr lang="en-US" dirty="0"/>
              <a:t>, G. Moody, C. </a:t>
            </a:r>
            <a:r>
              <a:rPr lang="en-US" dirty="0" err="1"/>
              <a:t>Peng</a:t>
            </a:r>
            <a:r>
              <a:rPr lang="en-US" dirty="0"/>
              <a:t> and H. Stanley, </a:t>
            </a:r>
            <a:r>
              <a:rPr lang="en-US" dirty="0" err="1"/>
              <a:t>Physiobank</a:t>
            </a:r>
            <a:r>
              <a:rPr lang="en-US" dirty="0"/>
              <a:t>, </a:t>
            </a:r>
            <a:r>
              <a:rPr lang="en-US" dirty="0" err="1"/>
              <a:t>physiotoolkit,and</a:t>
            </a:r>
            <a:r>
              <a:rPr lang="en-US" dirty="0"/>
              <a:t> </a:t>
            </a:r>
            <a:r>
              <a:rPr lang="en-US" dirty="0" err="1"/>
              <a:t>physionet</a:t>
            </a:r>
            <a:r>
              <a:rPr lang="en-US" dirty="0"/>
              <a:t> components of a new research resource for complex physiologic </a:t>
            </a:r>
            <a:r>
              <a:rPr lang="en-US" dirty="0" err="1"/>
              <a:t>signals,Circulation</a:t>
            </a:r>
            <a:r>
              <a:rPr lang="en-US" dirty="0"/>
              <a:t>, vol. 101, no. 23, pp. 215“220, 2000.</a:t>
            </a:r>
            <a:endParaRPr lang="en-IN" dirty="0"/>
          </a:p>
        </p:txBody>
      </p:sp>
    </p:spTree>
    <p:extLst>
      <p:ext uri="{BB962C8B-B14F-4D97-AF65-F5344CB8AC3E}">
        <p14:creationId xmlns:p14="http://schemas.microsoft.com/office/powerpoint/2010/main" val="4224791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EA568-165A-5C4C-3B68-60B72DEF4014}"/>
              </a:ext>
            </a:extLst>
          </p:cNvPr>
          <p:cNvSpPr>
            <a:spLocks noGrp="1"/>
          </p:cNvSpPr>
          <p:nvPr>
            <p:ph type="title"/>
          </p:nvPr>
        </p:nvSpPr>
        <p:spPr>
          <a:xfrm>
            <a:off x="328247" y="1100434"/>
            <a:ext cx="10904415" cy="1293028"/>
          </a:xfrm>
        </p:spPr>
        <p:txBody>
          <a:bodyPr>
            <a:normAutofit/>
          </a:bodyPr>
          <a:lstStyle/>
          <a:p>
            <a:r>
              <a:rPr lang="en-IN" b="1" i="0" u="sng" strike="noStrike" baseline="0" dirty="0" smtClean="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42B397-10CF-B064-1ECE-60EB0AC8BF87}"/>
              </a:ext>
            </a:extLst>
          </p:cNvPr>
          <p:cNvSpPr>
            <a:spLocks noGrp="1"/>
          </p:cNvSpPr>
          <p:nvPr>
            <p:ph idx="1"/>
          </p:nvPr>
        </p:nvSpPr>
        <p:spPr>
          <a:xfrm>
            <a:off x="124751" y="2104845"/>
            <a:ext cx="11769969" cy="5159777"/>
          </a:xfrm>
        </p:spPr>
        <p:txBody>
          <a:bodyPr>
            <a:normAutofit/>
          </a:bodyPr>
          <a:lstStyle/>
          <a:p>
            <a:pPr algn="l"/>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roject </a:t>
            </a:r>
            <a:r>
              <a:rPr lang="en-US" sz="2800" dirty="0">
                <a:latin typeface="Times New Roman" panose="02020603050405020304" pitchFamily="18" charset="0"/>
                <a:cs typeface="Times New Roman" panose="02020603050405020304" pitchFamily="18" charset="0"/>
              </a:rPr>
              <a:t>demonstrates </a:t>
            </a:r>
            <a:r>
              <a:rPr lang="en-IN" sz="2800" b="0" i="0" u="none" strike="noStrike" baseline="0" dirty="0" err="1">
                <a:latin typeface="Times New Roman" panose="02020603050405020304" pitchFamily="18" charset="0"/>
                <a:cs typeface="Times New Roman" panose="02020603050405020304" pitchFamily="18" charset="0"/>
              </a:rPr>
              <a:t>cuffless</a:t>
            </a:r>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smtClean="0">
                <a:latin typeface="Times New Roman" panose="02020603050405020304" pitchFamily="18" charset="0"/>
                <a:cs typeface="Times New Roman" panose="02020603050405020304" pitchFamily="18" charset="0"/>
              </a:rPr>
              <a:t>BP measurement </a:t>
            </a:r>
          </a:p>
          <a:p>
            <a:pPr algn="l"/>
            <a:r>
              <a:rPr lang="en-US" sz="2800" dirty="0">
                <a:latin typeface="Times New Roman" panose="02020603050405020304" pitchFamily="18" charset="0"/>
                <a:cs typeface="Times New Roman" panose="02020603050405020304" pitchFamily="18" charset="0"/>
              </a:rPr>
              <a:t>C</a:t>
            </a:r>
            <a:r>
              <a:rPr lang="en-US" sz="2800" b="0" i="0" u="none" strike="noStrike" baseline="0" dirty="0" smtClean="0">
                <a:latin typeface="Times New Roman" panose="02020603050405020304" pitchFamily="18" charset="0"/>
                <a:cs typeface="Times New Roman" panose="02020603050405020304" pitchFamily="18" charset="0"/>
              </a:rPr>
              <a:t>ontinuous </a:t>
            </a:r>
            <a:r>
              <a:rPr lang="en-US" sz="2800" b="0" i="0" u="none" strike="noStrike" baseline="0" dirty="0">
                <a:latin typeface="Times New Roman" panose="02020603050405020304" pitchFamily="18" charset="0"/>
                <a:cs typeface="Times New Roman" panose="02020603050405020304" pitchFamily="18" charset="0"/>
              </a:rPr>
              <a:t>monitoring</a:t>
            </a:r>
          </a:p>
          <a:p>
            <a:pPr algn="l"/>
            <a:r>
              <a:rPr lang="en-US" sz="2800" b="0" i="0" u="none" strike="noStrike" baseline="0" dirty="0" smtClean="0">
                <a:latin typeface="Times New Roman" panose="02020603050405020304" pitchFamily="18" charset="0"/>
                <a:cs typeface="Times New Roman" panose="02020603050405020304" pitchFamily="18" charset="0"/>
              </a:rPr>
              <a:t>ECG </a:t>
            </a:r>
            <a:r>
              <a:rPr lang="en-US" sz="2800" b="0" i="0" u="none" strike="noStrike" baseline="0" dirty="0">
                <a:latin typeface="Times New Roman" panose="02020603050405020304" pitchFamily="18" charset="0"/>
                <a:cs typeface="Times New Roman" panose="02020603050405020304" pitchFamily="18" charset="0"/>
              </a:rPr>
              <a:t>and PPG </a:t>
            </a:r>
            <a:r>
              <a:rPr lang="en-US" sz="2800" b="0" i="0" u="none" strike="noStrike" baseline="0" dirty="0" smtClean="0">
                <a:latin typeface="Times New Roman" panose="02020603050405020304" pitchFamily="18" charset="0"/>
                <a:cs typeface="Times New Roman" panose="02020603050405020304" pitchFamily="18" charset="0"/>
              </a:rPr>
              <a:t>obtained through sensors </a:t>
            </a:r>
            <a:r>
              <a:rPr lang="en-US" sz="2800" b="0" i="0" u="none" strike="noStrike" baseline="0" dirty="0">
                <a:latin typeface="Times New Roman" panose="02020603050405020304" pitchFamily="18" charset="0"/>
                <a:cs typeface="Times New Roman" panose="02020603050405020304" pitchFamily="18" charset="0"/>
              </a:rPr>
              <a:t>in </a:t>
            </a:r>
            <a:r>
              <a:rPr lang="en-US" sz="2800" b="0" i="0" u="none" strike="noStrike" baseline="0" dirty="0" err="1">
                <a:latin typeface="Times New Roman" panose="02020603050405020304" pitchFamily="18" charset="0"/>
                <a:cs typeface="Times New Roman" panose="02020603050405020304" pitchFamily="18" charset="0"/>
              </a:rPr>
              <a:t>Arduino</a:t>
            </a:r>
            <a:r>
              <a:rPr lang="en-US" sz="2800" b="0" i="0" u="none" strike="noStrike" baseline="0" dirty="0">
                <a:latin typeface="Times New Roman" panose="02020603050405020304" pitchFamily="18" charset="0"/>
                <a:cs typeface="Times New Roman" panose="02020603050405020304" pitchFamily="18" charset="0"/>
              </a:rPr>
              <a:t> </a:t>
            </a:r>
            <a:endParaRPr lang="en-US" sz="2800" b="0" i="0" u="none" strike="noStrike" baseline="0" dirty="0" smtClean="0">
              <a:latin typeface="Times New Roman" panose="02020603050405020304" pitchFamily="18" charset="0"/>
              <a:cs typeface="Times New Roman" panose="02020603050405020304" pitchFamily="18" charset="0"/>
            </a:endParaRPr>
          </a:p>
          <a:p>
            <a:pPr algn="l"/>
            <a:r>
              <a:rPr lang="en-US" sz="2800" b="0" i="0" u="none" strike="noStrike" baseline="0" dirty="0" smtClean="0">
                <a:latin typeface="Times New Roman" panose="02020603050405020304" pitchFamily="18" charset="0"/>
                <a:cs typeface="Times New Roman" panose="02020603050405020304" pitchFamily="18" charset="0"/>
              </a:rPr>
              <a:t>Values sent</a:t>
            </a:r>
            <a:r>
              <a:rPr lang="en-US" sz="2800" b="0" i="0" u="none" strike="noStrike" dirty="0" smtClean="0">
                <a:latin typeface="Times New Roman" panose="02020603050405020304" pitchFamily="18" charset="0"/>
                <a:cs typeface="Times New Roman" panose="02020603050405020304" pitchFamily="18" charset="0"/>
              </a:rPr>
              <a:t> to</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mobile application via Bluetooth module</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19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1347D-4705-DFC4-237E-5C67FF64F473}"/>
              </a:ext>
            </a:extLst>
          </p:cNvPr>
          <p:cNvSpPr>
            <a:spLocks noGrp="1"/>
          </p:cNvSpPr>
          <p:nvPr>
            <p:ph type="title"/>
          </p:nvPr>
        </p:nvSpPr>
        <p:spPr>
          <a:xfrm>
            <a:off x="3098800" y="76619"/>
            <a:ext cx="8610600" cy="1293028"/>
          </a:xfrm>
        </p:spPr>
        <p:txBody>
          <a:bodyPr/>
          <a:lstStyle/>
          <a:p>
            <a:endParaRPr lang="en-IN"/>
          </a:p>
        </p:txBody>
      </p:sp>
      <p:sp>
        <p:nvSpPr>
          <p:cNvPr id="3" name="Content Placeholder 2">
            <a:extLst>
              <a:ext uri="{FF2B5EF4-FFF2-40B4-BE49-F238E27FC236}">
                <a16:creationId xmlns:a16="http://schemas.microsoft.com/office/drawing/2014/main" xmlns="" id="{0035E489-A2FE-5FB4-848B-5BBCED8C0A46}"/>
              </a:ext>
            </a:extLst>
          </p:cNvPr>
          <p:cNvSpPr>
            <a:spLocks noGrp="1"/>
          </p:cNvSpPr>
          <p:nvPr>
            <p:ph idx="1"/>
          </p:nvPr>
        </p:nvSpPr>
        <p:spPr>
          <a:xfrm>
            <a:off x="685800" y="2030438"/>
            <a:ext cx="10820400" cy="4024125"/>
          </a:xfrm>
        </p:spPr>
        <p:txBody>
          <a:bodyPr>
            <a:normAutofit/>
          </a:bodyPr>
          <a:lstStyle/>
          <a:p>
            <a:pPr algn="l"/>
            <a:r>
              <a:rPr lang="en-US" sz="3000" dirty="0">
                <a:latin typeface="Times New Roman" panose="02020603050405020304" pitchFamily="18" charset="0"/>
                <a:cs typeface="Times New Roman" panose="02020603050405020304" pitchFamily="18" charset="0"/>
              </a:rPr>
              <a:t>I</a:t>
            </a:r>
            <a:r>
              <a:rPr lang="en-US" sz="3000" b="0" i="0" u="none" strike="noStrike" baseline="0" dirty="0">
                <a:latin typeface="Times New Roman" panose="02020603050405020304" pitchFamily="18" charset="0"/>
                <a:cs typeface="Times New Roman" panose="02020603050405020304" pitchFamily="18" charset="0"/>
              </a:rPr>
              <a:t>nputs from </a:t>
            </a:r>
            <a:r>
              <a:rPr lang="en-US" sz="3000" b="0" i="0" u="none" strike="noStrike" baseline="0" dirty="0" smtClean="0">
                <a:latin typeface="Times New Roman" panose="02020603050405020304" pitchFamily="18" charset="0"/>
                <a:cs typeface="Times New Roman" panose="02020603050405020304" pitchFamily="18" charset="0"/>
              </a:rPr>
              <a:t>app</a:t>
            </a:r>
            <a:r>
              <a:rPr lang="en-US" sz="3000" b="0" i="0" u="none" strike="noStrike" baseline="0" dirty="0">
                <a:latin typeface="Times New Roman" panose="02020603050405020304" pitchFamily="18" charset="0"/>
                <a:cs typeface="Times New Roman" panose="02020603050405020304" pitchFamily="18" charset="0"/>
              </a:rPr>
              <a:t>, hit the </a:t>
            </a:r>
            <a:r>
              <a:rPr lang="en-US" sz="3000" b="0" i="0" u="none" strike="noStrike" baseline="0" dirty="0" smtClean="0">
                <a:latin typeface="Times New Roman" panose="02020603050405020304" pitchFamily="18" charset="0"/>
                <a:cs typeface="Times New Roman" panose="02020603050405020304" pitchFamily="18" charset="0"/>
              </a:rPr>
              <a:t>API.</a:t>
            </a:r>
          </a:p>
          <a:p>
            <a:pPr algn="l"/>
            <a:r>
              <a:rPr lang="en-US" sz="3000" dirty="0" smtClean="0">
                <a:solidFill>
                  <a:schemeClr val="tx1"/>
                </a:solidFill>
                <a:latin typeface="Times New Roman" panose="02020603050405020304" pitchFamily="18" charset="0"/>
                <a:cs typeface="Times New Roman" panose="02020603050405020304" pitchFamily="18" charset="0"/>
              </a:rPr>
              <a:t>API contains pickled format of ML model.</a:t>
            </a:r>
          </a:p>
          <a:p>
            <a:pPr algn="l"/>
            <a:r>
              <a:rPr lang="en-US" sz="3000" b="0" i="0" u="none" strike="noStrike" baseline="0" dirty="0" smtClean="0">
                <a:solidFill>
                  <a:schemeClr val="tx1"/>
                </a:solidFill>
                <a:latin typeface="Times New Roman" panose="02020603050405020304" pitchFamily="18" charset="0"/>
                <a:cs typeface="Times New Roman" panose="02020603050405020304" pitchFamily="18" charset="0"/>
              </a:rPr>
              <a:t>ML</a:t>
            </a:r>
            <a:r>
              <a:rPr lang="en-US" sz="3000" b="0" i="0" u="none" strike="noStrike" dirty="0" smtClean="0">
                <a:solidFill>
                  <a:schemeClr val="tx1"/>
                </a:solidFill>
                <a:latin typeface="Times New Roman" panose="02020603050405020304" pitchFamily="18" charset="0"/>
                <a:cs typeface="Times New Roman" panose="02020603050405020304" pitchFamily="18" charset="0"/>
              </a:rPr>
              <a:t> model predicts the output and API returns it.</a:t>
            </a:r>
          </a:p>
          <a:p>
            <a:pPr algn="l"/>
            <a:r>
              <a:rPr lang="en-US" sz="3000" baseline="0" dirty="0" smtClean="0">
                <a:solidFill>
                  <a:schemeClr val="tx1"/>
                </a:solidFill>
                <a:latin typeface="Times New Roman" panose="02020603050405020304" pitchFamily="18" charset="0"/>
                <a:cs typeface="Times New Roman" panose="02020603050405020304" pitchFamily="18" charset="0"/>
              </a:rPr>
              <a:t>The</a:t>
            </a:r>
            <a:r>
              <a:rPr lang="en-US" sz="3000" dirty="0" smtClean="0">
                <a:solidFill>
                  <a:schemeClr val="tx1"/>
                </a:solidFill>
                <a:latin typeface="Times New Roman" panose="02020603050405020304" pitchFamily="18" charset="0"/>
                <a:cs typeface="Times New Roman" panose="02020603050405020304" pitchFamily="18" charset="0"/>
              </a:rPr>
              <a:t> app displays the predicted BP value</a:t>
            </a:r>
            <a:endParaRPr lang="en-US" sz="3000" dirty="0">
              <a:latin typeface="Times New Roman" panose="02020603050405020304" pitchFamily="18" charset="0"/>
              <a:cs typeface="Times New Roman" panose="02020603050405020304" pitchFamily="18" charset="0"/>
            </a:endParaRPr>
          </a:p>
          <a:p>
            <a:pPr algn="l"/>
            <a:r>
              <a:rPr lang="en-US" sz="3000" dirty="0" smtClean="0">
                <a:latin typeface="Times New Roman" panose="02020603050405020304" pitchFamily="18" charset="0"/>
                <a:cs typeface="Times New Roman" panose="02020603050405020304" pitchFamily="18" charset="0"/>
              </a:rPr>
              <a:t>Real </a:t>
            </a:r>
            <a:r>
              <a:rPr lang="en-US" sz="3000" dirty="0">
                <a:latin typeface="Times New Roman" panose="02020603050405020304" pitchFamily="18" charset="0"/>
                <a:cs typeface="Times New Roman" panose="02020603050405020304" pitchFamily="18" charset="0"/>
              </a:rPr>
              <a:t>time ECG and PPG </a:t>
            </a:r>
            <a:r>
              <a:rPr lang="en-US" sz="3000" dirty="0" smtClean="0">
                <a:latin typeface="Times New Roman" panose="02020603050405020304" pitchFamily="18" charset="0"/>
                <a:cs typeface="Times New Roman" panose="02020603050405020304" pitchFamily="18" charset="0"/>
              </a:rPr>
              <a:t>also </a:t>
            </a:r>
            <a:r>
              <a:rPr lang="en-US" sz="3000" dirty="0">
                <a:latin typeface="Times New Roman" panose="02020603050405020304" pitchFamily="18" charset="0"/>
                <a:cs typeface="Times New Roman" panose="02020603050405020304" pitchFamily="18" charset="0"/>
              </a:rPr>
              <a:t>available in the app</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2844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45" y="781626"/>
            <a:ext cx="8610600" cy="1293028"/>
          </a:xfrm>
        </p:spPr>
        <p:txBody>
          <a:bodyPr/>
          <a:lstStyle/>
          <a:p>
            <a:pPr algn="l"/>
            <a:r>
              <a:rPr lang="en-US" b="1" u="sng" dirty="0">
                <a:latin typeface="Times New Roman" panose="02020603050405020304" pitchFamily="18" charset="0"/>
                <a:cs typeface="Times New Roman" panose="02020603050405020304" pitchFamily="18" charset="0"/>
              </a:rPr>
              <a:t>SCOPE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852" y="2203187"/>
            <a:ext cx="10820400" cy="4024125"/>
          </a:xfrm>
        </p:spPr>
        <p:txBody>
          <a:bodyPr>
            <a:normAutofit/>
          </a:bodyPr>
          <a:lstStyle/>
          <a:p>
            <a:r>
              <a:rPr lang="en-US" sz="2800" dirty="0" smtClean="0">
                <a:latin typeface="Times New Roman" panose="02020603050405020304" pitchFamily="18" charset="0"/>
                <a:cs typeface="Times New Roman" panose="02020603050405020304" pitchFamily="18" charset="0"/>
              </a:rPr>
              <a:t>Continuous monitoring of blood </a:t>
            </a:r>
            <a:r>
              <a:rPr lang="en-US" sz="2800" dirty="0">
                <a:latin typeface="Times New Roman" panose="02020603050405020304" pitchFamily="18" charset="0"/>
                <a:cs typeface="Times New Roman" panose="02020603050405020304" pitchFamily="18" charset="0"/>
              </a:rPr>
              <a:t>pressure.</a:t>
            </a:r>
          </a:p>
          <a:p>
            <a:r>
              <a:rPr lang="en-US" sz="2800" dirty="0" smtClean="0">
                <a:latin typeface="Times New Roman" panose="02020603050405020304" pitchFamily="18" charset="0"/>
                <a:cs typeface="Times New Roman" panose="02020603050405020304" pitchFamily="18" charset="0"/>
              </a:rPr>
              <a:t>Useful in </a:t>
            </a:r>
            <a:r>
              <a:rPr lang="en-US" sz="2800" dirty="0">
                <a:latin typeface="Times New Roman" panose="02020603050405020304" pitchFamily="18" charset="0"/>
                <a:cs typeface="Times New Roman" panose="02020603050405020304" pitchFamily="18" charset="0"/>
              </a:rPr>
              <a:t>the sports industries for </a:t>
            </a:r>
            <a:r>
              <a:rPr lang="en-US" sz="2800" dirty="0" smtClean="0">
                <a:latin typeface="Times New Roman" panose="02020603050405020304" pitchFamily="18" charset="0"/>
                <a:cs typeface="Times New Roman" panose="02020603050405020304" pitchFamily="18" charset="0"/>
              </a:rPr>
              <a:t>evaluation </a:t>
            </a:r>
            <a:r>
              <a:rPr lang="en-US" sz="2800" dirty="0">
                <a:latin typeface="Times New Roman" panose="02020603050405020304" pitchFamily="18" charset="0"/>
                <a:cs typeface="Times New Roman" panose="02020603050405020304" pitchFamily="18" charset="0"/>
              </a:rPr>
              <a:t>of their </a:t>
            </a:r>
            <a:r>
              <a:rPr lang="en-US" sz="2800" dirty="0" smtClean="0">
                <a:latin typeface="Times New Roman" panose="02020603050405020304" pitchFamily="18" charset="0"/>
                <a:cs typeface="Times New Roman" panose="02020603050405020304" pitchFamily="18" charset="0"/>
              </a:rPr>
              <a:t>athletes.</a:t>
            </a:r>
          </a:p>
          <a:p>
            <a:r>
              <a:rPr lang="en-US" sz="2800" dirty="0" smtClean="0">
                <a:latin typeface="Times New Roman" panose="02020603050405020304" pitchFamily="18" charset="0"/>
                <a:cs typeface="Times New Roman" panose="02020603050405020304" pitchFamily="18" charset="0"/>
              </a:rPr>
              <a:t>Supporting mobile app helpful to users.</a:t>
            </a:r>
          </a:p>
          <a:p>
            <a:r>
              <a:rPr lang="en-US" sz="2800" dirty="0" smtClean="0">
                <a:latin typeface="Times New Roman" panose="02020603050405020304" pitchFamily="18" charset="0"/>
                <a:cs typeface="Times New Roman" panose="02020603050405020304" pitchFamily="18" charset="0"/>
              </a:rPr>
              <a:t>Provides  healthy lifestyle tips.</a:t>
            </a:r>
          </a:p>
          <a:p>
            <a:r>
              <a:rPr lang="en-US" sz="2800" dirty="0" smtClean="0">
                <a:latin typeface="Times New Roman" panose="02020603050405020304" pitchFamily="18" charset="0"/>
                <a:cs typeface="Times New Roman" panose="02020603050405020304" pitchFamily="18" charset="0"/>
              </a:rPr>
              <a:t>Includes a breathing exercise.</a:t>
            </a:r>
          </a:p>
        </p:txBody>
      </p:sp>
    </p:spTree>
    <p:extLst>
      <p:ext uri="{BB962C8B-B14F-4D97-AF65-F5344CB8AC3E}">
        <p14:creationId xmlns:p14="http://schemas.microsoft.com/office/powerpoint/2010/main" val="2729759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0E48E-3C59-4BCE-842A-FF20D4A4D63B}"/>
              </a:ext>
            </a:extLst>
          </p:cNvPr>
          <p:cNvSpPr>
            <a:spLocks noGrp="1"/>
          </p:cNvSpPr>
          <p:nvPr>
            <p:ph type="title"/>
          </p:nvPr>
        </p:nvSpPr>
        <p:spPr>
          <a:xfrm>
            <a:off x="496276" y="694035"/>
            <a:ext cx="8610600" cy="1293028"/>
          </a:xfrm>
        </p:spPr>
        <p:txBody>
          <a:bodyPr>
            <a:normAutofit/>
          </a:bodyPr>
          <a:lstStyle/>
          <a:p>
            <a:pPr algn="l"/>
            <a:r>
              <a:rPr lang="en-US" b="1" u="sng" dirty="0">
                <a:latin typeface="Times New Roman" panose="02020603050405020304" pitchFamily="18" charset="0"/>
                <a:cs typeface="Times New Roman" panose="02020603050405020304" pitchFamily="18" charset="0"/>
              </a:rPr>
              <a:t>RELEVANCE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D39A2FC-549A-ECF0-BF45-5E6D3E8118ED}"/>
              </a:ext>
            </a:extLst>
          </p:cNvPr>
          <p:cNvSpPr>
            <a:spLocks noGrp="1"/>
          </p:cNvSpPr>
          <p:nvPr>
            <p:ph idx="1"/>
          </p:nvPr>
        </p:nvSpPr>
        <p:spPr>
          <a:xfrm>
            <a:off x="281354" y="1820985"/>
            <a:ext cx="11629292" cy="4397701"/>
          </a:xfrm>
        </p:spPr>
        <p:txBody>
          <a:bodyPr>
            <a:normAutofit/>
          </a:bodyPr>
          <a:lstStyle/>
          <a:p>
            <a:r>
              <a:rPr lang="en-US" sz="2800" dirty="0" smtClean="0">
                <a:latin typeface="Times New Roman" panose="02020603050405020304" pitchFamily="18" charset="0"/>
                <a:cs typeface="Times New Roman" panose="02020603050405020304" pitchFamily="18" charset="0"/>
              </a:rPr>
              <a:t>Low product maintenance </a:t>
            </a:r>
          </a:p>
          <a:p>
            <a:r>
              <a:rPr lang="en-US" sz="2800" dirty="0" smtClean="0">
                <a:latin typeface="Times New Roman" panose="02020603050405020304" pitchFamily="18" charset="0"/>
                <a:cs typeface="Times New Roman" panose="02020603050405020304" pitchFamily="18" charset="0"/>
              </a:rPr>
              <a:t>Components-easily </a:t>
            </a:r>
            <a:r>
              <a:rPr lang="en-US" sz="2800" dirty="0">
                <a:latin typeface="Times New Roman" panose="02020603050405020304" pitchFamily="18" charset="0"/>
                <a:cs typeface="Times New Roman" panose="02020603050405020304" pitchFamily="18" charset="0"/>
              </a:rPr>
              <a:t>available.</a:t>
            </a:r>
          </a:p>
          <a:p>
            <a:r>
              <a:rPr lang="en-US" sz="2800" b="0" i="0" u="none" strike="noStrike" baseline="0" dirty="0" smtClean="0">
                <a:latin typeface="Times New Roman" panose="02020603050405020304" pitchFamily="18" charset="0"/>
                <a:cs typeface="Times New Roman" panose="02020603050405020304" pitchFamily="18" charset="0"/>
              </a:rPr>
              <a:t>Analyze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sleep </a:t>
            </a:r>
            <a:r>
              <a:rPr lang="en-US" sz="2800" b="0" i="0" u="none" strike="noStrike" baseline="0" dirty="0">
                <a:latin typeface="Times New Roman" panose="02020603050405020304" pitchFamily="18" charset="0"/>
                <a:cs typeface="Times New Roman" panose="02020603050405020304" pitchFamily="18" charset="0"/>
              </a:rPr>
              <a:t>patterns, tension and stress levels. </a:t>
            </a:r>
          </a:p>
          <a:p>
            <a:r>
              <a:rPr lang="en-US" sz="2800" b="0" i="0" u="none" strike="noStrike" baseline="0" dirty="0" smtClean="0">
                <a:latin typeface="Times New Roman" panose="02020603050405020304" pitchFamily="18" charset="0"/>
                <a:cs typeface="Times New Roman" panose="02020603050405020304" pitchFamily="18" charset="0"/>
              </a:rPr>
              <a:t>Solutions</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for </a:t>
            </a:r>
            <a:r>
              <a:rPr lang="en-US" sz="2800" b="0" i="0" u="none" strike="noStrike" baseline="0" dirty="0">
                <a:latin typeface="Times New Roman" panose="02020603050405020304" pitchFamily="18" charset="0"/>
                <a:cs typeface="Times New Roman" panose="02020603050405020304" pitchFamily="18" charset="0"/>
              </a:rPr>
              <a:t>stress reduction. </a:t>
            </a:r>
          </a:p>
          <a:p>
            <a:r>
              <a:rPr lang="en-US" sz="2800" dirty="0" smtClean="0">
                <a:latin typeface="Times New Roman" panose="02020603050405020304" pitchFamily="18" charset="0"/>
                <a:cs typeface="Times New Roman" panose="02020603050405020304" pitchFamily="18" charset="0"/>
              </a:rPr>
              <a:t>Cost estimation-below </a:t>
            </a:r>
            <a:r>
              <a:rPr lang="en-US" sz="2800" dirty="0">
                <a:latin typeface="Times New Roman" panose="02020603050405020304" pitchFamily="18" charset="0"/>
                <a:cs typeface="Times New Roman" panose="02020603050405020304" pitchFamily="18" charset="0"/>
              </a:rPr>
              <a:t>2K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94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5108F-C3E1-79C7-BD70-F858FBB1BD45}"/>
              </a:ext>
            </a:extLst>
          </p:cNvPr>
          <p:cNvSpPr>
            <a:spLocks noGrp="1"/>
          </p:cNvSpPr>
          <p:nvPr>
            <p:ph type="title"/>
          </p:nvPr>
        </p:nvSpPr>
        <p:spPr>
          <a:xfrm>
            <a:off x="445477" y="764373"/>
            <a:ext cx="11060723" cy="1293028"/>
          </a:xfrm>
        </p:spPr>
        <p:txBody>
          <a:bodyPr>
            <a:normAutofit/>
          </a:bodyPr>
          <a:lstStyle/>
          <a:p>
            <a:pPr algn="l"/>
            <a:r>
              <a:rPr lang="en-IN" b="1" i="0" u="sng" strike="noStrike" baseline="0" dirty="0" smtClean="0">
                <a:latin typeface="Times New Roman" panose="02020603050405020304" pitchFamily="18" charset="0"/>
                <a:cs typeface="Times New Roman" panose="02020603050405020304" pitchFamily="18" charset="0"/>
              </a:rPr>
              <a:t>OBJECTIVES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5664D0A-36E9-375C-D51E-9E22D0EF3CB0}"/>
              </a:ext>
            </a:extLst>
          </p:cNvPr>
          <p:cNvSpPr>
            <a:spLocks noGrp="1"/>
          </p:cNvSpPr>
          <p:nvPr>
            <p:ph idx="1"/>
          </p:nvPr>
        </p:nvSpPr>
        <p:spPr>
          <a:xfrm>
            <a:off x="265723" y="1860062"/>
            <a:ext cx="11762154" cy="4358623"/>
          </a:xfrm>
        </p:spPr>
        <p:txBody>
          <a:bodyPr>
            <a:normAutofit/>
          </a:bodyPr>
          <a:lstStyle/>
          <a:p>
            <a:r>
              <a:rPr lang="en-US" sz="2800" b="0" i="0" u="none" strike="noStrike" baseline="0" dirty="0" smtClean="0">
                <a:latin typeface="Times New Roman" panose="02020603050405020304" pitchFamily="18" charset="0"/>
                <a:cs typeface="Times New Roman" panose="02020603050405020304" pitchFamily="18" charset="0"/>
              </a:rPr>
              <a:t>Make </a:t>
            </a:r>
            <a:r>
              <a:rPr lang="en-US" sz="2800" b="0" i="0" u="none" strike="noStrike" baseline="0" dirty="0">
                <a:latin typeface="Times New Roman" panose="02020603050405020304" pitchFamily="18" charset="0"/>
                <a:cs typeface="Times New Roman" panose="02020603050405020304" pitchFamily="18" charset="0"/>
              </a:rPr>
              <a:t>accurate </a:t>
            </a:r>
            <a:r>
              <a:rPr lang="en-US" sz="2800" b="0" i="0" u="none" strike="noStrike" baseline="0" dirty="0" smtClean="0">
                <a:latin typeface="Times New Roman" panose="02020603050405020304" pitchFamily="18" charset="0"/>
                <a:cs typeface="Times New Roman" panose="02020603050405020304" pitchFamily="18" charset="0"/>
              </a:rPr>
              <a:t>BP</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estimations  </a:t>
            </a:r>
          </a:p>
          <a:p>
            <a:r>
              <a:rPr lang="en-US" sz="2800" dirty="0">
                <a:latin typeface="Times New Roman" panose="02020603050405020304" pitchFamily="18" charset="0"/>
                <a:cs typeface="Times New Roman" panose="02020603050405020304" pitchFamily="18" charset="0"/>
              </a:rPr>
              <a:t>P</a:t>
            </a:r>
            <a:r>
              <a:rPr lang="en-US" sz="2800" b="0" i="0" u="none" strike="noStrike" baseline="0" dirty="0" smtClean="0">
                <a:latin typeface="Times New Roman" panose="02020603050405020304" pitchFamily="18" charset="0"/>
                <a:cs typeface="Times New Roman" panose="02020603050405020304" pitchFamily="18" charset="0"/>
              </a:rPr>
              <a:t>rovide continuous BP</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measurements. </a:t>
            </a:r>
          </a:p>
          <a:p>
            <a:r>
              <a:rPr lang="en-US" sz="2800" dirty="0">
                <a:latin typeface="Times New Roman" panose="02020603050405020304" pitchFamily="18" charset="0"/>
                <a:cs typeface="Times New Roman" panose="02020603050405020304" pitchFamily="18" charset="0"/>
              </a:rPr>
              <a:t>I</a:t>
            </a:r>
            <a:r>
              <a:rPr lang="en-US" sz="2800" b="0" i="0" u="none" strike="noStrike" baseline="0" dirty="0" smtClean="0">
                <a:latin typeface="Times New Roman" panose="02020603050405020304" pitchFamily="18" charset="0"/>
                <a:cs typeface="Times New Roman" panose="02020603050405020304" pitchFamily="18" charset="0"/>
              </a:rPr>
              <a:t>mplement an</a:t>
            </a:r>
            <a:r>
              <a:rPr lang="en-US" sz="2800" b="0" i="0" u="none" strike="noStrike" dirty="0" smtClean="0">
                <a:latin typeface="Times New Roman" panose="02020603050405020304" pitchFamily="18" charset="0"/>
                <a:cs typeface="Times New Roman" panose="02020603050405020304" pitchFamily="18" charset="0"/>
              </a:rPr>
              <a:t> ML </a:t>
            </a:r>
            <a:r>
              <a:rPr lang="en-US" sz="2800" b="0" i="0" u="none" strike="noStrike" baseline="0" dirty="0" smtClean="0">
                <a:latin typeface="Times New Roman" panose="02020603050405020304" pitchFamily="18" charset="0"/>
                <a:cs typeface="Times New Roman" panose="02020603050405020304" pitchFamily="18" charset="0"/>
              </a:rPr>
              <a:t>model </a:t>
            </a:r>
            <a:r>
              <a:rPr lang="en-US" sz="2800" b="0" i="0" u="none" strike="noStrike" baseline="0" dirty="0">
                <a:latin typeface="Times New Roman" panose="02020603050405020304" pitchFamily="18" charset="0"/>
                <a:cs typeface="Times New Roman" panose="02020603050405020304" pitchFamily="18" charset="0"/>
              </a:rPr>
              <a:t>for BP estimation </a:t>
            </a:r>
            <a:endParaRPr lang="en-US" sz="2800" b="0" i="0" u="none" strike="noStrike" baseline="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a:t>
            </a:r>
            <a:r>
              <a:rPr lang="en-US" sz="2800" b="0" i="0" u="none" strike="noStrike" baseline="0" dirty="0" smtClean="0">
                <a:latin typeface="Times New Roman" panose="02020603050405020304" pitchFamily="18" charset="0"/>
                <a:cs typeface="Times New Roman" panose="02020603050405020304" pitchFamily="18" charset="0"/>
              </a:rPr>
              <a:t>ntegration with mobile </a:t>
            </a:r>
            <a:r>
              <a:rPr lang="en-US" sz="2800" b="0" i="0" u="none" strike="noStrike" baseline="0" dirty="0">
                <a:latin typeface="Times New Roman" panose="02020603050405020304" pitchFamily="18" charset="0"/>
                <a:cs typeface="Times New Roman" panose="02020603050405020304" pitchFamily="18" charset="0"/>
              </a:rPr>
              <a:t>application. </a:t>
            </a:r>
          </a:p>
          <a:p>
            <a:r>
              <a:rPr lang="en-US" sz="2800" b="0" i="0" u="none" strike="noStrike" baseline="0" dirty="0" smtClean="0">
                <a:latin typeface="Times New Roman" panose="02020603050405020304" pitchFamily="18" charset="0"/>
                <a:cs typeface="Times New Roman" panose="02020603050405020304" pitchFamily="18" charset="0"/>
              </a:rPr>
              <a:t>Mobile</a:t>
            </a:r>
            <a:r>
              <a:rPr lang="en-US" sz="2800" b="0" i="0" u="none" strike="noStrike" dirty="0" smtClean="0">
                <a:latin typeface="Times New Roman" panose="02020603050405020304" pitchFamily="18" charset="0"/>
                <a:cs typeface="Times New Roman" panose="02020603050405020304" pitchFamily="18" charset="0"/>
              </a:rPr>
              <a:t> </a:t>
            </a:r>
            <a:r>
              <a:rPr lang="en-US" sz="2800" b="0" i="0" u="none" strike="noStrike" baseline="0" dirty="0" smtClean="0">
                <a:latin typeface="Times New Roman" panose="02020603050405020304" pitchFamily="18" charset="0"/>
                <a:cs typeface="Times New Roman" panose="02020603050405020304" pitchFamily="18" charset="0"/>
              </a:rPr>
              <a:t>app</a:t>
            </a:r>
            <a:r>
              <a:rPr lang="en-US" sz="2800" b="0" i="0" u="none" strike="noStrike" dirty="0" smtClean="0">
                <a:latin typeface="Times New Roman" panose="02020603050405020304" pitchFamily="18" charset="0"/>
                <a:cs typeface="Times New Roman" panose="02020603050405020304" pitchFamily="18" charset="0"/>
              </a:rPr>
              <a:t> to </a:t>
            </a:r>
            <a:r>
              <a:rPr lang="en-US" sz="2800" b="0" i="0" u="none" strike="noStrike" baseline="0" dirty="0" smtClean="0">
                <a:latin typeface="Times New Roman" panose="02020603050405020304" pitchFamily="18" charset="0"/>
                <a:cs typeface="Times New Roman" panose="02020603050405020304" pitchFamily="18" charset="0"/>
              </a:rPr>
              <a:t>display BP, </a:t>
            </a:r>
            <a:r>
              <a:rPr lang="en-US" sz="2800" b="0" i="0" u="none" strike="noStrike" baseline="0" dirty="0">
                <a:latin typeface="Times New Roman" panose="02020603050405020304" pitchFamily="18" charset="0"/>
                <a:cs typeface="Times New Roman" panose="02020603050405020304" pitchFamily="18" charset="0"/>
              </a:rPr>
              <a:t>ECG and </a:t>
            </a:r>
            <a:r>
              <a:rPr lang="en-US" sz="2800" b="0" i="0" u="none" strike="noStrike" baseline="0" dirty="0" smtClean="0">
                <a:latin typeface="Times New Roman" panose="02020603050405020304" pitchFamily="18" charset="0"/>
                <a:cs typeface="Times New Roman" panose="02020603050405020304" pitchFamily="18" charset="0"/>
              </a:rPr>
              <a:t>PPG.</a:t>
            </a:r>
            <a:endParaRPr lang="en-US" sz="2800" b="0" i="0" u="none" strike="noStrike" baseline="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27467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SCIENTIFIC FEASIBILITY</a:t>
            </a:r>
            <a:endParaRPr lang="en-IN"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72292" y="1737894"/>
            <a:ext cx="2980265" cy="4633382"/>
          </a:xfrm>
        </p:spPr>
      </p:pic>
    </p:spTree>
    <p:extLst>
      <p:ext uri="{BB962C8B-B14F-4D97-AF65-F5344CB8AC3E}">
        <p14:creationId xmlns:p14="http://schemas.microsoft.com/office/powerpoint/2010/main" val="152098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1913</TotalTime>
  <Words>1248</Words>
  <Application>Microsoft Office PowerPoint</Application>
  <PresentationFormat>Widescreen</PresentationFormat>
  <Paragraphs>216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Lucida Bright</vt:lpstr>
      <vt:lpstr>Roboto Black</vt:lpstr>
      <vt:lpstr>Roboto-Regular</vt:lpstr>
      <vt:lpstr>Times New Roman</vt:lpstr>
      <vt:lpstr>Trebuchet MS</vt:lpstr>
      <vt:lpstr>Wingdings</vt:lpstr>
      <vt:lpstr>Wingdings 3</vt:lpstr>
      <vt:lpstr>Facet</vt:lpstr>
      <vt:lpstr>GROUP 3 </vt:lpstr>
      <vt:lpstr>Cuffless Blood Pressure Estimation</vt:lpstr>
      <vt:lpstr>Contents </vt:lpstr>
      <vt:lpstr>INTRODUCTION</vt:lpstr>
      <vt:lpstr>PowerPoint Presentation</vt:lpstr>
      <vt:lpstr>SCOPE</vt:lpstr>
      <vt:lpstr>RELEVANCE</vt:lpstr>
      <vt:lpstr>OBJECTIVES</vt:lpstr>
      <vt:lpstr>SCIENTIFIC FEASIBILITY</vt:lpstr>
      <vt:lpstr>PowerPoint Presentation</vt:lpstr>
      <vt:lpstr>The given conference paper also depicts the relevance of our topic.</vt:lpstr>
      <vt:lpstr>LITERATURE SURVEY</vt:lpstr>
      <vt:lpstr>PowerPoint Presentation</vt:lpstr>
      <vt:lpstr>PowerPoint Presentation</vt:lpstr>
      <vt:lpstr>PowerPoint Presentation</vt:lpstr>
      <vt:lpstr>METHODOLOGY</vt:lpstr>
      <vt:lpstr>PowerPoint Presentation</vt:lpstr>
      <vt:lpstr>BLOCK DIAGRAM</vt:lpstr>
      <vt:lpstr>CIRCUIT DIAGRAM</vt:lpstr>
      <vt:lpstr> ECG sensor – (AD 8232 ECG sensor ) </vt:lpstr>
      <vt:lpstr> Pulse Sensor Module</vt:lpstr>
      <vt:lpstr>Bluetooth module – (HC – 05 )</vt:lpstr>
      <vt:lpstr>Machine Learning Model</vt:lpstr>
      <vt:lpstr>PowerPoint Presentation</vt:lpstr>
      <vt:lpstr>Attribute Information</vt:lpstr>
      <vt:lpstr>PowerPoint Presentation</vt:lpstr>
      <vt:lpstr>COST ANALYSIS</vt:lpstr>
      <vt:lpstr>RESULTS</vt:lpstr>
      <vt:lpstr>1. ECG output values</vt:lpstr>
      <vt:lpstr>2. Pulse sensor output values</vt:lpstr>
      <vt:lpstr>3. Circuit setup</vt:lpstr>
      <vt:lpstr>4. Mobile app design</vt:lpstr>
      <vt:lpstr>PowerPoint Presentation</vt:lpstr>
      <vt:lpstr>Website Interface</vt:lpstr>
      <vt:lpstr>CONCLUSION</vt:lpstr>
      <vt:lpstr>ABBREVIATIONS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dc:title>
  <dc:creator>Admin</dc:creator>
  <cp:lastModifiedBy>Admin</cp:lastModifiedBy>
  <cp:revision>48</cp:revision>
  <dcterms:created xsi:type="dcterms:W3CDTF">2022-06-01T14:52:58Z</dcterms:created>
  <dcterms:modified xsi:type="dcterms:W3CDTF">2022-09-20T04:21:51Z</dcterms:modified>
</cp:coreProperties>
</file>