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1081" r:id="rId3"/>
    <p:sldId id="1213" r:id="rId4"/>
    <p:sldId id="1082" r:id="rId5"/>
    <p:sldId id="710" r:id="rId6"/>
    <p:sldId id="736" r:id="rId7"/>
    <p:sldId id="737" r:id="rId8"/>
    <p:sldId id="738" r:id="rId9"/>
    <p:sldId id="739" r:id="rId10"/>
    <p:sldId id="1083" r:id="rId11"/>
    <p:sldId id="1084" r:id="rId12"/>
    <p:sldId id="1085" r:id="rId13"/>
    <p:sldId id="1086" r:id="rId14"/>
    <p:sldId id="711" r:id="rId15"/>
    <p:sldId id="776" r:id="rId16"/>
    <p:sldId id="740" r:id="rId17"/>
    <p:sldId id="741" r:id="rId18"/>
    <p:sldId id="713" r:id="rId19"/>
    <p:sldId id="712" r:id="rId20"/>
    <p:sldId id="1087" r:id="rId21"/>
    <p:sldId id="1088" r:id="rId22"/>
    <p:sldId id="1089" r:id="rId23"/>
    <p:sldId id="1090" r:id="rId24"/>
    <p:sldId id="1091" r:id="rId25"/>
    <p:sldId id="742" r:id="rId26"/>
    <p:sldId id="777" r:id="rId27"/>
    <p:sldId id="778" r:id="rId28"/>
    <p:sldId id="743" r:id="rId29"/>
    <p:sldId id="779" r:id="rId30"/>
    <p:sldId id="714" r:id="rId31"/>
    <p:sldId id="780" r:id="rId32"/>
    <p:sldId id="744" r:id="rId33"/>
    <p:sldId id="781" r:id="rId34"/>
    <p:sldId id="1095" r:id="rId35"/>
    <p:sldId id="1097" r:id="rId36"/>
    <p:sldId id="745" r:id="rId37"/>
    <p:sldId id="12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63827-D99C-4042-BB12-6FCCD67AD3C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842A-BCCE-46FD-83BB-DA872676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B8B7B-A862-E446-99E3-A3C8F6158C07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B8B7B-A862-E446-99E3-A3C8F6158C07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0854F-6099-C645-9633-B44CFEAB8F51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39C6E-D319-AF40-9A28-E04C69946ADE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6F4329-8DEA-444B-9229-A52CA4B7B899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8.1.2.4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0A88C-0B63-DF4B-BFCD-075DA185B799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8.1.2.5 and 8.1.2.6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FB9E6-8694-144F-93D6-FB3ABD0E94A0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8.1.3.1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FB9E6-8694-144F-93D6-FB3ABD0E94A0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8.1.3.2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FB9E6-8694-144F-93D6-FB3ABD0E94A0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8.1.3.3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993268-E953-2F42-8C5E-336561899F89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8.1.3.4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993268-E953-2F42-8C5E-336561899F89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8.1.3.5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C451AD-8F12-D142-8818-C70BDAC90EDF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8.1.4.1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C451AD-8F12-D142-8818-C70BDAC90EDF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8.1.4.3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8A5DA9-7DB1-7248-9C05-61318208F4DE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8.1.4.4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8A5DA9-7DB1-7248-9C05-61318208F4DE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8.1.4.4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7EE6-0587-B643-8AE4-3395E115027B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8.1.4.5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8.1.1.1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8.1.1.2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8.1.1.3 &amp; 8.1.1.4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8.1.1.5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83846-9024-7C4F-A163-5F8E27AA2519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8.1.1.6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74E4-7746-4F9B-9F0B-E17820C73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1DAE-30A1-4F5D-88FF-4119635B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A983-B7D7-45EF-BA20-A4AB1ECE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FCA5-6448-4102-9F8F-5F7FB9B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B151-805B-4959-A17B-C1FD309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298A-8813-40C7-A7C4-CC5FDEAB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525E-FE2C-45E9-83FA-0F32476FB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2A36-B451-465E-AB7C-8DCC5DB5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8815-B063-4854-8889-9357741F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D991-5998-4E53-B18D-E40158B6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3683C-FFB0-4C20-8139-3DFC6500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B958-8156-4CD8-B3B5-C7E725A62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A7B4-53C0-4FC8-A0F1-C8A0EADE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D3C1-6176-4459-8F70-AD5802BB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721F-E09A-4775-AAEF-551BE6D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12192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9479716" y="6670529"/>
            <a:ext cx="8856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258234" y="6672263"/>
            <a:ext cx="12827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931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0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6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20145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20145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71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4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539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499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0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9850-2056-4667-AFD6-15406712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0EB2-BA37-47EA-9CFE-4E62756F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245A-CB6C-4434-813A-02A5D77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EAAA-663A-4A5F-8856-3C2FD977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9544-70F2-495D-93E2-BEB4A0B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9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63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857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798513"/>
            <a:ext cx="2713567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798513"/>
            <a:ext cx="7943849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0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A48A-C0DB-4148-A510-EF3C334C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395E-B059-455A-A4D9-B6516A65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F1A5-6613-4682-8707-B9A49C6A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DF11-98E0-466D-AABB-D74CB77E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871D-F7D7-459E-9EC4-F631F27F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089C-9D24-4207-9B2B-E70F9060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FA0B-FBC9-4540-98FD-7A3224EA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2F10-9C0A-4714-BCDB-D60827DD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D9CB-B7E9-4A5C-886C-220D011C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C5A3-ACF7-45C9-BEB9-25A1D22C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BCA7-0F75-4FCB-A0F4-00A42D39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90DC-4624-4118-A38D-144418BB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611E-CA0C-41A2-8C56-9AB65DCC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B3F70-62FC-400F-8AA9-3DF08E28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AD209-D3E9-4B07-AFE2-2DEC44B1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1EA6-E4D2-420D-9124-A2314DF5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8DA49-F937-480D-A616-3FD0A62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DDC7E-2E27-48E8-A52C-D2DF5F34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D5CE4-831B-40CB-93DD-C556CBE0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2CC0-9026-41DD-B649-A6F146CE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870A3-76BC-4C45-8D01-F202376D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DC9AB-8E4E-4D56-B44F-8E41329A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5B00-1077-47C5-974F-2B7B7E9F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128A-20A7-4ECC-9D00-5F0174A2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1B61D-B9E2-4496-A7E1-2976A8CF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CE481-12EF-4771-AC06-C872CE60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E27-3A35-45F3-8A0A-B92FDDEE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90B-6A5D-4B5C-B048-E122F3D6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347A-BBD4-421A-950D-530E3A12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C2CB-FFFC-41E9-88AB-2381FDE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D0D4-1218-4C0E-B265-CC38DFE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7E73-6A4E-4E88-B80B-8AF06A5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E3DD-0283-422B-B519-0E678DE7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93DA4-DF19-4F2B-B2E7-289371AE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EC5E-A4DB-4550-BD5C-F904CD78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EE41-328E-4784-8099-CD5D56B0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2BEC-4EAE-4427-81DB-1288C362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8876-E194-4DF3-9ECA-CF21F5F6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B5831-8165-4B9D-A993-35F7811F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307A-FEE2-4B2E-B49F-32495C39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6BA4-0E07-432F-8118-6618B12E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C86A-442E-49F7-BF3C-5B2063BAF0B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70E9-12E5-4945-9B31-8F58D2CF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3E80-2F7E-4E46-80AC-2DA60B884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BDD3-0C36-4AFC-96D5-109B40A4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258492" y="394392"/>
            <a:ext cx="1169620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258234" y="6672263"/>
            <a:ext cx="12827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46" y="1379492"/>
            <a:ext cx="11644903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9479716" y="6670529"/>
            <a:ext cx="8856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5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aia.cs.umass.edu/kurose_ross/ppt.htm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293010"/>
            <a:ext cx="8815473" cy="896038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sz="18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Network Portion and Host Portion of an IPv4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5358" y="4637769"/>
            <a:ext cx="81662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To define the network and host portions of an address, a devices use a separate 32-bit pattern called a subnet mask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subnet mask does not actually contain the network or host portion of an IPv4 address, it just says where to look for these portions in a given IPv4 address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31" y="1282030"/>
            <a:ext cx="5485039" cy="322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293010"/>
            <a:ext cx="8815473" cy="896038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sz="18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Network Portion and Host Portion of an IPv4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7" y="1780721"/>
            <a:ext cx="7895771" cy="48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1538514"/>
            <a:ext cx="32657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Valid Subnet Masks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4416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Examining the Prefix Length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34" y="1716313"/>
            <a:ext cx="8355095" cy="43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26" y="1306285"/>
            <a:ext cx="3945507" cy="33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IPv4 Network, Host, and Broadcast Address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38" y="4071466"/>
            <a:ext cx="5949863" cy="278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84" y="1306284"/>
            <a:ext cx="3945507" cy="33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First Host and Last Host Addresses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42" y="4088721"/>
            <a:ext cx="6885188" cy="223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Subnet Mask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Bitwise AND Operation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55" y="1543278"/>
            <a:ext cx="7818333" cy="413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8237" y="5912663"/>
            <a:ext cx="79601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1 AND 1 =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1 AND 0 =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0 AND 1 =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0 AND 0 =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26752" y="2964551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44534" y="4190101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09290" y="5558526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DNS sever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507-B032-9349-846C-1B33A12C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Unicast, Broadcast, and Multicast</a:t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Assigning a Static IPv4 Address to a Host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5336" y="1675594"/>
            <a:ext cx="35909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LAN Interface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0518" y="1704622"/>
            <a:ext cx="426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Configuring a Static IPv4 Address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93" y="2052890"/>
            <a:ext cx="3943647" cy="40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519" y="2052890"/>
            <a:ext cx="4410859" cy="384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Unicast, Broadcast, and Multicast</a:t>
            </a:r>
            <a:br>
              <a:rPr lang="en-US" sz="1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Assigning a Dynamic IPv4 Address to a Host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1029" y="4352756"/>
            <a:ext cx="2641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Verification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6515" y="5152571"/>
            <a:ext cx="824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DHCP - preferred method of “leasing” IPv4 addresses to hosts on large networks, reduces the burden on network support staff and virtually eliminates entry errors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11" y="1447348"/>
            <a:ext cx="3943335" cy="34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46" y="1447348"/>
            <a:ext cx="47720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35014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Unicast, Broadcast, and Multicast</a:t>
            </a:r>
            <a:br>
              <a:rPr lang="en-US" sz="1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Unicast Transmission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571" y="1556071"/>
            <a:ext cx="8222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 an IPv4 network, the hosts can communicate one of three different ways: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457200" indent="-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Unicast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 - the process of sending a packet from one host to an individual host.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90636"/>
            <a:ext cx="3527648" cy="345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4296229" y="4542971"/>
            <a:ext cx="1451428" cy="59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720115" y="4601028"/>
            <a:ext cx="885371" cy="59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8665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Unicast, Broadcast, and Multicast</a:t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Broadcast Transmission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110" y="1379493"/>
            <a:ext cx="8733677" cy="71399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Broadcast</a:t>
            </a:r>
            <a:r>
              <a:rPr lang="en-US" dirty="0"/>
              <a:t> - the process of sending a packet from one host to all hosts in the network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66" y="2081237"/>
            <a:ext cx="4880438" cy="43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3144142" y="3933372"/>
            <a:ext cx="1364342" cy="783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5544458" y="3979098"/>
            <a:ext cx="1103085" cy="885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384801" y="4325257"/>
            <a:ext cx="449943" cy="1242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287143" y="4311214"/>
            <a:ext cx="464457" cy="921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001142" y="2778044"/>
            <a:ext cx="2286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Routers do not forward a limited broadcast!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84571" y="2778045"/>
            <a:ext cx="348342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Directed broadcast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Destination 172.16.4.255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Hosts within the 172.16.4.0/24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Unicast, Broadcast, and Multicast</a:t>
            </a:r>
            <a:br>
              <a:rPr lang="en-US" sz="1800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Multicast</a:t>
            </a:r>
            <a:r>
              <a:rPr lang="en-US" dirty="0">
                <a:latin typeface="Arial" charset="0"/>
              </a:rPr>
              <a:t> Transmission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3567" y="1452063"/>
            <a:ext cx="8733677" cy="50864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Multicast</a:t>
            </a:r>
            <a:r>
              <a:rPr lang="en-US" dirty="0"/>
              <a:t> - the process of sending a packet from one host to a selected group of hosts, possibly in different networks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Reduces traffic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Reserved for addressing multicast groups - 224.0.0.0 to 239.255.255.255.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Link local -  224.0.0.0 to 224.0.0.255 (Example: routing information exchanged by routing protocols)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Globally scoped addresses - 224.0.1.0 to 238.255.255.255 (Example: 224.0.1.1 has been reserved for Network Time Protocol)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730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Types of IPv4 Address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Public and Private IPv4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Private address blocks are:</a:t>
            </a:r>
          </a:p>
          <a:p>
            <a:r>
              <a:rPr lang="en-US" dirty="0"/>
              <a:t>Hosts that do not require access to the Internet can use private addresses</a:t>
            </a:r>
          </a:p>
          <a:p>
            <a:r>
              <a:rPr lang="en-US" dirty="0"/>
              <a:t>10.0.0.0 to 10.255.255.255 (10.0.0.0/8)</a:t>
            </a:r>
          </a:p>
          <a:p>
            <a:r>
              <a:rPr lang="en-US" dirty="0"/>
              <a:t>172.16.0.0 to 172.31.255.255 (172.16.0.0/12)</a:t>
            </a:r>
          </a:p>
          <a:p>
            <a:r>
              <a:rPr lang="en-US" dirty="0"/>
              <a:t>192.168.0.0 to 192.168.255.255 (192.168.0.0/16)</a:t>
            </a:r>
          </a:p>
          <a:p>
            <a:pPr marL="0" indent="0">
              <a:buNone/>
            </a:pPr>
            <a:r>
              <a:rPr lang="en-US" b="1" dirty="0"/>
              <a:t>Shared address space addresses: </a:t>
            </a:r>
          </a:p>
          <a:p>
            <a:r>
              <a:rPr lang="en-US" dirty="0"/>
              <a:t>Not globally routable</a:t>
            </a:r>
          </a:p>
          <a:p>
            <a:r>
              <a:rPr lang="en-US" dirty="0"/>
              <a:t>Intended only for use in service provider networks</a:t>
            </a:r>
          </a:p>
          <a:p>
            <a:r>
              <a:rPr lang="en-US" dirty="0"/>
              <a:t>Address block is 100.64.0.0/10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Types of IPv4 Address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Special Use IPv4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110" y="1379492"/>
            <a:ext cx="8733677" cy="5311594"/>
          </a:xfrm>
        </p:spPr>
        <p:txBody>
          <a:bodyPr/>
          <a:lstStyle/>
          <a:p>
            <a:r>
              <a:rPr lang="en-US" b="1" dirty="0"/>
              <a:t>Network and Broadcast addresses</a:t>
            </a:r>
            <a:r>
              <a:rPr lang="en-US" dirty="0"/>
              <a:t> - within each network the first and last addresses cannot be assigned to hosts</a:t>
            </a:r>
          </a:p>
          <a:p>
            <a:r>
              <a:rPr lang="en-US" b="1" dirty="0"/>
              <a:t>Loopback address - </a:t>
            </a:r>
            <a:r>
              <a:rPr lang="en-US" dirty="0"/>
              <a:t>127.0.0.1 a special address that hosts use to direct traffic to themselves (addresses 127.0.0.0 to 127.255.255.255 are reserved)</a:t>
            </a:r>
          </a:p>
          <a:p>
            <a:r>
              <a:rPr lang="en-US" b="1" dirty="0"/>
              <a:t>Link-Local address - </a:t>
            </a:r>
            <a:r>
              <a:rPr lang="en-US" dirty="0"/>
              <a:t>169.254.0.0 to 169.254.255.255 (169.254.0.0/16) addresses can be automatically assigned to the local host</a:t>
            </a:r>
          </a:p>
          <a:p>
            <a:r>
              <a:rPr lang="en-US" b="1" dirty="0"/>
              <a:t>TEST-NET addresses </a:t>
            </a:r>
            <a:r>
              <a:rPr lang="en-US" dirty="0"/>
              <a:t>- 192.0.2.0 to 192.0.2.255 (192.0.2.0/24) set aside for teaching and learning purposes, used in documentation and network examples</a:t>
            </a:r>
          </a:p>
          <a:p>
            <a:r>
              <a:rPr lang="en-US" b="1" dirty="0"/>
              <a:t>Experimental addresses - </a:t>
            </a:r>
            <a:r>
              <a:rPr lang="en-US" dirty="0"/>
              <a:t> 240.0.0.0 to 255.255.255.254 are listed as reserved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2421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Types of IPv4 Address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Legacy </a:t>
            </a:r>
            <a:r>
              <a:rPr lang="en-US" dirty="0" err="1">
                <a:latin typeface="Arial" charset="0"/>
              </a:rPr>
              <a:t>Classful</a:t>
            </a:r>
            <a:r>
              <a:rPr lang="en-US" dirty="0">
                <a:latin typeface="Arial" charset="0"/>
              </a:rPr>
              <a:t> Addressing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84" y="1265955"/>
            <a:ext cx="8441930" cy="522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Types of IPv4 Address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Legacy </a:t>
            </a:r>
            <a:r>
              <a:rPr lang="en-US" dirty="0" err="1">
                <a:latin typeface="Arial" charset="0"/>
              </a:rPr>
              <a:t>Classful</a:t>
            </a:r>
            <a:r>
              <a:rPr lang="en-US" dirty="0">
                <a:latin typeface="Arial" charset="0"/>
              </a:rPr>
              <a:t> Addressing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4287" y="1654629"/>
            <a:ext cx="859245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Classless Addressing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Formal name is Classless Inter-Domain Routing (CIDR, pronounced “cider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Created a new set of standards that allowed service providers to allocate IPv4 addresses on any address bit boundary (prefix length) instead of only by a class A, B, or C address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67561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Types of IPv4 Address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Assignment of IP Addresses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9192" y="1493967"/>
            <a:ext cx="496161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Regional Internet Registries (RRs)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major registries are: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19" y="2529633"/>
            <a:ext cx="6789910" cy="36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4247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9155-C230-4360-9DA2-095C45A3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5" name="Picture 4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2259313-69FC-4608-83C8-58A1D2A4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F1118-34A0-4C46-BAE1-E9FAA7543B75}"/>
              </a:ext>
            </a:extLst>
          </p:cNvPr>
          <p:cNvSpPr txBox="1"/>
          <p:nvPr/>
        </p:nvSpPr>
        <p:spPr>
          <a:xfrm>
            <a:off x="2196934" y="1828800"/>
            <a:ext cx="515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taken from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https://gaia.cs.umass.edu/kurose_ross/ppt.htm</a:t>
            </a:r>
            <a:endParaRPr lang="en-US" dirty="0"/>
          </a:p>
          <a:p>
            <a:r>
              <a:rPr lang="en-US" dirty="0"/>
              <a:t>And CISCO learning materials.</a:t>
            </a:r>
          </a:p>
        </p:txBody>
      </p:sp>
    </p:spTree>
    <p:extLst>
      <p:ext uri="{BB962C8B-B14F-4D97-AF65-F5344CB8AC3E}">
        <p14:creationId xmlns:p14="http://schemas.microsoft.com/office/powerpoint/2010/main" val="42154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Address Structure</a:t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Binary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7109" y="1379492"/>
            <a:ext cx="2886086" cy="51374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notation refers to the fact that computers communicate in 1s and 0s</a:t>
            </a:r>
          </a:p>
          <a:p>
            <a:r>
              <a:rPr lang="en-US" dirty="0"/>
              <a:t>Converting binary to decimal requires an understanding of the mathematical basis of a numbering system – positional notation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42" y="2000704"/>
            <a:ext cx="5655937" cy="39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1506463"/>
            <a:ext cx="4726226" cy="132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95" y="3102711"/>
            <a:ext cx="866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Address Structure</a:t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Binary Number System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4" y="1569088"/>
            <a:ext cx="24098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95" y="2068201"/>
            <a:ext cx="1533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3989389" y="1869124"/>
            <a:ext cx="6116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6253831" y="2554515"/>
            <a:ext cx="696351" cy="708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7020712" y="2531667"/>
            <a:ext cx="510496" cy="73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275961" y="2606633"/>
            <a:ext cx="1490669" cy="6566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683568" y="2363476"/>
            <a:ext cx="6116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036457" y="2658751"/>
            <a:ext cx="1828800" cy="656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66" y="3811283"/>
            <a:ext cx="3958092" cy="31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32" y="3561193"/>
            <a:ext cx="5466796" cy="299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2400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Address Structure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Converting a Binary Address to Decimal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47" y="1965098"/>
            <a:ext cx="6195271" cy="132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33" y="3576960"/>
            <a:ext cx="6144984" cy="1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Address Structure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Converting from Decimal to Binary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1669753"/>
            <a:ext cx="7431315" cy="483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IPv4 Address Structure</a:t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Converting from Decimal to Binary Conversions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2" y="1765201"/>
            <a:ext cx="7409220" cy="334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1916</Words>
  <Application>Microsoft Office PowerPoint</Application>
  <PresentationFormat>Widescreen</PresentationFormat>
  <Paragraphs>370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NetAcad-4F_PPT-WHT_060408</vt:lpstr>
      <vt:lpstr>IP addressing: introduction</vt:lpstr>
      <vt:lpstr>IP addressing: introduction</vt:lpstr>
      <vt:lpstr>IP addressing: introduction</vt:lpstr>
      <vt:lpstr>IPv4 Address Structure Binary Notation</vt:lpstr>
      <vt:lpstr>IPv4 Address Structure Binary Number System</vt:lpstr>
      <vt:lpstr>IPv4 Address Structure Converting a Binary Address to Decimal</vt:lpstr>
      <vt:lpstr>IPv4 Address Structure Converting from Decimal to Binary</vt:lpstr>
      <vt:lpstr>IPv4 Address Structure Converting from Decimal to Binary Conversions</vt:lpstr>
      <vt:lpstr>Subnets</vt:lpstr>
      <vt:lpstr>Subnets</vt:lpstr>
      <vt:lpstr>Subnets</vt:lpstr>
      <vt:lpstr>IP addressing: CIDR</vt:lpstr>
      <vt:lpstr>IPv4 Subnet Mask Network Portion and Host Portion of an IPv4 Address</vt:lpstr>
      <vt:lpstr>IPv4 Subnet Mask Network Portion and Host Portion of an IPv4 Address</vt:lpstr>
      <vt:lpstr>IPv4 Subnet Mask Examining the Prefix Length</vt:lpstr>
      <vt:lpstr>IPv4 Subnet Mask IPv4 Network, Host, and Broadcast Address</vt:lpstr>
      <vt:lpstr>IPv4 Subnet Mask First Host and Last Host Addresses</vt:lpstr>
      <vt:lpstr>IPv4 Subnet Mask Bitwise AND Operation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IPv4 Unicast, Broadcast, and Multicast Assigning a Static IPv4 Address to a Host</vt:lpstr>
      <vt:lpstr>IPv4 Unicast, Broadcast, and Multicast Assigning a Dynamic IPv4 Address to a Host</vt:lpstr>
      <vt:lpstr>IPv4 Unicast, Broadcast, and Multicast Unicast Transmission</vt:lpstr>
      <vt:lpstr>IPv4 Unicast, Broadcast, and Multicast Broadcast Transmission</vt:lpstr>
      <vt:lpstr>IPv4 Unicast, Broadcast, and Multicast Multicast Transmission</vt:lpstr>
      <vt:lpstr>Types of IPv4 Address Public and Private IPv4 Addresses</vt:lpstr>
      <vt:lpstr>Types of IPv4 Address Special Use IPv4 Addresses</vt:lpstr>
      <vt:lpstr>Types of IPv4 Address Legacy Classful Addressing</vt:lpstr>
      <vt:lpstr>Types of IPv4 Address Legacy Classful Addressing</vt:lpstr>
      <vt:lpstr>IP addresses: how to get one?</vt:lpstr>
      <vt:lpstr>IP addressing...</vt:lpstr>
      <vt:lpstr>Types of IPv4 Address Assignment of IP Addresses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Thilina Nuwan Weerasinghe</dc:creator>
  <cp:lastModifiedBy>Thilina Thilina</cp:lastModifiedBy>
  <cp:revision>4</cp:revision>
  <dcterms:created xsi:type="dcterms:W3CDTF">2020-08-06T03:44:40Z</dcterms:created>
  <dcterms:modified xsi:type="dcterms:W3CDTF">2021-07-19T16:10:15Z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684840-629b-41cd-9b8c-5e9eea511f17_Enabled">
    <vt:lpwstr>True</vt:lpwstr>
  </property>
  <property fmtid="{D5CDD505-2E9C-101B-9397-08002B2CF9AE}" pid="3" name="MSIP_Label_92684840-629b-41cd-9b8c-5e9eea511f17_SiteId">
    <vt:lpwstr>8482881e-3699-4b3f-b135-cf4800bc1efb</vt:lpwstr>
  </property>
  <property fmtid="{D5CDD505-2E9C-101B-9397-08002B2CF9AE}" pid="4" name="MSIP_Label_92684840-629b-41cd-9b8c-5e9eea511f17_Owner">
    <vt:lpwstr>thilinaw@uia.no</vt:lpwstr>
  </property>
  <property fmtid="{D5CDD505-2E9C-101B-9397-08002B2CF9AE}" pid="5" name="MSIP_Label_92684840-629b-41cd-9b8c-5e9eea511f17_SetDate">
    <vt:lpwstr>2020-08-06T03:53:47.8923081Z</vt:lpwstr>
  </property>
  <property fmtid="{D5CDD505-2E9C-101B-9397-08002B2CF9AE}" pid="6" name="MSIP_Label_92684840-629b-41cd-9b8c-5e9eea511f17_Name">
    <vt:lpwstr>Internal</vt:lpwstr>
  </property>
  <property fmtid="{D5CDD505-2E9C-101B-9397-08002B2CF9AE}" pid="7" name="MSIP_Label_92684840-629b-41cd-9b8c-5e9eea511f17_Application">
    <vt:lpwstr>Microsoft Azure Information Protection</vt:lpwstr>
  </property>
  <property fmtid="{D5CDD505-2E9C-101B-9397-08002B2CF9AE}" pid="8" name="MSIP_Label_92684840-629b-41cd-9b8c-5e9eea511f17_ActionId">
    <vt:lpwstr>34148e45-612c-412a-8f2a-ab5cfe56c398</vt:lpwstr>
  </property>
  <property fmtid="{D5CDD505-2E9C-101B-9397-08002B2CF9AE}" pid="9" name="MSIP_Label_92684840-629b-41cd-9b8c-5e9eea511f17_Extended_MSFT_Method">
    <vt:lpwstr>Automatic</vt:lpwstr>
  </property>
  <property fmtid="{D5CDD505-2E9C-101B-9397-08002B2CF9AE}" pid="10" name="MSIP_Label_b4114459-e220-4ae9-b339-4ebe6008cdd4_Enabled">
    <vt:lpwstr>True</vt:lpwstr>
  </property>
  <property fmtid="{D5CDD505-2E9C-101B-9397-08002B2CF9AE}" pid="11" name="MSIP_Label_b4114459-e220-4ae9-b339-4ebe6008cdd4_SiteId">
    <vt:lpwstr>8482881e-3699-4b3f-b135-cf4800bc1efb</vt:lpwstr>
  </property>
  <property fmtid="{D5CDD505-2E9C-101B-9397-08002B2CF9AE}" pid="12" name="MSIP_Label_b4114459-e220-4ae9-b339-4ebe6008cdd4_Owner">
    <vt:lpwstr>thilinaw@uia.no</vt:lpwstr>
  </property>
  <property fmtid="{D5CDD505-2E9C-101B-9397-08002B2CF9AE}" pid="13" name="MSIP_Label_b4114459-e220-4ae9-b339-4ebe6008cdd4_SetDate">
    <vt:lpwstr>2020-08-06T03:53:47.8923081Z</vt:lpwstr>
  </property>
  <property fmtid="{D5CDD505-2E9C-101B-9397-08002B2CF9AE}" pid="14" name="MSIP_Label_b4114459-e220-4ae9-b339-4ebe6008cdd4_Name">
    <vt:lpwstr>Normal</vt:lpwstr>
  </property>
  <property fmtid="{D5CDD505-2E9C-101B-9397-08002B2CF9AE}" pid="15" name="MSIP_Label_b4114459-e220-4ae9-b339-4ebe6008cdd4_Application">
    <vt:lpwstr>Microsoft Azure Information Protection</vt:lpwstr>
  </property>
  <property fmtid="{D5CDD505-2E9C-101B-9397-08002B2CF9AE}" pid="16" name="MSIP_Label_b4114459-e220-4ae9-b339-4ebe6008cdd4_ActionId">
    <vt:lpwstr>34148e45-612c-412a-8f2a-ab5cfe56c398</vt:lpwstr>
  </property>
  <property fmtid="{D5CDD505-2E9C-101B-9397-08002B2CF9AE}" pid="17" name="MSIP_Label_b4114459-e220-4ae9-b339-4ebe6008cdd4_Parent">
    <vt:lpwstr>92684840-629b-41cd-9b8c-5e9eea511f17</vt:lpwstr>
  </property>
  <property fmtid="{D5CDD505-2E9C-101B-9397-08002B2CF9AE}" pid="18" name="MSIP_Label_b4114459-e220-4ae9-b339-4ebe6008cdd4_Extended_MSFT_Method">
    <vt:lpwstr>Automatic</vt:lpwstr>
  </property>
  <property fmtid="{D5CDD505-2E9C-101B-9397-08002B2CF9AE}" pid="19" name="Sensitivity">
    <vt:lpwstr>Internal Normal</vt:lpwstr>
  </property>
</Properties>
</file>