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jgNZt8Yn/IwI1qknLcHcEnj24J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lt1"/>
            </a:gs>
            <a:gs pos="100000">
              <a:srgbClr val="9E9E9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 rotWithShape="1">
            <a:blip r:embed="rId2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" name="Google Shape;14;p20"/>
          <p:cNvCxnSpPr/>
          <p:nvPr/>
        </p:nvCxnSpPr>
        <p:spPr>
          <a:xfrm rot="-5400000">
            <a:off x="-762000" y="3429000"/>
            <a:ext cx="6858000" cy="0"/>
          </a:xfrm>
          <a:prstGeom prst="straightConnector1">
            <a:avLst/>
          </a:prstGeom>
          <a:noFill/>
          <a:ln cap="flat" cmpd="sng" w="11425">
            <a:solidFill>
              <a:srgbClr val="F9F9F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20"/>
          <p:cNvSpPr txBox="1"/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4200"/>
              <a:buFont typeface="Trebuchet MS"/>
              <a:buNone/>
              <a:defRPr b="1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subTitle"/>
          </p:nvPr>
        </p:nvSpPr>
        <p:spPr>
          <a:xfrm>
            <a:off x="3354442" y="3539864"/>
            <a:ext cx="5114778" cy="110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606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0" type="dt"/>
          </p:nvPr>
        </p:nvSpPr>
        <p:spPr>
          <a:xfrm>
            <a:off x="5871224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2819400" y="6557946"/>
            <a:ext cx="29277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7880884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 rot="5400000">
            <a:off x="1653540" y="413076"/>
            <a:ext cx="484632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 rot="5400000">
            <a:off x="4389437" y="2438718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424281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457200" y="655624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1066800" y="2821837"/>
            <a:ext cx="625548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4200"/>
              <a:buFont typeface="Trebuchet MS"/>
              <a:buNone/>
              <a:defRPr b="1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1066800" y="1905000"/>
            <a:ext cx="6255488" cy="74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46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9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4724238" y="6556810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6733952" y="6555112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457200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178808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457200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4178808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3" type="body"/>
          </p:nvPr>
        </p:nvSpPr>
        <p:spPr>
          <a:xfrm>
            <a:off x="457200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4" type="body"/>
          </p:nvPr>
        </p:nvSpPr>
        <p:spPr>
          <a:xfrm>
            <a:off x="4178808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457200" y="228600"/>
            <a:ext cx="5897880" cy="1173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457200" y="1497416"/>
            <a:ext cx="5897880" cy="602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22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2" type="body"/>
          </p:nvPr>
        </p:nvSpPr>
        <p:spPr>
          <a:xfrm>
            <a:off x="457200" y="2133600"/>
            <a:ext cx="7239000" cy="437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6936" lvl="0" marL="457200" algn="l">
              <a:spcBef>
                <a:spcPts val="600"/>
              </a:spcBef>
              <a:spcAft>
                <a:spcPts val="0"/>
              </a:spcAft>
              <a:buSzPts val="2336"/>
              <a:buChar char="⦿"/>
              <a:defRPr sz="3200"/>
            </a:lvl1pPr>
            <a:lvl2pPr indent="-370840" lvl="1" marL="914400" algn="l">
              <a:spcBef>
                <a:spcPts val="500"/>
              </a:spcBef>
              <a:spcAft>
                <a:spcPts val="0"/>
              </a:spcAft>
              <a:buSzPts val="2240"/>
              <a:buChar char="◼"/>
              <a:defRPr sz="2800"/>
            </a:lvl2pPr>
            <a:lvl3pPr indent="-320039" lvl="2" marL="1371600" algn="l">
              <a:spcBef>
                <a:spcPts val="400"/>
              </a:spcBef>
              <a:spcAft>
                <a:spcPts val="0"/>
              </a:spcAft>
              <a:buSzPts val="1440"/>
              <a:buChar char="🞆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◉"/>
              <a:defRPr sz="20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6A9AB9"/>
            </a:gs>
            <a:gs pos="100000">
              <a:srgbClr val="00476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/>
          <p:nvPr/>
        </p:nvSpPr>
        <p:spPr>
          <a:xfrm rot="-36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50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28"/>
          <p:cNvSpPr/>
          <p:nvPr/>
        </p:nvSpPr>
        <p:spPr>
          <a:xfrm rot="-18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8000" rotWithShape="0" algn="tl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28"/>
          <p:cNvSpPr txBox="1"/>
          <p:nvPr>
            <p:ph type="title"/>
          </p:nvPr>
        </p:nvSpPr>
        <p:spPr>
          <a:xfrm>
            <a:off x="5389098" y="1143000"/>
            <a:ext cx="3429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000"/>
              <a:buFont typeface="Trebuchet MS"/>
              <a:buNone/>
              <a:defRPr b="1" sz="3000">
                <a:solidFill>
                  <a:srgbClr val="EFF9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5389098" y="3283634"/>
            <a:ext cx="34290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2"/>
              <a:buFont typeface="Trebuchet MS"/>
              <a:buNone/>
              <a:defRPr sz="1400">
                <a:solidFill>
                  <a:schemeClr val="lt1"/>
                </a:solidFill>
              </a:defRPr>
            </a:lvl1pPr>
            <a:lvl2pPr indent="-289560" lvl="1" marL="914400" algn="l">
              <a:spcBef>
                <a:spcPts val="50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66700" lvl="2" marL="1371600" algn="l">
              <a:spcBef>
                <a:spcPts val="4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74319" lvl="3" marL="1828800" algn="l">
              <a:spcBef>
                <a:spcPts val="18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68604" lvl="4" marL="2286000" algn="l">
              <a:spcBef>
                <a:spcPts val="400"/>
              </a:spcBef>
              <a:spcAft>
                <a:spcPts val="0"/>
              </a:spcAft>
              <a:buSzPts val="630"/>
              <a:buChar char="◉"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8"/>
          <p:cNvSpPr/>
          <p:nvPr>
            <p:ph idx="2" type="pic"/>
          </p:nvPr>
        </p:nvSpPr>
        <p:spPr>
          <a:xfrm>
            <a:off x="663682" y="1041002"/>
            <a:ext cx="4206240" cy="4206240"/>
          </a:xfrm>
          <a:prstGeom prst="rect">
            <a:avLst/>
          </a:prstGeom>
          <a:solidFill>
            <a:srgbClr val="024659"/>
          </a:solidFill>
          <a:ln cap="flat" cmpd="sng" w="1079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rotWithShape="0" algn="tl" dir="5400000" dist="3810">
              <a:srgbClr val="000000">
                <a:alpha val="60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 rotWithShape="1">
            <a:blip r:embed="rId1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9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  <a:defRPr b="1" i="0" sz="3800" u="none" cap="none" strike="noStrike">
                <a:solidFill>
                  <a:srgbClr val="EFF9F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123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98"/>
              <a:buFont typeface="Noto Sans Symbols"/>
              <a:buChar char="⦿"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544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b="0" i="0" sz="23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861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/>
              <a:buChar char="•"/>
              <a:defRPr b="0" i="0" sz="16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4200"/>
              <a:buFont typeface="Trebuchet MS"/>
              <a:buNone/>
            </a:pPr>
            <a:r>
              <a:rPr lang="en-US"/>
              <a:t>MICROWAVE OVEN SIMULATOR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029200" y="3581400"/>
            <a:ext cx="5181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72999"/>
              <a:buNone/>
            </a:pPr>
            <a:r>
              <a:rPr lang="en-US"/>
              <a:t>Presented by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US"/>
              <a:t>SAJITH P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US"/>
              <a:t>ECE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US"/>
              <a:t>CMS College 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US"/>
              <a:t>of Engineering and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US"/>
              <a:t>Technology coimbatore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t/>
            </a:r>
            <a:endParaRPr/>
          </a:p>
        </p:txBody>
      </p:sp>
      <p:pic>
        <p:nvPicPr>
          <p:cNvPr descr="Emertxe Information Technologies | LinkedIn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b="1" lang="en-US"/>
              <a:t>2. THE GRILL MODE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On pressing key2 in the matrix keypad, GRILL MODE is selected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CLCD prompts the user to enter the cooking time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‘*’ button clears the time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‘#’ button confirms the time and starts cooking</a:t>
            </a:r>
            <a:endParaRPr sz="2000"/>
          </a:p>
        </p:txBody>
      </p:sp>
      <p:pic>
        <p:nvPicPr>
          <p:cNvPr descr="Screenshot_20211223-103931_3.pn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114800"/>
            <a:ext cx="3071145" cy="1966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211223-104031_2.png" id="150" name="Google Shape;15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4191000"/>
            <a:ext cx="4314825" cy="18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457200" y="320040"/>
            <a:ext cx="72390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ct val="100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457200" y="533400"/>
            <a:ext cx="7239000" cy="592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b="1" lang="en-US"/>
              <a:t>3.THE CONVECTION MODE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On pressing the key 3 in the matrix keypad, CONVECTION MODE is selected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CLCD prompts the user to enter the cooking temperature (c)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‘*’  button clears the temperature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‘#’ button confirms the temperature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Oven starts preheating with the given temperature for 3min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Following which prompts the user to enter the cooking mode</a:t>
            </a:r>
            <a:endParaRPr sz="2000"/>
          </a:p>
        </p:txBody>
      </p:sp>
      <p:pic>
        <p:nvPicPr>
          <p:cNvPr descr="Screenshot_20211223-104129_3.png"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671778"/>
            <a:ext cx="3048000" cy="2021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211223-104129_2.png" id="158" name="Google Shape;1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4572000"/>
            <a:ext cx="3204796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b="1" lang="en-US"/>
              <a:t>4. START MODE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On pressing key 4 in matrix keypad, START MODE is selected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cooking time is set to 30s and cooking starts automatically</a:t>
            </a:r>
            <a:endParaRPr sz="2000"/>
          </a:p>
        </p:txBody>
      </p:sp>
      <p:pic>
        <p:nvPicPr>
          <p:cNvPr descr="Screenshot_20211223-104149_2.png"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886200"/>
            <a:ext cx="3429000" cy="229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228600" y="281940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rPr lang="en-US"/>
              <a:t>INTERFACING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0211223-104215_2.png"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371600"/>
            <a:ext cx="4628408" cy="488202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>
            <p:ph type="title"/>
          </p:nvPr>
        </p:nvSpPr>
        <p:spPr>
          <a:xfrm>
            <a:off x="304800" y="0"/>
            <a:ext cx="7239000" cy="91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ct val="1000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381000" y="457200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Char char="⦿"/>
            </a:pPr>
            <a:r>
              <a:rPr b="1" lang="en-US"/>
              <a:t>PIC16F877A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b="1" lang="en-US"/>
              <a:t>Features</a:t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PIC16F877A operating frequency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                    of DC-20MHz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5 I/O ports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15 interrupts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3 timers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Flash memory 8kb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Data memory 368kb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b="1" lang="en-US"/>
              <a:t>1. CLCD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CLCD based HD44780 display controller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CLCD has 2 communication modes: we use 16x4 in 4 bit mode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Used to display the messages</a:t>
            </a:r>
            <a:endParaRPr/>
          </a:p>
          <a:p>
            <a:pPr indent="-421640" lvl="0" marL="51435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t/>
            </a:r>
            <a:endParaRPr sz="2000"/>
          </a:p>
          <a:p>
            <a:pPr indent="-421640" lvl="0" marL="51435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t/>
            </a:r>
            <a:endParaRPr sz="2000"/>
          </a:p>
          <a:p>
            <a:pPr indent="-421640" lvl="0" marL="51435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t/>
            </a:r>
            <a:endParaRPr sz="2000"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   connected to PORT D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Enable pin 1 of PORT 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RS  PIN 2 of PORT 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t/>
            </a:r>
            <a:endParaRPr sz="2000"/>
          </a:p>
          <a:p>
            <a:pPr indent="-393827" lvl="0" marL="51435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 b="1"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b="1" lang="en-US"/>
              <a:t>2. MATRIX KEYPAD</a:t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Edge/State triggering mode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Used to select cooking modes and enter time and temperature values</a:t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 </a:t>
            </a:r>
            <a:r>
              <a:rPr lang="en-US" sz="2400"/>
              <a:t>Connected to PORT D(rows) and PORT B(columns)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None/>
            </a:pPr>
            <a:r>
              <a:rPr lang="en-US"/>
              <a:t> </a:t>
            </a:r>
            <a:r>
              <a:rPr b="1" lang="en-US"/>
              <a:t>3.TIMER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  </a:t>
            </a:r>
            <a:r>
              <a:rPr lang="en-US" sz="2000"/>
              <a:t>Timer 2 is an 8 bit timer with prescaler and postscaler. The TMR2 register is readable and writable and is cleared on any device Reset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b="1" lang="en-US"/>
              <a:t>4.INTERRUPTS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  </a:t>
            </a:r>
            <a:r>
              <a:rPr lang="en-US" sz="2000"/>
              <a:t>An interrupt is occurs when timer 2 register overflows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    </a:t>
            </a:r>
            <a:r>
              <a:rPr b="1" lang="en-US"/>
              <a:t>BUZZER AND FAN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rPr lang="en-US"/>
              <a:t>    </a:t>
            </a:r>
            <a:r>
              <a:rPr lang="en-US" sz="2000"/>
              <a:t> Buzzer – connected to pin 1 of PORT C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     Fan – connected to pin 2 of PORT C 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609600" y="274320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rPr lang="en-US"/>
              <a:t>PROJECT 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rPr lang="en-US"/>
              <a:t>TOPICS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What we learned during internship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Description of project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Functional requirements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Interfacing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Char char="⦿"/>
            </a:pPr>
            <a:r>
              <a:rPr lang="en-US"/>
              <a:t>Project demonstration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2800"/>
              <a:buFont typeface="Trebuchet MS"/>
              <a:buNone/>
            </a:pPr>
            <a:r>
              <a:rPr lang="en-US" sz="2800"/>
              <a:t>WHAT WE LEARNED DURING INTERNSHIP</a:t>
            </a:r>
            <a:endParaRPr sz="2800"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Introduction to C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Conditional, loops and operators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Arrays and Pointers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Functions and Strings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Storage classes</a:t>
            </a:r>
            <a:endParaRPr/>
          </a:p>
          <a:p>
            <a:pPr indent="-162836" lvl="0" marL="274320" rtl="0" algn="l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Introduction to Embedded systems and microcontrollers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MPLAB IDE,XCB,PICSimlab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Introduction to various peripherals of PIC16F877A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Interfacing various peripherals of PIC16F877A</a:t>
            </a:r>
            <a:endParaRPr/>
          </a:p>
          <a:p>
            <a:pPr indent="-162836" lvl="0" marL="274320" rtl="0" algn="l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t/>
            </a:r>
            <a:endParaRPr/>
          </a:p>
          <a:p>
            <a:pPr indent="-162836" lvl="0" marL="274320" rtl="0" algn="l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609600" y="259080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ct val="100000"/>
              <a:buFont typeface="Trebuchet MS"/>
              <a:buNone/>
            </a:pPr>
            <a:r>
              <a:rPr lang="en-US"/>
              <a:t>DESCRIPTION OF PROJECT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304800" y="228600"/>
            <a:ext cx="7239000" cy="7010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rPr lang="en-US"/>
              <a:t>MICROWAVE OVEN SIMULATOR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990600"/>
            <a:ext cx="7239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Power ON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US"/>
              <a:t>       </a:t>
            </a:r>
            <a:r>
              <a:rPr lang="en-US" sz="1900"/>
              <a:t>On turning the Microwave oven ON, the oven display need to display the power ON message.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Cooking Modes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US"/>
              <a:t>     </a:t>
            </a:r>
            <a:r>
              <a:rPr lang="en-US" sz="1800"/>
              <a:t>1</a:t>
            </a:r>
            <a:r>
              <a:rPr lang="en-US" sz="1900"/>
              <a:t>.Micro mode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3000"/>
              <a:buNone/>
            </a:pPr>
            <a:r>
              <a:rPr lang="en-US" sz="1900"/>
              <a:t>       2.Grill mode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3000"/>
              <a:buNone/>
            </a:pPr>
            <a:r>
              <a:rPr lang="en-US" sz="1900"/>
              <a:t>       3.Convection mode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3000"/>
              <a:buNone/>
            </a:pPr>
            <a:r>
              <a:rPr lang="en-US" sz="1900"/>
              <a:t>       4.start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Set time/temperature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rPr lang="en-US"/>
              <a:t>      </a:t>
            </a:r>
            <a:r>
              <a:rPr lang="en-US" sz="1900"/>
              <a:t>The user need to set the time or temperature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Issue warnings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3000"/>
              <a:buNone/>
            </a:pPr>
            <a:r>
              <a:rPr lang="en-US" sz="2100"/>
              <a:t>      </a:t>
            </a:r>
            <a:r>
              <a:rPr lang="en-US" sz="1900"/>
              <a:t>The oven need to warn the user incase of invalid time/temperature or the door is opened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2999"/>
              <a:buChar char="⦿"/>
            </a:pPr>
            <a:r>
              <a:rPr lang="en-US"/>
              <a:t>End 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90380"/>
              <a:buNone/>
            </a:pPr>
            <a:r>
              <a:rPr lang="en-US"/>
              <a:t>       </a:t>
            </a:r>
            <a:r>
              <a:rPr lang="en-US" sz="1900"/>
              <a:t>The oven need to display “cooking time up” message on completion of cooking mod</a:t>
            </a:r>
            <a:r>
              <a:rPr lang="en-US" sz="1800"/>
              <a:t>e</a:t>
            </a:r>
            <a:endParaRPr sz="2100"/>
          </a:p>
          <a:p>
            <a:pPr indent="-402866" lvl="0" marL="514350" rtl="0" algn="l">
              <a:spcBef>
                <a:spcPts val="600"/>
              </a:spcBef>
              <a:spcAft>
                <a:spcPts val="0"/>
              </a:spcAft>
              <a:buSzPct val="72999"/>
              <a:buNone/>
            </a:pPr>
            <a:r>
              <a:t/>
            </a:r>
            <a:endParaRPr/>
          </a:p>
          <a:p>
            <a:pPr indent="-402866" lvl="0" marL="514350" rtl="0" algn="l">
              <a:spcBef>
                <a:spcPts val="600"/>
              </a:spcBef>
              <a:spcAft>
                <a:spcPts val="0"/>
              </a:spcAft>
              <a:buSzPct val="72999"/>
              <a:buFont typeface="Trebuchet MS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ct val="73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59080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rPr lang="en-US"/>
              <a:t>FUNCTIONAL REQUIREMENTS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On powering ON the microwave oven, the CLCD displays the power on message which is followed by display of four different cooking modes </a:t>
            </a:r>
            <a:endParaRPr/>
          </a:p>
          <a:p>
            <a:pPr indent="-153797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  <p:pic>
        <p:nvPicPr>
          <p:cNvPr descr="Screenshot_20211223-103857_3.pn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1" y="3352800"/>
            <a:ext cx="3048000" cy="20021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211223-103857_2.png"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3276600"/>
            <a:ext cx="3348037" cy="213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898"/>
              <a:buAutoNum type="arabicPeriod"/>
            </a:pPr>
            <a:r>
              <a:rPr b="1" lang="en-US"/>
              <a:t>THE MICRO MODE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/>
              <a:t>On pressing key 1 in the matrix keypad, MICRO MODE is selected.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/>
              <a:t>The CLCD displays the power.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/>
              <a:t>CLCD prompts the user to enter the cooking time.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/>
              <a:t>‘*’ button clears the time .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SzPts val="1314"/>
              <a:buChar char="⦿"/>
            </a:pPr>
            <a:r>
              <a:rPr lang="en-US" sz="1800"/>
              <a:t>‘#’ button confirms the time and start the cooking.</a:t>
            </a:r>
            <a:endParaRPr sz="1800"/>
          </a:p>
        </p:txBody>
      </p:sp>
      <p:pic>
        <p:nvPicPr>
          <p:cNvPr descr="Screenshot_20211223-103931_2.png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343400"/>
            <a:ext cx="2746408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211223-104110_2.png"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419600"/>
            <a:ext cx="268759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FF9F5"/>
              </a:buClr>
              <a:buSzPts val="3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Timer starts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Fan starts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Key 4 of matrix keypad adds 30s to the current cooking time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Key 5 pauses the cooking (timer and fan)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Key 4 also resumes the cooking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Char char="⦿"/>
            </a:pPr>
            <a:r>
              <a:rPr lang="en-US" sz="2000"/>
              <a:t>Key 6 ends the cooking</a:t>
            </a:r>
            <a:endParaRPr sz="2000"/>
          </a:p>
        </p:txBody>
      </p:sp>
      <p:pic>
        <p:nvPicPr>
          <p:cNvPr descr="Screenshot_20211223-104031_2.png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267200"/>
            <a:ext cx="5534025" cy="2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ulent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2021-12-23T04:19:07Z</dcterms:created>
  <dc:creator>Admin</dc:creator>
</cp:coreProperties>
</file>