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62" r:id="rId3"/>
    <p:sldId id="263" r:id="rId4"/>
    <p:sldId id="272" r:id="rId5"/>
    <p:sldId id="259" r:id="rId6"/>
    <p:sldId id="274" r:id="rId7"/>
    <p:sldId id="275" r:id="rId8"/>
    <p:sldId id="276" r:id="rId9"/>
    <p:sldId id="278" r:id="rId10"/>
    <p:sldId id="279" r:id="rId11"/>
    <p:sldId id="280" r:id="rId12"/>
    <p:sldId id="281" r:id="rId13"/>
    <p:sldId id="282" r:id="rId14"/>
    <p:sldId id="264" r:id="rId15"/>
    <p:sldId id="277" r:id="rId16"/>
    <p:sldId id="271"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0" clrIdx="0">
    <p:extLst>
      <p:ext uri="{19B8F6BF-5375-455C-9EA6-DF929625EA0E}">
        <p15:presenceInfo xmlns:p15="http://schemas.microsoft.com/office/powerpoint/2012/main" userId="f608eefa3752827b" providerId="Windows Live"/>
      </p:ext>
    </p:extLst>
  </p:cmAuthor>
  <p:cmAuthor id="2" name="ASUS" initials="A [2]" lastIdx="1" clrIdx="1">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2432" autoAdjust="0"/>
  </p:normalViewPr>
  <p:slideViewPr>
    <p:cSldViewPr snapToGrid="0">
      <p:cViewPr varScale="1">
        <p:scale>
          <a:sx n="88" d="100"/>
          <a:sy n="88" d="100"/>
        </p:scale>
        <p:origin x="36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2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6/17/2022</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6/17/2022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14</a:t>
            </a:fld>
            <a:endParaRPr lang="en-US"/>
          </a:p>
        </p:txBody>
      </p:sp>
    </p:spTree>
    <p:extLst>
      <p:ext uri="{BB962C8B-B14F-4D97-AF65-F5344CB8AC3E}">
        <p14:creationId xmlns:p14="http://schemas.microsoft.com/office/powerpoint/2010/main" val="21244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6/17/2022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smtClean="0"/>
              <a:t>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6/17/2022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6/17/2022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6/17/2022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6/17/2022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3104" y="-863289"/>
            <a:ext cx="8825658" cy="3176450"/>
          </a:xfrm>
        </p:spPr>
        <p:txBody>
          <a:bodyPr/>
          <a:lstStyle/>
          <a:p>
            <a:r>
              <a:rPr lang="en-US" sz="6000" b="1" dirty="0" smtClean="0">
                <a:solidFill>
                  <a:schemeClr val="tx1"/>
                </a:solidFill>
              </a:rPr>
              <a:t>SMART ENERGY METER</a:t>
            </a:r>
            <a:endParaRPr lang="en-US" sz="6000" b="1" dirty="0">
              <a:solidFill>
                <a:schemeClr val="tx1"/>
              </a:solidFill>
            </a:endParaRPr>
          </a:p>
        </p:txBody>
      </p:sp>
      <p:sp>
        <p:nvSpPr>
          <p:cNvPr id="6" name="Subtitle 5"/>
          <p:cNvSpPr>
            <a:spLocks noGrp="1"/>
          </p:cNvSpPr>
          <p:nvPr>
            <p:ph type="subTitle" idx="1"/>
          </p:nvPr>
        </p:nvSpPr>
        <p:spPr>
          <a:xfrm>
            <a:off x="123104" y="2213233"/>
            <a:ext cx="8825658" cy="861420"/>
          </a:xfrm>
        </p:spPr>
        <p:txBody>
          <a:bodyPr/>
          <a:lstStyle/>
          <a:p>
            <a:r>
              <a:rPr lang="en-US" dirty="0" smtClean="0"/>
              <a:t>With overload protection and home automation</a:t>
            </a:r>
            <a:endParaRPr lang="en-US" dirty="0"/>
          </a:p>
        </p:txBody>
      </p:sp>
      <p:sp>
        <p:nvSpPr>
          <p:cNvPr id="8" name="Rectangle 7"/>
          <p:cNvSpPr/>
          <p:nvPr/>
        </p:nvSpPr>
        <p:spPr>
          <a:xfrm>
            <a:off x="-131850" y="4162926"/>
            <a:ext cx="4162429" cy="2249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SUBMITTED BY</a:t>
            </a:r>
          </a:p>
          <a:p>
            <a:pPr algn="ctr"/>
            <a:endParaRPr lang="en-US" sz="3200" b="1" dirty="0" smtClean="0"/>
          </a:p>
          <a:p>
            <a:pPr algn="ctr"/>
            <a:r>
              <a:rPr lang="en-US" sz="2400" b="1" dirty="0" smtClean="0"/>
              <a:t>SAJITH P </a:t>
            </a:r>
          </a:p>
          <a:p>
            <a:pPr algn="ctr"/>
            <a:r>
              <a:rPr lang="en-US" sz="2400" b="1" dirty="0" smtClean="0"/>
              <a:t>720418106302</a:t>
            </a:r>
            <a:endParaRPr lang="en-IN" sz="2400" b="1" dirty="0"/>
          </a:p>
        </p:txBody>
      </p:sp>
      <p:sp>
        <p:nvSpPr>
          <p:cNvPr id="10" name="Rectangle 9"/>
          <p:cNvSpPr/>
          <p:nvPr/>
        </p:nvSpPr>
        <p:spPr>
          <a:xfrm>
            <a:off x="7411453" y="4162926"/>
            <a:ext cx="4367463" cy="2334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SUPERVISOR </a:t>
            </a:r>
            <a:r>
              <a:rPr lang="en-US" sz="3200" b="1" dirty="0" smtClean="0"/>
              <a:t>NAME</a:t>
            </a:r>
          </a:p>
          <a:p>
            <a:pPr algn="ctr"/>
            <a:endParaRPr lang="en-US" sz="3200" b="1" dirty="0"/>
          </a:p>
          <a:p>
            <a:pPr algn="ctr"/>
            <a:r>
              <a:rPr lang="en-IN" sz="2400" b="1" dirty="0"/>
              <a:t>Mr.M.</a:t>
            </a:r>
            <a:r>
              <a:rPr lang="en-IN" sz="2400" b="1" dirty="0" err="1"/>
              <a:t>Pravin</a:t>
            </a:r>
            <a:r>
              <a:rPr lang="en-IN" sz="2400" b="1" dirty="0"/>
              <a:t>.,M.E.(Ph.D.).,</a:t>
            </a:r>
          </a:p>
          <a:p>
            <a:pPr algn="ctr"/>
            <a:r>
              <a:rPr lang="en-IN" sz="2400" b="1" dirty="0"/>
              <a:t>Asst. Prof/ECE </a:t>
            </a:r>
            <a:r>
              <a:rPr lang="en-IN" sz="2400" b="1" dirty="0" smtClean="0"/>
              <a:t>Department</a:t>
            </a:r>
          </a:p>
          <a:p>
            <a:pPr algn="ctr"/>
            <a:r>
              <a:rPr lang="en-US" sz="2400" b="1" dirty="0" smtClean="0"/>
              <a:t>CMSCET</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8554" y="3416968"/>
            <a:ext cx="1768642" cy="261085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ARDUINO</a:t>
            </a:r>
            <a:endParaRPr lang="en-IN" dirty="0">
              <a:solidFill>
                <a:sysClr val="windowText" lastClr="000000"/>
              </a:solidFill>
            </a:endParaRPr>
          </a:p>
        </p:txBody>
      </p:sp>
      <p:sp>
        <p:nvSpPr>
          <p:cNvPr id="3" name="Rectangle 2"/>
          <p:cNvSpPr/>
          <p:nvPr/>
        </p:nvSpPr>
        <p:spPr>
          <a:xfrm>
            <a:off x="5678904" y="3904247"/>
            <a:ext cx="1130969" cy="173254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NODE MCU</a:t>
            </a:r>
            <a:endParaRPr lang="en-IN" dirty="0">
              <a:solidFill>
                <a:sysClr val="windowText" lastClr="000000"/>
              </a:solidFill>
            </a:endParaRPr>
          </a:p>
        </p:txBody>
      </p:sp>
      <p:sp>
        <p:nvSpPr>
          <p:cNvPr id="4" name="Rectangle 3"/>
          <p:cNvSpPr/>
          <p:nvPr/>
        </p:nvSpPr>
        <p:spPr>
          <a:xfrm>
            <a:off x="7748336" y="1215187"/>
            <a:ext cx="866273" cy="45960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RELAY MODULES</a:t>
            </a:r>
            <a:endParaRPr lang="en-IN" dirty="0">
              <a:solidFill>
                <a:sysClr val="windowText" lastClr="000000"/>
              </a:solidFill>
            </a:endParaRPr>
          </a:p>
        </p:txBody>
      </p:sp>
      <p:sp>
        <p:nvSpPr>
          <p:cNvPr id="5" name="Rectangle 4"/>
          <p:cNvSpPr/>
          <p:nvPr/>
        </p:nvSpPr>
        <p:spPr>
          <a:xfrm>
            <a:off x="4535905" y="372979"/>
            <a:ext cx="1708484" cy="8662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40A RELAY</a:t>
            </a:r>
            <a:endParaRPr lang="en-IN" dirty="0">
              <a:solidFill>
                <a:sysClr val="windowText" lastClr="000000"/>
              </a:solidFill>
            </a:endParaRPr>
          </a:p>
        </p:txBody>
      </p:sp>
      <p:sp>
        <p:nvSpPr>
          <p:cNvPr id="6" name="Rectangle 5"/>
          <p:cNvSpPr/>
          <p:nvPr/>
        </p:nvSpPr>
        <p:spPr>
          <a:xfrm>
            <a:off x="3531267" y="1744577"/>
            <a:ext cx="3164306" cy="89033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RELAY MODULES</a:t>
            </a:r>
            <a:endParaRPr lang="en-IN" dirty="0">
              <a:solidFill>
                <a:sysClr val="windowText" lastClr="000000"/>
              </a:solidFill>
            </a:endParaRPr>
          </a:p>
        </p:txBody>
      </p:sp>
      <p:sp>
        <p:nvSpPr>
          <p:cNvPr id="8" name="Bent-Up Arrow 7"/>
          <p:cNvSpPr/>
          <p:nvPr/>
        </p:nvSpPr>
        <p:spPr>
          <a:xfrm rot="10800000" flipH="1">
            <a:off x="6244389" y="649703"/>
            <a:ext cx="2057400" cy="541421"/>
          </a:xfrm>
          <a:prstGeom prst="bentUpArrow">
            <a:avLst>
              <a:gd name="adj1" fmla="val 34804"/>
              <a:gd name="adj2" fmla="val 25000"/>
              <a:gd name="adj3" fmla="val 2500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9" name="Right Arrow 8"/>
          <p:cNvSpPr/>
          <p:nvPr/>
        </p:nvSpPr>
        <p:spPr>
          <a:xfrm>
            <a:off x="8614609" y="3056021"/>
            <a:ext cx="2695075" cy="72189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PHASE OUT</a:t>
            </a:r>
            <a:endParaRPr lang="en-IN" dirty="0">
              <a:solidFill>
                <a:sysClr val="windowText" lastClr="000000"/>
              </a:solidFill>
            </a:endParaRPr>
          </a:p>
        </p:txBody>
      </p:sp>
      <p:sp>
        <p:nvSpPr>
          <p:cNvPr id="10" name="Up Arrow 9"/>
          <p:cNvSpPr/>
          <p:nvPr/>
        </p:nvSpPr>
        <p:spPr>
          <a:xfrm>
            <a:off x="5053261" y="1347536"/>
            <a:ext cx="372979" cy="288758"/>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1" name="Right Arrow 10"/>
          <p:cNvSpPr/>
          <p:nvPr/>
        </p:nvSpPr>
        <p:spPr>
          <a:xfrm>
            <a:off x="4647197" y="4728411"/>
            <a:ext cx="1052763" cy="42110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2" name="Right Arrow 11"/>
          <p:cNvSpPr/>
          <p:nvPr/>
        </p:nvSpPr>
        <p:spPr>
          <a:xfrm>
            <a:off x="6809873" y="4770520"/>
            <a:ext cx="938463" cy="378996"/>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3" name="Cloud 12"/>
          <p:cNvSpPr/>
          <p:nvPr/>
        </p:nvSpPr>
        <p:spPr>
          <a:xfrm>
            <a:off x="126329" y="4114800"/>
            <a:ext cx="2069431" cy="1299410"/>
          </a:xfrm>
          <a:prstGeom prst="cloud">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IOT CLOUD</a:t>
            </a:r>
            <a:endParaRPr lang="en-IN" dirty="0">
              <a:solidFill>
                <a:sysClr val="windowText" lastClr="000000"/>
              </a:solidFill>
            </a:endParaRPr>
          </a:p>
        </p:txBody>
      </p:sp>
      <p:sp>
        <p:nvSpPr>
          <p:cNvPr id="14" name="Bent-Up Arrow 13"/>
          <p:cNvSpPr/>
          <p:nvPr/>
        </p:nvSpPr>
        <p:spPr>
          <a:xfrm>
            <a:off x="1045243" y="5624762"/>
            <a:ext cx="5435265" cy="890337"/>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5" name="Up Arrow 14"/>
          <p:cNvSpPr/>
          <p:nvPr/>
        </p:nvSpPr>
        <p:spPr>
          <a:xfrm>
            <a:off x="924924" y="5492414"/>
            <a:ext cx="472239" cy="794084"/>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6" name="Up Arrow 15"/>
          <p:cNvSpPr/>
          <p:nvPr/>
        </p:nvSpPr>
        <p:spPr>
          <a:xfrm>
            <a:off x="3956133" y="2695071"/>
            <a:ext cx="357187" cy="661739"/>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17" name="Up Arrow 16"/>
          <p:cNvSpPr/>
          <p:nvPr/>
        </p:nvSpPr>
        <p:spPr>
          <a:xfrm>
            <a:off x="6100011" y="2695071"/>
            <a:ext cx="288757" cy="1082845"/>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18" name="Rectangle 17"/>
          <p:cNvSpPr/>
          <p:nvPr/>
        </p:nvSpPr>
        <p:spPr>
          <a:xfrm>
            <a:off x="1968137" y="580867"/>
            <a:ext cx="1696651" cy="51512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CURRENT SENSOR</a:t>
            </a:r>
            <a:endParaRPr lang="en-IN" dirty="0">
              <a:solidFill>
                <a:schemeClr val="bg1"/>
              </a:solidFill>
            </a:endParaRPr>
          </a:p>
        </p:txBody>
      </p:sp>
      <p:sp>
        <p:nvSpPr>
          <p:cNvPr id="19" name="Right Arrow 18"/>
          <p:cNvSpPr/>
          <p:nvPr/>
        </p:nvSpPr>
        <p:spPr>
          <a:xfrm>
            <a:off x="245784" y="580867"/>
            <a:ext cx="1702471" cy="446287"/>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PHASE IN</a:t>
            </a:r>
            <a:endParaRPr lang="en-IN" dirty="0">
              <a:solidFill>
                <a:schemeClr val="bg1"/>
              </a:solidFill>
            </a:endParaRPr>
          </a:p>
        </p:txBody>
      </p:sp>
      <p:sp>
        <p:nvSpPr>
          <p:cNvPr id="20" name="Right Arrow 19"/>
          <p:cNvSpPr/>
          <p:nvPr/>
        </p:nvSpPr>
        <p:spPr>
          <a:xfrm>
            <a:off x="3748035" y="671773"/>
            <a:ext cx="773030" cy="257561"/>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 Arrow 20"/>
          <p:cNvSpPr/>
          <p:nvPr/>
        </p:nvSpPr>
        <p:spPr>
          <a:xfrm>
            <a:off x="2838865" y="1215187"/>
            <a:ext cx="332041" cy="2042922"/>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90774" y="2899954"/>
            <a:ext cx="2143123" cy="48592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MOBILE DEVICES/WEBSITE</a:t>
            </a:r>
            <a:endParaRPr lang="en-IN" dirty="0">
              <a:solidFill>
                <a:sysClr val="windowText" lastClr="000000"/>
              </a:solidFill>
            </a:endParaRPr>
          </a:p>
        </p:txBody>
      </p:sp>
      <p:sp>
        <p:nvSpPr>
          <p:cNvPr id="23" name="Up-Down Arrow 22"/>
          <p:cNvSpPr/>
          <p:nvPr/>
        </p:nvSpPr>
        <p:spPr>
          <a:xfrm>
            <a:off x="1097019" y="3513219"/>
            <a:ext cx="162027" cy="532746"/>
          </a:xfrm>
          <a:prstGeom prst="up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1801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31" y="1251284"/>
            <a:ext cx="9546884" cy="5438274"/>
          </a:xfrm>
          <a:prstGeom prst="rect">
            <a:avLst/>
          </a:prstGeom>
        </p:spPr>
      </p:pic>
      <p:sp>
        <p:nvSpPr>
          <p:cNvPr id="3" name="Rectangle 2"/>
          <p:cNvSpPr/>
          <p:nvPr/>
        </p:nvSpPr>
        <p:spPr>
          <a:xfrm>
            <a:off x="649705" y="312821"/>
            <a:ext cx="3777916" cy="7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u="sng" dirty="0" smtClean="0"/>
              <a:t>OUTPUT</a:t>
            </a:r>
            <a:endParaRPr lang="en-IN" sz="4200" b="1" u="sng" dirty="0"/>
          </a:p>
        </p:txBody>
      </p:sp>
    </p:spTree>
    <p:extLst>
      <p:ext uri="{BB962C8B-B14F-4D97-AF65-F5344CB8AC3E}">
        <p14:creationId xmlns:p14="http://schemas.microsoft.com/office/powerpoint/2010/main" val="386134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27" y="1398108"/>
            <a:ext cx="10058400" cy="4661209"/>
          </a:xfrm>
          <a:prstGeom prst="rect">
            <a:avLst/>
          </a:prstGeom>
        </p:spPr>
      </p:pic>
    </p:spTree>
    <p:extLst>
      <p:ext uri="{BB962C8B-B14F-4D97-AF65-F5344CB8AC3E}">
        <p14:creationId xmlns:p14="http://schemas.microsoft.com/office/powerpoint/2010/main" val="73041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413" y="300789"/>
            <a:ext cx="3086100" cy="6220326"/>
          </a:xfrm>
          <a:prstGeom prst="rect">
            <a:avLst/>
          </a:prstGeom>
        </p:spPr>
      </p:pic>
    </p:spTree>
    <p:extLst>
      <p:ext uri="{BB962C8B-B14F-4D97-AF65-F5344CB8AC3E}">
        <p14:creationId xmlns:p14="http://schemas.microsoft.com/office/powerpoint/2010/main" val="2228119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7402" y="97568"/>
            <a:ext cx="9404723" cy="757773"/>
          </a:xfrm>
        </p:spPr>
        <p:txBody>
          <a:bodyPr/>
          <a:lstStyle/>
          <a:p>
            <a:r>
              <a:rPr lang="en-US" sz="2800" b="1" u="sng" dirty="0" smtClean="0"/>
              <a:t>ADVANTAGES</a:t>
            </a:r>
            <a:endParaRPr lang="en-IN" sz="2800" b="1" u="sng" dirty="0"/>
          </a:p>
        </p:txBody>
      </p:sp>
      <p:sp>
        <p:nvSpPr>
          <p:cNvPr id="4" name="Rectangle 3"/>
          <p:cNvSpPr/>
          <p:nvPr/>
        </p:nvSpPr>
        <p:spPr>
          <a:xfrm>
            <a:off x="480647" y="688272"/>
            <a:ext cx="10413776" cy="1600438"/>
          </a:xfrm>
          <a:prstGeom prst="rect">
            <a:avLst/>
          </a:prstGeom>
        </p:spPr>
        <p:txBody>
          <a:bodyPr wrap="square">
            <a:spAutoFit/>
          </a:bodyPr>
          <a:lstStyle/>
          <a:p>
            <a:pPr marL="285750" indent="-285750">
              <a:buFont typeface="Arial" panose="020B0604020202020204" pitchFamily="34" charset="0"/>
              <a:buChar char="•"/>
            </a:pPr>
            <a:r>
              <a:rPr lang="en-US" sz="1400" dirty="0" smtClean="0"/>
              <a:t>IOT </a:t>
            </a:r>
            <a:r>
              <a:rPr lang="en-US" sz="1400" dirty="0"/>
              <a:t>BASED COMMUNICATION FOR REAL TIME REPORTS ON ENERGY CONSUMPTION</a:t>
            </a:r>
          </a:p>
          <a:p>
            <a:endParaRPr lang="en-US" sz="1400" dirty="0"/>
          </a:p>
          <a:p>
            <a:pPr marL="285750" indent="-285750">
              <a:buFont typeface="Arial" panose="020B0604020202020204" pitchFamily="34" charset="0"/>
              <a:buChar char="•"/>
            </a:pPr>
            <a:r>
              <a:rPr lang="en-US" sz="1400" dirty="0"/>
              <a:t>AUTO-CUTOFF FEATURE WHEN OVERLOAD</a:t>
            </a:r>
          </a:p>
          <a:p>
            <a:endParaRPr lang="en-US" sz="1400" dirty="0"/>
          </a:p>
          <a:p>
            <a:pPr marL="285750" indent="-285750">
              <a:buFont typeface="Arial" panose="020B0604020202020204" pitchFamily="34" charset="0"/>
              <a:buChar char="•"/>
            </a:pPr>
            <a:r>
              <a:rPr lang="en-US" sz="1400" dirty="0"/>
              <a:t>CAN TURN ON/OFF THE POWER SUPPLY WITH MOBILE DEVICES</a:t>
            </a:r>
          </a:p>
          <a:p>
            <a:endParaRPr lang="en-US" sz="1400" dirty="0"/>
          </a:p>
          <a:p>
            <a:pPr marL="285750" indent="-285750">
              <a:buFont typeface="Arial" panose="020B0604020202020204" pitchFamily="34" charset="0"/>
              <a:buChar char="•"/>
            </a:pPr>
            <a:r>
              <a:rPr lang="en-US" sz="1400" dirty="0"/>
              <a:t>SMART ALARM SYSTEM WHEN  IT REACHES A CERTAIN CONSUMPTION OF ENERGY FOR ENERGY SAVING PURPOSE</a:t>
            </a:r>
          </a:p>
        </p:txBody>
      </p:sp>
      <p:sp>
        <p:nvSpPr>
          <p:cNvPr id="6" name="TextBox 5"/>
          <p:cNvSpPr txBox="1"/>
          <p:nvPr/>
        </p:nvSpPr>
        <p:spPr>
          <a:xfrm>
            <a:off x="637402" y="2719597"/>
            <a:ext cx="4232367" cy="523220"/>
          </a:xfrm>
          <a:prstGeom prst="rect">
            <a:avLst/>
          </a:prstGeom>
          <a:noFill/>
        </p:spPr>
        <p:txBody>
          <a:bodyPr wrap="square" rtlCol="0">
            <a:spAutoFit/>
          </a:bodyPr>
          <a:lstStyle/>
          <a:p>
            <a:r>
              <a:rPr lang="en-US" sz="2800" b="1" u="sng" dirty="0" smtClean="0"/>
              <a:t>APPLICATIONS</a:t>
            </a:r>
            <a:endParaRPr lang="en-IN" sz="2800" b="1" u="sng" dirty="0"/>
          </a:p>
        </p:txBody>
      </p:sp>
      <p:sp>
        <p:nvSpPr>
          <p:cNvPr id="7" name="Rectangle 6"/>
          <p:cNvSpPr/>
          <p:nvPr/>
        </p:nvSpPr>
        <p:spPr>
          <a:xfrm>
            <a:off x="746259" y="3310301"/>
            <a:ext cx="10574884" cy="3293209"/>
          </a:xfrm>
          <a:prstGeom prst="rect">
            <a:avLst/>
          </a:prstGeom>
        </p:spPr>
        <p:txBody>
          <a:bodyPr wrap="square">
            <a:spAutoFit/>
          </a:bodyPr>
          <a:lstStyle/>
          <a:p>
            <a:pPr marL="285750" indent="-285750" algn="just">
              <a:buFont typeface="Arial" panose="020B0604020202020204" pitchFamily="34" charset="0"/>
              <a:buChar char="•"/>
            </a:pPr>
            <a:r>
              <a:rPr lang="en-US" sz="1400" dirty="0" smtClean="0"/>
              <a:t>HOTELS/APARTMENTS </a:t>
            </a:r>
          </a:p>
          <a:p>
            <a:pPr algn="just"/>
            <a:r>
              <a:rPr lang="en-US" sz="1400" dirty="0" smtClean="0"/>
              <a:t>     (FOR KNOWING HOW MUCH ENERGY CONSUMPTIONS ARE DONE BY EACH ROOM,AND  FOR CHARGING THE  RESPECTIVE AMOUNT FROM THE CUSTOMERS)</a:t>
            </a:r>
          </a:p>
          <a:p>
            <a:pPr algn="just"/>
            <a:endParaRPr lang="en-US" sz="1400" dirty="0" smtClean="0"/>
          </a:p>
          <a:p>
            <a:pPr marL="285750" indent="-285750" algn="just">
              <a:buFont typeface="Arial" panose="020B0604020202020204" pitchFamily="34" charset="0"/>
              <a:buChar char="•"/>
            </a:pPr>
            <a:r>
              <a:rPr lang="en-US" sz="1400" dirty="0" smtClean="0"/>
              <a:t>INDUSTRIAL COMPANIES</a:t>
            </a:r>
          </a:p>
          <a:p>
            <a:pPr algn="just"/>
            <a:r>
              <a:rPr lang="en-US" sz="1400" dirty="0" smtClean="0"/>
              <a:t>(FOR THE PURPOSE OF GETTING THE REPORTS ON EACH SECTIONS ABOUT ENERGY CONSUMPTION &amp; MOTIVATE/ WARN THEM ,ALSO FOR GIVING AWARENESS ON ENERGY CONSUMPTION)</a:t>
            </a:r>
          </a:p>
          <a:p>
            <a:pPr algn="just"/>
            <a:endParaRPr lang="en-US" sz="1400" dirty="0" smtClean="0"/>
          </a:p>
          <a:p>
            <a:pPr marL="285750" indent="-285750" algn="just">
              <a:buFont typeface="Arial" panose="020B0604020202020204" pitchFamily="34" charset="0"/>
              <a:buChar char="•"/>
            </a:pPr>
            <a:r>
              <a:rPr lang="en-US" sz="1400" dirty="0" smtClean="0"/>
              <a:t>HOME AUTOMATION</a:t>
            </a:r>
          </a:p>
          <a:p>
            <a:pPr algn="just"/>
            <a:endParaRPr lang="en-US" sz="1400" dirty="0" smtClean="0"/>
          </a:p>
          <a:p>
            <a:pPr marL="285750" indent="-285750" algn="just">
              <a:buFont typeface="Arial" panose="020B0604020202020204" pitchFamily="34" charset="0"/>
              <a:buChar char="•"/>
            </a:pPr>
            <a:r>
              <a:rPr lang="en-US" sz="1400" dirty="0" smtClean="0"/>
              <a:t>ELECTRICITY BILLING</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178" y="452718"/>
            <a:ext cx="9404723" cy="1400530"/>
          </a:xfrm>
        </p:spPr>
        <p:txBody>
          <a:bodyPr/>
          <a:lstStyle/>
          <a:p>
            <a:r>
              <a:rPr lang="en-US" b="1" u="sng" dirty="0" smtClean="0"/>
              <a:t>CONCLUSION</a:t>
            </a:r>
            <a:endParaRPr lang="en-IN" b="1" u="sng" dirty="0"/>
          </a:p>
        </p:txBody>
      </p:sp>
      <p:sp>
        <p:nvSpPr>
          <p:cNvPr id="3" name="Rectangle 2"/>
          <p:cNvSpPr/>
          <p:nvPr/>
        </p:nvSpPr>
        <p:spPr>
          <a:xfrm>
            <a:off x="449178" y="1466188"/>
            <a:ext cx="10571747" cy="2677656"/>
          </a:xfrm>
          <a:prstGeom prst="rect">
            <a:avLst/>
          </a:prstGeom>
        </p:spPr>
        <p:txBody>
          <a:bodyPr wrap="square">
            <a:spAutoFit/>
          </a:bodyPr>
          <a:lstStyle/>
          <a:p>
            <a:r>
              <a:rPr lang="en-IN" sz="2800" dirty="0" smtClean="0">
                <a:latin typeface="Times New Roman" panose="02020603050405020304" pitchFamily="18" charset="0"/>
                <a:ea typeface="Times New Roman" panose="02020603050405020304" pitchFamily="18" charset="0"/>
              </a:rPr>
              <a:t>The  </a:t>
            </a:r>
            <a:r>
              <a:rPr lang="en-IN" sz="2800" dirty="0">
                <a:latin typeface="Times New Roman" panose="02020603050405020304" pitchFamily="18" charset="0"/>
                <a:ea typeface="Times New Roman" panose="02020603050405020304" pitchFamily="18" charset="0"/>
              </a:rPr>
              <a:t>system  would  provide a simple way to collect the meter reading and control the </a:t>
            </a:r>
            <a:r>
              <a:rPr lang="en-IN" sz="2800" dirty="0" err="1">
                <a:latin typeface="Times New Roman" panose="02020603050405020304" pitchFamily="18" charset="0"/>
                <a:ea typeface="Times New Roman" panose="02020603050405020304" pitchFamily="18" charset="0"/>
              </a:rPr>
              <a:t>equipments</a:t>
            </a:r>
            <a:r>
              <a:rPr lang="en-IN" sz="2800" dirty="0">
                <a:latin typeface="Times New Roman" panose="02020603050405020304" pitchFamily="18" charset="0"/>
                <a:ea typeface="Times New Roman" panose="02020603050405020304" pitchFamily="18" charset="0"/>
              </a:rPr>
              <a:t> without any human invol</a:t>
            </a:r>
            <a:r>
              <a:rPr lang="en-IN" sz="2800" spc="-35" dirty="0">
                <a:latin typeface="Times New Roman" panose="02020603050405020304" pitchFamily="18" charset="0"/>
                <a:ea typeface="Times New Roman" panose="02020603050405020304" pitchFamily="18" charset="0"/>
              </a:rPr>
              <a:t>ve</a:t>
            </a:r>
            <a:r>
              <a:rPr lang="en-IN" sz="2800" dirty="0">
                <a:latin typeface="Times New Roman" panose="02020603050405020304" pitchFamily="18" charset="0"/>
                <a:ea typeface="Times New Roman" panose="02020603050405020304" pitchFamily="18" charset="0"/>
              </a:rPr>
              <a:t>ment</a:t>
            </a:r>
            <a:r>
              <a:rPr lang="en-IN" sz="2800" spc="5" dirty="0">
                <a:latin typeface="Times New Roman" panose="02020603050405020304" pitchFamily="18" charset="0"/>
                <a:ea typeface="Times New Roman" panose="02020603050405020304" pitchFamily="18" charset="0"/>
              </a:rPr>
              <a:t>. </a:t>
            </a:r>
            <a:r>
              <a:rPr lang="en-IN" sz="2800" dirty="0">
                <a:latin typeface="Times New Roman" panose="02020603050405020304" pitchFamily="18" charset="0"/>
                <a:ea typeface="Times New Roman" panose="02020603050405020304" pitchFamily="18" charset="0"/>
              </a:rPr>
              <a:t>The use of embedded microcontroller and </a:t>
            </a:r>
            <a:r>
              <a:rPr lang="en-IN" sz="2800" spc="95" dirty="0">
                <a:latin typeface="Times New Roman" panose="02020603050405020304" pitchFamily="18" charset="0"/>
                <a:ea typeface="Times New Roman" panose="02020603050405020304" pitchFamily="18" charset="0"/>
              </a:rPr>
              <a:t>Wi</a:t>
            </a:r>
            <a:r>
              <a:rPr lang="en-IN" sz="2800" dirty="0">
                <a:latin typeface="Times New Roman" panose="02020603050405020304" pitchFamily="18" charset="0"/>
                <a:ea typeface="Times New Roman" panose="02020603050405020304" pitchFamily="18" charset="0"/>
              </a:rPr>
              <a:t>-Fi module increases the stability of wireless data transmission. By using </a:t>
            </a:r>
            <a:r>
              <a:rPr lang="en-IN" sz="2800" spc="5" dirty="0">
                <a:latin typeface="Times New Roman" panose="02020603050405020304" pitchFamily="18" charset="0"/>
                <a:ea typeface="Times New Roman" panose="02020603050405020304" pitchFamily="18" charset="0"/>
              </a:rPr>
              <a:t>t</a:t>
            </a:r>
            <a:r>
              <a:rPr lang="en-IN" sz="2800" dirty="0">
                <a:latin typeface="Times New Roman" panose="02020603050405020304" pitchFamily="18" charset="0"/>
                <a:ea typeface="Times New Roman" panose="02020603050405020304" pitchFamily="18" charset="0"/>
              </a:rPr>
              <a:t>his system the customer can anytime check their consumed energy and control </a:t>
            </a:r>
            <a:r>
              <a:rPr lang="en-IN" sz="2800" dirty="0" err="1">
                <a:latin typeface="Times New Roman" panose="02020603050405020304" pitchFamily="18" charset="0"/>
                <a:ea typeface="Times New Roman" panose="02020603050405020304" pitchFamily="18" charset="0"/>
              </a:rPr>
              <a:t>equipments</a:t>
            </a:r>
            <a:r>
              <a:rPr lang="en-IN" sz="2800" dirty="0">
                <a:latin typeface="Times New Roman" panose="02020603050405020304" pitchFamily="18" charset="0"/>
                <a:ea typeface="Times New Roman" panose="02020603050405020304" pitchFamily="18" charset="0"/>
              </a:rPr>
              <a:t> from anywhere in the world</a:t>
            </a:r>
            <a:endParaRPr lang="en-IN" sz="2800" dirty="0"/>
          </a:p>
        </p:txBody>
      </p:sp>
    </p:spTree>
    <p:extLst>
      <p:ext uri="{BB962C8B-B14F-4D97-AF65-F5344CB8AC3E}">
        <p14:creationId xmlns:p14="http://schemas.microsoft.com/office/powerpoint/2010/main" val="2739801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277" y="2719668"/>
            <a:ext cx="9404723" cy="1400530"/>
          </a:xfrm>
        </p:spPr>
        <p:txBody>
          <a:bodyPr/>
          <a:lstStyle/>
          <a:p>
            <a:r>
              <a:rPr lang="en-US" sz="8000" b="1" dirty="0" smtClean="0"/>
              <a:t>THANK YOU</a:t>
            </a:r>
            <a:endParaRPr lang="en-IN" sz="8000" b="1" dirty="0"/>
          </a:p>
        </p:txBody>
      </p:sp>
    </p:spTree>
    <p:extLst>
      <p:ext uri="{BB962C8B-B14F-4D97-AF65-F5344CB8AC3E}">
        <p14:creationId xmlns:p14="http://schemas.microsoft.com/office/powerpoint/2010/main" val="1760626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74" y="1610958"/>
            <a:ext cx="9404723" cy="1400530"/>
          </a:xfrm>
        </p:spPr>
        <p:txBody>
          <a:bodyPr/>
          <a:lstStyle/>
          <a:p>
            <a:r>
              <a:rPr lang="en-US" sz="3200" dirty="0" smtClean="0"/>
              <a:t>SMART ENERGY METERS</a:t>
            </a:r>
            <a:endParaRPr lang="en-US" sz="3200" dirty="0"/>
          </a:p>
        </p:txBody>
      </p:sp>
      <p:sp>
        <p:nvSpPr>
          <p:cNvPr id="4" name="Content Placeholder 3"/>
          <p:cNvSpPr>
            <a:spLocks noGrp="1"/>
          </p:cNvSpPr>
          <p:nvPr>
            <p:ph idx="1"/>
          </p:nvPr>
        </p:nvSpPr>
        <p:spPr>
          <a:xfrm>
            <a:off x="607189" y="2427386"/>
            <a:ext cx="8946541" cy="4195481"/>
          </a:xfrm>
        </p:spPr>
        <p:txBody>
          <a:bodyPr>
            <a:normAutofit/>
          </a:bodyPr>
          <a:lstStyle/>
          <a:p>
            <a:pPr algn="just"/>
            <a:r>
              <a:rPr lang="en-US" dirty="0"/>
              <a:t>The energy consumption can be monitored by using an electric device called energy meter. The cost and the regular usage of Power consumption are informed to the user to overcome high bill usage. The Energy meter shows the amount of </a:t>
            </a:r>
            <a:r>
              <a:rPr lang="en-US" dirty="0" smtClean="0"/>
              <a:t>energy </a:t>
            </a:r>
            <a:r>
              <a:rPr lang="en-US" dirty="0"/>
              <a:t>consumed and transfers the data </a:t>
            </a:r>
            <a:r>
              <a:rPr lang="en-US" dirty="0" smtClean="0"/>
              <a:t>the </a:t>
            </a:r>
            <a:r>
              <a:rPr lang="en-US" dirty="0"/>
              <a:t>customer </a:t>
            </a:r>
            <a:r>
              <a:rPr lang="en-US" dirty="0" smtClean="0"/>
              <a:t>and to the electrical board, </a:t>
            </a:r>
            <a:r>
              <a:rPr lang="en-US" dirty="0"/>
              <a:t>so this helps in reducing man-power. The user can check their Power usage from anywhere and at any time interval. The </a:t>
            </a:r>
            <a:r>
              <a:rPr lang="en-US" dirty="0" err="1"/>
              <a:t>IoT</a:t>
            </a:r>
            <a:r>
              <a:rPr lang="en-US" dirty="0"/>
              <a:t> is used to Turn on/off </a:t>
            </a:r>
            <a:r>
              <a:rPr lang="en-US" dirty="0" smtClean="0"/>
              <a:t>the energy meter using </a:t>
            </a:r>
            <a:r>
              <a:rPr lang="en-US" dirty="0"/>
              <a:t>relay and Arduino interfacing. The objective of this system is to monitor the amount of electricity consumed. The distributer and the consumer both will be benefitted by eventually reducing the total Power consumption.</a:t>
            </a:r>
          </a:p>
          <a:p>
            <a:pPr marL="0" indent="0">
              <a:buNone/>
            </a:pPr>
            <a:r>
              <a:rPr lang="en-US" dirty="0"/>
              <a:t/>
            </a:r>
            <a:br>
              <a:rPr lang="en-US" dirty="0"/>
            </a:br>
            <a:endParaRPr lang="en-US" dirty="0" smtClean="0"/>
          </a:p>
        </p:txBody>
      </p:sp>
      <p:sp>
        <p:nvSpPr>
          <p:cNvPr id="3" name="Rectangle 2"/>
          <p:cNvSpPr/>
          <p:nvPr/>
        </p:nvSpPr>
        <p:spPr>
          <a:xfrm>
            <a:off x="-257894" y="373252"/>
            <a:ext cx="5338354" cy="1062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u="sng" dirty="0" smtClean="0"/>
              <a:t>INTRODUCTON</a:t>
            </a:r>
            <a:endParaRPr lang="en-IN" sz="4800"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15" y="997844"/>
            <a:ext cx="9404723" cy="1400530"/>
          </a:xfrm>
        </p:spPr>
        <p:txBody>
          <a:bodyPr/>
          <a:lstStyle/>
          <a:p>
            <a:r>
              <a:rPr lang="en-US" sz="3200" dirty="0" smtClean="0"/>
              <a:t>CONVENTIONAL</a:t>
            </a:r>
            <a:r>
              <a:rPr lang="en-US" sz="3600" dirty="0" smtClean="0"/>
              <a:t> ENERGY METERS</a:t>
            </a:r>
            <a:endParaRPr lang="en-US" sz="36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1747" y="1757454"/>
            <a:ext cx="2385579" cy="2395900"/>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15" y="1757454"/>
            <a:ext cx="2446422" cy="230074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631" y="1757454"/>
            <a:ext cx="4382083" cy="2300740"/>
          </a:xfrm>
          <a:prstGeom prst="rect">
            <a:avLst/>
          </a:prstGeom>
        </p:spPr>
      </p:pic>
      <p:sp>
        <p:nvSpPr>
          <p:cNvPr id="6" name="Rectangle 5"/>
          <p:cNvSpPr/>
          <p:nvPr/>
        </p:nvSpPr>
        <p:spPr>
          <a:xfrm>
            <a:off x="311115" y="166847"/>
            <a:ext cx="5230919" cy="830997"/>
          </a:xfrm>
          <a:prstGeom prst="rect">
            <a:avLst/>
          </a:prstGeom>
        </p:spPr>
        <p:txBody>
          <a:bodyPr wrap="none">
            <a:spAutoFit/>
          </a:bodyPr>
          <a:lstStyle/>
          <a:p>
            <a:r>
              <a:rPr lang="en-IN" sz="2400" dirty="0"/>
              <a:t> </a:t>
            </a:r>
            <a:r>
              <a:rPr lang="en-IN" sz="4800" b="1" u="sng" dirty="0" smtClean="0">
                <a:latin typeface="+mj-lt"/>
                <a:cs typeface="Times New Roman" panose="02020603050405020304" pitchFamily="18" charset="0"/>
              </a:rPr>
              <a:t>EXISTING SYSTEM</a:t>
            </a:r>
            <a:endParaRPr lang="en-IN" sz="4800" b="1" u="sng" dirty="0">
              <a:latin typeface="+mj-lt"/>
            </a:endParaRPr>
          </a:p>
        </p:txBody>
      </p:sp>
      <p:sp>
        <p:nvSpPr>
          <p:cNvPr id="8" name="Rectangle 7"/>
          <p:cNvSpPr/>
          <p:nvPr/>
        </p:nvSpPr>
        <p:spPr>
          <a:xfrm>
            <a:off x="9279" y="4494056"/>
            <a:ext cx="3422468" cy="592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DRAWBACKS</a:t>
            </a:r>
            <a:endParaRPr lang="en-IN" dirty="0"/>
          </a:p>
        </p:txBody>
      </p:sp>
      <p:sp>
        <p:nvSpPr>
          <p:cNvPr id="10" name="Rectangle 9"/>
          <p:cNvSpPr/>
          <p:nvPr/>
        </p:nvSpPr>
        <p:spPr>
          <a:xfrm>
            <a:off x="448776" y="5133704"/>
            <a:ext cx="3675016"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NO PROTECTION SYSTEM</a:t>
            </a:r>
            <a:endParaRPr lang="en-IN" dirty="0"/>
          </a:p>
        </p:txBody>
      </p:sp>
      <p:sp>
        <p:nvSpPr>
          <p:cNvPr id="11" name="Rectangle 10"/>
          <p:cNvSpPr/>
          <p:nvPr/>
        </p:nvSpPr>
        <p:spPr>
          <a:xfrm>
            <a:off x="448776" y="5708673"/>
            <a:ext cx="8351519" cy="461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USER WILL NOT GET REALTIME REPORTS ON ENERGY CONSUMPTION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t>PROPOSED SYSTEM</a:t>
            </a:r>
            <a:endParaRPr lang="en-IN" sz="4800" b="1" u="sng" dirty="0"/>
          </a:p>
        </p:txBody>
      </p:sp>
      <p:sp>
        <p:nvSpPr>
          <p:cNvPr id="5" name="Content Placeholder 4"/>
          <p:cNvSpPr>
            <a:spLocks noGrp="1"/>
          </p:cNvSpPr>
          <p:nvPr>
            <p:ph idx="1"/>
          </p:nvPr>
        </p:nvSpPr>
        <p:spPr>
          <a:xfrm>
            <a:off x="937849" y="2279968"/>
            <a:ext cx="8946541" cy="4195481"/>
          </a:xfrm>
        </p:spPr>
        <p:txBody>
          <a:bodyPr>
            <a:normAutofit/>
          </a:bodyPr>
          <a:lstStyle/>
          <a:p>
            <a:pPr marL="0" indent="0">
              <a:buNone/>
            </a:pPr>
            <a:r>
              <a:rPr lang="en-US" dirty="0"/>
              <a:t>ITS BASICALLY BASED ON ARDUINO&amp;IOT,</a:t>
            </a:r>
          </a:p>
          <a:p>
            <a:pPr marL="0" indent="0">
              <a:buNone/>
            </a:pPr>
            <a:r>
              <a:rPr lang="en-US" sz="1900" dirty="0"/>
              <a:t>APART FROM THE CONVENTIONAL METERS ,ITS MADE BY THE FEATURES OF</a:t>
            </a:r>
          </a:p>
          <a:p>
            <a:pPr marL="0" indent="0">
              <a:buNone/>
            </a:pPr>
            <a:endParaRPr lang="en-US" dirty="0" smtClean="0"/>
          </a:p>
          <a:p>
            <a:r>
              <a:rPr lang="en-US" sz="1500" dirty="0"/>
              <a:t>IOT BASED COMMUNICATION FOR REAL TIME REPORTS ON ENERGY CONSUMPTION</a:t>
            </a:r>
          </a:p>
          <a:p>
            <a:endParaRPr lang="en-US" sz="1500" dirty="0"/>
          </a:p>
          <a:p>
            <a:r>
              <a:rPr lang="en-US" sz="1500" dirty="0"/>
              <a:t>AUTO-CUTOFF FEATURE WHEN </a:t>
            </a:r>
            <a:r>
              <a:rPr lang="en-US" sz="1500" dirty="0" smtClean="0"/>
              <a:t>OVERLOAD</a:t>
            </a:r>
            <a:endParaRPr lang="en-US" sz="1500" dirty="0"/>
          </a:p>
          <a:p>
            <a:endParaRPr lang="en-US" sz="1500" dirty="0"/>
          </a:p>
          <a:p>
            <a:r>
              <a:rPr lang="en-US" sz="1500" dirty="0"/>
              <a:t>CAN TURN ON/OFF THE POWER SUPPLY WITH MOBILE DEVICES</a:t>
            </a:r>
          </a:p>
          <a:p>
            <a:endParaRPr lang="en-US" sz="1500" dirty="0"/>
          </a:p>
          <a:p>
            <a:r>
              <a:rPr lang="en-US" sz="1500" dirty="0"/>
              <a:t>SMART ALARM SYSTEM WHEN  IT REACHES A CERTAIN CONSUMPTION OF ENERGY FOR ENERGY SAVING PURPOSE</a:t>
            </a:r>
          </a:p>
        </p:txBody>
      </p:sp>
      <p:sp>
        <p:nvSpPr>
          <p:cNvPr id="8" name="Rectangle 7"/>
          <p:cNvSpPr/>
          <p:nvPr/>
        </p:nvSpPr>
        <p:spPr>
          <a:xfrm>
            <a:off x="937849" y="1481833"/>
            <a:ext cx="4756430" cy="584775"/>
          </a:xfrm>
          <a:prstGeom prst="rect">
            <a:avLst/>
          </a:prstGeom>
        </p:spPr>
        <p:txBody>
          <a:bodyPr wrap="none">
            <a:spAutoFit/>
          </a:bodyPr>
          <a:lstStyle/>
          <a:p>
            <a:r>
              <a:rPr lang="en-US" sz="3200" dirty="0"/>
              <a:t>SMART ENERGY METERS</a:t>
            </a:r>
            <a:endParaRPr lang="en-IN" sz="3200" dirty="0"/>
          </a:p>
        </p:txBody>
      </p:sp>
    </p:spTree>
    <p:extLst>
      <p:ext uri="{BB962C8B-B14F-4D97-AF65-F5344CB8AC3E}">
        <p14:creationId xmlns:p14="http://schemas.microsoft.com/office/powerpoint/2010/main" val="193440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t>WHERE IT IS NEEDED</a:t>
            </a:r>
            <a:endParaRPr lang="en-US" sz="4800" b="1" u="sng" dirty="0"/>
          </a:p>
        </p:txBody>
      </p:sp>
      <p:sp>
        <p:nvSpPr>
          <p:cNvPr id="5" name="Content Placeholder 4"/>
          <p:cNvSpPr>
            <a:spLocks noGrp="1"/>
          </p:cNvSpPr>
          <p:nvPr>
            <p:ph idx="1"/>
          </p:nvPr>
        </p:nvSpPr>
        <p:spPr>
          <a:xfrm>
            <a:off x="718447" y="1721993"/>
            <a:ext cx="8946541" cy="4195481"/>
          </a:xfrm>
        </p:spPr>
        <p:txBody>
          <a:bodyPr>
            <a:normAutofit fontScale="92500" lnSpcReduction="20000"/>
          </a:bodyPr>
          <a:lstStyle/>
          <a:p>
            <a:r>
              <a:rPr lang="en-US" dirty="0" smtClean="0"/>
              <a:t>HOTELS/APARTMENTS </a:t>
            </a:r>
          </a:p>
          <a:p>
            <a:pPr marL="0" indent="0">
              <a:buNone/>
            </a:pPr>
            <a:r>
              <a:rPr lang="en-US" dirty="0" smtClean="0"/>
              <a:t>(For knowing how much energy consumptions are done by each         </a:t>
            </a:r>
            <a:r>
              <a:rPr lang="en-US" dirty="0" err="1" smtClean="0"/>
              <a:t>room,and</a:t>
            </a:r>
            <a:r>
              <a:rPr lang="en-US" dirty="0" smtClean="0"/>
              <a:t>  for charging the respective amount from the customers)</a:t>
            </a:r>
          </a:p>
          <a:p>
            <a:pPr marL="0" indent="0">
              <a:buNone/>
            </a:pPr>
            <a:endParaRPr lang="en-US" dirty="0"/>
          </a:p>
          <a:p>
            <a:r>
              <a:rPr lang="en-US" dirty="0" smtClean="0"/>
              <a:t>INDUSTRIAL COMPANIES</a:t>
            </a:r>
          </a:p>
          <a:p>
            <a:pPr marL="0" indent="0">
              <a:buNone/>
            </a:pPr>
            <a:r>
              <a:rPr lang="en-US" dirty="0"/>
              <a:t>(For the purpose of getting the reports on each sections about energy consumption &amp; motivate/ warn them ,also for giving awareness on energy consumption</a:t>
            </a:r>
            <a:r>
              <a:rPr lang="en-US" dirty="0" smtClean="0"/>
              <a:t>)</a:t>
            </a:r>
          </a:p>
          <a:p>
            <a:pPr marL="0" indent="0">
              <a:buNone/>
            </a:pPr>
            <a:endParaRPr lang="en-US" dirty="0"/>
          </a:p>
          <a:p>
            <a:r>
              <a:rPr lang="en-US" dirty="0" smtClean="0"/>
              <a:t>HOME AUTOMATION</a:t>
            </a:r>
          </a:p>
          <a:p>
            <a:endParaRPr lang="en-US" dirty="0" smtClean="0"/>
          </a:p>
          <a:p>
            <a:r>
              <a:rPr lang="en-US" dirty="0" smtClean="0"/>
              <a:t>ELECTRICITY BILLING</a:t>
            </a:r>
          </a:p>
          <a:p>
            <a:endParaRPr lang="en-US" dirty="0" smtClean="0"/>
          </a:p>
          <a:p>
            <a:pPr marL="0"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11" y="383113"/>
            <a:ext cx="9404723" cy="191716"/>
          </a:xfrm>
        </p:spPr>
        <p:txBody>
          <a:bodyPr/>
          <a:lstStyle/>
          <a:p>
            <a:r>
              <a:rPr lang="en-US" b="1" u="sng" dirty="0" smtClean="0"/>
              <a:t>BLOCK DIAGRAM</a:t>
            </a:r>
            <a:endParaRPr lang="en-IN" b="1" u="sng" dirty="0"/>
          </a:p>
        </p:txBody>
      </p:sp>
      <p:pic>
        <p:nvPicPr>
          <p:cNvPr id="32" name="Picture 31"/>
          <p:cNvPicPr/>
          <p:nvPr/>
        </p:nvPicPr>
        <p:blipFill>
          <a:blip r:embed="rId2">
            <a:extLst>
              <a:ext uri="{28A0092B-C50C-407E-A947-70E740481C1C}">
                <a14:useLocalDpi xmlns:a14="http://schemas.microsoft.com/office/drawing/2010/main" val="0"/>
              </a:ext>
            </a:extLst>
          </a:blip>
          <a:stretch>
            <a:fillRect/>
          </a:stretch>
        </p:blipFill>
        <p:spPr>
          <a:xfrm>
            <a:off x="590459" y="1254035"/>
            <a:ext cx="10469427" cy="5465399"/>
          </a:xfrm>
          <a:prstGeom prst="rect">
            <a:avLst/>
          </a:prstGeom>
        </p:spPr>
      </p:pic>
    </p:spTree>
    <p:extLst>
      <p:ext uri="{BB962C8B-B14F-4D97-AF65-F5344CB8AC3E}">
        <p14:creationId xmlns:p14="http://schemas.microsoft.com/office/powerpoint/2010/main" val="3921138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b="1" u="sng" dirty="0" smtClean="0"/>
              <a:t>CIRCUIT DIAGRAM</a:t>
            </a:r>
            <a:endParaRPr lang="en-IN" b="1" u="sng"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088572" y="1306284"/>
            <a:ext cx="9091748" cy="5434149"/>
          </a:xfrm>
          <a:prstGeom prst="rect">
            <a:avLst/>
          </a:prstGeom>
        </p:spPr>
      </p:pic>
    </p:spTree>
    <p:extLst>
      <p:ext uri="{BB962C8B-B14F-4D97-AF65-F5344CB8AC3E}">
        <p14:creationId xmlns:p14="http://schemas.microsoft.com/office/powerpoint/2010/main" val="2795647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615" y="784422"/>
            <a:ext cx="1602658" cy="46113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230V</a:t>
            </a:r>
          </a:p>
          <a:p>
            <a:pPr algn="ctr"/>
            <a:r>
              <a:rPr lang="en-US" dirty="0" smtClean="0">
                <a:solidFill>
                  <a:schemeClr val="bg1"/>
                </a:solidFill>
              </a:rPr>
              <a:t>POWER SUPPLY</a:t>
            </a:r>
            <a:endParaRPr lang="en-IN" dirty="0"/>
          </a:p>
        </p:txBody>
      </p:sp>
      <p:sp>
        <p:nvSpPr>
          <p:cNvPr id="4" name="Right Arrow 3"/>
          <p:cNvSpPr/>
          <p:nvPr/>
        </p:nvSpPr>
        <p:spPr>
          <a:xfrm>
            <a:off x="2936352" y="1010653"/>
            <a:ext cx="1925053" cy="19250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2936351" y="1548063"/>
            <a:ext cx="1925053" cy="19250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909207" y="784422"/>
            <a:ext cx="4704025" cy="119112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RECTIFIER AND REGULATOR</a:t>
            </a:r>
            <a:endParaRPr lang="en-IN" dirty="0">
              <a:solidFill>
                <a:schemeClr val="bg1"/>
              </a:solidFill>
            </a:endParaRPr>
          </a:p>
        </p:txBody>
      </p:sp>
      <p:sp>
        <p:nvSpPr>
          <p:cNvPr id="8" name="TextBox 7"/>
          <p:cNvSpPr txBox="1"/>
          <p:nvPr/>
        </p:nvSpPr>
        <p:spPr>
          <a:xfrm>
            <a:off x="2426639" y="1010653"/>
            <a:ext cx="607855" cy="369332"/>
          </a:xfrm>
          <a:prstGeom prst="rect">
            <a:avLst/>
          </a:prstGeom>
          <a:noFill/>
        </p:spPr>
        <p:txBody>
          <a:bodyPr wrap="square" rtlCol="0">
            <a:spAutoFit/>
          </a:bodyPr>
          <a:lstStyle/>
          <a:p>
            <a:r>
              <a:rPr lang="en-US" dirty="0" smtClean="0"/>
              <a:t>P</a:t>
            </a:r>
            <a:r>
              <a:rPr lang="en-US" dirty="0" smtClean="0">
                <a:solidFill>
                  <a:schemeClr val="bg1"/>
                </a:solidFill>
              </a:rPr>
              <a:t>P</a:t>
            </a:r>
            <a:endParaRPr lang="en-IN" dirty="0"/>
          </a:p>
        </p:txBody>
      </p:sp>
      <p:sp>
        <p:nvSpPr>
          <p:cNvPr id="10" name="TextBox 9"/>
          <p:cNvSpPr txBox="1"/>
          <p:nvPr/>
        </p:nvSpPr>
        <p:spPr>
          <a:xfrm>
            <a:off x="2554281" y="1518801"/>
            <a:ext cx="480213" cy="369332"/>
          </a:xfrm>
          <a:prstGeom prst="rect">
            <a:avLst/>
          </a:prstGeom>
          <a:noFill/>
        </p:spPr>
        <p:txBody>
          <a:bodyPr wrap="square" rtlCol="0">
            <a:spAutoFit/>
          </a:bodyPr>
          <a:lstStyle/>
          <a:p>
            <a:r>
              <a:rPr lang="en-US" dirty="0">
                <a:solidFill>
                  <a:schemeClr val="bg1"/>
                </a:solidFill>
              </a:rPr>
              <a:t>N</a:t>
            </a:r>
            <a:endParaRPr lang="en-IN" dirty="0">
              <a:solidFill>
                <a:schemeClr val="bg1"/>
              </a:solidFill>
            </a:endParaRPr>
          </a:p>
        </p:txBody>
      </p:sp>
      <p:sp>
        <p:nvSpPr>
          <p:cNvPr id="11" name="TextBox 10"/>
          <p:cNvSpPr txBox="1"/>
          <p:nvPr/>
        </p:nvSpPr>
        <p:spPr>
          <a:xfrm>
            <a:off x="9059779" y="784422"/>
            <a:ext cx="709863" cy="369332"/>
          </a:xfrm>
          <a:prstGeom prst="rect">
            <a:avLst/>
          </a:prstGeom>
          <a:noFill/>
        </p:spPr>
        <p:txBody>
          <a:bodyPr wrap="square" rtlCol="0">
            <a:spAutoFit/>
          </a:bodyPr>
          <a:lstStyle/>
          <a:p>
            <a:r>
              <a:rPr lang="en-US" dirty="0" smtClean="0">
                <a:solidFill>
                  <a:schemeClr val="bg1"/>
                </a:solidFill>
              </a:rPr>
              <a:t>+5V</a:t>
            </a:r>
            <a:endParaRPr lang="en-IN" dirty="0">
              <a:solidFill>
                <a:schemeClr val="bg1"/>
              </a:solidFill>
            </a:endParaRPr>
          </a:p>
        </p:txBody>
      </p:sp>
      <p:sp>
        <p:nvSpPr>
          <p:cNvPr id="13" name="TextBox 12"/>
          <p:cNvSpPr txBox="1"/>
          <p:nvPr/>
        </p:nvSpPr>
        <p:spPr>
          <a:xfrm>
            <a:off x="8915076" y="1606216"/>
            <a:ext cx="745958" cy="369332"/>
          </a:xfrm>
          <a:prstGeom prst="rect">
            <a:avLst/>
          </a:prstGeom>
          <a:noFill/>
        </p:spPr>
        <p:txBody>
          <a:bodyPr wrap="square" rtlCol="0">
            <a:spAutoFit/>
          </a:bodyPr>
          <a:lstStyle/>
          <a:p>
            <a:r>
              <a:rPr lang="en-US" dirty="0" smtClean="0">
                <a:solidFill>
                  <a:schemeClr val="bg1"/>
                </a:solidFill>
              </a:rPr>
              <a:t>+12V</a:t>
            </a:r>
            <a:endParaRPr lang="en-IN" dirty="0">
              <a:solidFill>
                <a:schemeClr val="bg1"/>
              </a:solidFill>
            </a:endParaRPr>
          </a:p>
        </p:txBody>
      </p:sp>
      <p:sp>
        <p:nvSpPr>
          <p:cNvPr id="14" name="Right Arrow 13"/>
          <p:cNvSpPr/>
          <p:nvPr/>
        </p:nvSpPr>
        <p:spPr>
          <a:xfrm>
            <a:off x="3034494" y="3092117"/>
            <a:ext cx="6735148" cy="577516"/>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PHASE</a:t>
            </a:r>
            <a:endParaRPr lang="en-IN" dirty="0">
              <a:solidFill>
                <a:schemeClr val="bg1"/>
              </a:solidFill>
            </a:endParaRPr>
          </a:p>
        </p:txBody>
      </p:sp>
      <p:sp>
        <p:nvSpPr>
          <p:cNvPr id="15" name="Right Arrow 14"/>
          <p:cNvSpPr/>
          <p:nvPr/>
        </p:nvSpPr>
        <p:spPr>
          <a:xfrm>
            <a:off x="3034494" y="4319337"/>
            <a:ext cx="6735148" cy="54944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NUETRAL</a:t>
            </a:r>
            <a:endParaRPr lang="en-IN" dirty="0">
              <a:solidFill>
                <a:schemeClr val="bg1"/>
              </a:solidFill>
            </a:endParaRPr>
          </a:p>
        </p:txBody>
      </p:sp>
    </p:spTree>
    <p:extLst>
      <p:ext uri="{BB962C8B-B14F-4D97-AF65-F5344CB8AC3E}">
        <p14:creationId xmlns:p14="http://schemas.microsoft.com/office/powerpoint/2010/main" val="3403878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2478" y="537411"/>
            <a:ext cx="1371601" cy="1483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40A RELAY</a:t>
            </a:r>
            <a:endParaRPr lang="en-IN" dirty="0">
              <a:solidFill>
                <a:schemeClr val="bg1"/>
              </a:solidFill>
            </a:endParaRPr>
          </a:p>
        </p:txBody>
      </p:sp>
      <p:sp>
        <p:nvSpPr>
          <p:cNvPr id="3" name="Rectangle 2"/>
          <p:cNvSpPr/>
          <p:nvPr/>
        </p:nvSpPr>
        <p:spPr>
          <a:xfrm>
            <a:off x="6954251" y="1247275"/>
            <a:ext cx="1287379" cy="98659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RELAY</a:t>
            </a:r>
            <a:endParaRPr lang="en-IN" dirty="0">
              <a:solidFill>
                <a:schemeClr val="bg1"/>
              </a:solidFill>
            </a:endParaRPr>
          </a:p>
        </p:txBody>
      </p:sp>
      <p:sp>
        <p:nvSpPr>
          <p:cNvPr id="4" name="Rectangle 3"/>
          <p:cNvSpPr/>
          <p:nvPr/>
        </p:nvSpPr>
        <p:spPr>
          <a:xfrm>
            <a:off x="6963277" y="2987843"/>
            <a:ext cx="1287379" cy="98659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RELAY</a:t>
            </a:r>
            <a:endParaRPr lang="en-IN" dirty="0">
              <a:solidFill>
                <a:schemeClr val="bg1"/>
              </a:solidFill>
            </a:endParaRPr>
          </a:p>
        </p:txBody>
      </p:sp>
      <p:sp>
        <p:nvSpPr>
          <p:cNvPr id="5" name="Rectangle 4"/>
          <p:cNvSpPr/>
          <p:nvPr/>
        </p:nvSpPr>
        <p:spPr>
          <a:xfrm>
            <a:off x="6954251" y="4728411"/>
            <a:ext cx="1287379" cy="98659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RELAY</a:t>
            </a:r>
            <a:endParaRPr lang="en-IN" dirty="0">
              <a:solidFill>
                <a:schemeClr val="bg1"/>
              </a:solidFill>
            </a:endParaRPr>
          </a:p>
        </p:txBody>
      </p:sp>
      <p:sp>
        <p:nvSpPr>
          <p:cNvPr id="8" name="Right Arrow 7"/>
          <p:cNvSpPr/>
          <p:nvPr/>
        </p:nvSpPr>
        <p:spPr>
          <a:xfrm>
            <a:off x="4993105" y="1740570"/>
            <a:ext cx="1961146" cy="28073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1" name="Rectangle 10"/>
          <p:cNvSpPr/>
          <p:nvPr/>
        </p:nvSpPr>
        <p:spPr>
          <a:xfrm>
            <a:off x="5964652" y="1961147"/>
            <a:ext cx="186490" cy="375385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2" name="Right Arrow 11"/>
          <p:cNvSpPr/>
          <p:nvPr/>
        </p:nvSpPr>
        <p:spPr>
          <a:xfrm>
            <a:off x="6160168" y="3416968"/>
            <a:ext cx="794083" cy="28875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3" name="Right Arrow 12"/>
          <p:cNvSpPr/>
          <p:nvPr/>
        </p:nvSpPr>
        <p:spPr>
          <a:xfrm>
            <a:off x="6160168" y="5041231"/>
            <a:ext cx="794085" cy="32886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5" name="Right Arrow 14"/>
          <p:cNvSpPr/>
          <p:nvPr/>
        </p:nvSpPr>
        <p:spPr>
          <a:xfrm>
            <a:off x="8285751" y="1728541"/>
            <a:ext cx="1528010" cy="220577"/>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7" name="Right Arrow 16"/>
          <p:cNvSpPr/>
          <p:nvPr/>
        </p:nvSpPr>
        <p:spPr>
          <a:xfrm>
            <a:off x="8285751" y="3354808"/>
            <a:ext cx="1528010" cy="220577"/>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 name="Right Arrow 17"/>
          <p:cNvSpPr/>
          <p:nvPr/>
        </p:nvSpPr>
        <p:spPr>
          <a:xfrm>
            <a:off x="8271708" y="5091363"/>
            <a:ext cx="1528010" cy="220577"/>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9" name="Right Arrow 18"/>
          <p:cNvSpPr/>
          <p:nvPr/>
        </p:nvSpPr>
        <p:spPr>
          <a:xfrm>
            <a:off x="520362" y="1018674"/>
            <a:ext cx="3092116" cy="581525"/>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PHASE</a:t>
            </a:r>
            <a:endParaRPr lang="en-IN" dirty="0">
              <a:solidFill>
                <a:schemeClr val="bg1"/>
              </a:solidFill>
            </a:endParaRPr>
          </a:p>
        </p:txBody>
      </p:sp>
      <p:sp>
        <p:nvSpPr>
          <p:cNvPr id="20" name="Right Arrow 19"/>
          <p:cNvSpPr/>
          <p:nvPr/>
        </p:nvSpPr>
        <p:spPr>
          <a:xfrm>
            <a:off x="397042" y="5935578"/>
            <a:ext cx="9432760" cy="59155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COMMON NUETRAL</a:t>
            </a:r>
            <a:endParaRPr lang="en-IN" dirty="0">
              <a:solidFill>
                <a:schemeClr val="bg1"/>
              </a:solidFill>
            </a:endParaRPr>
          </a:p>
        </p:txBody>
      </p:sp>
    </p:spTree>
    <p:extLst>
      <p:ext uri="{BB962C8B-B14F-4D97-AF65-F5344CB8AC3E}">
        <p14:creationId xmlns:p14="http://schemas.microsoft.com/office/powerpoint/2010/main" val="18303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328</TotalTime>
  <Words>506</Words>
  <Application>Microsoft Office PowerPoint</Application>
  <PresentationFormat>Widescreen</PresentationFormat>
  <Paragraphs>98</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Business Strategy</vt:lpstr>
      <vt:lpstr>SMART ENERGY METER</vt:lpstr>
      <vt:lpstr>SMART ENERGY METERS</vt:lpstr>
      <vt:lpstr>CONVENTIONAL ENERGY METERS</vt:lpstr>
      <vt:lpstr>PROPOSED SYSTEM</vt:lpstr>
      <vt:lpstr>WHERE IT IS NEEDED</vt:lpstr>
      <vt:lpstr>BLOCK DIAGRAM</vt:lpstr>
      <vt:lpstr>CIRCUIT DIAGRAM</vt:lpstr>
      <vt:lpstr>PowerPoint Presentation</vt:lpstr>
      <vt:lpstr>PowerPoint Presentation</vt:lpstr>
      <vt:lpstr>PowerPoint Presentation</vt:lpstr>
      <vt:lpstr>PowerPoint Presentation</vt:lpstr>
      <vt:lpstr>PowerPoint Presentation</vt:lpstr>
      <vt:lpstr>PowerPoint Presentation</vt:lpstr>
      <vt:lpstr>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ENERGY METER</dc:title>
  <dc:creator>ASUS</dc:creator>
  <cp:lastModifiedBy>ASUS</cp:lastModifiedBy>
  <cp:revision>33</cp:revision>
  <cp:lastPrinted>2012-08-15T21:38:02Z</cp:lastPrinted>
  <dcterms:created xsi:type="dcterms:W3CDTF">2022-03-31T06:51:26Z</dcterms:created>
  <dcterms:modified xsi:type="dcterms:W3CDTF">2022-06-17T16:36:14Z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