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64" r:id="rId3"/>
    <p:sldId id="257" r:id="rId4"/>
    <p:sldId id="260" r:id="rId5"/>
    <p:sldId id="259" r:id="rId6"/>
    <p:sldId id="261" r:id="rId7"/>
    <p:sldId id="273" r:id="rId8"/>
    <p:sldId id="271" r:id="rId9"/>
    <p:sldId id="272" r:id="rId10"/>
    <p:sldId id="270" r:id="rId11"/>
    <p:sldId id="262" r:id="rId12"/>
    <p:sldId id="263" r:id="rId13"/>
    <p:sldId id="266" r:id="rId14"/>
    <p:sldId id="274"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930"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a:t>
            </a:r>
            <a:r>
              <a:rPr lang="en-US" baseline="0" dirty="0" err="1"/>
              <a:t>etc</a:t>
            </a:r>
            <a:r>
              <a:rPr lang="en-US" baseline="0" dirty="0"/>
              <a:t>…</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a:t>
            </a:r>
            <a:r>
              <a:rPr lang="en-US" baseline="0" dirty="0" err="1"/>
              <a:t>etc</a:t>
            </a:r>
            <a:r>
              <a:rPr lang="en-US" baseline="0" dirty="0"/>
              <a:t>…</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SE 3030 (SLIIT)</a:t>
            </a:r>
          </a:p>
        </p:txBody>
      </p:sp>
      <p:sp>
        <p:nvSpPr>
          <p:cNvPr id="6" name="Footer Placeholder 5"/>
          <p:cNvSpPr>
            <a:spLocks noGrp="1"/>
          </p:cNvSpPr>
          <p:nvPr>
            <p:ph type="ftr" sz="quarter" idx="11"/>
          </p:nvPr>
        </p:nvSpPr>
        <p:spPr/>
        <p:txBody>
          <a:bodyPr/>
          <a:lstStyle/>
          <a:p>
            <a:r>
              <a:rPr lang="pt-BR"/>
              <a:t>by Chathura R De Silva</a:t>
            </a:r>
            <a:endParaRPr lang="en-US"/>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SE 3030 (SLIIT)</a:t>
            </a:r>
          </a:p>
        </p:txBody>
      </p:sp>
      <p:sp>
        <p:nvSpPr>
          <p:cNvPr id="8" name="Footer Placeholder 7"/>
          <p:cNvSpPr>
            <a:spLocks noGrp="1"/>
          </p:cNvSpPr>
          <p:nvPr>
            <p:ph type="ftr" sz="quarter" idx="11"/>
          </p:nvPr>
        </p:nvSpPr>
        <p:spPr/>
        <p:txBody>
          <a:bodyPr/>
          <a:lstStyle/>
          <a:p>
            <a:r>
              <a:rPr lang="pt-BR"/>
              <a:t>by Chathura R De Silva</a:t>
            </a:r>
            <a:endParaRPr lang="en-US"/>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SE 3030 (SLIIT)</a:t>
            </a:r>
          </a:p>
        </p:txBody>
      </p:sp>
      <p:sp>
        <p:nvSpPr>
          <p:cNvPr id="4" name="Footer Placeholder 3"/>
          <p:cNvSpPr>
            <a:spLocks noGrp="1"/>
          </p:cNvSpPr>
          <p:nvPr>
            <p:ph type="ftr" sz="quarter" idx="11"/>
          </p:nvPr>
        </p:nvSpPr>
        <p:spPr/>
        <p:txBody>
          <a:bodyPr/>
          <a:lstStyle/>
          <a:p>
            <a:r>
              <a:rPr lang="pt-BR"/>
              <a:t>by Chathura R De Silva</a:t>
            </a:r>
            <a:endParaRPr lang="en-US"/>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 3030 (SLIIT)</a:t>
            </a:r>
          </a:p>
        </p:txBody>
      </p:sp>
      <p:sp>
        <p:nvSpPr>
          <p:cNvPr id="3" name="Footer Placeholder 2"/>
          <p:cNvSpPr>
            <a:spLocks noGrp="1"/>
          </p:cNvSpPr>
          <p:nvPr>
            <p:ph type="ftr" sz="quarter" idx="11"/>
          </p:nvPr>
        </p:nvSpPr>
        <p:spPr/>
        <p:txBody>
          <a:bodyPr/>
          <a:lstStyle/>
          <a:p>
            <a:r>
              <a:rPr lang="pt-BR"/>
              <a:t>by Chathura R De Silva</a:t>
            </a:r>
            <a:endParaRPr lang="en-US"/>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SE 3030 (SLIIT)</a:t>
            </a:r>
          </a:p>
        </p:txBody>
      </p:sp>
      <p:sp>
        <p:nvSpPr>
          <p:cNvPr id="6" name="Footer Placeholder 5"/>
          <p:cNvSpPr>
            <a:spLocks noGrp="1"/>
          </p:cNvSpPr>
          <p:nvPr>
            <p:ph type="ftr" sz="quarter" idx="11"/>
          </p:nvPr>
        </p:nvSpPr>
        <p:spPr/>
        <p:txBody>
          <a:bodyPr/>
          <a:lstStyle/>
          <a:p>
            <a:r>
              <a:rPr lang="pt-BR"/>
              <a:t>by Chathura R De Silva</a:t>
            </a:r>
            <a:endParaRPr lang="en-US"/>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SE 3030 (SLIIT)</a:t>
            </a:r>
          </a:p>
        </p:txBody>
      </p:sp>
      <p:sp>
        <p:nvSpPr>
          <p:cNvPr id="6" name="Footer Placeholder 5"/>
          <p:cNvSpPr>
            <a:spLocks noGrp="1"/>
          </p:cNvSpPr>
          <p:nvPr>
            <p:ph type="ftr" sz="quarter" idx="11"/>
          </p:nvPr>
        </p:nvSpPr>
        <p:spPr/>
        <p:txBody>
          <a:bodyPr/>
          <a:lstStyle/>
          <a:p>
            <a:r>
              <a:rPr lang="pt-BR"/>
              <a:t>by Chathura R De Silva</a:t>
            </a:r>
            <a:endParaRPr lang="en-US"/>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Lecture 7</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85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How the chosen Quality Attribute have improved or worsened overall Quality of the System under consideration, how did the architecture evolved to </a:t>
            </a:r>
            <a:r>
              <a:rPr lang="en-US"/>
              <a:t>support that?</a:t>
            </a:r>
            <a:endParaRPr lang="en-US" dirty="0"/>
          </a:p>
          <a:p>
            <a:r>
              <a:rPr lang="en-US" dirty="0"/>
              <a:t>Your findings</a:t>
            </a:r>
          </a:p>
          <a:p>
            <a:pPr lvl="1"/>
            <a:r>
              <a:rPr lang="en-US" dirty="0"/>
              <a:t>What has been done to improve the chosen quality attribute of the system</a:t>
            </a:r>
          </a:p>
          <a:p>
            <a:pPr lvl="1"/>
            <a:r>
              <a:rPr lang="en-US" dirty="0"/>
              <a:t>What other Quality Attributes were affected? and how so?</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different domains and identify how the Quality Attribute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a:p>
        </p:txBody>
      </p:sp>
    </p:spTree>
    <p:extLst>
      <p:ext uri="{BB962C8B-B14F-4D97-AF65-F5344CB8AC3E}">
        <p14:creationId xmlns:p14="http://schemas.microsoft.com/office/powerpoint/2010/main" val="231652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Format Guideline</a:t>
            </a:r>
          </a:p>
        </p:txBody>
      </p:sp>
      <p:sp>
        <p:nvSpPr>
          <p:cNvPr id="3" name="Content Placeholder 2"/>
          <p:cNvSpPr>
            <a:spLocks noGrp="1"/>
          </p:cNvSpPr>
          <p:nvPr>
            <p:ph idx="1"/>
          </p:nvPr>
        </p:nvSpPr>
        <p:spPr/>
        <p:txBody>
          <a:bodyPr>
            <a:normAutofit fontScale="92500" lnSpcReduction="10000"/>
          </a:bodyPr>
          <a:lstStyle/>
          <a:p>
            <a:r>
              <a:rPr lang="en-US" dirty="0"/>
              <a:t>Abstract/Executive Summary</a:t>
            </a:r>
          </a:p>
          <a:p>
            <a:pPr lvl="1"/>
            <a:r>
              <a:rPr lang="en-US" dirty="0"/>
              <a:t>Key points/findings</a:t>
            </a:r>
          </a:p>
          <a:p>
            <a:r>
              <a:rPr lang="en-US" dirty="0"/>
              <a:t>Introduction</a:t>
            </a:r>
          </a:p>
          <a:p>
            <a:pPr lvl="1"/>
            <a:r>
              <a:rPr lang="en-US" dirty="0"/>
              <a:t>Current Situation Analysis and pertinent Background including a synopsis of the relevant information from the case analysis tool short form</a:t>
            </a:r>
          </a:p>
          <a:p>
            <a:r>
              <a:rPr lang="en-US" dirty="0"/>
              <a:t>Analysis</a:t>
            </a:r>
          </a:p>
          <a:p>
            <a:pPr lvl="1"/>
            <a:r>
              <a:rPr lang="en-US" dirty="0"/>
              <a:t>Market needs, Key issues/goals, Decision criteria, Assumptions, Data Analysis, Alternatives &amp; considerations, Justification/predicted outcome</a:t>
            </a:r>
          </a:p>
          <a:p>
            <a:r>
              <a:rPr lang="en-US" dirty="0"/>
              <a:t>Conclusion</a:t>
            </a:r>
          </a:p>
          <a:p>
            <a:r>
              <a:rPr lang="en-US" dirty="0"/>
              <a:t>References</a:t>
            </a:r>
          </a:p>
          <a:p>
            <a:r>
              <a:rPr lang="en-US" dirty="0"/>
              <a:t>Appendices</a:t>
            </a:r>
          </a:p>
          <a:p>
            <a:endParaRPr lang="en-US" dirty="0"/>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a:p>
        </p:txBody>
      </p:sp>
    </p:spTree>
    <p:extLst>
      <p:ext uri="{BB962C8B-B14F-4D97-AF65-F5344CB8AC3E}">
        <p14:creationId xmlns:p14="http://schemas.microsoft.com/office/powerpoint/2010/main" val="270505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a:p>
        </p:txBody>
      </p:sp>
    </p:spTree>
    <p:extLst>
      <p:ext uri="{BB962C8B-B14F-4D97-AF65-F5344CB8AC3E}">
        <p14:creationId xmlns:p14="http://schemas.microsoft.com/office/powerpoint/2010/main" val="279566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Registration</a:t>
            </a:r>
          </a:p>
        </p:txBody>
      </p:sp>
      <p:sp>
        <p:nvSpPr>
          <p:cNvPr id="3" name="Content Placeholder 2"/>
          <p:cNvSpPr>
            <a:spLocks noGrp="1"/>
          </p:cNvSpPr>
          <p:nvPr>
            <p:ph idx="1"/>
          </p:nvPr>
        </p:nvSpPr>
        <p:spPr/>
        <p:txBody>
          <a:bodyPr/>
          <a:lstStyle/>
          <a:p>
            <a:r>
              <a:rPr lang="en-US" dirty="0"/>
              <a:t>5 Students per group</a:t>
            </a:r>
          </a:p>
          <a:p>
            <a:pPr lvl="1"/>
            <a:r>
              <a:rPr lang="en-US" dirty="0"/>
              <a:t>Exceptions are allowed on case by case basis</a:t>
            </a:r>
          </a:p>
          <a:p>
            <a:r>
              <a:rPr lang="en-US" dirty="0"/>
              <a:t>Topic</a:t>
            </a:r>
          </a:p>
          <a:p>
            <a:pPr lvl="1"/>
            <a:r>
              <a:rPr lang="en-US" dirty="0"/>
              <a:t>Students are allowed to propose 3 topics</a:t>
            </a:r>
          </a:p>
          <a:p>
            <a:pPr lvl="1"/>
            <a:r>
              <a:rPr lang="en-US" dirty="0"/>
              <a:t>Registration only for 1 topic</a:t>
            </a:r>
          </a:p>
          <a:p>
            <a:pPr lvl="1"/>
            <a:r>
              <a:rPr lang="en-US" dirty="0"/>
              <a:t>Later changes to the topic is highly discouraged and based on availability</a:t>
            </a:r>
          </a:p>
          <a:p>
            <a:r>
              <a:rPr lang="en-US" dirty="0"/>
              <a:t>Deadline – 9</a:t>
            </a:r>
            <a:r>
              <a:rPr lang="en-US" baseline="30000" dirty="0"/>
              <a:t>th</a:t>
            </a:r>
            <a:r>
              <a:rPr lang="en-US" dirty="0"/>
              <a:t> April 2017</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a:p>
        </p:txBody>
      </p:sp>
    </p:spTree>
    <p:extLst>
      <p:ext uri="{BB962C8B-B14F-4D97-AF65-F5344CB8AC3E}">
        <p14:creationId xmlns:p14="http://schemas.microsoft.com/office/powerpoint/2010/main" val="380471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&amp; Report Evaluation</a:t>
            </a:r>
          </a:p>
        </p:txBody>
      </p:sp>
      <p:sp>
        <p:nvSpPr>
          <p:cNvPr id="3" name="Content Placeholder 2"/>
          <p:cNvSpPr>
            <a:spLocks noGrp="1"/>
          </p:cNvSpPr>
          <p:nvPr>
            <p:ph idx="1"/>
          </p:nvPr>
        </p:nvSpPr>
        <p:spPr/>
        <p:txBody>
          <a:bodyPr/>
          <a:lstStyle/>
          <a:p>
            <a:r>
              <a:rPr lang="en-US" dirty="0"/>
              <a:t>Although this is a group assignment , individuals will be assessed on their performance.</a:t>
            </a:r>
          </a:p>
          <a:p>
            <a:endParaRPr lang="en-US" dirty="0"/>
          </a:p>
          <a:p>
            <a:r>
              <a:rPr lang="en-US" dirty="0"/>
              <a:t>Viva Deadline – 14</a:t>
            </a:r>
            <a:r>
              <a:rPr lang="en-US" baseline="30000" dirty="0"/>
              <a:t>th</a:t>
            </a:r>
            <a:r>
              <a:rPr lang="en-US" dirty="0"/>
              <a:t> May 2017</a:t>
            </a:r>
          </a:p>
          <a:p>
            <a:pPr lvl="1"/>
            <a:r>
              <a:rPr lang="en-US" dirty="0"/>
              <a:t>Groups should register for a Viva/Evaluation timeslot 1 week ahead of the Viva Deadline</a:t>
            </a:r>
          </a:p>
          <a:p>
            <a:pPr lvl="1"/>
            <a:r>
              <a:rPr lang="en-US" dirty="0"/>
              <a:t>Each member should be present for the Viva</a:t>
            </a:r>
          </a:p>
          <a:p>
            <a:pPr lvl="1"/>
            <a:r>
              <a:rPr lang="en-US" dirty="0"/>
              <a:t>A draft copy of the Final Report should be presented at the Viva for feedback</a:t>
            </a:r>
          </a:p>
          <a:p>
            <a:r>
              <a:rPr lang="en-US" dirty="0"/>
              <a:t>Final Report Submission Deadline – 21</a:t>
            </a:r>
            <a:r>
              <a:rPr lang="en-US" baseline="30000" dirty="0"/>
              <a:t>st</a:t>
            </a:r>
            <a:r>
              <a:rPr lang="en-US" dirty="0"/>
              <a:t> May 2017</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a:p>
        </p:txBody>
      </p:sp>
    </p:spTree>
    <p:extLst>
      <p:ext uri="{BB962C8B-B14F-4D97-AF65-F5344CB8AC3E}">
        <p14:creationId xmlns:p14="http://schemas.microsoft.com/office/powerpoint/2010/main" val="315985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t>
            </a:r>
            <a:r>
              <a:rPr lang="en-US"/>
              <a:t>Registration Form</a:t>
            </a:r>
            <a:endParaRPr lang="en-US" dirty="0"/>
          </a:p>
        </p:txBody>
      </p:sp>
      <p:sp>
        <p:nvSpPr>
          <p:cNvPr id="3" name="Content Placeholder 2"/>
          <p:cNvSpPr>
            <a:spLocks noGrp="1"/>
          </p:cNvSpPr>
          <p:nvPr>
            <p:ph idx="1"/>
          </p:nvPr>
        </p:nvSpPr>
        <p:spPr/>
        <p:txBody>
          <a:bodyPr/>
          <a:lstStyle/>
          <a:p>
            <a:r>
              <a:rPr lang="en-US" dirty="0"/>
              <a:t>Please refer to Course Web</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15</a:t>
            </a:fld>
            <a:endParaRPr lang="en-US"/>
          </a:p>
        </p:txBody>
      </p:sp>
      <p:pic>
        <p:nvPicPr>
          <p:cNvPr id="9" name="Picture 8"/>
          <p:cNvPicPr>
            <a:picLocks noChangeAspect="1"/>
          </p:cNvPicPr>
          <p:nvPr/>
        </p:nvPicPr>
        <p:blipFill>
          <a:blip r:embed="rId2"/>
          <a:stretch>
            <a:fillRect/>
          </a:stretch>
        </p:blipFill>
        <p:spPr>
          <a:xfrm>
            <a:off x="3000375" y="2313781"/>
            <a:ext cx="6191250" cy="3952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720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16</a:t>
            </a:fld>
            <a:endParaRPr lang="en-US"/>
          </a:p>
        </p:txBody>
      </p:sp>
    </p:spTree>
    <p:extLst>
      <p:ext uri="{BB962C8B-B14F-4D97-AF65-F5344CB8AC3E}">
        <p14:creationId xmlns:p14="http://schemas.microsoft.com/office/powerpoint/2010/main" val="308256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19</a:t>
            </a:r>
            <a:r>
              <a:rPr lang="en-US" baseline="30000" dirty="0"/>
              <a:t>th</a:t>
            </a:r>
            <a:r>
              <a:rPr lang="en-US" dirty="0"/>
              <a:t> March – Project Groups Initiation</a:t>
            </a:r>
          </a:p>
          <a:p>
            <a:r>
              <a:rPr lang="en-US" dirty="0"/>
              <a:t>2</a:t>
            </a:r>
            <a:r>
              <a:rPr lang="en-US" baseline="30000" dirty="0"/>
              <a:t>nd</a:t>
            </a:r>
            <a:r>
              <a:rPr lang="en-US" dirty="0"/>
              <a:t> April – Case Study Distribution</a:t>
            </a:r>
          </a:p>
          <a:p>
            <a:r>
              <a:rPr lang="en-US" dirty="0"/>
              <a:t>9</a:t>
            </a:r>
            <a:r>
              <a:rPr lang="en-US" baseline="30000" dirty="0"/>
              <a:t>th</a:t>
            </a:r>
            <a:r>
              <a:rPr lang="en-US" dirty="0"/>
              <a:t> April – Group Registration</a:t>
            </a:r>
          </a:p>
          <a:p>
            <a:pPr lvl="1"/>
            <a:r>
              <a:rPr lang="en-US" dirty="0"/>
              <a:t>Submission of Topic (3 topics)</a:t>
            </a:r>
          </a:p>
          <a:p>
            <a:pPr lvl="1"/>
            <a:r>
              <a:rPr lang="en-US" dirty="0"/>
              <a:t>Registration of Students for the Groups (5 Students per Group)</a:t>
            </a:r>
          </a:p>
          <a:p>
            <a:r>
              <a:rPr lang="en-US" dirty="0"/>
              <a:t>23</a:t>
            </a:r>
            <a:r>
              <a:rPr lang="en-US" baseline="30000" dirty="0"/>
              <a:t>rd</a:t>
            </a:r>
            <a:r>
              <a:rPr lang="en-US" dirty="0"/>
              <a:t> April, 30</a:t>
            </a:r>
            <a:r>
              <a:rPr lang="en-US" baseline="30000" dirty="0"/>
              <a:t>th</a:t>
            </a:r>
            <a:r>
              <a:rPr lang="en-US" dirty="0"/>
              <a:t> April and 7</a:t>
            </a:r>
            <a:r>
              <a:rPr lang="en-US" baseline="30000" dirty="0"/>
              <a:t>th</a:t>
            </a:r>
            <a:r>
              <a:rPr lang="en-US" dirty="0"/>
              <a:t> May – Progress Reviews</a:t>
            </a:r>
          </a:p>
          <a:p>
            <a:r>
              <a:rPr lang="en-US" dirty="0"/>
              <a:t>14</a:t>
            </a:r>
            <a:r>
              <a:rPr lang="en-US" baseline="30000" dirty="0"/>
              <a:t>th</a:t>
            </a:r>
            <a:r>
              <a:rPr lang="en-US" dirty="0"/>
              <a:t> May – Viva (Lecture, Tutorial and Lab Sessions) 	</a:t>
            </a:r>
            <a:r>
              <a:rPr lang="en-US" dirty="0">
                <a:solidFill>
                  <a:srgbClr val="FF0000"/>
                </a:solidFill>
              </a:rPr>
              <a:t>20 marks</a:t>
            </a:r>
          </a:p>
          <a:p>
            <a:r>
              <a:rPr lang="en-US" dirty="0"/>
              <a:t>21</a:t>
            </a:r>
            <a:r>
              <a:rPr lang="en-US" baseline="30000" dirty="0"/>
              <a:t>st</a:t>
            </a:r>
            <a:r>
              <a:rPr lang="en-US" dirty="0"/>
              <a:t> May – Final Report Submission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err="1"/>
              <a:t>Eg</a:t>
            </a:r>
            <a:r>
              <a:rPr lang="en-US" dirty="0"/>
              <a:t>: Civilian casualties in 9/11 attack</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err="1"/>
              <a:t>Eg</a:t>
            </a:r>
            <a:r>
              <a:rPr lang="en-US" dirty="0"/>
              <a:t>:</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lstStyle/>
          <a:p>
            <a:r>
              <a:rPr lang="en-US" dirty="0"/>
              <a:t>This academic case study is about an intensive analysis about a Software System with respect to a </a:t>
            </a:r>
            <a:r>
              <a:rPr lang="en-US" b="1" u="sng" dirty="0"/>
              <a:t>Single</a:t>
            </a:r>
            <a:r>
              <a:rPr lang="en-US" dirty="0"/>
              <a:t> Quality Attribute</a:t>
            </a:r>
          </a:p>
          <a:p>
            <a:endParaRPr lang="en-US" dirty="0"/>
          </a:p>
          <a:p>
            <a:pPr marL="0" indent="0">
              <a:buNone/>
            </a:pPr>
            <a:r>
              <a:rPr lang="en-US" dirty="0"/>
              <a:t>E.g. Scalability of Facebook's Architecture</a:t>
            </a:r>
          </a:p>
          <a:p>
            <a:endParaRPr lang="en-US" dirty="0"/>
          </a:p>
          <a:p>
            <a:r>
              <a:rPr lang="en-US" dirty="0"/>
              <a:t>Software/System </a:t>
            </a:r>
            <a:r>
              <a:rPr lang="en-US" dirty="0">
                <a:sym typeface="Wingdings" panose="05000000000000000000" pitchFamily="2" charset="2"/>
              </a:rPr>
              <a:t> Facebook</a:t>
            </a:r>
          </a:p>
          <a:p>
            <a:r>
              <a:rPr lang="en-US" dirty="0">
                <a:sym typeface="Wingdings" panose="05000000000000000000" pitchFamily="2" charset="2"/>
              </a:rPr>
              <a:t>Quality Attribute  Scalability</a:t>
            </a:r>
            <a:endParaRPr lang="en-US" dirty="0"/>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a:p>
        </p:txBody>
      </p:sp>
    </p:spTree>
    <p:extLst>
      <p:ext uri="{BB962C8B-B14F-4D97-AF65-F5344CB8AC3E}">
        <p14:creationId xmlns:p14="http://schemas.microsoft.com/office/powerpoint/2010/main" val="292838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may propose more than 1 topic if they are unsure if other groups have already taken that topic or if the proposed topic does not qualify for a case – however only 1 has to be finalized and register</a:t>
            </a:r>
          </a:p>
          <a:p>
            <a:r>
              <a:rPr lang="en-US" dirty="0"/>
              <a:t>No more than 4 groups should select Cases for the Same Domain and Same Quality Attribute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Domains</a:t>
            </a:r>
          </a:p>
        </p:txBody>
      </p:sp>
      <p:sp>
        <p:nvSpPr>
          <p:cNvPr id="3" name="Content Placeholder 2"/>
          <p:cNvSpPr>
            <a:spLocks noGrp="1"/>
          </p:cNvSpPr>
          <p:nvPr>
            <p:ph idx="1"/>
          </p:nvPr>
        </p:nvSpPr>
        <p:spPr/>
        <p:txBody>
          <a:bodyPr/>
          <a:lstStyle/>
          <a:p>
            <a:r>
              <a:rPr lang="en-US" dirty="0"/>
              <a:t>A Group must select a Software System that belongs to one of the following domains</a:t>
            </a:r>
          </a:p>
          <a:p>
            <a:pPr lvl="1"/>
            <a:r>
              <a:rPr lang="en-US" dirty="0"/>
              <a:t>Social Networks</a:t>
            </a:r>
          </a:p>
          <a:p>
            <a:pPr lvl="1"/>
            <a:r>
              <a:rPr lang="en-US" dirty="0"/>
              <a:t>Mobile Software / Platforms</a:t>
            </a:r>
          </a:p>
          <a:p>
            <a:pPr lvl="1"/>
            <a:r>
              <a:rPr lang="en-US" dirty="0"/>
              <a:t>Enterprise / Cloud Software</a:t>
            </a:r>
          </a:p>
          <a:p>
            <a:pPr lvl="1"/>
            <a:r>
              <a:rPr lang="en-US" dirty="0"/>
              <a:t>IoT Software / Platforms</a:t>
            </a:r>
          </a:p>
          <a:p>
            <a:endParaRPr lang="en-US" dirty="0"/>
          </a:p>
          <a:p>
            <a:pPr marL="0" indent="0">
              <a:buNone/>
            </a:pPr>
            <a:r>
              <a:rPr lang="en-US" dirty="0">
                <a:solidFill>
                  <a:srgbClr val="FF0000"/>
                </a:solidFill>
              </a:rPr>
              <a:t>NOTE: Domains that are not listed above can be selected only under special circumstances and subjected to special approval</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a:p>
        </p:txBody>
      </p:sp>
    </p:spTree>
    <p:extLst>
      <p:ext uri="{BB962C8B-B14F-4D97-AF65-F5344CB8AC3E}">
        <p14:creationId xmlns:p14="http://schemas.microsoft.com/office/powerpoint/2010/main" val="136056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Quality Attributes</a:t>
            </a:r>
          </a:p>
        </p:txBody>
      </p:sp>
      <p:sp>
        <p:nvSpPr>
          <p:cNvPr id="3" name="Content Placeholder 2"/>
          <p:cNvSpPr>
            <a:spLocks noGrp="1"/>
          </p:cNvSpPr>
          <p:nvPr>
            <p:ph idx="1"/>
          </p:nvPr>
        </p:nvSpPr>
        <p:spPr/>
        <p:txBody>
          <a:bodyPr/>
          <a:lstStyle/>
          <a:p>
            <a:r>
              <a:rPr lang="en-US" dirty="0"/>
              <a:t>A Group must select a Quality Attribute from following for their Case Study for the selected Software System</a:t>
            </a:r>
          </a:p>
          <a:p>
            <a:pPr lvl="1"/>
            <a:r>
              <a:rPr lang="en-US" dirty="0"/>
              <a:t>Performance</a:t>
            </a:r>
          </a:p>
          <a:p>
            <a:pPr lvl="1"/>
            <a:r>
              <a:rPr lang="en-US" dirty="0"/>
              <a:t>Reliability</a:t>
            </a:r>
          </a:p>
          <a:p>
            <a:pPr lvl="1"/>
            <a:r>
              <a:rPr lang="en-US" dirty="0"/>
              <a:t>Security</a:t>
            </a:r>
          </a:p>
          <a:p>
            <a:pPr lvl="1"/>
            <a:r>
              <a:rPr lang="en-US" dirty="0"/>
              <a:t>Scalability</a:t>
            </a:r>
          </a:p>
          <a:p>
            <a:pPr lvl="1"/>
            <a:r>
              <a:rPr lang="en-US" dirty="0"/>
              <a:t>Interoperability</a:t>
            </a:r>
          </a:p>
          <a:p>
            <a:pPr marL="457200" lvl="1" indent="0">
              <a:buNone/>
            </a:pPr>
            <a:endParaRPr lang="en-US" dirty="0"/>
          </a:p>
          <a:p>
            <a:pPr marL="0" indent="0">
              <a:buNone/>
            </a:pPr>
            <a:r>
              <a:rPr lang="en-US" dirty="0">
                <a:solidFill>
                  <a:srgbClr val="FF0000"/>
                </a:solidFill>
              </a:rPr>
              <a:t>NOTE: Quality Attributes that are not listed above can be selected only under special circumstances and subjected to special approval</a:t>
            </a:r>
          </a:p>
        </p:txBody>
      </p:sp>
      <p:sp>
        <p:nvSpPr>
          <p:cNvPr id="4" name="Date Placeholder 3"/>
          <p:cNvSpPr>
            <a:spLocks noGrp="1"/>
          </p:cNvSpPr>
          <p:nvPr>
            <p:ph type="dt" sz="half" idx="10"/>
          </p:nvPr>
        </p:nvSpPr>
        <p:spPr/>
        <p:txBody>
          <a:bodyPr/>
          <a:lstStyle/>
          <a:p>
            <a:r>
              <a:rPr lang="en-US"/>
              <a:t>SE 3030 (SLIIT)</a:t>
            </a:r>
          </a:p>
        </p:txBody>
      </p:sp>
      <p:sp>
        <p:nvSpPr>
          <p:cNvPr id="5" name="Footer Placeholder 4"/>
          <p:cNvSpPr>
            <a:spLocks noGrp="1"/>
          </p:cNvSpPr>
          <p:nvPr>
            <p:ph type="ftr" sz="quarter" idx="11"/>
          </p:nvPr>
        </p:nvSpPr>
        <p:spPr/>
        <p:txBody>
          <a:bodyPr/>
          <a:lstStyle/>
          <a:p>
            <a:r>
              <a:rPr lang="pt-BR"/>
              <a:t>by Chathura R De Silva</a:t>
            </a:r>
            <a:endParaRPr lang="en-US"/>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a:p>
        </p:txBody>
      </p:sp>
    </p:spTree>
    <p:extLst>
      <p:ext uri="{BB962C8B-B14F-4D97-AF65-F5344CB8AC3E}">
        <p14:creationId xmlns:p14="http://schemas.microsoft.com/office/powerpoint/2010/main" val="4241857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1074</Words>
  <Application>Microsoft Office PowerPoint</Application>
  <PresentationFormat>Widescreen</PresentationFormat>
  <Paragraphs>170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Case Study</vt:lpstr>
      <vt:lpstr>Schedule</vt:lpstr>
      <vt:lpstr>What is a Case Study?</vt:lpstr>
      <vt:lpstr>The Basics</vt:lpstr>
      <vt:lpstr>Scope</vt:lpstr>
      <vt:lpstr>Topic Selection</vt:lpstr>
      <vt:lpstr>Topic Selection – Rules</vt:lpstr>
      <vt:lpstr>Topic Selection – Domains</vt:lpstr>
      <vt:lpstr>Topic Selection – Quality Attributes</vt:lpstr>
      <vt:lpstr>Expectations</vt:lpstr>
      <vt:lpstr>Report Format Guideline</vt:lpstr>
      <vt:lpstr>PowerPoint Presentation</vt:lpstr>
      <vt:lpstr>Group Registration</vt:lpstr>
      <vt:lpstr>Viva &amp; Report Evaluation</vt:lpstr>
      <vt:lpstr>Group Registration Form</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92</cp:revision>
  <dcterms:created xsi:type="dcterms:W3CDTF">2017-02-19T05:03:12Z</dcterms:created>
  <dcterms:modified xsi:type="dcterms:W3CDTF">2017-04-02T02:33:10Z</dcterms:modified>
</cp:coreProperties>
</file>