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2/6/2014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2/6/2014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374303">
            <a:off x="1384798" y="1989730"/>
            <a:ext cx="5805268" cy="2868168"/>
          </a:xfrm>
        </p:spPr>
        <p:txBody>
          <a:bodyPr/>
          <a:lstStyle/>
          <a:p>
            <a:r>
              <a:rPr lang="en-US" dirty="0" smtClean="0"/>
              <a:t>Aqua </a:t>
            </a:r>
            <a:r>
              <a:rPr lang="en-US" dirty="0" smtClean="0"/>
              <a:t>framework</a:t>
            </a:r>
            <a:br>
              <a:rPr lang="en-US" dirty="0" smtClean="0"/>
            </a:br>
            <a:endParaRPr lang="en-US" dirty="0"/>
          </a:p>
        </p:txBody>
      </p:sp>
      <p:sp>
        <p:nvSpPr>
          <p:cNvPr id="3" name="Subtitle 2"/>
          <p:cNvSpPr>
            <a:spLocks noGrp="1"/>
          </p:cNvSpPr>
          <p:nvPr>
            <p:ph type="subTitle" idx="1"/>
          </p:nvPr>
        </p:nvSpPr>
        <p:spPr>
          <a:xfrm rot="20373959">
            <a:off x="3003114" y="3906210"/>
            <a:ext cx="5114778" cy="1101248"/>
          </a:xfrm>
        </p:spPr>
        <p:txBody>
          <a:bodyPr/>
          <a:lstStyle/>
          <a:p>
            <a:r>
              <a:rPr lang="en-US" dirty="0" smtClean="0"/>
              <a:t>- An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Control Library</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90000"/>
              </a:lnSpc>
            </a:pPr>
            <a:r>
              <a:rPr lang="en-US" dirty="0" smtClean="0"/>
              <a:t>The Control Library is a pool of all the controls.</a:t>
            </a:r>
          </a:p>
          <a:p>
            <a:pPr algn="just">
              <a:lnSpc>
                <a:spcPct val="90000"/>
              </a:lnSpc>
            </a:pPr>
            <a:endParaRPr lang="en-US" dirty="0" smtClean="0"/>
          </a:p>
          <a:p>
            <a:pPr algn="just">
              <a:lnSpc>
                <a:spcPct val="90000"/>
              </a:lnSpc>
            </a:pPr>
            <a:r>
              <a:rPr lang="en-US" dirty="0" smtClean="0"/>
              <a:t>Provides a wrapper around the standard dot net controls.</a:t>
            </a:r>
          </a:p>
          <a:p>
            <a:pPr algn="just">
              <a:lnSpc>
                <a:spcPct val="90000"/>
              </a:lnSpc>
              <a:buFont typeface="Wingdings" pitchFamily="2" charset="2"/>
              <a:buNone/>
            </a:pPr>
            <a:endParaRPr lang="en-US" dirty="0" smtClean="0"/>
          </a:p>
          <a:p>
            <a:pPr algn="just">
              <a:lnSpc>
                <a:spcPct val="90000"/>
              </a:lnSpc>
            </a:pPr>
            <a:r>
              <a:rPr lang="en-US" dirty="0" smtClean="0"/>
              <a:t>All the controls implements a common interface with methods </a:t>
            </a:r>
            <a:r>
              <a:rPr lang="en-US" dirty="0" err="1" smtClean="0"/>
              <a:t>SetData</a:t>
            </a:r>
            <a:r>
              <a:rPr lang="en-US" dirty="0" smtClean="0"/>
              <a:t>() and </a:t>
            </a:r>
            <a:r>
              <a:rPr lang="en-US" dirty="0" err="1" smtClean="0"/>
              <a:t>GetData</a:t>
            </a:r>
            <a:r>
              <a:rPr lang="en-US" dirty="0" smtClean="0"/>
              <a:t>().</a:t>
            </a:r>
          </a:p>
          <a:p>
            <a:pPr algn="just">
              <a:lnSpc>
                <a:spcPct val="90000"/>
              </a:lnSpc>
            </a:pPr>
            <a:endParaRPr lang="en-US" dirty="0" smtClean="0"/>
          </a:p>
          <a:p>
            <a:pPr algn="just">
              <a:lnSpc>
                <a:spcPct val="90000"/>
              </a:lnSpc>
            </a:pPr>
            <a:r>
              <a:rPr lang="en-US" dirty="0" smtClean="0"/>
              <a:t>The User Interface Designer will design the screens of application by dragging and Dropping controls on the screen and setting the properties of the control in an IDE tool.</a:t>
            </a:r>
          </a:p>
          <a:p>
            <a:pPr algn="just">
              <a:lnSpc>
                <a:spcPct val="90000"/>
              </a:lnSpc>
            </a:pPr>
            <a:endParaRPr lang="en-US" dirty="0" smtClean="0"/>
          </a:p>
          <a:p>
            <a:pPr algn="just">
              <a:lnSpc>
                <a:spcPct val="90000"/>
              </a:lnSpc>
            </a:pPr>
            <a:r>
              <a:rPr lang="en-US" dirty="0" smtClean="0"/>
              <a:t>All the Controls will be in a namespace </a:t>
            </a:r>
            <a:r>
              <a:rPr lang="en-US" dirty="0" err="1" smtClean="0"/>
              <a:t>Liberty.Framework.ControlLibrary.ControlName</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System services</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None/>
            </a:pPr>
            <a:r>
              <a:rPr lang="en-US" dirty="0" smtClean="0"/>
              <a:t>Common Services used </a:t>
            </a:r>
          </a:p>
          <a:p>
            <a:pPr algn="just">
              <a:buFont typeface="Wingdings" pitchFamily="2" charset="2"/>
              <a:buNone/>
            </a:pPr>
            <a:endParaRPr lang="en-US" dirty="0" smtClean="0"/>
          </a:p>
          <a:p>
            <a:pPr lvl="1" algn="just"/>
            <a:r>
              <a:rPr lang="en-US" dirty="0" smtClean="0"/>
              <a:t>Configuration</a:t>
            </a:r>
          </a:p>
          <a:p>
            <a:pPr lvl="1" algn="just"/>
            <a:endParaRPr lang="en-US" dirty="0" smtClean="0"/>
          </a:p>
          <a:p>
            <a:pPr lvl="1" algn="just"/>
            <a:r>
              <a:rPr lang="en-US" dirty="0" smtClean="0"/>
              <a:t>Caching</a:t>
            </a:r>
          </a:p>
          <a:p>
            <a:pPr lvl="1" algn="just"/>
            <a:endParaRPr lang="en-US" dirty="0" smtClean="0"/>
          </a:p>
          <a:p>
            <a:pPr lvl="1" algn="just"/>
            <a:r>
              <a:rPr lang="en-US" dirty="0" smtClean="0"/>
              <a:t>Logging</a:t>
            </a:r>
          </a:p>
          <a:p>
            <a:pPr lvl="1" algn="just"/>
            <a:endParaRPr lang="en-US" dirty="0" smtClean="0"/>
          </a:p>
          <a:p>
            <a:pPr lvl="1" algn="just"/>
            <a:r>
              <a:rPr lang="en-US" dirty="0" smtClean="0"/>
              <a:t>Exception Handling</a:t>
            </a:r>
          </a:p>
          <a:p>
            <a:pPr lvl="1" algn="just"/>
            <a:endParaRPr lang="en-US" dirty="0" smtClean="0"/>
          </a:p>
          <a:p>
            <a:pPr lvl="1" algn="just"/>
            <a:r>
              <a:rPr lang="en-US" dirty="0" smtClean="0"/>
              <a:t>Authorization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Manager</a:t>
            </a:r>
            <a:endParaRPr lang="en-US" dirty="0"/>
          </a:p>
        </p:txBody>
      </p:sp>
      <p:sp>
        <p:nvSpPr>
          <p:cNvPr id="3" name="Content Placeholder 2"/>
          <p:cNvSpPr>
            <a:spLocks noGrp="1"/>
          </p:cNvSpPr>
          <p:nvPr>
            <p:ph idx="1"/>
          </p:nvPr>
        </p:nvSpPr>
        <p:spPr/>
        <p:txBody>
          <a:bodyPr/>
          <a:lstStyle/>
          <a:p>
            <a:pPr algn="just"/>
            <a:r>
              <a:rPr lang="en-US" dirty="0" smtClean="0"/>
              <a:t>The Service Manager is a generic service which manages all the Business and System components and Services from a local or remote location.</a:t>
            </a:r>
          </a:p>
          <a:p>
            <a:pPr algn="just"/>
            <a:endParaRPr lang="en-US" dirty="0" smtClean="0"/>
          </a:p>
          <a:p>
            <a:pPr algn="just"/>
            <a:r>
              <a:rPr lang="en-US" dirty="0" smtClean="0"/>
              <a:t>The Type of service to be retrieved is configurable.</a:t>
            </a:r>
          </a:p>
          <a:p>
            <a:pPr algn="just"/>
            <a:endParaRPr lang="en-US" dirty="0" smtClean="0"/>
          </a:p>
          <a:p>
            <a:pPr algn="just"/>
            <a:r>
              <a:rPr lang="en-US" dirty="0" smtClean="0"/>
              <a:t>It is essentially a layer of Abstraction between the Application and the Business Services.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Business Service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Controller requests the Business Service to get a particular Service by passing the required Input Data.</a:t>
            </a:r>
          </a:p>
          <a:p>
            <a:pPr algn="just">
              <a:buFont typeface="Wingdings" pitchFamily="2" charset="2"/>
              <a:buNone/>
            </a:pPr>
            <a:endParaRPr lang="en-US" dirty="0" smtClean="0"/>
          </a:p>
          <a:p>
            <a:pPr algn="just"/>
            <a:r>
              <a:rPr lang="en-US" dirty="0" smtClean="0"/>
              <a:t>BS includes asynchronous/synchronous method.</a:t>
            </a:r>
          </a:p>
          <a:p>
            <a:pPr algn="just">
              <a:buFont typeface="Wingdings" pitchFamily="2" charset="2"/>
              <a:buNone/>
            </a:pPr>
            <a:endParaRPr lang="en-US" dirty="0" smtClean="0"/>
          </a:p>
          <a:p>
            <a:pPr algn="just"/>
            <a:r>
              <a:rPr lang="en-US" dirty="0" smtClean="0"/>
              <a:t>Framework Business Service</a:t>
            </a:r>
          </a:p>
          <a:p>
            <a:pPr algn="just"/>
            <a:endParaRPr lang="en-US" dirty="0" smtClean="0"/>
          </a:p>
          <a:p>
            <a:pPr algn="just"/>
            <a:r>
              <a:rPr lang="en-US" dirty="0" smtClean="0"/>
              <a:t>Custom Business Service</a:t>
            </a:r>
          </a:p>
          <a:p>
            <a:pPr algn="just"/>
            <a:endParaRPr lang="en-US" dirty="0" smtClean="0"/>
          </a:p>
          <a:p>
            <a:pPr algn="just"/>
            <a:r>
              <a:rPr lang="en-US" dirty="0" smtClean="0"/>
              <a:t>Streaming Service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sp>
        <p:nvSpPr>
          <p:cNvPr id="3" name="Content Placeholder 2"/>
          <p:cNvSpPr>
            <a:spLocks noGrp="1"/>
          </p:cNvSpPr>
          <p:nvPr>
            <p:ph idx="1"/>
          </p:nvPr>
        </p:nvSpPr>
        <p:spPr/>
        <p:txBody>
          <a:bodyPr/>
          <a:lstStyle/>
          <a:p>
            <a:r>
              <a:rPr lang="en-US" dirty="0" smtClean="0"/>
              <a:t>Transformers used to translation the request and response data to the remote services</a:t>
            </a:r>
          </a:p>
          <a:p>
            <a:pPr>
              <a:buFont typeface="Wingdings" pitchFamily="2" charset="2"/>
              <a:buNone/>
            </a:pPr>
            <a:endParaRPr lang="en-US" dirty="0" smtClean="0"/>
          </a:p>
          <a:p>
            <a:r>
              <a:rPr lang="en-US" dirty="0" smtClean="0"/>
              <a:t>Remote service can be web services or any other form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Adapters</a:t>
            </a:r>
            <a:endParaRPr lang="en-US" dirty="0"/>
          </a:p>
        </p:txBody>
      </p:sp>
      <p:sp>
        <p:nvSpPr>
          <p:cNvPr id="3" name="Content Placeholder 2"/>
          <p:cNvSpPr>
            <a:spLocks noGrp="1"/>
          </p:cNvSpPr>
          <p:nvPr>
            <p:ph idx="1"/>
          </p:nvPr>
        </p:nvSpPr>
        <p:spPr/>
        <p:txBody>
          <a:bodyPr/>
          <a:lstStyle/>
          <a:p>
            <a:pPr algn="just"/>
            <a:r>
              <a:rPr lang="en-US" dirty="0" smtClean="0"/>
              <a:t>Adapters for each kind of remote services needed</a:t>
            </a:r>
          </a:p>
          <a:p>
            <a:pPr lvl="1" algn="just"/>
            <a:r>
              <a:rPr lang="en-US" dirty="0" smtClean="0"/>
              <a:t>Soap adapter – Web services</a:t>
            </a:r>
          </a:p>
          <a:p>
            <a:pPr lvl="1" algn="just"/>
            <a:r>
              <a:rPr lang="en-US" dirty="0" smtClean="0"/>
              <a:t>TAP adapter   - Tap messages</a:t>
            </a:r>
          </a:p>
          <a:p>
            <a:pPr lvl="1" algn="just"/>
            <a:r>
              <a:rPr lang="en-US" dirty="0" smtClean="0"/>
              <a:t>ICE adapter   -  ICE interface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Components</a:t>
            </a:r>
            <a:endParaRPr lang="en-US" dirty="0"/>
          </a:p>
        </p:txBody>
      </p:sp>
      <p:sp>
        <p:nvSpPr>
          <p:cNvPr id="3" name="Content Placeholder 2"/>
          <p:cNvSpPr>
            <a:spLocks noGrp="1"/>
          </p:cNvSpPr>
          <p:nvPr>
            <p:ph idx="1"/>
          </p:nvPr>
        </p:nvSpPr>
        <p:spPr/>
        <p:txBody>
          <a:bodyPr/>
          <a:lstStyle/>
          <a:p>
            <a:r>
              <a:rPr lang="en-US" dirty="0" smtClean="0"/>
              <a:t>Download Manager</a:t>
            </a:r>
          </a:p>
          <a:p>
            <a:endParaRPr lang="en-US" dirty="0" smtClean="0"/>
          </a:p>
          <a:p>
            <a:r>
              <a:rPr lang="en-US" dirty="0" err="1" smtClean="0"/>
              <a:t>BootStrapper</a:t>
            </a:r>
            <a:endParaRPr lang="en-US" dirty="0" smtClean="0"/>
          </a:p>
          <a:p>
            <a:endParaRPr lang="en-US" dirty="0" smtClean="0"/>
          </a:p>
          <a:p>
            <a:r>
              <a:rPr lang="en-US" dirty="0" smtClean="0"/>
              <a:t>Validation Manager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effectLst>
                  <a:outerShdw blurRad="38100" dist="38100" dir="2700000" algn="tl">
                    <a:srgbClr val="C0C0C0"/>
                  </a:outerShdw>
                </a:effectLst>
              </a:rPr>
              <a:t>About MVC Pattern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In a complex applications that present a large amount of data to the user, a developer often wishes to separate data (model) and user interface (view), so any changes to the user interface will not affect data handling, and the data can be reorganized without changing the user interface.</a:t>
            </a:r>
          </a:p>
          <a:p>
            <a:pPr algn="just">
              <a:buFont typeface="Wingdings" pitchFamily="2" charset="2"/>
              <a:buNone/>
            </a:pPr>
            <a:endParaRPr lang="en-US" dirty="0" smtClean="0"/>
          </a:p>
          <a:p>
            <a:pPr algn="just"/>
            <a:r>
              <a:rPr lang="en-US" dirty="0" smtClean="0"/>
              <a:t>The model-view-controller solves the problem by decoupling data access and business logic from data presentation and user interaction, by introducing an intermediate component: the controller.</a:t>
            </a:r>
          </a:p>
          <a:p>
            <a:pPr algn="just"/>
            <a:endParaRPr lang="en-US" dirty="0" smtClean="0"/>
          </a:p>
          <a:p>
            <a:pPr algn="just"/>
            <a:r>
              <a:rPr lang="en-US" dirty="0" smtClean="0"/>
              <a:t>An application can be split into separate layers: presentation (UI), domain logic, and data access.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effectLst>
                  <a:outerShdw blurRad="38100" dist="38100" dir="2700000" algn="tl">
                    <a:srgbClr val="C0C0C0"/>
                  </a:outerShdw>
                </a:effectLst>
              </a:rPr>
              <a:t>About MVC Pattern </a:t>
            </a:r>
            <a:r>
              <a:rPr lang="en-US" sz="4400" dirty="0" smtClean="0">
                <a:effectLst>
                  <a:outerShdw blurRad="38100" dist="38100" dir="2700000" algn="tl">
                    <a:srgbClr val="C0C0C0"/>
                  </a:outerShdw>
                </a:effectLst>
              </a:rPr>
              <a:t>(</a:t>
            </a:r>
            <a:r>
              <a:rPr lang="en-US" sz="4400" dirty="0" err="1" smtClean="0">
                <a:effectLst>
                  <a:outerShdw blurRad="38100" dist="38100" dir="2700000" algn="tl">
                    <a:srgbClr val="C0C0C0"/>
                  </a:outerShdw>
                </a:effectLst>
              </a:rPr>
              <a:t>Contd</a:t>
            </a:r>
            <a:r>
              <a:rPr lang="en-US" sz="4400" dirty="0" smtClean="0">
                <a:effectLst>
                  <a:outerShdw blurRad="38100" dist="38100" dir="2700000" algn="tl">
                    <a:srgbClr val="C0C0C0"/>
                  </a:outerShdw>
                </a:effectLst>
              </a:rPr>
              <a:t>…)</a:t>
            </a:r>
            <a:endParaRPr lang="en-US" dirty="0"/>
          </a:p>
        </p:txBody>
      </p:sp>
      <p:sp>
        <p:nvSpPr>
          <p:cNvPr id="3" name="Content Placeholder 2"/>
          <p:cNvSpPr>
            <a:spLocks noGrp="1"/>
          </p:cNvSpPr>
          <p:nvPr>
            <p:ph idx="1"/>
          </p:nvPr>
        </p:nvSpPr>
        <p:spPr>
          <a:xfrm>
            <a:off x="457200" y="1935480"/>
            <a:ext cx="4343400" cy="4389120"/>
          </a:xfrm>
        </p:spPr>
        <p:txBody>
          <a:bodyPr>
            <a:normAutofit fontScale="70000" lnSpcReduction="20000"/>
          </a:bodyPr>
          <a:lstStyle/>
          <a:p>
            <a:pPr>
              <a:lnSpc>
                <a:spcPct val="90000"/>
              </a:lnSpc>
            </a:pPr>
            <a:r>
              <a:rPr lang="en-US" sz="2800" dirty="0" smtClean="0"/>
              <a:t>In MVC the presentation layer is further separated into view and controller.</a:t>
            </a:r>
          </a:p>
          <a:p>
            <a:pPr>
              <a:lnSpc>
                <a:spcPct val="90000"/>
              </a:lnSpc>
            </a:pPr>
            <a:endParaRPr lang="en-US" sz="2800" dirty="0" smtClean="0"/>
          </a:p>
          <a:p>
            <a:pPr>
              <a:lnSpc>
                <a:spcPct val="90000"/>
              </a:lnSpc>
            </a:pPr>
            <a:r>
              <a:rPr lang="en-US" sz="2800" dirty="0" smtClean="0"/>
              <a:t>Model </a:t>
            </a:r>
          </a:p>
          <a:p>
            <a:pPr algn="just">
              <a:lnSpc>
                <a:spcPct val="90000"/>
              </a:lnSpc>
              <a:buFont typeface="Wingdings" pitchFamily="2" charset="2"/>
              <a:buNone/>
            </a:pPr>
            <a:r>
              <a:rPr lang="en-US" sz="2800" dirty="0" smtClean="0"/>
              <a:t>		Domain-specific representation of the information that the application operates. Domain logic adds meaning to raw data.</a:t>
            </a:r>
          </a:p>
          <a:p>
            <a:pPr algn="just">
              <a:lnSpc>
                <a:spcPct val="90000"/>
              </a:lnSpc>
              <a:buFont typeface="Wingdings" pitchFamily="2" charset="2"/>
              <a:buNone/>
            </a:pPr>
            <a:endParaRPr lang="en-US" sz="2800" dirty="0" smtClean="0"/>
          </a:p>
          <a:p>
            <a:pPr algn="just">
              <a:lnSpc>
                <a:spcPct val="90000"/>
              </a:lnSpc>
              <a:buFont typeface="Wingdings" pitchFamily="2" charset="2"/>
              <a:buNone/>
            </a:pPr>
            <a:r>
              <a:rPr lang="en-US" sz="2800" dirty="0" smtClean="0"/>
              <a:t> 		Many applications use a persistent storage mechanism to store data. MVC does not specifically mention the data access layer because it is understood to be underneath or encapsulated by the Model.</a:t>
            </a:r>
            <a:endParaRPr lang="en-US" sz="2000" dirty="0" smtClean="0"/>
          </a:p>
          <a:p>
            <a:endParaRPr lang="en-US" dirty="0"/>
          </a:p>
        </p:txBody>
      </p:sp>
      <p:pic>
        <p:nvPicPr>
          <p:cNvPr id="6" name="Picture 5" descr="ModelViewControllerDiagram"/>
          <p:cNvPicPr>
            <a:picLocks noChangeAspect="1" noChangeArrowheads="1"/>
          </p:cNvPicPr>
          <p:nvPr/>
        </p:nvPicPr>
        <p:blipFill>
          <a:blip r:embed="rId2"/>
          <a:srcRect/>
          <a:stretch>
            <a:fillRect/>
          </a:stretch>
        </p:blipFill>
        <p:spPr>
          <a:xfrm>
            <a:off x="4824413" y="2921000"/>
            <a:ext cx="4014787" cy="1889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effectLst>
                  <a:outerShdw blurRad="38100" dist="38100" dir="2700000" algn="tl">
                    <a:srgbClr val="C0C0C0"/>
                  </a:outerShdw>
                </a:effectLst>
              </a:rPr>
              <a:t>About MVC Pattern </a:t>
            </a:r>
            <a:r>
              <a:rPr lang="en-US" sz="4400" dirty="0" smtClean="0">
                <a:effectLst>
                  <a:outerShdw blurRad="38100" dist="38100" dir="2700000" algn="tl">
                    <a:srgbClr val="C0C0C0"/>
                  </a:outerShdw>
                </a:effectLst>
              </a:rPr>
              <a:t>(</a:t>
            </a:r>
            <a:r>
              <a:rPr lang="en-US" sz="4400" dirty="0" err="1" smtClean="0">
                <a:effectLst>
                  <a:outerShdw blurRad="38100" dist="38100" dir="2700000" algn="tl">
                    <a:srgbClr val="C0C0C0"/>
                  </a:outerShdw>
                </a:effectLst>
              </a:rPr>
              <a:t>Contd</a:t>
            </a:r>
            <a:r>
              <a:rPr lang="en-US" sz="4400" dirty="0" smtClean="0">
                <a:effectLst>
                  <a:outerShdw blurRad="38100" dist="38100" dir="2700000" algn="tl">
                    <a:srgbClr val="C0C0C0"/>
                  </a:outerShdw>
                </a:effectLst>
              </a:rPr>
              <a:t>…)</a:t>
            </a:r>
            <a:endParaRPr lang="en-US" dirty="0"/>
          </a:p>
        </p:txBody>
      </p:sp>
      <p:sp>
        <p:nvSpPr>
          <p:cNvPr id="3" name="Content Placeholder 2"/>
          <p:cNvSpPr>
            <a:spLocks noGrp="1"/>
          </p:cNvSpPr>
          <p:nvPr>
            <p:ph idx="1"/>
          </p:nvPr>
        </p:nvSpPr>
        <p:spPr/>
        <p:txBody>
          <a:bodyPr/>
          <a:lstStyle/>
          <a:p>
            <a:pPr algn="just"/>
            <a:r>
              <a:rPr lang="en-US" dirty="0" smtClean="0"/>
              <a:t>View </a:t>
            </a:r>
          </a:p>
          <a:p>
            <a:pPr algn="just">
              <a:buFont typeface="Wingdings" pitchFamily="2" charset="2"/>
              <a:buNone/>
            </a:pPr>
            <a:r>
              <a:rPr lang="en-US" dirty="0" smtClean="0"/>
              <a:t>	Renders the model into a form suitable for interaction, typically a user interface element. Multiple views can exist for a single model for different purposes.</a:t>
            </a:r>
          </a:p>
          <a:p>
            <a:pPr algn="just">
              <a:buFont typeface="Wingdings" pitchFamily="2" charset="2"/>
              <a:buNone/>
            </a:pPr>
            <a:endParaRPr lang="en-US" dirty="0" smtClean="0"/>
          </a:p>
          <a:p>
            <a:pPr algn="just"/>
            <a:r>
              <a:rPr lang="en-US" dirty="0" smtClean="0"/>
              <a:t>Controller </a:t>
            </a:r>
          </a:p>
          <a:p>
            <a:pPr algn="just">
              <a:buFont typeface="Wingdings" pitchFamily="2" charset="2"/>
              <a:buNone/>
            </a:pPr>
            <a:r>
              <a:rPr lang="en-US" dirty="0" smtClean="0"/>
              <a:t>	Processes and responds to events, typically user actions, and may invoke changes on the model.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effectLst>
                  <a:outerShdw blurRad="38100" dist="38100" dir="2700000" algn="tl">
                    <a:srgbClr val="C0C0C0"/>
                  </a:outerShdw>
                </a:effectLst>
              </a:rPr>
              <a:t>About Microsoft UIPAB</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Framework for developing user interface processes.</a:t>
            </a:r>
          </a:p>
          <a:p>
            <a:pPr algn="just"/>
            <a:endParaRPr lang="en-US" dirty="0" smtClean="0"/>
          </a:p>
          <a:p>
            <a:pPr algn="just"/>
            <a:r>
              <a:rPr lang="en-US" dirty="0" smtClean="0"/>
              <a:t>Separate the control flow (navigation) from the pages, forms, and controls that the user interacts with.</a:t>
            </a:r>
          </a:p>
          <a:p>
            <a:pPr algn="just"/>
            <a:endParaRPr lang="en-US" dirty="0" smtClean="0"/>
          </a:p>
          <a:p>
            <a:pPr algn="just"/>
            <a:r>
              <a:rPr lang="en-US" dirty="0" smtClean="0"/>
              <a:t>Abstract state management for a use case from the forms and controls working on that data. </a:t>
            </a:r>
          </a:p>
          <a:p>
            <a:pPr algn="just"/>
            <a:endParaRPr lang="en-US" dirty="0" smtClean="0"/>
          </a:p>
          <a:p>
            <a:pPr algn="just"/>
            <a:r>
              <a:rPr lang="en-US" dirty="0" smtClean="0"/>
              <a:t>Enable the use of the same programming model for different types of application.</a:t>
            </a:r>
          </a:p>
          <a:p>
            <a:pPr algn="just"/>
            <a:endParaRPr lang="en-US" dirty="0" smtClean="0"/>
          </a:p>
          <a:p>
            <a:pPr algn="just"/>
            <a:r>
              <a:rPr lang="en-US" dirty="0" smtClean="0"/>
              <a:t>Write applications that manage users' tasks in complex scenarios.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effectLst>
                  <a:outerShdw blurRad="38100" dist="38100" dir="2700000" algn="tl">
                    <a:srgbClr val="C0C0C0"/>
                  </a:outerShdw>
                </a:effectLst>
              </a:rPr>
              <a:t>Microsoft UIPAB</a:t>
            </a:r>
            <a:endParaRPr lang="en-US" dirty="0"/>
          </a:p>
        </p:txBody>
      </p:sp>
      <p:pic>
        <p:nvPicPr>
          <p:cNvPr id="4" name="Picture 9" descr="ms998252"/>
          <p:cNvPicPr>
            <a:picLocks noGrp="1" noChangeAspect="1" noChangeArrowheads="1"/>
          </p:cNvPicPr>
          <p:nvPr>
            <p:ph idx="1"/>
          </p:nvPr>
        </p:nvPicPr>
        <p:blipFill>
          <a:blip r:embed="rId2"/>
          <a:srcRect/>
          <a:stretch>
            <a:fillRect/>
          </a:stretch>
        </p:blipFill>
        <p:spPr>
          <a:xfrm>
            <a:off x="2034210" y="1935163"/>
            <a:ext cx="5075580"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effectLst>
                  <a:outerShdw blurRad="38100" dist="38100" dir="2700000" algn="tl">
                    <a:srgbClr val="C0C0C0"/>
                  </a:outerShdw>
                </a:effectLst>
              </a:rPr>
              <a:t>Features of </a:t>
            </a:r>
            <a:r>
              <a:rPr lang="en-US" sz="5400" dirty="0" smtClean="0">
                <a:effectLst>
                  <a:outerShdw blurRad="38100" dist="38100" dir="2700000" algn="tl">
                    <a:srgbClr val="C0C0C0"/>
                  </a:outerShdw>
                </a:effectLst>
              </a:rPr>
              <a:t>Aqua </a:t>
            </a:r>
            <a:r>
              <a:rPr lang="en-US" sz="5400" dirty="0" smtClean="0">
                <a:effectLst>
                  <a:outerShdw blurRad="38100" dist="38100" dir="2700000" algn="tl">
                    <a:srgbClr val="C0C0C0"/>
                  </a:outerShdw>
                </a:effectLst>
              </a:rPr>
              <a:t>Framework</a:t>
            </a:r>
            <a:endParaRPr lang="en-US" dirty="0"/>
          </a:p>
        </p:txBody>
      </p:sp>
      <p:sp>
        <p:nvSpPr>
          <p:cNvPr id="3" name="Content Placeholder 2"/>
          <p:cNvSpPr>
            <a:spLocks noGrp="1"/>
          </p:cNvSpPr>
          <p:nvPr>
            <p:ph idx="1"/>
          </p:nvPr>
        </p:nvSpPr>
        <p:spPr/>
        <p:txBody>
          <a:bodyPr/>
          <a:lstStyle/>
          <a:p>
            <a:pPr lvl="1">
              <a:lnSpc>
                <a:spcPct val="90000"/>
              </a:lnSpc>
            </a:pPr>
            <a:r>
              <a:rPr lang="en-US" sz="1600" dirty="0" smtClean="0"/>
              <a:t>Presentation Flexibility (Skins or Themes)</a:t>
            </a:r>
          </a:p>
          <a:p>
            <a:pPr lvl="1">
              <a:lnSpc>
                <a:spcPct val="90000"/>
              </a:lnSpc>
            </a:pPr>
            <a:endParaRPr lang="en-US" sz="1600" dirty="0" smtClean="0"/>
          </a:p>
          <a:p>
            <a:pPr lvl="1">
              <a:lnSpc>
                <a:spcPct val="90000"/>
              </a:lnSpc>
            </a:pPr>
            <a:r>
              <a:rPr lang="en-US" sz="1600" dirty="0" smtClean="0"/>
              <a:t>Maximum reusability</a:t>
            </a:r>
          </a:p>
          <a:p>
            <a:pPr lvl="1">
              <a:lnSpc>
                <a:spcPct val="90000"/>
              </a:lnSpc>
            </a:pPr>
            <a:endParaRPr lang="en-US" sz="1600" dirty="0" smtClean="0"/>
          </a:p>
          <a:p>
            <a:pPr lvl="1">
              <a:lnSpc>
                <a:spcPct val="90000"/>
              </a:lnSpc>
            </a:pPr>
            <a:r>
              <a:rPr lang="en-US" sz="1600" dirty="0" smtClean="0"/>
              <a:t>Reduced Time to Market</a:t>
            </a:r>
          </a:p>
          <a:p>
            <a:pPr lvl="1">
              <a:lnSpc>
                <a:spcPct val="90000"/>
              </a:lnSpc>
            </a:pPr>
            <a:endParaRPr lang="en-US" sz="1600" dirty="0" smtClean="0"/>
          </a:p>
          <a:p>
            <a:pPr lvl="1">
              <a:lnSpc>
                <a:spcPct val="90000"/>
              </a:lnSpc>
            </a:pPr>
            <a:r>
              <a:rPr lang="en-US" sz="1600" dirty="0" smtClean="0"/>
              <a:t>Ease of Deployment</a:t>
            </a:r>
          </a:p>
          <a:p>
            <a:pPr lvl="1">
              <a:lnSpc>
                <a:spcPct val="90000"/>
              </a:lnSpc>
            </a:pPr>
            <a:endParaRPr lang="en-US" sz="1600" dirty="0" smtClean="0"/>
          </a:p>
          <a:p>
            <a:pPr lvl="1">
              <a:lnSpc>
                <a:spcPct val="90000"/>
              </a:lnSpc>
            </a:pPr>
            <a:r>
              <a:rPr lang="en-US" sz="1600" dirty="0" smtClean="0"/>
              <a:t>Easy Back Out</a:t>
            </a:r>
          </a:p>
          <a:p>
            <a:pPr lvl="1">
              <a:lnSpc>
                <a:spcPct val="90000"/>
              </a:lnSpc>
            </a:pPr>
            <a:endParaRPr lang="en-US" sz="1600" dirty="0" smtClean="0"/>
          </a:p>
          <a:p>
            <a:pPr lvl="1">
              <a:lnSpc>
                <a:spcPct val="90000"/>
              </a:lnSpc>
            </a:pPr>
            <a:r>
              <a:rPr lang="en-US" sz="1600" dirty="0" smtClean="0"/>
              <a:t>Ability to customize/personalize</a:t>
            </a:r>
          </a:p>
          <a:p>
            <a:pPr lvl="1">
              <a:lnSpc>
                <a:spcPct val="90000"/>
              </a:lnSpc>
            </a:pPr>
            <a:endParaRPr lang="en-US" sz="1600" dirty="0" smtClean="0"/>
          </a:p>
          <a:p>
            <a:pPr lvl="1">
              <a:lnSpc>
                <a:spcPct val="90000"/>
              </a:lnSpc>
            </a:pPr>
            <a:r>
              <a:rPr lang="en-US" sz="1600" dirty="0" smtClean="0"/>
              <a:t>Stronger Security</a:t>
            </a:r>
          </a:p>
          <a:p>
            <a:pPr lvl="1">
              <a:lnSpc>
                <a:spcPct val="90000"/>
              </a:lnSpc>
            </a:pPr>
            <a:endParaRPr lang="en-US" sz="1600" dirty="0" smtClean="0"/>
          </a:p>
          <a:p>
            <a:pPr lvl="1">
              <a:lnSpc>
                <a:spcPct val="90000"/>
              </a:lnSpc>
            </a:pPr>
            <a:r>
              <a:rPr lang="en-US" sz="1600" dirty="0" smtClean="0"/>
              <a:t>Increased Developer Productivity</a:t>
            </a:r>
            <a:r>
              <a:rPr lang="en-US" sz="1600" dirty="0" smtClean="0">
                <a:solidFill>
                  <a:schemeClr val="bg2"/>
                </a:solidFill>
              </a:rPr>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C0C0C0"/>
                  </a:outerShdw>
                </a:effectLst>
              </a:rPr>
              <a:t>Framework – Block Diagram</a:t>
            </a:r>
            <a:endParaRPr lang="en-US" dirty="0"/>
          </a:p>
        </p:txBody>
      </p:sp>
      <p:graphicFrame>
        <p:nvGraphicFramePr>
          <p:cNvPr id="1026" name="Object 2"/>
          <p:cNvGraphicFramePr>
            <a:graphicFrameLocks noGrp="1" noChangeAspect="1"/>
          </p:cNvGraphicFramePr>
          <p:nvPr>
            <p:ph idx="1"/>
          </p:nvPr>
        </p:nvGraphicFramePr>
        <p:xfrm>
          <a:off x="457200" y="2150002"/>
          <a:ext cx="8229600" cy="3959759"/>
        </p:xfrm>
        <a:graphic>
          <a:graphicData uri="http://schemas.openxmlformats.org/presentationml/2006/ole">
            <mc:AlternateContent xmlns:mc="http://schemas.openxmlformats.org/markup-compatibility/2006">
              <mc:Choice xmlns:v="urn:schemas-microsoft-com:vml" Requires="v">
                <p:oleObj spid="_x0000_s1028" name="Visio" r:id="rId3" imgW="16852773" imgH="8108823" progId="">
                  <p:embed/>
                </p:oleObj>
              </mc:Choice>
              <mc:Fallback>
                <p:oleObj name="Visio" r:id="rId3" imgW="16852773" imgH="810882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50002"/>
                        <a:ext cx="8229600" cy="3959759"/>
                      </a:xfrm>
                      <a:prstGeom prst="rect">
                        <a:avLst/>
                      </a:prstGeom>
                      <a:noFill/>
                      <a:ln>
                        <a:noFill/>
                      </a:ln>
                      <a:effectLst/>
                      <a:extLst>
                        <a:ext uri="{909E8E84-426E-40DD-AFC4-6F175D3DCCD1}">
                          <a14:hiddenFill xmlns:a14="http://schemas.microsoft.com/office/drawing/2010/main">
                            <a:gradFill rotWithShape="0">
                              <a:gsLst>
                                <a:gs pos="0">
                                  <a:srgbClr val="16295C"/>
                                </a:gs>
                                <a:gs pos="100000">
                                  <a:srgbClr val="7C87A4"/>
                                </a:gs>
                              </a:gsLst>
                              <a:lin ang="5400000" scaled="1"/>
                            </a:gradFill>
                          </a14:hiddenFill>
                        </a:ext>
                        <a:ext uri="{91240B29-F687-4F45-9708-019B960494DF}">
                          <a14:hiddenLine xmlns:a14="http://schemas.microsoft.com/office/drawing/2010/main" w="12700">
                            <a:solidFill>
                              <a:srgbClr val="01344F"/>
                            </a:solidFill>
                            <a:miter lim="800000"/>
                            <a:headEnd/>
                            <a:tailEnd/>
                          </a14:hiddenLine>
                        </a:ext>
                        <a:ext uri="{AF507438-7753-43E0-B8FC-AC1667EBCBE1}">
                          <a14:hiddenEffects xmlns:a14="http://schemas.microsoft.com/office/drawing/2010/main">
                            <a:effectLst>
                              <a:outerShdw sy="-100000" kx="-3284103" algn="br" rotWithShape="0">
                                <a:schemeClr val="bg2">
                                  <a:alpha val="50000"/>
                                </a:schemeClr>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Controller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Retrieve the data from the state and perform validation on the User Input.</a:t>
            </a:r>
          </a:p>
          <a:p>
            <a:pPr algn="just"/>
            <a:endParaRPr lang="en-US" dirty="0" smtClean="0"/>
          </a:p>
          <a:p>
            <a:pPr algn="just"/>
            <a:r>
              <a:rPr lang="en-US" dirty="0" smtClean="0"/>
              <a:t>Communicate with the business services.</a:t>
            </a:r>
          </a:p>
          <a:p>
            <a:pPr algn="just"/>
            <a:endParaRPr lang="en-US" dirty="0" smtClean="0"/>
          </a:p>
          <a:p>
            <a:pPr algn="just"/>
            <a:r>
              <a:rPr lang="en-US" dirty="0" smtClean="0"/>
              <a:t>Based on the response from the Business Service and Input Validation, the controller propagates the desired result to the same view or different view and updates the state information.</a:t>
            </a:r>
          </a:p>
          <a:p>
            <a:pPr algn="just"/>
            <a:endParaRPr lang="en-US" dirty="0" smtClean="0"/>
          </a:p>
          <a:p>
            <a:pPr algn="just"/>
            <a:r>
              <a:rPr lang="en-US" dirty="0" smtClean="0"/>
              <a:t>Controls view navigation.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260</TotalTime>
  <Words>533</Words>
  <Application>Microsoft Office PowerPoint</Application>
  <PresentationFormat>On-screen Show (4:3)</PresentationFormat>
  <Paragraphs>110</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Flow</vt:lpstr>
      <vt:lpstr>Visio</vt:lpstr>
      <vt:lpstr>Aqua framework </vt:lpstr>
      <vt:lpstr>About MVC Pattern</vt:lpstr>
      <vt:lpstr>About MVC Pattern (Contd…)</vt:lpstr>
      <vt:lpstr>About MVC Pattern (Contd…)</vt:lpstr>
      <vt:lpstr>About Microsoft UIPAB</vt:lpstr>
      <vt:lpstr>Microsoft UIPAB</vt:lpstr>
      <vt:lpstr>Features of Aqua Framework</vt:lpstr>
      <vt:lpstr>Framework – Block Diagram</vt:lpstr>
      <vt:lpstr>Common Controller</vt:lpstr>
      <vt:lpstr>Control Library</vt:lpstr>
      <vt:lpstr>System services</vt:lpstr>
      <vt:lpstr>Service Manager</vt:lpstr>
      <vt:lpstr>Business Service</vt:lpstr>
      <vt:lpstr>Transformers</vt:lpstr>
      <vt:lpstr>Adapters</vt:lpstr>
      <vt:lpstr>Other Components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Liberty framework </dc:title>
  <dc:creator/>
  <cp:lastModifiedBy>Santhosh</cp:lastModifiedBy>
  <cp:revision>11</cp:revision>
  <dcterms:created xsi:type="dcterms:W3CDTF">2006-08-16T00:00:00Z</dcterms:created>
  <dcterms:modified xsi:type="dcterms:W3CDTF">2014-02-06T10:15:23Z</dcterms:modified>
</cp:coreProperties>
</file>