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3"/>
  </p:notesMasterIdLst>
  <p:handoutMasterIdLst>
    <p:handoutMasterId r:id="rId14"/>
  </p:handoutMasterIdLst>
  <p:sldIdLst>
    <p:sldId id="569" r:id="rId5"/>
    <p:sldId id="570" r:id="rId6"/>
    <p:sldId id="567" r:id="rId7"/>
    <p:sldId id="568" r:id="rId8"/>
    <p:sldId id="574" r:id="rId9"/>
    <p:sldId id="575" r:id="rId10"/>
    <p:sldId id="576" r:id="rId11"/>
    <p:sldId id="577" r:id="rId12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3589">
          <p15:clr>
            <a:srgbClr val="A4A3A4"/>
          </p15:clr>
        </p15:guide>
        <p15:guide id="7" pos="5616">
          <p15:clr>
            <a:srgbClr val="A4A3A4"/>
          </p15:clr>
        </p15:guide>
        <p15:guide id="8" pos="2091">
          <p15:clr>
            <a:srgbClr val="A4A3A4"/>
          </p15:clr>
        </p15:guide>
        <p15:guide id="9" pos="480">
          <p15:clr>
            <a:srgbClr val="A4A3A4"/>
          </p15:clr>
        </p15:guide>
        <p15:guide id="10" pos="52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2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FE5"/>
    <a:srgbClr val="43B049"/>
    <a:srgbClr val="008C95"/>
    <a:srgbClr val="215AA9"/>
    <a:srgbClr val="8DD390"/>
    <a:srgbClr val="64C469"/>
    <a:srgbClr val="F4BD0C"/>
    <a:srgbClr val="A29060"/>
    <a:srgbClr val="4B4B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4" autoAdjust="0"/>
    <p:restoredTop sz="95887" autoAdjust="0"/>
  </p:normalViewPr>
  <p:slideViewPr>
    <p:cSldViewPr snapToGrid="0" snapToObjects="1">
      <p:cViewPr varScale="1">
        <p:scale>
          <a:sx n="91" d="100"/>
          <a:sy n="91" d="100"/>
        </p:scale>
        <p:origin x="792" y="84"/>
      </p:cViewPr>
      <p:guideLst>
        <p:guide orient="horz" pos="289"/>
        <p:guide orient="horz" pos="720"/>
        <p:guide orient="horz" pos="2160"/>
        <p:guide orient="horz" pos="1008"/>
        <p:guide orient="horz" pos="4080"/>
        <p:guide orient="horz" pos="3589"/>
        <p:guide pos="5616"/>
        <p:guide pos="2091"/>
        <p:guide pos="480"/>
        <p:guide pos="52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-3816" y="-114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3F21D-3EE0-4EA7-B1BB-43C629C151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8B7242-D460-4D89-803A-19A517823958}">
      <dgm:prSet/>
      <dgm:spPr/>
      <dgm:t>
        <a:bodyPr/>
        <a:lstStyle/>
        <a:p>
          <a:pPr rtl="0"/>
          <a:r>
            <a:rPr lang="en-US" b="1" smtClean="0"/>
            <a:t>THANK YOU</a:t>
          </a:r>
          <a:endParaRPr lang="en-US"/>
        </a:p>
      </dgm:t>
    </dgm:pt>
    <dgm:pt modelId="{CAC9046F-C39A-42DA-9938-4B383A96475C}" type="parTrans" cxnId="{3D548E2A-E939-4705-B0E2-9373CA4E4E95}">
      <dgm:prSet/>
      <dgm:spPr/>
      <dgm:t>
        <a:bodyPr/>
        <a:lstStyle/>
        <a:p>
          <a:endParaRPr lang="en-US"/>
        </a:p>
      </dgm:t>
    </dgm:pt>
    <dgm:pt modelId="{D8FB710F-FC42-4F95-970B-645D2B77DEA0}" type="sibTrans" cxnId="{3D548E2A-E939-4705-B0E2-9373CA4E4E95}">
      <dgm:prSet/>
      <dgm:spPr/>
      <dgm:t>
        <a:bodyPr/>
        <a:lstStyle/>
        <a:p>
          <a:endParaRPr lang="en-US"/>
        </a:p>
      </dgm:t>
    </dgm:pt>
    <dgm:pt modelId="{1DB14CB1-0E17-46F0-AD33-76524AC87ECD}" type="pres">
      <dgm:prSet presAssocID="{F103F21D-3EE0-4EA7-B1BB-43C629C151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5E1F62-EC4F-4531-B7AB-CE4D9E7E4103}" type="pres">
      <dgm:prSet presAssocID="{4A8B7242-D460-4D89-803A-19A51782395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9B20CD-2BF4-47FC-9AB4-3F8FB653B3B4}" type="presOf" srcId="{F103F21D-3EE0-4EA7-B1BB-43C629C15154}" destId="{1DB14CB1-0E17-46F0-AD33-76524AC87ECD}" srcOrd="0" destOrd="0" presId="urn:microsoft.com/office/officeart/2005/8/layout/process1"/>
    <dgm:cxn modelId="{C35C7EAC-BB93-4F43-9B49-AC63B50106F4}" type="presOf" srcId="{4A8B7242-D460-4D89-803A-19A517823958}" destId="{BA5E1F62-EC4F-4531-B7AB-CE4D9E7E4103}" srcOrd="0" destOrd="0" presId="urn:microsoft.com/office/officeart/2005/8/layout/process1"/>
    <dgm:cxn modelId="{3D548E2A-E939-4705-B0E2-9373CA4E4E95}" srcId="{F103F21D-3EE0-4EA7-B1BB-43C629C15154}" destId="{4A8B7242-D460-4D89-803A-19A517823958}" srcOrd="0" destOrd="0" parTransId="{CAC9046F-C39A-42DA-9938-4B383A96475C}" sibTransId="{D8FB710F-FC42-4F95-970B-645D2B77DEA0}"/>
    <dgm:cxn modelId="{70CF2126-B830-46CA-905D-B106DC5DC681}" type="presParOf" srcId="{1DB14CB1-0E17-46F0-AD33-76524AC87ECD}" destId="{BA5E1F62-EC4F-4531-B7AB-CE4D9E7E410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E1F62-EC4F-4531-B7AB-CE4D9E7E4103}">
      <dsp:nvSpPr>
        <dsp:cNvPr id="0" name=""/>
        <dsp:cNvSpPr/>
      </dsp:nvSpPr>
      <dsp:spPr>
        <a:xfrm>
          <a:off x="758" y="0"/>
          <a:ext cx="1551152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THANK YOU</a:t>
          </a:r>
          <a:endParaRPr lang="en-US" sz="1600" kern="1200"/>
        </a:p>
      </dsp:txBody>
      <dsp:txXfrm>
        <a:off x="11575" y="10817"/>
        <a:ext cx="1529518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2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1613" y="420688"/>
            <a:ext cx="3951287" cy="2962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8531" y="3642906"/>
            <a:ext cx="5877451" cy="5166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0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925" indent="-123825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15938" indent="-115888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˃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46125" indent="-123825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973138" indent="-117475" algn="l" defTabSz="914400" rtl="0" eaLnBrk="1" latinLnBrk="0" hangingPunct="1">
      <a:lnSpc>
        <a:spcPct val="95000"/>
      </a:lnSpc>
      <a:spcBef>
        <a:spcPts val="300"/>
      </a:spcBef>
      <a:buFont typeface="Verdana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05436" y="8720235"/>
            <a:ext cx="2987519" cy="458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5" tIns="44998" rIns="89995" bIns="44998"/>
          <a:lstStyle>
            <a:lvl1pPr defTabSz="92182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11" indent="-281235" defTabSz="92182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941" indent="-224988" defTabSz="92182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917" indent="-224988" defTabSz="92182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4893" indent="-224988" defTabSz="92182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4869" indent="-224988" defTabSz="921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4846" indent="-224988" defTabSz="921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4822" indent="-224988" defTabSz="921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4798" indent="-224988" defTabSz="921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9D5B42-D8F0-4455-8A03-6B6D3CD3285D}" type="slidenum">
              <a:rPr lang="en-US" sz="1400"/>
              <a:pPr/>
              <a:t>1</a:t>
            </a:fld>
            <a:endParaRPr lang="en-US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28602" y="3094268"/>
            <a:ext cx="8686799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Cover Option 2: Title Arial Bold 28pt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8602" y="4171233"/>
            <a:ext cx="8686799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18pt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28602" y="4721900"/>
            <a:ext cx="6019799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 baseline="0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Arial Bold 18pt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28601" y="6096000"/>
            <a:ext cx="4343514" cy="2686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Date Arial Regular 12pt</a:t>
            </a:r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34200" y="5715002"/>
            <a:ext cx="1647264" cy="562411"/>
            <a:chOff x="363538" y="466726"/>
            <a:chExt cx="1831975" cy="625475"/>
          </a:xfrm>
        </p:grpSpPr>
        <p:sp>
          <p:nvSpPr>
            <p:cNvPr id="10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2837614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5091115"/>
            <a:ext cx="6019800" cy="319087"/>
          </a:xfrm>
        </p:spPr>
        <p:txBody>
          <a:bodyPr/>
          <a:lstStyle>
            <a:lvl1pPr marL="0" indent="0"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Business Line or Title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24521467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Data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Data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8601" y="1143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4328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Info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Info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2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2546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Column Chart Layout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4" y="1140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5076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Column Chart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365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Bar Chart – Click on Bar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2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9530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Waterf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Waterfall Chart–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2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29261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Line Chart – Click on Line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4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81552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Pie Chart – Click on Pie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2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71731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Layout – Headline Initial Caps Arial Bold 24pt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27014" y="1143002"/>
            <a:ext cx="4115872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4" y="1600202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801117" y="1143002"/>
            <a:ext cx="4110013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Source placeholder; Arial 8pt. Publication Names are Italicized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95258" y="1600202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44850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227014" y="1135063"/>
            <a:ext cx="4115872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4" y="1600200"/>
            <a:ext cx="4115872" cy="4568826"/>
          </a:xfrm>
          <a:ln w="12700" cmpd="sng">
            <a:solidFill>
              <a:schemeClr val="accent1"/>
            </a:solidFill>
          </a:ln>
        </p:spPr>
        <p:txBody>
          <a:bodyPr tIns="45720"/>
          <a:lstStyle>
            <a:lvl1pPr marL="166688" indent="-166688">
              <a:lnSpc>
                <a:spcPct val="100000"/>
              </a:lnSpc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Text is sentence style, no periods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4801117" y="1135063"/>
            <a:ext cx="4110013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801117" y="1600200"/>
            <a:ext cx="4110013" cy="4568826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Text is sentence style, no periods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75248"/>
            <a:ext cx="868680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 baseline="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4319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ption 1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1000" y="2667000"/>
            <a:ext cx="4572000" cy="32766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38150" y="2813548"/>
            <a:ext cx="4438650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Cover Option 1: Title Arial Bold 24pt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38150" y="3890513"/>
            <a:ext cx="4438650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16pt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38150" y="4441180"/>
            <a:ext cx="4438650" cy="35942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38150" y="5556748"/>
            <a:ext cx="4438650" cy="25853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609600" y="458790"/>
            <a:ext cx="1647264" cy="562411"/>
            <a:chOff x="363538" y="466726"/>
            <a:chExt cx="1831975" cy="625475"/>
          </a:xfrm>
        </p:grpSpPr>
        <p:sp>
          <p:nvSpPr>
            <p:cNvPr id="12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4800600"/>
            <a:ext cx="4438650" cy="304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</p:spTree>
    <p:extLst>
      <p:ext uri="{BB962C8B-B14F-4D97-AF65-F5344CB8AC3E}">
        <p14:creationId xmlns:p14="http://schemas.microsoft.com/office/powerpoint/2010/main" val="1385543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366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4"/>
            <a:ext cx="868366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987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1572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675937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05584" y="97399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8600" y="458788"/>
            <a:ext cx="8686800" cy="455612"/>
          </a:xfrm>
        </p:spPr>
        <p:txBody>
          <a:bodyPr anchor="t"/>
          <a:lstStyle>
            <a:lvl1pPr>
              <a:lnSpc>
                <a:spcPct val="100000"/>
              </a:lnSpc>
              <a:defRPr b="1" i="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Disclosure Headline Arial Bold 24pt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1143000"/>
            <a:ext cx="8686800" cy="5202324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add disclosure copy Arial 12pt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254640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nym_invested_4cp_pos GOL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78" y="5240109"/>
            <a:ext cx="4342174" cy="10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4926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ny_rgb_po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325"/>
          <a:stretch>
            <a:fillRect/>
          </a:stretch>
        </p:blipFill>
        <p:spPr bwMode="auto">
          <a:xfrm>
            <a:off x="292100" y="292100"/>
            <a:ext cx="208121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81013" y="6481763"/>
            <a:ext cx="31115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000" i="1" dirty="0" smtClean="0">
                <a:solidFill>
                  <a:srgbClr val="7F7F7F"/>
                </a:solidFill>
                <a:latin typeface="Arial" pitchFamily="34" charset="0"/>
              </a:rPr>
              <a:t>Information Security Identification: Confidential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8407" y="1363663"/>
            <a:ext cx="4612391" cy="1852612"/>
          </a:xfrm>
        </p:spPr>
        <p:txBody>
          <a:bodyPr>
            <a:normAutofit/>
          </a:bodyPr>
          <a:lstStyle>
            <a:lvl1pPr>
              <a:defRPr sz="2800"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0521" y="3413125"/>
            <a:ext cx="4617720" cy="39322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defRPr sz="1600" b="0" i="0" cap="none" baseline="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9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 for Pan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/>
        </p:blipFill>
        <p:spPr>
          <a:xfrm>
            <a:off x="0" y="0"/>
            <a:ext cx="9144000" cy="1504942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8600" y="1752602"/>
            <a:ext cx="8686800" cy="815543"/>
          </a:xfrm>
        </p:spPr>
        <p:txBody>
          <a:bodyPr anchor="b">
            <a:normAutofit/>
          </a:bodyPr>
          <a:lstStyle>
            <a:lvl1pPr>
              <a:defRPr sz="2800" cap="none" baseline="0" smtClean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Panel Title Slide to Be Used With Either Title Slide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2727080"/>
            <a:ext cx="86868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 cap="none" baseline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459222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609600" y="458790"/>
            <a:ext cx="1647264" cy="562411"/>
            <a:chOff x="363538" y="466726"/>
            <a:chExt cx="1831975" cy="625475"/>
          </a:xfrm>
        </p:grpSpPr>
        <p:sp>
          <p:nvSpPr>
            <p:cNvPr id="16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810000"/>
            <a:ext cx="2104464" cy="228600"/>
          </a:xfrm>
        </p:spPr>
        <p:txBody>
          <a:bodyPr/>
          <a:lstStyle>
            <a:lvl1pPr marL="0" indent="0">
              <a:buNone/>
              <a:defRPr sz="1000">
                <a:solidFill>
                  <a:srgbClr val="A29060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422712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22712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22712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16824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16824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16824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10936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10936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810936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522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Header Slide Alternat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586681" y="2194561"/>
            <a:ext cx="6328719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Use this slide for an Agenda or Contents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5854" y="1143000"/>
            <a:ext cx="6559546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Divider 1 Title Goes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latin typeface="+mj-lt"/>
            </a:endParaRPr>
          </a:p>
        </p:txBody>
      </p:sp>
      <p:sp>
        <p:nvSpPr>
          <p:cNvPr id="13" name="Rectangle 50"/>
          <p:cNvSpPr>
            <a:spLocks noChangeArrowheads="1"/>
          </p:cNvSpPr>
          <p:nvPr userDrawn="1"/>
        </p:nvSpPr>
        <p:spPr bwMode="auto">
          <a:xfrm>
            <a:off x="683569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226374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497964" y="6574200"/>
            <a:ext cx="1378323" cy="201845"/>
            <a:chOff x="7546030" y="6858000"/>
            <a:chExt cx="1378323" cy="20184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02078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57200" y="2171444"/>
            <a:ext cx="6924876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27013" y="1143000"/>
            <a:ext cx="738525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2 Title Goes Here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latin typeface="+mj-lt"/>
            </a:endParaRPr>
          </a:p>
        </p:txBody>
      </p:sp>
      <p:sp>
        <p:nvSpPr>
          <p:cNvPr id="6" name="Rectangle 50"/>
          <p:cNvSpPr>
            <a:spLocks noChangeArrowheads="1"/>
          </p:cNvSpPr>
          <p:nvPr userDrawn="1"/>
        </p:nvSpPr>
        <p:spPr bwMode="auto">
          <a:xfrm>
            <a:off x="683569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226374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497964" y="6574200"/>
            <a:ext cx="1378323" cy="201845"/>
            <a:chOff x="7546030" y="6858000"/>
            <a:chExt cx="1378323" cy="20184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6569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90600" cy="6853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1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990600" y="0"/>
            <a:ext cx="91440" cy="6853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602428" y="2194561"/>
            <a:ext cx="7312973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1371600" y="1143000"/>
            <a:ext cx="7543800" cy="45720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3 Title Goes Here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latin typeface="+mj-lt"/>
            </a:endParaRPr>
          </a:p>
        </p:txBody>
      </p:sp>
      <p:sp>
        <p:nvSpPr>
          <p:cNvPr id="6" name="Rectangle 50"/>
          <p:cNvSpPr>
            <a:spLocks noChangeArrowheads="1"/>
          </p:cNvSpPr>
          <p:nvPr userDrawn="1"/>
        </p:nvSpPr>
        <p:spPr bwMode="auto">
          <a:xfrm>
            <a:off x="683569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226374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497964" y="6574200"/>
            <a:ext cx="1378323" cy="201845"/>
            <a:chOff x="7546030" y="6858000"/>
            <a:chExt cx="1378323" cy="20184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50474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Header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82472" y="1141043"/>
            <a:ext cx="7772560" cy="457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3568" y="1904999"/>
            <a:ext cx="7772560" cy="4264025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96875" indent="-16033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A2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latin typeface="+mj-lt"/>
            </a:endParaRPr>
          </a:p>
        </p:txBody>
      </p: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683569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226374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497964" y="6574200"/>
            <a:ext cx="1378323" cy="201845"/>
            <a:chOff x="7546030" y="6858000"/>
            <a:chExt cx="1378323" cy="201845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37897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 smtClean="0"/>
              <a:t>Title and Content – Header Initial Caps Arial Bold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 marL="166688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346075" indent="-17938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 marL="512763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&gt;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692150" marR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▪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This is the first level bullet Arial Regular 18pt; no extra placeholders for subhead or source; copy is sentence style with no periods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295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Subtitl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1" y="1600202"/>
            <a:ext cx="8684299" cy="4568825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  <a:lvl2pPr>
              <a:defRPr lang="en-US" dirty="0" smtClean="0"/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3pPr>
            <a:lvl4pPr>
              <a:defRPr kumimoji="0" lang="en-US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Arial"/>
              </a:defRPr>
            </a:lvl4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Click to edit Master text styles Arial Regular 18pt</a:t>
            </a:r>
          </a:p>
          <a:p>
            <a:pPr marL="346075" lvl="1" indent="-179388"/>
            <a:r>
              <a:rPr lang="en-US" dirty="0" smtClean="0"/>
              <a:t>Second level bullet Arial 16pt</a:t>
            </a:r>
          </a:p>
          <a:p>
            <a:pPr marL="512763" marR="0" lvl="2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Third level bullet Arial 16pt</a:t>
            </a:r>
          </a:p>
          <a:p>
            <a:pPr marL="692150" marR="0" lvl="3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4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127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latin typeface="+mj-lt"/>
            </a:endParaRPr>
          </a:p>
        </p:txBody>
      </p:sp>
      <p:sp>
        <p:nvSpPr>
          <p:cNvPr id="16" name="Rectangle 50"/>
          <p:cNvSpPr>
            <a:spLocks noChangeArrowheads="1"/>
          </p:cNvSpPr>
          <p:nvPr userDrawn="1"/>
        </p:nvSpPr>
        <p:spPr bwMode="auto">
          <a:xfrm>
            <a:off x="683569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6374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6373" y="458788"/>
            <a:ext cx="8684756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Slide Arial Bold 24pt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470" y="1143002"/>
            <a:ext cx="8684756" cy="502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497964" y="6574200"/>
            <a:ext cx="1378323" cy="201845"/>
            <a:chOff x="7546030" y="6858000"/>
            <a:chExt cx="1378323" cy="201845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5" r:id="rId4"/>
    <p:sldLayoutId id="2147483692" r:id="rId5"/>
    <p:sldLayoutId id="2147483693" r:id="rId6"/>
    <p:sldLayoutId id="2147483689" r:id="rId7"/>
    <p:sldLayoutId id="2147483680" r:id="rId8"/>
    <p:sldLayoutId id="2147483681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3" r:id="rId15"/>
    <p:sldLayoutId id="2147483701" r:id="rId16"/>
    <p:sldLayoutId id="2147483702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90" r:id="rId23"/>
    <p:sldLayoutId id="2147483691" r:id="rId24"/>
    <p:sldLayoutId id="2147483704" r:id="rId25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6688" indent="-166688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396875" indent="-160338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683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4771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▪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692150" indent="-179388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3" Type="http://schemas.openxmlformats.org/officeDocument/2006/relationships/image" Target="../media/image11.jpeg"/><Relationship Id="rId21" Type="http://schemas.openxmlformats.org/officeDocument/2006/relationships/image" Target="../media/image29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jpe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Relationship Id="rId22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7650" y="1485900"/>
            <a:ext cx="5079262" cy="10779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a-DK" sz="3200" dirty="0" smtClean="0">
                <a:solidFill>
                  <a:srgbClr val="FFC000"/>
                </a:solidFill>
                <a:cs typeface="Arial" pitchFamily="34" charset="0"/>
              </a:rPr>
              <a:t>Netx360</a:t>
            </a:r>
            <a:r>
              <a:rPr lang="da-DK" sz="3200" baseline="30000" dirty="0" smtClean="0">
                <a:solidFill>
                  <a:srgbClr val="FFC000"/>
                </a:solidFill>
                <a:cs typeface="Arial" pitchFamily="34" charset="0"/>
              </a:rPr>
              <a:t>Tm</a:t>
            </a:r>
            <a:r>
              <a:rPr lang="da-DK" sz="3200" dirty="0" smtClean="0">
                <a:solidFill>
                  <a:srgbClr val="FFC000"/>
                </a:solidFill>
                <a:cs typeface="Arial" pitchFamily="34" charset="0"/>
              </a:rPr>
              <a:t/>
            </a:r>
            <a:br>
              <a:rPr lang="da-DK" sz="3200" dirty="0" smtClean="0">
                <a:solidFill>
                  <a:srgbClr val="FFC000"/>
                </a:solidFill>
                <a:cs typeface="Arial" pitchFamily="34" charset="0"/>
              </a:rPr>
            </a:br>
            <a:r>
              <a:rPr lang="da-DK" sz="3200" dirty="0" smtClean="0">
                <a:solidFill>
                  <a:srgbClr val="FFC000"/>
                </a:solidFill>
                <a:cs typeface="Arial" pitchFamily="34" charset="0"/>
              </a:rPr>
              <a:t>overview</a:t>
            </a:r>
            <a:endParaRPr lang="en-US" sz="3200" dirty="0"/>
          </a:p>
        </p:txBody>
      </p:sp>
      <p:sp>
        <p:nvSpPr>
          <p:cNvPr id="4" name="Subtitle 18"/>
          <p:cNvSpPr txBox="1">
            <a:spLocks/>
          </p:cNvSpPr>
          <p:nvPr/>
        </p:nvSpPr>
        <p:spPr>
          <a:xfrm>
            <a:off x="337954" y="5330291"/>
            <a:ext cx="2905125" cy="403225"/>
          </a:xfrm>
          <a:prstGeom prst="rect">
            <a:avLst/>
          </a:prstGeom>
        </p:spPr>
        <p:txBody>
          <a:bodyPr lIns="0" tIns="0" rIns="0" bIns="0">
            <a:normAutofit fontScale="62500" lnSpcReduction="20000"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defRPr sz="1600" b="0" i="0" cap="none" baseline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145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itchFamily="34" charset="0"/>
              <a:buChar char="•"/>
              <a:tabLst/>
              <a:defRPr lang="en-US" sz="1600" cap="none" baseline="0" dirty="0" smtClean="0">
                <a:solidFill>
                  <a:schemeClr val="bg2"/>
                </a:solidFill>
                <a:latin typeface="+mn-lt"/>
              </a:defRPr>
            </a:lvl2pPr>
            <a:lvl3pPr marL="401638" indent="-21272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Symbol" pitchFamily="18" charset="2"/>
              <a:buChar char=""/>
              <a:defRPr sz="1600" cap="none" baseline="0">
                <a:solidFill>
                  <a:schemeClr val="bg2"/>
                </a:solidFill>
                <a:latin typeface="+mn-lt"/>
              </a:defRPr>
            </a:lvl3pPr>
            <a:lvl4pPr marL="688975" indent="-231775" algn="l" defTabSz="6858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&gt;"/>
              <a:defRPr sz="1400" cap="none" baseline="0">
                <a:solidFill>
                  <a:schemeClr val="bg2"/>
                </a:solidFill>
                <a:latin typeface="+mn-lt"/>
              </a:defRPr>
            </a:lvl4pPr>
            <a:lvl5pPr marL="91440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Times CE" pitchFamily="1" charset="-18"/>
              <a:buChar char="-"/>
              <a:tabLst/>
              <a:defRPr sz="1400" b="0" cap="none" baseline="0">
                <a:solidFill>
                  <a:schemeClr val="bg2"/>
                </a:solidFill>
                <a:latin typeface="+mn-lt"/>
              </a:defRPr>
            </a:lvl5pPr>
            <a:lvl6pPr marL="16589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6pPr>
            <a:lvl7pPr marL="21161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7pPr>
            <a:lvl8pPr marL="25733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8pPr>
            <a:lvl9pPr marL="30305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sz="2600" b="1" dirty="0">
                <a:cs typeface="Arial" pitchFamily="34" charset="0"/>
              </a:rPr>
              <a:t>Client Technology </a:t>
            </a:r>
            <a:r>
              <a:rPr lang="da-DK" sz="2600" b="1" dirty="0" smtClean="0">
                <a:cs typeface="Arial" pitchFamily="34" charset="0"/>
              </a:rPr>
              <a:t>Solutions</a:t>
            </a:r>
            <a:endParaRPr lang="en-US" dirty="0"/>
          </a:p>
        </p:txBody>
      </p:sp>
      <p:sp>
        <p:nvSpPr>
          <p:cNvPr id="6" name="Subtitle 18"/>
          <p:cNvSpPr txBox="1">
            <a:spLocks/>
          </p:cNvSpPr>
          <p:nvPr/>
        </p:nvSpPr>
        <p:spPr>
          <a:xfrm>
            <a:off x="347479" y="5720816"/>
            <a:ext cx="2705100" cy="3079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defRPr sz="1600" b="0" i="0" cap="none" baseline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145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itchFamily="34" charset="0"/>
              <a:buChar char="•"/>
              <a:tabLst/>
              <a:defRPr lang="en-US" sz="1600" cap="none" baseline="0" dirty="0" smtClean="0">
                <a:solidFill>
                  <a:schemeClr val="bg2"/>
                </a:solidFill>
                <a:latin typeface="+mn-lt"/>
              </a:defRPr>
            </a:lvl2pPr>
            <a:lvl3pPr marL="401638" indent="-21272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Symbol" pitchFamily="18" charset="2"/>
              <a:buChar char=""/>
              <a:defRPr sz="1600" cap="none" baseline="0">
                <a:solidFill>
                  <a:schemeClr val="bg2"/>
                </a:solidFill>
                <a:latin typeface="+mn-lt"/>
              </a:defRPr>
            </a:lvl3pPr>
            <a:lvl4pPr marL="688975" indent="-231775" algn="l" defTabSz="6858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&gt;"/>
              <a:defRPr sz="1400" cap="none" baseline="0">
                <a:solidFill>
                  <a:schemeClr val="bg2"/>
                </a:solidFill>
                <a:latin typeface="+mn-lt"/>
              </a:defRPr>
            </a:lvl4pPr>
            <a:lvl5pPr marL="91440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Times CE" pitchFamily="1" charset="-18"/>
              <a:buChar char="-"/>
              <a:tabLst/>
              <a:defRPr sz="1400" b="0" cap="none" baseline="0">
                <a:solidFill>
                  <a:schemeClr val="bg2"/>
                </a:solidFill>
                <a:latin typeface="+mn-lt"/>
              </a:defRPr>
            </a:lvl5pPr>
            <a:lvl6pPr marL="16589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6pPr>
            <a:lvl7pPr marL="21161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7pPr>
            <a:lvl8pPr marL="25733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8pPr>
            <a:lvl9pPr marL="30305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200" dirty="0" smtClean="0"/>
              <a:t>21/Aug/2017</a:t>
            </a:r>
            <a:endParaRPr lang="da-DK" sz="3200" b="1" dirty="0">
              <a:cs typeface="Arial" pitchFamily="34" charset="0"/>
            </a:endParaRPr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52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70" y="1143002"/>
            <a:ext cx="8684756" cy="5026025"/>
          </a:xfrm>
        </p:spPr>
        <p:txBody>
          <a:bodyPr/>
          <a:lstStyle/>
          <a:p>
            <a:r>
              <a:rPr lang="en-US" dirty="0" smtClean="0"/>
              <a:t>The Evolution of NetX360</a:t>
            </a:r>
            <a:r>
              <a:rPr lang="en-US" baseline="30000" dirty="0" smtClean="0"/>
              <a:t>TM</a:t>
            </a:r>
          </a:p>
          <a:p>
            <a:r>
              <a:rPr lang="en-US" dirty="0" smtClean="0"/>
              <a:t>Third Party Technology</a:t>
            </a:r>
          </a:p>
          <a:p>
            <a:r>
              <a:rPr lang="en-US" dirty="0" smtClean="0"/>
              <a:t>Application Architecture</a:t>
            </a:r>
            <a:endParaRPr lang="en-US" dirty="0"/>
          </a:p>
          <a:p>
            <a:r>
              <a:rPr lang="en-US" dirty="0" smtClean="0"/>
              <a:t>Application Deployment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482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NetX360</a:t>
            </a:r>
            <a:r>
              <a:rPr lang="en-US" baseline="30000" dirty="0" smtClean="0"/>
              <a:t>TM</a:t>
            </a:r>
            <a:endParaRPr lang="en-US" baseline="300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0" y="2209800"/>
            <a:ext cx="9140825" cy="2049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E5E4D9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454025" y="2982913"/>
            <a:ext cx="8229600" cy="5222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gray">
          <a:xfrm>
            <a:off x="811213" y="30607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1997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3568700" y="30607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2001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gray">
          <a:xfrm>
            <a:off x="2017713" y="30607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1999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gray">
          <a:xfrm>
            <a:off x="5205413" y="30607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2004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gray">
          <a:xfrm flipV="1">
            <a:off x="2389188" y="3489325"/>
            <a:ext cx="0" cy="3667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gray">
          <a:xfrm flipV="1">
            <a:off x="5551488" y="3489325"/>
            <a:ext cx="0" cy="3667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gray">
          <a:xfrm>
            <a:off x="1181100" y="2625725"/>
            <a:ext cx="0" cy="3667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gray">
          <a:xfrm>
            <a:off x="3956050" y="2625725"/>
            <a:ext cx="0" cy="3667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gray">
          <a:xfrm>
            <a:off x="298450" y="1447800"/>
            <a:ext cx="1790700" cy="1187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5E4D9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Arial" charset="0"/>
              <a:buNone/>
            </a:pPr>
            <a:r>
              <a:rPr lang="en-US" sz="1200" dirty="0" err="1">
                <a:solidFill>
                  <a:srgbClr val="000000"/>
                </a:solidFill>
              </a:rPr>
              <a:t>NetExchange</a:t>
            </a:r>
            <a:r>
              <a:rPr lang="en-US" sz="1200" dirty="0">
                <a:solidFill>
                  <a:srgbClr val="000000"/>
                </a:solidFill>
              </a:rPr>
              <a:t> Pro</a:t>
            </a:r>
            <a:r>
              <a:rPr lang="en-US" sz="1200" baseline="30000" dirty="0">
                <a:solidFill>
                  <a:srgbClr val="000000"/>
                </a:solidFill>
              </a:rPr>
              <a:t>®</a:t>
            </a:r>
            <a:r>
              <a:rPr lang="en-US" sz="1200" dirty="0">
                <a:solidFill>
                  <a:srgbClr val="000000"/>
                </a:solidFill>
              </a:rPr>
              <a:t> HTML is introduced, giving users the ability to view account information via a 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web-based platform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1033463" y="3795713"/>
            <a:ext cx="2703512" cy="1193800"/>
          </a:xfrm>
          <a:prstGeom prst="rect">
            <a:avLst/>
          </a:prstGeom>
          <a:gradFill rotWithShape="1">
            <a:gsLst>
              <a:gs pos="0">
                <a:srgbClr val="E5E4D9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folHlink"/>
              </a:buClr>
              <a:buFont typeface="Arial" charset="0"/>
              <a:buNone/>
            </a:pPr>
            <a:r>
              <a:rPr lang="en-US" sz="1200">
                <a:solidFill>
                  <a:srgbClr val="000000"/>
                </a:solidFill>
              </a:rPr>
              <a:t>NetExchange Pro Windows is introduced to add reliability, speed and flexibility. This helps to grow the user base to approximately 22,000 users on the platform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gray">
          <a:xfrm>
            <a:off x="3173413" y="1447800"/>
            <a:ext cx="1555750" cy="1187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5E4D9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Arial" charset="0"/>
              <a:buNone/>
            </a:pPr>
            <a:r>
              <a:rPr lang="en-US" sz="1200">
                <a:solidFill>
                  <a:srgbClr val="000000"/>
                </a:solidFill>
              </a:rPr>
              <a:t>Launch of NetExchange Pro Mobile provides anywhere access to client and market information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gray">
          <a:xfrm>
            <a:off x="4038600" y="3795713"/>
            <a:ext cx="3013075" cy="1371600"/>
          </a:xfrm>
          <a:prstGeom prst="rect">
            <a:avLst/>
          </a:prstGeom>
          <a:gradFill rotWithShape="1">
            <a:gsLst>
              <a:gs pos="0">
                <a:srgbClr val="E5E4D9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folHlink"/>
              </a:buClr>
              <a:buFont typeface="Arial" charset="0"/>
              <a:buNone/>
            </a:pPr>
            <a:r>
              <a:rPr lang="en-US" sz="1200" dirty="0">
                <a:solidFill>
                  <a:srgbClr val="000000"/>
                </a:solidFill>
              </a:rPr>
              <a:t>Introduction of </a:t>
            </a:r>
            <a:r>
              <a:rPr lang="en-US" sz="1200" dirty="0" err="1">
                <a:solidFill>
                  <a:srgbClr val="000000"/>
                </a:solidFill>
              </a:rPr>
              <a:t>NetExchange</a:t>
            </a:r>
            <a:r>
              <a:rPr lang="en-US" sz="1200" dirty="0">
                <a:solidFill>
                  <a:srgbClr val="000000"/>
                </a:solidFill>
              </a:rPr>
              <a:t> 3.0 adds improved customization and user-friendliness, dramatically improved screen designs, faster access, streamlined communications and a host of other major enhancements</a:t>
            </a: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gray">
          <a:xfrm>
            <a:off x="460375" y="5270500"/>
            <a:ext cx="8226425" cy="749300"/>
          </a:xfrm>
          <a:prstGeom prst="rect">
            <a:avLst/>
          </a:prstGeom>
          <a:solidFill>
            <a:srgbClr val="43549D"/>
          </a:solidFill>
          <a:ln w="38100">
            <a:noFill/>
            <a:miter lim="800000"/>
            <a:headEnd/>
            <a:tailEnd/>
          </a:ln>
        </p:spPr>
        <p:txBody>
          <a:bodyPr tIns="0" bIns="0" anchor="ctr"/>
          <a:lstStyle/>
          <a:p>
            <a:r>
              <a:rPr lang="en-US" altLang="ja-JP" sz="1800" b="1" dirty="0">
                <a:solidFill>
                  <a:schemeClr val="bg2"/>
                </a:solidFill>
                <a:ea typeface="ＭＳ Ｐゴシック" charset="-128"/>
              </a:rPr>
              <a:t>NetX360 combines the best of the brokerage and</a:t>
            </a:r>
          </a:p>
          <a:p>
            <a:r>
              <a:rPr lang="en-US" altLang="ja-JP" sz="1800" b="1" dirty="0">
                <a:solidFill>
                  <a:schemeClr val="bg2"/>
                </a:solidFill>
                <a:ea typeface="ＭＳ Ｐゴシック" charset="-128"/>
              </a:rPr>
              <a:t>advisory worlds into one technology platform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gray">
          <a:xfrm>
            <a:off x="7207250" y="30607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2009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gray">
          <a:xfrm>
            <a:off x="7562850" y="2641600"/>
            <a:ext cx="0" cy="3667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gray">
          <a:xfrm>
            <a:off x="6600825" y="1471613"/>
            <a:ext cx="1906588" cy="1187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5E4D9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Arial" charset="0"/>
              <a:buNone/>
            </a:pPr>
            <a:r>
              <a:rPr lang="en-US" sz="1200" dirty="0">
                <a:solidFill>
                  <a:srgbClr val="000000"/>
                </a:solidFill>
              </a:rPr>
              <a:t>NetX360™ offers investment professionals 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and RIAs one complete solution to efficiently 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manage commission and 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fee-based business</a:t>
            </a:r>
          </a:p>
        </p:txBody>
      </p:sp>
    </p:spTree>
    <p:extLst>
      <p:ext uri="{BB962C8B-B14F-4D97-AF65-F5344CB8AC3E}">
        <p14:creationId xmlns:p14="http://schemas.microsoft.com/office/powerpoint/2010/main" val="39991204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Technology</a:t>
            </a:r>
            <a:endParaRPr lang="en-US" dirty="0"/>
          </a:p>
        </p:txBody>
      </p:sp>
      <p:sp>
        <p:nvSpPr>
          <p:cNvPr id="4" name="Rectangle 98"/>
          <p:cNvSpPr>
            <a:spLocks noChangeArrowheads="1"/>
          </p:cNvSpPr>
          <p:nvPr/>
        </p:nvSpPr>
        <p:spPr bwMode="auto">
          <a:xfrm>
            <a:off x="457200" y="1055190"/>
            <a:ext cx="8229600" cy="5167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460375" y="1050428"/>
            <a:ext cx="8247063" cy="758825"/>
            <a:chOff x="290" y="569"/>
            <a:chExt cx="5195" cy="478"/>
          </a:xfrm>
        </p:grpSpPr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1747" y="577"/>
              <a:ext cx="3738" cy="47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290" y="569"/>
              <a:ext cx="4402" cy="478"/>
              <a:chOff x="460375" y="903288"/>
              <a:chExt cx="6988176" cy="758825"/>
            </a:xfrm>
          </p:grpSpPr>
          <p:grpSp>
            <p:nvGrpSpPr>
              <p:cNvPr id="8" name="Group 76"/>
              <p:cNvGrpSpPr>
                <a:grpSpLocks/>
              </p:cNvGrpSpPr>
              <p:nvPr/>
            </p:nvGrpSpPr>
            <p:grpSpPr bwMode="auto">
              <a:xfrm>
                <a:off x="2289175" y="903288"/>
                <a:ext cx="463550" cy="758825"/>
                <a:chOff x="1442" y="569"/>
                <a:chExt cx="192" cy="478"/>
              </a:xfrm>
            </p:grpSpPr>
            <p:sp>
              <p:nvSpPr>
                <p:cNvPr id="13" name="AutoShape 74"/>
                <p:cNvSpPr>
                  <a:spLocks noChangeArrowheads="1"/>
                </p:cNvSpPr>
                <p:nvPr/>
              </p:nvSpPr>
              <p:spPr bwMode="auto">
                <a:xfrm>
                  <a:off x="1442" y="569"/>
                  <a:ext cx="192" cy="477"/>
                </a:xfrm>
                <a:prstGeom prst="homePlate">
                  <a:avLst>
                    <a:gd name="adj" fmla="val 100000"/>
                  </a:avLst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AutoShape 75"/>
                <p:cNvSpPr>
                  <a:spLocks noChangeArrowheads="1"/>
                </p:cNvSpPr>
                <p:nvPr/>
              </p:nvSpPr>
              <p:spPr bwMode="auto">
                <a:xfrm>
                  <a:off x="1442" y="569"/>
                  <a:ext cx="144" cy="478"/>
                </a:xfrm>
                <a:prstGeom prst="homePlate">
                  <a:avLst>
                    <a:gd name="adj" fmla="val 100000"/>
                  </a:avLst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" name="AutoShape 26"/>
              <p:cNvSpPr>
                <a:spLocks noChangeArrowheads="1"/>
              </p:cNvSpPr>
              <p:nvPr/>
            </p:nvSpPr>
            <p:spPr bwMode="gray">
              <a:xfrm>
                <a:off x="460375" y="908050"/>
                <a:ext cx="1828800" cy="75406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noFill/>
                <a:miter lim="800000"/>
                <a:headEnd/>
                <a:tailEnd/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b="1" dirty="0">
                    <a:latin typeface="Arial" pitchFamily="34" charset="0"/>
                  </a:rPr>
                  <a:t>Financial </a:t>
                </a:r>
                <a:br>
                  <a:rPr lang="en-US" sz="1600" b="1" dirty="0">
                    <a:latin typeface="Arial" pitchFamily="34" charset="0"/>
                  </a:rPr>
                </a:br>
                <a:r>
                  <a:rPr lang="en-US" sz="1600" b="1" dirty="0">
                    <a:latin typeface="Arial" pitchFamily="34" charset="0"/>
                  </a:rPr>
                  <a:t>Planning</a:t>
                </a:r>
              </a:p>
            </p:txBody>
          </p:sp>
          <p:grpSp>
            <p:nvGrpSpPr>
              <p:cNvPr id="10" name="Group 78"/>
              <p:cNvGrpSpPr>
                <a:grpSpLocks/>
              </p:cNvGrpSpPr>
              <p:nvPr/>
            </p:nvGrpSpPr>
            <p:grpSpPr bwMode="auto">
              <a:xfrm>
                <a:off x="3716338" y="1031876"/>
                <a:ext cx="3732213" cy="522288"/>
                <a:chOff x="2341" y="986"/>
                <a:chExt cx="2351" cy="329"/>
              </a:xfrm>
              <a:solidFill>
                <a:schemeClr val="tx1"/>
              </a:solidFill>
            </p:grpSpPr>
            <p:pic>
              <p:nvPicPr>
                <p:cNvPr id="11" name="Picture 13" descr="MoneyGuidePro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341" y="986"/>
                  <a:ext cx="1250" cy="31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" name="Picture 16" descr="NaviPlan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5902" t="12704" r="11111" b="6534"/>
                <a:stretch>
                  <a:fillRect/>
                </a:stretch>
              </p:blipFill>
              <p:spPr bwMode="auto">
                <a:xfrm>
                  <a:off x="4039" y="1011"/>
                  <a:ext cx="653" cy="30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460375" y="3706315"/>
            <a:ext cx="8226425" cy="758825"/>
            <a:chOff x="460375" y="3559175"/>
            <a:chExt cx="8226425" cy="758825"/>
          </a:xfrm>
        </p:grpSpPr>
        <p:grpSp>
          <p:nvGrpSpPr>
            <p:cNvPr id="16" name="Group 83"/>
            <p:cNvGrpSpPr>
              <a:grpSpLocks/>
            </p:cNvGrpSpPr>
            <p:nvPr/>
          </p:nvGrpSpPr>
          <p:grpSpPr bwMode="auto">
            <a:xfrm>
              <a:off x="2289175" y="3559175"/>
              <a:ext cx="463550" cy="758825"/>
              <a:chOff x="1442" y="569"/>
              <a:chExt cx="192" cy="478"/>
            </a:xfrm>
          </p:grpSpPr>
          <p:sp>
            <p:nvSpPr>
              <p:cNvPr id="28" name="AutoShape 84"/>
              <p:cNvSpPr>
                <a:spLocks noChangeArrowheads="1"/>
              </p:cNvSpPr>
              <p:nvPr/>
            </p:nvSpPr>
            <p:spPr bwMode="auto">
              <a:xfrm>
                <a:off x="1442" y="569"/>
                <a:ext cx="192" cy="477"/>
              </a:xfrm>
              <a:prstGeom prst="homePlate">
                <a:avLst>
                  <a:gd name="adj" fmla="val 100000"/>
                </a:avLst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85"/>
              <p:cNvSpPr>
                <a:spLocks noChangeArrowheads="1"/>
              </p:cNvSpPr>
              <p:nvPr/>
            </p:nvSpPr>
            <p:spPr bwMode="auto">
              <a:xfrm>
                <a:off x="1442" y="569"/>
                <a:ext cx="144" cy="478"/>
              </a:xfrm>
              <a:prstGeom prst="homePlate">
                <a:avLst>
                  <a:gd name="adj" fmla="val 100000"/>
                </a:avLst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AutoShape 21"/>
            <p:cNvSpPr>
              <a:spLocks noChangeArrowheads="1"/>
            </p:cNvSpPr>
            <p:nvPr/>
          </p:nvSpPr>
          <p:spPr bwMode="gray">
            <a:xfrm>
              <a:off x="460375" y="3563938"/>
              <a:ext cx="1828800" cy="754062"/>
            </a:xfrm>
            <a:prstGeom prst="rect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noFill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latin typeface="Arial" pitchFamily="34" charset="0"/>
                </a:rPr>
                <a:t>Research</a:t>
              </a:r>
            </a:p>
          </p:txBody>
        </p:sp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2752725" y="3560763"/>
              <a:ext cx="5934075" cy="746125"/>
              <a:chOff x="1734" y="2579"/>
              <a:chExt cx="3738" cy="470"/>
            </a:xfrm>
            <a:solidFill>
              <a:schemeClr val="tx1"/>
            </a:solidFill>
          </p:grpSpPr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1734" y="2579"/>
                <a:ext cx="3738" cy="470"/>
              </a:xfrm>
              <a:prstGeom prst="rect">
                <a:avLst/>
              </a:prstGeom>
              <a:grpFill/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</a:endParaRPr>
              </a:p>
            </p:txBody>
          </p: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1757" y="2591"/>
                <a:ext cx="3663" cy="422"/>
                <a:chOff x="1840" y="2625"/>
                <a:chExt cx="3102" cy="357"/>
              </a:xfrm>
              <a:grpFill/>
            </p:grpSpPr>
            <p:pic>
              <p:nvPicPr>
                <p:cNvPr id="21" name="Picture 7" descr="MarketEdge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267" y="2904"/>
                  <a:ext cx="613" cy="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2" name="Picture 8" descr="Argus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r="2777"/>
                <a:stretch>
                  <a:fillRect/>
                </a:stretch>
              </p:blipFill>
              <p:spPr bwMode="auto">
                <a:xfrm>
                  <a:off x="1840" y="2667"/>
                  <a:ext cx="768" cy="19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3" name="Picture 10" descr="CreditSuisse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413" y="2625"/>
                  <a:ext cx="612" cy="19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14" descr="MorningStar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t="20540" b="15675"/>
                <a:stretch>
                  <a:fillRect/>
                </a:stretch>
              </p:blipFill>
              <p:spPr bwMode="auto">
                <a:xfrm>
                  <a:off x="3748" y="2857"/>
                  <a:ext cx="612" cy="1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57" descr="Jaywalk Logo (pms)_caps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368" y="2643"/>
                  <a:ext cx="574" cy="28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" name="Picture 17" descr="ranking-srvs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066" y="2875"/>
                  <a:ext cx="547" cy="8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8" descr="logo_STPoors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793" y="2650"/>
                  <a:ext cx="478" cy="21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60375" y="4592140"/>
            <a:ext cx="8226425" cy="758825"/>
            <a:chOff x="460375" y="4445000"/>
            <a:chExt cx="8226425" cy="758825"/>
          </a:xfrm>
        </p:grpSpPr>
        <p:grpSp>
          <p:nvGrpSpPr>
            <p:cNvPr id="31" name="Group 86"/>
            <p:cNvGrpSpPr>
              <a:grpSpLocks/>
            </p:cNvGrpSpPr>
            <p:nvPr/>
          </p:nvGrpSpPr>
          <p:grpSpPr bwMode="auto">
            <a:xfrm>
              <a:off x="2289175" y="4445000"/>
              <a:ext cx="463550" cy="758825"/>
              <a:chOff x="1442" y="569"/>
              <a:chExt cx="192" cy="478"/>
            </a:xfrm>
          </p:grpSpPr>
          <p:sp>
            <p:nvSpPr>
              <p:cNvPr id="39" name="AutoShape 87"/>
              <p:cNvSpPr>
                <a:spLocks noChangeArrowheads="1"/>
              </p:cNvSpPr>
              <p:nvPr/>
            </p:nvSpPr>
            <p:spPr bwMode="auto">
              <a:xfrm>
                <a:off x="1442" y="569"/>
                <a:ext cx="192" cy="477"/>
              </a:xfrm>
              <a:prstGeom prst="homePlate">
                <a:avLst>
                  <a:gd name="adj" fmla="val 100000"/>
                </a:avLst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88"/>
              <p:cNvSpPr>
                <a:spLocks noChangeArrowheads="1"/>
              </p:cNvSpPr>
              <p:nvPr/>
            </p:nvSpPr>
            <p:spPr bwMode="auto">
              <a:xfrm>
                <a:off x="1442" y="569"/>
                <a:ext cx="144" cy="478"/>
              </a:xfrm>
              <a:prstGeom prst="homePlate">
                <a:avLst>
                  <a:gd name="adj" fmla="val 100000"/>
                </a:avLst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AutoShape 26"/>
            <p:cNvSpPr>
              <a:spLocks noChangeArrowheads="1"/>
            </p:cNvSpPr>
            <p:nvPr/>
          </p:nvSpPr>
          <p:spPr bwMode="gray">
            <a:xfrm>
              <a:off x="460375" y="4449763"/>
              <a:ext cx="1828800" cy="754062"/>
            </a:xfrm>
            <a:prstGeom prst="rect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noFill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latin typeface="Arial" pitchFamily="34" charset="0"/>
                </a:rPr>
                <a:t>Market Data </a:t>
              </a:r>
              <a:br>
                <a:rPr lang="en-US" sz="1600" b="1" dirty="0">
                  <a:latin typeface="Arial" pitchFamily="34" charset="0"/>
                </a:rPr>
              </a:br>
              <a:r>
                <a:rPr lang="en-US" sz="1600" b="1" dirty="0">
                  <a:latin typeface="Arial" pitchFamily="34" charset="0"/>
                </a:rPr>
                <a:t>and News</a:t>
              </a:r>
            </a:p>
          </p:txBody>
        </p:sp>
        <p:grpSp>
          <p:nvGrpSpPr>
            <p:cNvPr id="33" name="Group 76"/>
            <p:cNvGrpSpPr>
              <a:grpSpLocks/>
            </p:cNvGrpSpPr>
            <p:nvPr/>
          </p:nvGrpSpPr>
          <p:grpSpPr bwMode="auto">
            <a:xfrm>
              <a:off x="2752725" y="4445000"/>
              <a:ext cx="5934075" cy="746125"/>
              <a:chOff x="1734" y="3136"/>
              <a:chExt cx="3738" cy="470"/>
            </a:xfrm>
            <a:solidFill>
              <a:schemeClr val="tx1"/>
            </a:solidFill>
          </p:grpSpPr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1734" y="3136"/>
                <a:ext cx="3738" cy="470"/>
              </a:xfrm>
              <a:prstGeom prst="rect">
                <a:avLst/>
              </a:prstGeom>
              <a:grpFill/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</a:endParaRPr>
              </a:p>
            </p:txBody>
          </p:sp>
          <p:pic>
            <p:nvPicPr>
              <p:cNvPr id="35" name="Picture 12" descr="InteractiveData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08" y="3282"/>
                <a:ext cx="745" cy="17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5" descr="NASDAQ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 t="17995" b="15424"/>
              <a:stretch>
                <a:fillRect/>
              </a:stretch>
            </p:blipFill>
            <p:spPr bwMode="auto">
              <a:xfrm>
                <a:off x="1800" y="3288"/>
                <a:ext cx="745" cy="16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21" descr="ThomsonReuters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4688" t="16112" b="13333"/>
              <a:stretch>
                <a:fillRect/>
              </a:stretch>
            </p:blipFill>
            <p:spPr bwMode="auto">
              <a:xfrm>
                <a:off x="4525" y="3272"/>
                <a:ext cx="858" cy="1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31" descr="logo_DowJones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3616" y="3287"/>
                <a:ext cx="745" cy="16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1" name="Group 67"/>
          <p:cNvGrpSpPr>
            <a:grpSpLocks/>
          </p:cNvGrpSpPr>
          <p:nvPr/>
        </p:nvGrpSpPr>
        <p:grpSpPr bwMode="auto">
          <a:xfrm>
            <a:off x="460375" y="5476378"/>
            <a:ext cx="8226425" cy="760412"/>
            <a:chOff x="460375" y="5329238"/>
            <a:chExt cx="8226425" cy="760412"/>
          </a:xfrm>
        </p:grpSpPr>
        <p:grpSp>
          <p:nvGrpSpPr>
            <p:cNvPr id="42" name="Group 89"/>
            <p:cNvGrpSpPr>
              <a:grpSpLocks/>
            </p:cNvGrpSpPr>
            <p:nvPr/>
          </p:nvGrpSpPr>
          <p:grpSpPr bwMode="auto">
            <a:xfrm>
              <a:off x="2289175" y="5330825"/>
              <a:ext cx="463550" cy="758825"/>
              <a:chOff x="1442" y="569"/>
              <a:chExt cx="192" cy="478"/>
            </a:xfrm>
          </p:grpSpPr>
          <p:sp>
            <p:nvSpPr>
              <p:cNvPr id="49" name="AutoShape 90"/>
              <p:cNvSpPr>
                <a:spLocks noChangeArrowheads="1"/>
              </p:cNvSpPr>
              <p:nvPr/>
            </p:nvSpPr>
            <p:spPr bwMode="auto">
              <a:xfrm>
                <a:off x="1442" y="569"/>
                <a:ext cx="192" cy="477"/>
              </a:xfrm>
              <a:prstGeom prst="homePlate">
                <a:avLst>
                  <a:gd name="adj" fmla="val 100000"/>
                </a:avLst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91"/>
              <p:cNvSpPr>
                <a:spLocks noChangeArrowheads="1"/>
              </p:cNvSpPr>
              <p:nvPr/>
            </p:nvSpPr>
            <p:spPr bwMode="auto">
              <a:xfrm>
                <a:off x="1442" y="569"/>
                <a:ext cx="144" cy="478"/>
              </a:xfrm>
              <a:prstGeom prst="homePlate">
                <a:avLst>
                  <a:gd name="adj" fmla="val 100000"/>
                </a:avLst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AutoShape 21"/>
            <p:cNvSpPr>
              <a:spLocks noChangeArrowheads="1"/>
            </p:cNvSpPr>
            <p:nvPr/>
          </p:nvSpPr>
          <p:spPr bwMode="gray">
            <a:xfrm>
              <a:off x="460375" y="5335588"/>
              <a:ext cx="1828800" cy="754062"/>
            </a:xfrm>
            <a:prstGeom prst="rect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noFill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latin typeface="Arial" pitchFamily="34" charset="0"/>
                </a:rPr>
                <a:t>Compliance </a:t>
              </a:r>
              <a:br>
                <a:rPr lang="en-US" sz="1600" b="1" dirty="0">
                  <a:latin typeface="Arial" pitchFamily="34" charset="0"/>
                </a:rPr>
              </a:br>
              <a:r>
                <a:rPr lang="en-US" sz="1600" b="1" dirty="0">
                  <a:latin typeface="Arial" pitchFamily="34" charset="0"/>
                </a:rPr>
                <a:t>Tools</a:t>
              </a:r>
            </a:p>
          </p:txBody>
        </p:sp>
        <p:grpSp>
          <p:nvGrpSpPr>
            <p:cNvPr id="44" name="Group 77"/>
            <p:cNvGrpSpPr>
              <a:grpSpLocks/>
            </p:cNvGrpSpPr>
            <p:nvPr/>
          </p:nvGrpSpPr>
          <p:grpSpPr bwMode="auto">
            <a:xfrm>
              <a:off x="2752725" y="5329238"/>
              <a:ext cx="5934075" cy="746125"/>
              <a:chOff x="1734" y="3693"/>
              <a:chExt cx="3738" cy="470"/>
            </a:xfrm>
            <a:solidFill>
              <a:schemeClr val="tx1"/>
            </a:solidFill>
          </p:grpSpPr>
          <p:sp>
            <p:nvSpPr>
              <p:cNvPr id="45" name="Rectangle 23"/>
              <p:cNvSpPr>
                <a:spLocks noChangeArrowheads="1"/>
              </p:cNvSpPr>
              <p:nvPr/>
            </p:nvSpPr>
            <p:spPr bwMode="auto">
              <a:xfrm>
                <a:off x="1734" y="3693"/>
                <a:ext cx="3738" cy="470"/>
              </a:xfrm>
              <a:prstGeom prst="rect">
                <a:avLst/>
              </a:prstGeom>
              <a:grpFill/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</a:endParaRPr>
              </a:p>
            </p:txBody>
          </p:sp>
          <p:pic>
            <p:nvPicPr>
              <p:cNvPr id="46" name="Picture 5" descr="Equifax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4080" t="28540" r="52560" b="18163"/>
              <a:stretch>
                <a:fillRect/>
              </a:stretch>
            </p:blipFill>
            <p:spPr bwMode="auto">
              <a:xfrm>
                <a:off x="2038" y="3833"/>
                <a:ext cx="842" cy="1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6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gray">
              <a:xfrm>
                <a:off x="3144" y="3799"/>
                <a:ext cx="908" cy="25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5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gray">
              <a:xfrm>
                <a:off x="4403" y="3801"/>
                <a:ext cx="784" cy="25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1" name="Group 58"/>
          <p:cNvGrpSpPr>
            <a:grpSpLocks/>
          </p:cNvGrpSpPr>
          <p:nvPr/>
        </p:nvGrpSpPr>
        <p:grpSpPr bwMode="auto">
          <a:xfrm>
            <a:off x="460375" y="1934665"/>
            <a:ext cx="8243888" cy="758825"/>
            <a:chOff x="290" y="1126"/>
            <a:chExt cx="5193" cy="478"/>
          </a:xfrm>
        </p:grpSpPr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1745" y="1134"/>
              <a:ext cx="3738" cy="47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63"/>
            <p:cNvGrpSpPr>
              <a:grpSpLocks/>
            </p:cNvGrpSpPr>
            <p:nvPr/>
          </p:nvGrpSpPr>
          <p:grpSpPr bwMode="auto">
            <a:xfrm>
              <a:off x="290" y="1126"/>
              <a:ext cx="4942" cy="478"/>
              <a:chOff x="460375" y="1787525"/>
              <a:chExt cx="7845425" cy="758825"/>
            </a:xfrm>
          </p:grpSpPr>
          <p:grpSp>
            <p:nvGrpSpPr>
              <p:cNvPr id="54" name="Group 77"/>
              <p:cNvGrpSpPr>
                <a:grpSpLocks/>
              </p:cNvGrpSpPr>
              <p:nvPr/>
            </p:nvGrpSpPr>
            <p:grpSpPr bwMode="auto">
              <a:xfrm>
                <a:off x="2289175" y="1787525"/>
                <a:ext cx="463550" cy="758825"/>
                <a:chOff x="1442" y="569"/>
                <a:chExt cx="192" cy="478"/>
              </a:xfrm>
            </p:grpSpPr>
            <p:sp>
              <p:nvSpPr>
                <p:cNvPr id="60" name="AutoShape 78"/>
                <p:cNvSpPr>
                  <a:spLocks noChangeArrowheads="1"/>
                </p:cNvSpPr>
                <p:nvPr/>
              </p:nvSpPr>
              <p:spPr bwMode="auto">
                <a:xfrm>
                  <a:off x="1442" y="569"/>
                  <a:ext cx="192" cy="477"/>
                </a:xfrm>
                <a:prstGeom prst="homePlate">
                  <a:avLst>
                    <a:gd name="adj" fmla="val 100000"/>
                  </a:avLst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79"/>
                <p:cNvSpPr>
                  <a:spLocks noChangeArrowheads="1"/>
                </p:cNvSpPr>
                <p:nvPr/>
              </p:nvSpPr>
              <p:spPr bwMode="auto">
                <a:xfrm>
                  <a:off x="1442" y="569"/>
                  <a:ext cx="144" cy="478"/>
                </a:xfrm>
                <a:prstGeom prst="homePlate">
                  <a:avLst>
                    <a:gd name="adj" fmla="val 100000"/>
                  </a:avLst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" name="AutoShape 21"/>
              <p:cNvSpPr>
                <a:spLocks noChangeArrowheads="1"/>
              </p:cNvSpPr>
              <p:nvPr/>
            </p:nvSpPr>
            <p:spPr bwMode="gray">
              <a:xfrm>
                <a:off x="460375" y="1792288"/>
                <a:ext cx="1828800" cy="7540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noFill/>
                <a:miter lim="800000"/>
                <a:headEnd/>
                <a:tailEnd/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b="1" dirty="0">
                    <a:latin typeface="Arial" pitchFamily="34" charset="0"/>
                  </a:rPr>
                  <a:t>CRM</a:t>
                </a:r>
              </a:p>
            </p:txBody>
          </p:sp>
          <p:grpSp>
            <p:nvGrpSpPr>
              <p:cNvPr id="56" name="Group 79"/>
              <p:cNvGrpSpPr>
                <a:grpSpLocks/>
              </p:cNvGrpSpPr>
              <p:nvPr/>
            </p:nvGrpSpPr>
            <p:grpSpPr bwMode="auto">
              <a:xfrm>
                <a:off x="4940300" y="1992313"/>
                <a:ext cx="3365500" cy="419100"/>
                <a:chOff x="3112" y="1591"/>
                <a:chExt cx="2120" cy="264"/>
              </a:xfrm>
              <a:solidFill>
                <a:schemeClr val="tx1"/>
              </a:solidFill>
            </p:grpSpPr>
            <p:pic>
              <p:nvPicPr>
                <p:cNvPr id="58" name="Picture 102" descr="Picture1 copy"/>
                <p:cNvPicPr>
                  <a:picLocks noChangeAspect="1" noChangeArrowheads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gray">
                <a:xfrm>
                  <a:off x="3112" y="1591"/>
                  <a:ext cx="968" cy="26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9" name="Picture 22" descr="BrokersAlly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4265" y="1592"/>
                  <a:ext cx="967" cy="21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57" name="Picture 7"/>
              <p:cNvPicPr>
                <a:picLocks noChangeAspect="1" noChangeArrowheads="1"/>
              </p:cNvPicPr>
              <p:nvPr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3023747" y="1905000"/>
                <a:ext cx="1715077" cy="576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2" name="Group 72"/>
          <p:cNvGrpSpPr>
            <a:grpSpLocks/>
          </p:cNvGrpSpPr>
          <p:nvPr/>
        </p:nvGrpSpPr>
        <p:grpSpPr bwMode="auto">
          <a:xfrm>
            <a:off x="460375" y="2820490"/>
            <a:ext cx="8226425" cy="790575"/>
            <a:chOff x="460375" y="2673350"/>
            <a:chExt cx="8226424" cy="790575"/>
          </a:xfrm>
        </p:grpSpPr>
        <p:grpSp>
          <p:nvGrpSpPr>
            <p:cNvPr id="63" name="Group 64"/>
            <p:cNvGrpSpPr>
              <a:grpSpLocks/>
            </p:cNvGrpSpPr>
            <p:nvPr/>
          </p:nvGrpSpPr>
          <p:grpSpPr bwMode="auto">
            <a:xfrm>
              <a:off x="460375" y="2673350"/>
              <a:ext cx="8226424" cy="790575"/>
              <a:chOff x="460375" y="2673350"/>
              <a:chExt cx="8226425" cy="790576"/>
            </a:xfrm>
          </p:grpSpPr>
          <p:grpSp>
            <p:nvGrpSpPr>
              <p:cNvPr id="65" name="Group 80"/>
              <p:cNvGrpSpPr>
                <a:grpSpLocks/>
              </p:cNvGrpSpPr>
              <p:nvPr/>
            </p:nvGrpSpPr>
            <p:grpSpPr bwMode="auto">
              <a:xfrm>
                <a:off x="2289175" y="2673350"/>
                <a:ext cx="463550" cy="758825"/>
                <a:chOff x="1442" y="569"/>
                <a:chExt cx="192" cy="478"/>
              </a:xfrm>
            </p:grpSpPr>
            <p:sp>
              <p:nvSpPr>
                <p:cNvPr id="71" name="AutoShape 81"/>
                <p:cNvSpPr>
                  <a:spLocks noChangeArrowheads="1"/>
                </p:cNvSpPr>
                <p:nvPr/>
              </p:nvSpPr>
              <p:spPr bwMode="auto">
                <a:xfrm>
                  <a:off x="1442" y="569"/>
                  <a:ext cx="192" cy="477"/>
                </a:xfrm>
                <a:prstGeom prst="homePlate">
                  <a:avLst>
                    <a:gd name="adj" fmla="val 100000"/>
                  </a:avLst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AutoShape 82"/>
                <p:cNvSpPr>
                  <a:spLocks noChangeArrowheads="1"/>
                </p:cNvSpPr>
                <p:nvPr/>
              </p:nvSpPr>
              <p:spPr bwMode="auto">
                <a:xfrm>
                  <a:off x="1442" y="569"/>
                  <a:ext cx="144" cy="478"/>
                </a:xfrm>
                <a:prstGeom prst="homePlate">
                  <a:avLst>
                    <a:gd name="adj" fmla="val 100000"/>
                  </a:avLst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AutoShape 26"/>
              <p:cNvSpPr>
                <a:spLocks noChangeArrowheads="1"/>
              </p:cNvSpPr>
              <p:nvPr/>
            </p:nvSpPr>
            <p:spPr bwMode="gray">
              <a:xfrm>
                <a:off x="460375" y="2678113"/>
                <a:ext cx="1828800" cy="7540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noFill/>
                <a:miter lim="800000"/>
                <a:headEnd/>
                <a:tailEnd/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b="1" dirty="0">
                    <a:latin typeface="Arial" pitchFamily="34" charset="0"/>
                  </a:rPr>
                  <a:t>Performance </a:t>
                </a:r>
                <a:br>
                  <a:rPr lang="en-US" sz="1600" b="1" dirty="0">
                    <a:latin typeface="Arial" pitchFamily="34" charset="0"/>
                  </a:rPr>
                </a:br>
                <a:r>
                  <a:rPr lang="en-US" sz="1600" b="1" dirty="0">
                    <a:latin typeface="Arial" pitchFamily="34" charset="0"/>
                  </a:rPr>
                  <a:t>Reporting</a:t>
                </a:r>
              </a:p>
            </p:txBody>
          </p:sp>
          <p:grpSp>
            <p:nvGrpSpPr>
              <p:cNvPr id="67" name="Group 80"/>
              <p:cNvGrpSpPr>
                <a:grpSpLocks/>
              </p:cNvGrpSpPr>
              <p:nvPr/>
            </p:nvGrpSpPr>
            <p:grpSpPr bwMode="auto">
              <a:xfrm>
                <a:off x="2752725" y="2717801"/>
                <a:ext cx="5934075" cy="746125"/>
                <a:chOff x="1734" y="2048"/>
                <a:chExt cx="3738" cy="470"/>
              </a:xfrm>
              <a:solidFill>
                <a:schemeClr val="tx1"/>
              </a:solidFill>
            </p:grpSpPr>
            <p:sp>
              <p:nvSpPr>
                <p:cNvPr id="68" name="Rectangle 23"/>
                <p:cNvSpPr>
                  <a:spLocks noChangeArrowheads="1"/>
                </p:cNvSpPr>
                <p:nvPr/>
              </p:nvSpPr>
              <p:spPr bwMode="auto">
                <a:xfrm>
                  <a:off x="1734" y="2048"/>
                  <a:ext cx="3738" cy="470"/>
                </a:xfrm>
                <a:prstGeom prst="rect">
                  <a:avLst/>
                </a:prstGeom>
                <a:grpFill/>
                <a:ln w="127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</a:endParaRPr>
                </a:p>
              </p:txBody>
            </p:sp>
            <p:pic>
              <p:nvPicPr>
                <p:cNvPr id="69" name="Picture 9" descr="BlackDiamond"/>
                <p:cNvPicPr>
                  <a:picLocks noChangeAspect="1" noChangeArrowheads="1"/>
                </p:cNvPicPr>
                <p:nvPr/>
              </p:nvPicPr>
              <p:blipFill>
                <a:blip r:embed="rId21" cstate="print"/>
                <a:srcRect/>
                <a:stretch>
                  <a:fillRect/>
                </a:stretch>
              </p:blipFill>
              <p:spPr bwMode="auto">
                <a:xfrm>
                  <a:off x="1788" y="2077"/>
                  <a:ext cx="1330" cy="4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0" name="Picture 71" descr="logo_PES"/>
                <p:cNvPicPr>
                  <a:picLocks noChangeAspect="1" noChangeArrowheads="1"/>
                </p:cNvPicPr>
                <p:nvPr/>
              </p:nvPicPr>
              <p:blipFill>
                <a:blip r:embed="rId22" cstate="print"/>
                <a:srcRect/>
                <a:stretch>
                  <a:fillRect/>
                </a:stretch>
              </p:blipFill>
              <p:spPr bwMode="auto">
                <a:xfrm>
                  <a:off x="3108" y="2136"/>
                  <a:ext cx="762" cy="26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64" name="Picture 58"/>
            <p:cNvPicPr>
              <a:picLocks noChangeAspect="1" noChangeArrowheads="1"/>
            </p:cNvPicPr>
            <p:nvPr/>
          </p:nvPicPr>
          <p:blipFill>
            <a:blip r:embed="rId23"/>
            <a:srcRect b="33469"/>
            <a:stretch>
              <a:fillRect/>
            </a:stretch>
          </p:blipFill>
          <p:spPr bwMode="auto">
            <a:xfrm>
              <a:off x="6659632" y="2963310"/>
              <a:ext cx="1390650" cy="196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0D1937"/>
              </a:prstShdw>
            </a:effectLst>
          </p:spPr>
        </p:pic>
      </p:grpSp>
    </p:spTree>
    <p:extLst>
      <p:ext uri="{BB962C8B-B14F-4D97-AF65-F5344CB8AC3E}">
        <p14:creationId xmlns:p14="http://schemas.microsoft.com/office/powerpoint/2010/main" val="38666047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220810"/>
              </p:ext>
            </p:extLst>
          </p:nvPr>
        </p:nvGraphicFramePr>
        <p:xfrm>
          <a:off x="-390144" y="1022550"/>
          <a:ext cx="8721725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16852773" imgH="8108823" progId="Visio.Drawing.11">
                  <p:embed/>
                </p:oleObj>
              </mc:Choice>
              <mc:Fallback>
                <p:oleObj name="Visio" r:id="rId3" imgW="16852773" imgH="8108823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0144" y="1022550"/>
                        <a:ext cx="8721725" cy="521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4100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220997"/>
              </p:ext>
            </p:extLst>
          </p:nvPr>
        </p:nvGraphicFramePr>
        <p:xfrm>
          <a:off x="971367" y="1358188"/>
          <a:ext cx="4849813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8597646" imgH="4390263" progId="Visio.Drawing.11">
                  <p:embed/>
                </p:oleObj>
              </mc:Choice>
              <mc:Fallback>
                <p:oleObj name="Visio" r:id="rId3" imgW="8597646" imgH="4390263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367" y="1358188"/>
                        <a:ext cx="4849813" cy="362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584890" y="1851057"/>
            <a:ext cx="2042461" cy="124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Char char="&gt;"/>
              <a:defRPr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8788" indent="-1746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1600">
                <a:solidFill>
                  <a:schemeClr val="bg2"/>
                </a:solidFill>
                <a:latin typeface="+mn-lt"/>
              </a:defRPr>
            </a:lvl2pPr>
            <a:lvl3pPr marL="739775" indent="-1666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+mn-lt"/>
              </a:defRPr>
            </a:lvl3pPr>
            <a:lvl4pPr marL="1090613" indent="-1714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1400">
                <a:solidFill>
                  <a:schemeClr val="bg2"/>
                </a:solidFill>
                <a:latin typeface="+mn-lt"/>
              </a:defRPr>
            </a:lvl4pPr>
            <a:lvl5pPr marL="1376363" indent="-171450" algn="l" rtl="0" eaLnBrk="0" fontAlgn="base" hangingPunct="0">
              <a:spcBef>
                <a:spcPct val="25000"/>
              </a:spcBef>
              <a:spcAft>
                <a:spcPct val="7500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+mn-lt"/>
              </a:defRPr>
            </a:lvl5pPr>
            <a:lvl6pPr marL="1833563" indent="-171450" algn="l" rtl="0" fontAlgn="base">
              <a:spcBef>
                <a:spcPct val="25000"/>
              </a:spcBef>
              <a:spcAft>
                <a:spcPct val="7500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+mn-lt"/>
              </a:defRPr>
            </a:lvl6pPr>
            <a:lvl7pPr marL="2290763" indent="-171450" algn="l" rtl="0" fontAlgn="base">
              <a:spcBef>
                <a:spcPct val="25000"/>
              </a:spcBef>
              <a:spcAft>
                <a:spcPct val="7500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+mn-lt"/>
              </a:defRPr>
            </a:lvl7pPr>
            <a:lvl8pPr marL="2747963" indent="-171450" algn="l" rtl="0" fontAlgn="base">
              <a:spcBef>
                <a:spcPct val="25000"/>
              </a:spcBef>
              <a:spcAft>
                <a:spcPct val="7500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+mn-lt"/>
              </a:defRPr>
            </a:lvl8pPr>
            <a:lvl9pPr marL="3205163" indent="-171450" algn="l" rtl="0" fontAlgn="base">
              <a:spcBef>
                <a:spcPct val="25000"/>
              </a:spcBef>
              <a:spcAft>
                <a:spcPct val="7500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Deployment Options</a:t>
            </a:r>
          </a:p>
          <a:p>
            <a:pPr eaLnBrk="1" hangingPunct="1">
              <a:buFontTx/>
              <a:buChar char="-"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Download</a:t>
            </a:r>
          </a:p>
          <a:p>
            <a:pPr eaLnBrk="1" hangingPunct="1">
              <a:buFontTx/>
              <a:buChar char="-"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35068255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16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1818" y="1275922"/>
            <a:ext cx="350874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000000"/>
                </a:solidFill>
              </a:rPr>
              <a:t>QUESTIONS?</a:t>
            </a:r>
            <a:endParaRPr lang="en-US" sz="4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9664265"/>
              </p:ext>
            </p:extLst>
          </p:nvPr>
        </p:nvGraphicFramePr>
        <p:xfrm>
          <a:off x="7038510" y="5548603"/>
          <a:ext cx="155266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524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YM Light">
  <a:themeElements>
    <a:clrScheme name="Custom 15">
      <a:dk1>
        <a:srgbClr val="4B4B4B"/>
      </a:dk1>
      <a:lt1>
        <a:srgbClr val="FFFFFF"/>
      </a:lt1>
      <a:dk2>
        <a:srgbClr val="4B4B4B"/>
      </a:dk2>
      <a:lt2>
        <a:srgbClr val="000000"/>
      </a:lt2>
      <a:accent1>
        <a:srgbClr val="A29060"/>
      </a:accent1>
      <a:accent2>
        <a:srgbClr val="A7A8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4E86FA7F4704C9C58D5C1C75F2AC5" ma:contentTypeVersion="2" ma:contentTypeDescription="Create a new document." ma:contentTypeScope="" ma:versionID="5807e1890c030096e3ecb068af7c0ff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ec81109b1d640e5854dd17e82b37f3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CF48EC-EAAE-4204-A24C-C5F9780F8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E53E16-6A59-4633-95D0-8042E4185460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75FF84F-0D57-4735-8E99-08CEDC5F7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25977</TotalTime>
  <Words>156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Arial Narrow</vt:lpstr>
      <vt:lpstr>Times New Roman</vt:lpstr>
      <vt:lpstr>Verdana</vt:lpstr>
      <vt:lpstr>BNYM Light</vt:lpstr>
      <vt:lpstr>Visio</vt:lpstr>
      <vt:lpstr>Netx360Tm overview</vt:lpstr>
      <vt:lpstr>Contents</vt:lpstr>
      <vt:lpstr>The Evolution of NetX360TM</vt:lpstr>
      <vt:lpstr>Third Party Technology</vt:lpstr>
      <vt:lpstr>Application Architecture</vt:lpstr>
      <vt:lpstr>Application Deployment</vt:lpstr>
      <vt:lpstr>Application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07 03 Nexen Overview</dc:title>
  <dc:creator>BNY Mellon</dc:creator>
  <cp:lastModifiedBy>Raghuraj Agrawal</cp:lastModifiedBy>
  <cp:revision>651</cp:revision>
  <cp:lastPrinted>2015-01-30T20:04:38Z</cp:lastPrinted>
  <dcterms:created xsi:type="dcterms:W3CDTF">2013-10-18T22:47:27Z</dcterms:created>
  <dcterms:modified xsi:type="dcterms:W3CDTF">2017-08-21T06:33:26Z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0x0101005174E86FA7F4704C9C58D5C1C75F2AC5</vt:lpwstr>
  </property>
</Properties>
</file>