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59" r:id="rId1"/>
  </p:sldMasterIdLst>
  <p:notesMasterIdLst>
    <p:notesMasterId r:id="rId154"/>
  </p:notesMasterIdLst>
  <p:handoutMasterIdLst>
    <p:handoutMasterId r:id="rId155"/>
  </p:handoutMasterIdLst>
  <p:sldIdLst>
    <p:sldId id="256" r:id="rId2"/>
    <p:sldId id="325" r:id="rId3"/>
    <p:sldId id="259" r:id="rId4"/>
    <p:sldId id="745" r:id="rId5"/>
    <p:sldId id="746" r:id="rId6"/>
    <p:sldId id="747" r:id="rId7"/>
    <p:sldId id="748" r:id="rId8"/>
    <p:sldId id="749" r:id="rId9"/>
    <p:sldId id="750" r:id="rId10"/>
    <p:sldId id="751" r:id="rId11"/>
    <p:sldId id="752" r:id="rId12"/>
    <p:sldId id="790" r:id="rId13"/>
    <p:sldId id="791" r:id="rId14"/>
    <p:sldId id="792" r:id="rId15"/>
    <p:sldId id="1077" r:id="rId16"/>
    <p:sldId id="913" r:id="rId17"/>
    <p:sldId id="1063" r:id="rId18"/>
    <p:sldId id="1064" r:id="rId19"/>
    <p:sldId id="1065" r:id="rId20"/>
    <p:sldId id="1066" r:id="rId21"/>
    <p:sldId id="914" r:id="rId22"/>
    <p:sldId id="1078" r:id="rId23"/>
    <p:sldId id="1067" r:id="rId24"/>
    <p:sldId id="994" r:id="rId25"/>
    <p:sldId id="1205" r:id="rId26"/>
    <p:sldId id="918" r:id="rId27"/>
    <p:sldId id="995" r:id="rId28"/>
    <p:sldId id="1069" r:id="rId29"/>
    <p:sldId id="1070" r:id="rId30"/>
    <p:sldId id="1081" r:id="rId31"/>
    <p:sldId id="996" r:id="rId32"/>
    <p:sldId id="1071" r:id="rId33"/>
    <p:sldId id="1094" r:id="rId34"/>
    <p:sldId id="998" r:id="rId35"/>
    <p:sldId id="999" r:id="rId36"/>
    <p:sldId id="1209" r:id="rId37"/>
    <p:sldId id="1072" r:id="rId38"/>
    <p:sldId id="1085" r:id="rId39"/>
    <p:sldId id="1073" r:id="rId40"/>
    <p:sldId id="1074" r:id="rId41"/>
    <p:sldId id="1212" r:id="rId42"/>
    <p:sldId id="1082" r:id="rId43"/>
    <p:sldId id="1075" r:id="rId44"/>
    <p:sldId id="1207" r:id="rId45"/>
    <p:sldId id="954" r:id="rId46"/>
    <p:sldId id="1211" r:id="rId47"/>
    <p:sldId id="754" r:id="rId48"/>
    <p:sldId id="755" r:id="rId49"/>
    <p:sldId id="756" r:id="rId50"/>
    <p:sldId id="757" r:id="rId51"/>
    <p:sldId id="770" r:id="rId52"/>
    <p:sldId id="1216" r:id="rId53"/>
    <p:sldId id="1213" r:id="rId54"/>
    <p:sldId id="1214" r:id="rId55"/>
    <p:sldId id="1103" r:id="rId56"/>
    <p:sldId id="807" r:id="rId57"/>
    <p:sldId id="808" r:id="rId58"/>
    <p:sldId id="809" r:id="rId59"/>
    <p:sldId id="810" r:id="rId60"/>
    <p:sldId id="1106" r:id="rId61"/>
    <p:sldId id="811" r:id="rId62"/>
    <p:sldId id="1108" r:id="rId63"/>
    <p:sldId id="1107" r:id="rId64"/>
    <p:sldId id="934" r:id="rId65"/>
    <p:sldId id="1109" r:id="rId66"/>
    <p:sldId id="1218" r:id="rId67"/>
    <p:sldId id="1219" r:id="rId68"/>
    <p:sldId id="1105" r:id="rId69"/>
    <p:sldId id="1093" r:id="rId70"/>
    <p:sldId id="817" r:id="rId71"/>
    <p:sldId id="1116" r:id="rId72"/>
    <p:sldId id="819" r:id="rId73"/>
    <p:sldId id="818" r:id="rId74"/>
    <p:sldId id="1117" r:id="rId75"/>
    <p:sldId id="820" r:id="rId76"/>
    <p:sldId id="821" r:id="rId77"/>
    <p:sldId id="822" r:id="rId78"/>
    <p:sldId id="984" r:id="rId79"/>
    <p:sldId id="1110" r:id="rId80"/>
    <p:sldId id="1221" r:id="rId81"/>
    <p:sldId id="1111" r:id="rId82"/>
    <p:sldId id="1112" r:id="rId83"/>
    <p:sldId id="1223" r:id="rId84"/>
    <p:sldId id="1222" r:id="rId85"/>
    <p:sldId id="1220" r:id="rId86"/>
    <p:sldId id="1217" r:id="rId87"/>
    <p:sldId id="1120" r:id="rId88"/>
    <p:sldId id="1121" r:id="rId89"/>
    <p:sldId id="1122" r:id="rId90"/>
    <p:sldId id="1152" r:id="rId91"/>
    <p:sldId id="1123" r:id="rId92"/>
    <p:sldId id="1124" r:id="rId93"/>
    <p:sldId id="1125" r:id="rId94"/>
    <p:sldId id="1150" r:id="rId95"/>
    <p:sldId id="1151" r:id="rId96"/>
    <p:sldId id="1128" r:id="rId97"/>
    <p:sldId id="1132" r:id="rId98"/>
    <p:sldId id="1133" r:id="rId99"/>
    <p:sldId id="1156" r:id="rId100"/>
    <p:sldId id="1134" r:id="rId101"/>
    <p:sldId id="1157" r:id="rId102"/>
    <p:sldId id="1137" r:id="rId103"/>
    <p:sldId id="1138" r:id="rId104"/>
    <p:sldId id="1154" r:id="rId105"/>
    <p:sldId id="1139" r:id="rId106"/>
    <p:sldId id="1141" r:id="rId107"/>
    <p:sldId id="1142" r:id="rId108"/>
    <p:sldId id="1143" r:id="rId109"/>
    <p:sldId id="1144" r:id="rId110"/>
    <p:sldId id="1200" r:id="rId111"/>
    <p:sldId id="1149" r:id="rId112"/>
    <p:sldId id="1113" r:id="rId113"/>
    <p:sldId id="1224" r:id="rId114"/>
    <p:sldId id="1225" r:id="rId115"/>
    <p:sldId id="1226" r:id="rId116"/>
    <p:sldId id="1227" r:id="rId117"/>
    <p:sldId id="1228" r:id="rId118"/>
    <p:sldId id="1229" r:id="rId119"/>
    <p:sldId id="1230" r:id="rId120"/>
    <p:sldId id="1231" r:id="rId121"/>
    <p:sldId id="1232" r:id="rId122"/>
    <p:sldId id="1233" r:id="rId123"/>
    <p:sldId id="1234" r:id="rId124"/>
    <p:sldId id="1235" r:id="rId125"/>
    <p:sldId id="1237" r:id="rId126"/>
    <p:sldId id="1239" r:id="rId127"/>
    <p:sldId id="1240" r:id="rId128"/>
    <p:sldId id="1241" r:id="rId129"/>
    <p:sldId id="1242" r:id="rId130"/>
    <p:sldId id="1243" r:id="rId131"/>
    <p:sldId id="1244" r:id="rId132"/>
    <p:sldId id="1245" r:id="rId133"/>
    <p:sldId id="1267" r:id="rId134"/>
    <p:sldId id="1246" r:id="rId135"/>
    <p:sldId id="1247" r:id="rId136"/>
    <p:sldId id="1248" r:id="rId137"/>
    <p:sldId id="1249" r:id="rId138"/>
    <p:sldId id="1250" r:id="rId139"/>
    <p:sldId id="1251" r:id="rId140"/>
    <p:sldId id="1252" r:id="rId141"/>
    <p:sldId id="1259" r:id="rId142"/>
    <p:sldId id="1260" r:id="rId143"/>
    <p:sldId id="1261" r:id="rId144"/>
    <p:sldId id="1262" r:id="rId145"/>
    <p:sldId id="1263" r:id="rId146"/>
    <p:sldId id="1264" r:id="rId147"/>
    <p:sldId id="1265" r:id="rId148"/>
    <p:sldId id="1271" r:id="rId149"/>
    <p:sldId id="1268" r:id="rId150"/>
    <p:sldId id="1269" r:id="rId151"/>
    <p:sldId id="1270" r:id="rId152"/>
    <p:sldId id="1266" r:id="rId1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C85E"/>
    <a:srgbClr val="FF99CC"/>
    <a:srgbClr val="FFCC66"/>
    <a:srgbClr val="47A1DF"/>
    <a:srgbClr val="FFFF27"/>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540" y="-102"/>
      </p:cViewPr>
      <p:guideLst>
        <p:guide orient="horz" pos="2160"/>
        <p:guide pos="2880"/>
      </p:guideLst>
    </p:cSldViewPr>
  </p:slideViewPr>
  <p:outlineViewPr>
    <p:cViewPr>
      <p:scale>
        <a:sx n="33" d="100"/>
        <a:sy n="33" d="100"/>
      </p:scale>
      <p:origin x="60" y="129306"/>
    </p:cViewPr>
  </p:outlineViewPr>
  <p:notesTextViewPr>
    <p:cViewPr>
      <p:scale>
        <a:sx n="100" d="100"/>
        <a:sy n="100" d="100"/>
      </p:scale>
      <p:origin x="0" y="0"/>
    </p:cViewPr>
  </p:notesTextViewPr>
  <p:notesViewPr>
    <p:cSldViewPr>
      <p:cViewPr varScale="1">
        <p:scale>
          <a:sx n="60" d="100"/>
          <a:sy n="60" d="100"/>
        </p:scale>
        <p:origin x="-2490"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6563222-B9A5-4CDC-B2A4-7244EB7F16D8}" type="datetimeFigureOut">
              <a:rPr lang="en-US"/>
              <a:pPr>
                <a:defRPr/>
              </a:pPr>
              <a:t>2/17/2017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ED0BBFBC-9401-4A93-82AE-0CEDE65A85A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64F5F6-9162-49E7-8D38-152B82631704}" type="datetimeFigureOut">
              <a:rPr lang="en-US"/>
              <a:pPr>
                <a:defRPr/>
              </a:pPr>
              <a:t>2/17/2017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106F415-249E-46E9-9BCE-D8340EBE7F2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0292" name="Slide Number Placeholder 3"/>
          <p:cNvSpPr>
            <a:spLocks noGrp="1"/>
          </p:cNvSpPr>
          <p:nvPr>
            <p:ph type="sldNum" sz="quarter" idx="5"/>
          </p:nvPr>
        </p:nvSpPr>
        <p:spPr bwMode="auto">
          <a:noFill/>
          <a:ln>
            <a:miter lim="800000"/>
            <a:headEnd/>
            <a:tailEnd/>
          </a:ln>
        </p:spPr>
        <p:txBody>
          <a:bodyPr/>
          <a:lstStyle/>
          <a:p>
            <a:fld id="{EAB1821B-D455-4BD0-AF7B-55C1DC267394}" type="slidenum">
              <a:rPr lang="en-US" smtClean="0"/>
              <a:pPr/>
              <a:t>47</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bwMode="auto">
          <a:noFill/>
          <a:ln>
            <a:miter lim="800000"/>
            <a:headEnd/>
            <a:tailEnd/>
          </a:ln>
        </p:spPr>
        <p:txBody>
          <a:bodyPr/>
          <a:lstStyle/>
          <a:p>
            <a:fld id="{60A43607-2E41-4AC8-A651-8DFF6181C5EC}" type="slidenum">
              <a:rPr lang="en-US" smtClean="0"/>
              <a:pPr/>
              <a:t>116</a:t>
            </a:fld>
            <a:endParaRPr lang="en-US" smtClean="0"/>
          </a:p>
        </p:txBody>
      </p:sp>
      <p:sp>
        <p:nvSpPr>
          <p:cNvPr id="252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2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bwMode="auto">
          <a:noFill/>
          <a:ln>
            <a:miter lim="800000"/>
            <a:headEnd/>
            <a:tailEnd/>
          </a:ln>
        </p:spPr>
        <p:txBody>
          <a:bodyPr/>
          <a:lstStyle/>
          <a:p>
            <a:fld id="{75F065AD-3CA9-4008-A468-E2B30BFAD78C}" type="slidenum">
              <a:rPr lang="en-US" smtClean="0"/>
              <a:pPr/>
              <a:t>118</a:t>
            </a:fld>
            <a:endParaRPr lang="en-US" smtClean="0"/>
          </a:p>
        </p:txBody>
      </p:sp>
      <p:sp>
        <p:nvSpPr>
          <p:cNvPr id="2539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39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bwMode="auto">
          <a:noFill/>
          <a:ln>
            <a:miter lim="800000"/>
            <a:headEnd/>
            <a:tailEnd/>
          </a:ln>
        </p:spPr>
        <p:txBody>
          <a:bodyPr/>
          <a:lstStyle/>
          <a:p>
            <a:fld id="{1391C99F-1D51-4F84-B49B-1EAAD0C6E8E7}" type="slidenum">
              <a:rPr lang="en-US" smtClean="0"/>
              <a:pPr/>
              <a:t>123</a:t>
            </a:fld>
            <a:endParaRPr lang="en-US" smtClean="0"/>
          </a:p>
        </p:txBody>
      </p:sp>
      <p:sp>
        <p:nvSpPr>
          <p:cNvPr id="2549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49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bwMode="auto">
          <a:noFill/>
          <a:ln>
            <a:miter lim="800000"/>
            <a:headEnd/>
            <a:tailEnd/>
          </a:ln>
        </p:spPr>
        <p:txBody>
          <a:bodyPr/>
          <a:lstStyle/>
          <a:p>
            <a:fld id="{F68D9346-6CA7-489F-AC74-6C9A6E709FCA}" type="slidenum">
              <a:rPr lang="en-US" smtClean="0"/>
              <a:pPr/>
              <a:t>128</a:t>
            </a:fld>
            <a:endParaRPr lang="en-US" smtClean="0"/>
          </a:p>
        </p:txBody>
      </p:sp>
      <p:sp>
        <p:nvSpPr>
          <p:cNvPr id="2560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bwMode="auto">
          <a:noFill/>
          <a:ln>
            <a:miter lim="800000"/>
            <a:headEnd/>
            <a:tailEnd/>
          </a:ln>
        </p:spPr>
        <p:txBody>
          <a:bodyPr/>
          <a:lstStyle/>
          <a:p>
            <a:fld id="{5534CE4D-A5CA-4355-8587-0209FC6FA383}" type="slidenum">
              <a:rPr lang="en-US" smtClean="0"/>
              <a:pPr/>
              <a:t>129</a:t>
            </a:fld>
            <a:endParaRPr lang="en-US" smtClean="0"/>
          </a:p>
        </p:txBody>
      </p:sp>
      <p:sp>
        <p:nvSpPr>
          <p:cNvPr id="257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70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bwMode="auto">
          <a:noFill/>
          <a:ln>
            <a:miter lim="800000"/>
            <a:headEnd/>
            <a:tailEnd/>
          </a:ln>
        </p:spPr>
        <p:txBody>
          <a:bodyPr/>
          <a:lstStyle/>
          <a:p>
            <a:fld id="{274B7455-77CF-483B-8483-F637AC2ACCEE}" type="slidenum">
              <a:rPr lang="en-US" smtClean="0"/>
              <a:pPr/>
              <a:t>130</a:t>
            </a:fld>
            <a:endParaRPr lang="en-US" smtClean="0"/>
          </a:p>
        </p:txBody>
      </p:sp>
      <p:sp>
        <p:nvSpPr>
          <p:cNvPr id="258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8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Title 28"/>
          <p:cNvSpPr>
            <a:spLocks noGrp="1"/>
          </p:cNvSpPr>
          <p:nvPr>
            <p:ph type="ctrTitle"/>
          </p:nvPr>
        </p:nvSpPr>
        <p:spPr>
          <a:xfrm>
            <a:off x="381000" y="4853411"/>
            <a:ext cx="8458200" cy="1222375"/>
          </a:xfrm>
        </p:spPr>
        <p:txBody>
          <a:bodyPr anchor="t"/>
          <a:lstStyle/>
          <a:p>
            <a:r>
              <a:rPr lang="en-US" smtClean="0"/>
              <a:t>Click to edit Master title style</a:t>
            </a: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15"/>
          <p:cNvSpPr>
            <a:spLocks noGrp="1"/>
          </p:cNvSpPr>
          <p:nvPr>
            <p:ph type="dt" sz="half" idx="10"/>
          </p:nvPr>
        </p:nvSpPr>
        <p:spPr/>
        <p:txBody>
          <a:bodyPr/>
          <a:lstStyle>
            <a:lvl1pPr>
              <a:defRPr/>
            </a:lvl1pPr>
          </a:lstStyle>
          <a:p>
            <a:pPr>
              <a:defRPr/>
            </a:pPr>
            <a:endParaRPr lang="en-US"/>
          </a:p>
        </p:txBody>
      </p:sp>
      <p:sp>
        <p:nvSpPr>
          <p:cNvPr id="6" name="Footer Placeholder 1"/>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a:xfrm>
            <a:off x="8229600" y="6473825"/>
            <a:ext cx="758825" cy="247650"/>
          </a:xfrm>
        </p:spPr>
        <p:txBody>
          <a:bodyPr/>
          <a:lstStyle>
            <a:lvl1pPr>
              <a:defRPr/>
            </a:lvl1pPr>
          </a:lstStyle>
          <a:p>
            <a:pPr>
              <a:defRPr/>
            </a:pPr>
            <a:fld id="{E0A4A03C-ECED-4F6B-B860-AC8C7A7DD47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0"/>
          <p:cNvSpPr>
            <a:spLocks noGrp="1"/>
          </p:cNvSpPr>
          <p:nvPr>
            <p:ph type="dt" sz="half" idx="10"/>
          </p:nvPr>
        </p:nvSpPr>
        <p:spPr/>
        <p:txBody>
          <a:bodyPr/>
          <a:lstStyle>
            <a:lvl1pPr>
              <a:defRPr/>
            </a:lvl1pPr>
          </a:lstStyle>
          <a:p>
            <a:pPr>
              <a:defRPr/>
            </a:pPr>
            <a:endParaRPr lang="en-US"/>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6549B308-33AD-4048-B880-43158BB653E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0"/>
          <p:cNvSpPr>
            <a:spLocks noGrp="1"/>
          </p:cNvSpPr>
          <p:nvPr>
            <p:ph type="dt" sz="half" idx="10"/>
          </p:nvPr>
        </p:nvSpPr>
        <p:spPr/>
        <p:txBody>
          <a:bodyPr/>
          <a:lstStyle>
            <a:lvl1pPr>
              <a:defRPr/>
            </a:lvl1pPr>
          </a:lstStyle>
          <a:p>
            <a:pPr>
              <a:defRPr/>
            </a:pPr>
            <a:endParaRPr lang="en-US"/>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15C1542D-0D21-4A67-BAFE-E29394E6231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smtClean="0"/>
              <a:t>Click to edit Master title style</a:t>
            </a:r>
            <a:endParaRPr lang="en-US"/>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0"/>
          <p:cNvSpPr>
            <a:spLocks noGrp="1"/>
          </p:cNvSpPr>
          <p:nvPr>
            <p:ph type="dt" sz="half" idx="10"/>
          </p:nvPr>
        </p:nvSpPr>
        <p:spPr/>
        <p:txBody>
          <a:bodyPr/>
          <a:lstStyle>
            <a:lvl1pPr>
              <a:defRPr/>
            </a:lvl1pPr>
          </a:lstStyle>
          <a:p>
            <a:pPr>
              <a:defRPr/>
            </a:pPr>
            <a:endParaRPr lang="en-US"/>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DD6884C1-051A-41D6-8A9D-85622B2F5D7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lang="en-US" smtClean="0"/>
              <a:t>Click to edit Master title style</a:t>
            </a:r>
            <a:endParaRPr lang="en-US"/>
          </a:p>
        </p:txBody>
      </p:sp>
      <p:sp>
        <p:nvSpPr>
          <p:cNvPr id="5" name="Date Placeholder 18"/>
          <p:cNvSpPr>
            <a:spLocks noGrp="1"/>
          </p:cNvSpPr>
          <p:nvPr>
            <p:ph type="dt" sz="half" idx="10"/>
          </p:nvPr>
        </p:nvSpPr>
        <p:spPr/>
        <p:txBody>
          <a:bodyPr/>
          <a:lstStyle>
            <a:lvl1pPr>
              <a:defRPr/>
            </a:lvl1pPr>
          </a:lstStyle>
          <a:p>
            <a:pPr>
              <a:defRPr/>
            </a:pPr>
            <a:endParaRPr lang="en-US"/>
          </a:p>
        </p:txBody>
      </p:sp>
      <p:sp>
        <p:nvSpPr>
          <p:cNvPr id="7" name="Footer Placeholder 10"/>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797DD407-A035-4D0A-9321-7B38EDA3016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0"/>
          <p:cNvSpPr>
            <a:spLocks noGrp="1"/>
          </p:cNvSpPr>
          <p:nvPr>
            <p:ph type="dt" sz="half" idx="10"/>
          </p:nvPr>
        </p:nvSpPr>
        <p:spPr/>
        <p:txBody>
          <a:bodyPr/>
          <a:lstStyle>
            <a:lvl1pPr>
              <a:defRPr/>
            </a:lvl1pPr>
          </a:lstStyle>
          <a:p>
            <a:pPr>
              <a:defRPr/>
            </a:pPr>
            <a:endParaRPr lang="en-US"/>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04E39FAC-A003-4615-B3F6-BC67D99E1A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Title 28"/>
          <p:cNvSpPr>
            <a:spLocks noGrp="1"/>
          </p:cNvSpPr>
          <p:nvPr>
            <p:ph type="title"/>
          </p:nvPr>
        </p:nvSpPr>
        <p:spPr>
          <a:xfrm>
            <a:off x="304800" y="5410200"/>
            <a:ext cx="8610600" cy="882650"/>
          </a:xfrm>
        </p:spPr>
        <p:txBody>
          <a:bodyPr/>
          <a:lstStyle>
            <a:lvl1pPr>
              <a:defRPr/>
            </a:lvl1pPr>
          </a:lstStyle>
          <a:p>
            <a:r>
              <a:rPr lang="en-US" smtClean="0"/>
              <a:t>Click to edit Master title style</a:t>
            </a:r>
            <a:endParaRPr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9"/>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8229600" y="6477000"/>
            <a:ext cx="762000" cy="247650"/>
          </a:xfrm>
        </p:spPr>
        <p:txBody>
          <a:bodyPr/>
          <a:lstStyle>
            <a:lvl1pPr>
              <a:defRPr/>
            </a:lvl1pPr>
          </a:lstStyle>
          <a:p>
            <a:pPr>
              <a:defRPr/>
            </a:pPr>
            <a:fld id="{405DD102-57C4-4DCA-908E-2B584E34378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endParaRPr lang="en-US"/>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D322B37-FEA1-4197-B5B0-15DA6B93B3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p:txBody>
          <a:bodyPr/>
          <a:lstStyle>
            <a:lvl1pPr>
              <a:defRPr/>
            </a:lvl1pPr>
          </a:lstStyle>
          <a:p>
            <a:pPr>
              <a:defRPr/>
            </a:pPr>
            <a:endParaRPr lang="en-US"/>
          </a:p>
        </p:txBody>
      </p:sp>
      <p:sp>
        <p:nvSpPr>
          <p:cNvPr id="3" name="Footer Placeholder 27"/>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pPr>
              <a:defRPr/>
            </a:pPr>
            <a:fld id="{6CF8C72B-2F15-47B3-BAC8-C519DF8331D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Title 11"/>
          <p:cNvSpPr>
            <a:spLocks noGrp="1"/>
          </p:cNvSpPr>
          <p:nvPr>
            <p:ph type="title"/>
          </p:nvPr>
        </p:nvSpPr>
        <p:spPr>
          <a:xfrm>
            <a:off x="457200" y="5486400"/>
            <a:ext cx="8458200" cy="520700"/>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4"/>
          <p:cNvSpPr>
            <a:spLocks noGrp="1"/>
          </p:cNvSpPr>
          <p:nvPr>
            <p:ph type="dt" sz="half" idx="10"/>
          </p:nvPr>
        </p:nvSpPr>
        <p:spPr/>
        <p:txBody>
          <a:bodyPr/>
          <a:lstStyle>
            <a:lvl1pPr>
              <a:defRPr/>
            </a:lvl1pPr>
          </a:lstStyle>
          <a:p>
            <a:pPr>
              <a:defRPr/>
            </a:pPr>
            <a:endParaRPr lang="en-US"/>
          </a:p>
        </p:txBody>
      </p:sp>
      <p:sp>
        <p:nvSpPr>
          <p:cNvPr id="7" name="Footer Placeholder 28"/>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746CA05E-76CC-4DB5-9538-DF2EA7E1382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17" name="Title 16"/>
          <p:cNvSpPr>
            <a:spLocks noGrp="1"/>
          </p:cNvSpPr>
          <p:nvPr>
            <p:ph type="title"/>
          </p:nvPr>
        </p:nvSpPr>
        <p:spPr>
          <a:xfrm>
            <a:off x="381000" y="4993760"/>
            <a:ext cx="5867400" cy="522288"/>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10"/>
          <p:cNvSpPr>
            <a:spLocks noGrp="1"/>
          </p:cNvSpPr>
          <p:nvPr>
            <p:ph type="dt" sz="half" idx="10"/>
          </p:nvPr>
        </p:nvSpPr>
        <p:spPr/>
        <p:txBody>
          <a:bodyPr/>
          <a:lstStyle>
            <a:lvl1pPr>
              <a:defRPr/>
            </a:lvl1pPr>
          </a:lstStyle>
          <a:p>
            <a:pPr>
              <a:defRPr/>
            </a:pPr>
            <a:endParaRPr lang="en-US"/>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D6D680EB-CF5C-4059-8A95-9CB715143CF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029" name="Text Placeholder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solidFill>
                  <a:srgbClr val="4471A6"/>
                </a:solidFill>
              </a:defRPr>
            </a:lvl1pPr>
          </a:lstStyle>
          <a:p>
            <a:pPr>
              <a:defRPr/>
            </a:pPr>
            <a:fld id="{45B2061B-5441-450A-AC95-082090687C86}" type="slidenum">
              <a:rPr lang="en-US"/>
              <a:pPr>
                <a:defRPr/>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smtClean="0"/>
              <a:t>Click to edit Master title style</a:t>
            </a:r>
            <a:endParaRPr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8601" r:id="rId1"/>
    <p:sldLayoutId id="2147488594" r:id="rId2"/>
    <p:sldLayoutId id="2147488602" r:id="rId3"/>
    <p:sldLayoutId id="2147488595" r:id="rId4"/>
    <p:sldLayoutId id="2147488603" r:id="rId5"/>
    <p:sldLayoutId id="2147488596" r:id="rId6"/>
    <p:sldLayoutId id="2147488597" r:id="rId7"/>
    <p:sldLayoutId id="2147488604" r:id="rId8"/>
    <p:sldLayoutId id="2147488598" r:id="rId9"/>
    <p:sldLayoutId id="2147488599" r:id="rId10"/>
    <p:sldLayoutId id="2147488600"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667000"/>
            <a:ext cx="8458200" cy="1371600"/>
          </a:xfrm>
        </p:spPr>
        <p:txBody>
          <a:bodyPr>
            <a:normAutofit fontScale="90000"/>
          </a:bodyPr>
          <a:lstStyle/>
          <a:p>
            <a:pPr eaLnBrk="1" fontAlgn="auto" hangingPunct="1">
              <a:spcAft>
                <a:spcPts val="0"/>
              </a:spcAft>
              <a:defRPr/>
            </a:pPr>
            <a:r>
              <a:rPr smtClean="0"/>
              <a:t>.Net</a:t>
            </a:r>
            <a:r>
              <a:rPr lang="en-US" dirty="0" smtClean="0"/>
              <a:t> Framework</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smtClean="0"/>
              <a:t> </a:t>
            </a:r>
            <a:endParaRPr dirty="0" smtClean="0"/>
          </a:p>
        </p:txBody>
      </p:sp>
      <p:sp>
        <p:nvSpPr>
          <p:cNvPr id="3075" name="Rectangle 3"/>
          <p:cNvSpPr>
            <a:spLocks noGrp="1" noChangeArrowheads="1"/>
          </p:cNvSpPr>
          <p:nvPr>
            <p:ph type="subTitle" idx="1"/>
          </p:nvPr>
        </p:nvSpPr>
        <p:spPr>
          <a:xfrm>
            <a:off x="3048000" y="3429000"/>
            <a:ext cx="5867400" cy="2514600"/>
          </a:xfrm>
        </p:spPr>
        <p:txBody>
          <a:bodyPr>
            <a:noAutofit/>
          </a:bodyPr>
          <a:lstStyle/>
          <a:p>
            <a:pPr algn="r" eaLnBrk="1" hangingPunct="1">
              <a:defRPr/>
            </a:pPr>
            <a:r>
              <a:rPr lang="en-US" i="1" u="sng" dirty="0" err="1" smtClean="0">
                <a:latin typeface="Comic Sans MS" pitchFamily="66" charset="0"/>
              </a:rPr>
              <a:t>Alankar</a:t>
            </a:r>
            <a:r>
              <a:rPr lang="en-US" i="1" u="sng" dirty="0" smtClean="0">
                <a:latin typeface="Comic Sans MS" pitchFamily="66" charset="0"/>
              </a:rPr>
              <a:t> Sooraj</a:t>
            </a:r>
          </a:p>
          <a:p>
            <a:pPr algn="r" eaLnBrk="1" hangingPunct="1">
              <a:defRPr/>
            </a:pPr>
            <a:r>
              <a:rPr lang="en-US" i="1" u="sng" dirty="0" smtClean="0">
                <a:latin typeface="Comic Sans MS" pitchFamily="66" charset="0"/>
              </a:rPr>
              <a:t>Trainer / Consultant</a:t>
            </a:r>
          </a:p>
          <a:p>
            <a:pPr algn="r" eaLnBrk="1" hangingPunct="1">
              <a:defRPr/>
            </a:pPr>
            <a:r>
              <a:rPr lang="en-US" sz="2000" i="1" u="sng" dirty="0" smtClean="0">
                <a:latin typeface="Comic Sans MS" pitchFamily="66" charset="0"/>
              </a:rPr>
              <a:t>Dot Net 4.5/4.0 , </a:t>
            </a:r>
            <a:r>
              <a:rPr lang="en-US" sz="2000" i="1" u="sng" dirty="0" err="1" smtClean="0">
                <a:latin typeface="Comic Sans MS" pitchFamily="66" charset="0"/>
              </a:rPr>
              <a:t>Sharepoint</a:t>
            </a:r>
            <a:r>
              <a:rPr lang="en-US" sz="2000" i="1" u="sng" dirty="0" smtClean="0">
                <a:latin typeface="Comic Sans MS" pitchFamily="66" charset="0"/>
              </a:rPr>
              <a:t> 2013/2010, </a:t>
            </a:r>
            <a:r>
              <a:rPr lang="en-US" sz="2000" i="1" u="sng" dirty="0" err="1" smtClean="0">
                <a:latin typeface="Comic Sans MS" pitchFamily="66" charset="0"/>
              </a:rPr>
              <a:t>Biztalk</a:t>
            </a:r>
            <a:r>
              <a:rPr lang="en-US" sz="2000" i="1" u="sng" dirty="0" smtClean="0">
                <a:latin typeface="Comic Sans MS" pitchFamily="66" charset="0"/>
              </a:rPr>
              <a:t> Server 2013 R2/2010 Certified</a:t>
            </a:r>
          </a:p>
          <a:p>
            <a:pPr algn="r" eaLnBrk="1" hangingPunct="1">
              <a:defRPr/>
            </a:pPr>
            <a:r>
              <a:rPr lang="en-US" sz="2000" i="1" u="sng" dirty="0" smtClean="0">
                <a:latin typeface="Comic Sans MS" pitchFamily="66" charset="0"/>
              </a:rPr>
              <a:t>Android / Windows Phone Developer</a:t>
            </a:r>
          </a:p>
          <a:p>
            <a:pPr algn="r" eaLnBrk="1" hangingPunct="1">
              <a:defRPr/>
            </a:pPr>
            <a:r>
              <a:rPr lang="en-US" sz="2000" i="1" u="sng" dirty="0" smtClean="0">
                <a:latin typeface="Comic Sans MS" pitchFamily="66" charset="0"/>
              </a:rPr>
              <a:t>MCT , MCTS , MCSD</a:t>
            </a:r>
          </a:p>
          <a:p>
            <a:pPr algn="r" eaLnBrk="1" fontAlgn="auto" hangingPunct="1">
              <a:spcAft>
                <a:spcPts val="0"/>
              </a:spcAft>
              <a:buFont typeface="Wingdings 2"/>
              <a:buNone/>
              <a:defRPr/>
            </a:pPr>
            <a:endParaRPr lang="en-US" sz="12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fontAlgn="auto" hangingPunct="1">
              <a:spcAft>
                <a:spcPts val="0"/>
              </a:spcAft>
              <a:defRPr/>
            </a:pPr>
            <a:r>
              <a:rPr smtClean="0"/>
              <a:t>.Net </a:t>
            </a:r>
          </a:p>
        </p:txBody>
      </p:sp>
      <p:sp>
        <p:nvSpPr>
          <p:cNvPr id="15363" name="Content Placeholder 2"/>
          <p:cNvSpPr>
            <a:spLocks noGrp="1"/>
          </p:cNvSpPr>
          <p:nvPr>
            <p:ph idx="1"/>
          </p:nvPr>
        </p:nvSpPr>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r>
              <a:rPr lang="en-US" smtClean="0"/>
              <a:t>			What is Managed Code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Content Placeholder 1"/>
          <p:cNvSpPr>
            <a:spLocks noGrp="1"/>
          </p:cNvSpPr>
          <p:nvPr>
            <p:ph idx="1"/>
          </p:nvPr>
        </p:nvSpPr>
        <p:spPr/>
        <p:txBody>
          <a:bodyPr/>
          <a:lstStyle/>
          <a:p>
            <a:pPr eaLnBrk="1" hangingPunct="1">
              <a:buFont typeface="Wingdings 2" pitchFamily="18" charset="2"/>
              <a:buNone/>
            </a:pPr>
            <a:r>
              <a:rPr lang="en-US" sz="3600" smtClean="0">
                <a:solidFill>
                  <a:srgbClr val="FF0000"/>
                </a:solidFill>
              </a:rPr>
              <a:t>Resources </a:t>
            </a:r>
            <a:endParaRPr lang="en-US" smtClean="0"/>
          </a:p>
          <a:p>
            <a:pPr lvl="1" eaLnBrk="1" hangingPunct="1"/>
            <a:r>
              <a:rPr lang="en-US" smtClean="0"/>
              <a:t>Binary (Files)</a:t>
            </a:r>
          </a:p>
          <a:p>
            <a:pPr lvl="2" eaLnBrk="1" hangingPunct="1"/>
            <a:r>
              <a:rPr lang="en-US" sz="2800" smtClean="0"/>
              <a:t>Resource</a:t>
            </a:r>
          </a:p>
          <a:p>
            <a:pPr lvl="3" eaLnBrk="1" hangingPunct="1"/>
            <a:r>
              <a:rPr lang="en-US" sz="2400" smtClean="0"/>
              <a:t>Embeds resource into the assembly</a:t>
            </a:r>
          </a:p>
          <a:p>
            <a:pPr lvl="2" eaLnBrk="1" hangingPunct="1"/>
            <a:r>
              <a:rPr lang="en-US" smtClean="0"/>
              <a:t>Content</a:t>
            </a:r>
          </a:p>
          <a:p>
            <a:pPr lvl="3" eaLnBrk="1" hangingPunct="1"/>
            <a:r>
              <a:rPr lang="en-US" sz="2400" smtClean="0"/>
              <a:t>Leaves resource as loose file,  is not embedded to assembly.</a:t>
            </a:r>
          </a:p>
          <a:p>
            <a:pPr lvl="2" eaLnBrk="1" hangingPunct="1"/>
            <a:endParaRPr lang="en-US" smtClean="0"/>
          </a:p>
          <a:p>
            <a:pPr lvl="1" eaLnBrk="1" hangingPunct="1"/>
            <a:r>
              <a:rPr lang="en-US" smtClean="0"/>
              <a:t>Logical</a:t>
            </a:r>
          </a:p>
        </p:txBody>
      </p:sp>
      <p:sp>
        <p:nvSpPr>
          <p:cNvPr id="2" name="Title 2"/>
          <p:cNvSpPr>
            <a:spLocks noGrp="1"/>
          </p:cNvSpPr>
          <p:nvPr>
            <p:ph type="title"/>
          </p:nvPr>
        </p:nvSpPr>
        <p:spPr/>
        <p:txBody>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WPF- ASSIGNMENT</a:t>
            </a:r>
            <a:endParaRPr/>
          </a:p>
        </p:txBody>
      </p:sp>
      <p:sp>
        <p:nvSpPr>
          <p:cNvPr id="120835" name="Content Placeholder 2"/>
          <p:cNvSpPr>
            <a:spLocks noGrp="1"/>
          </p:cNvSpPr>
          <p:nvPr>
            <p:ph idx="1"/>
          </p:nvPr>
        </p:nvSpPr>
        <p:spPr/>
        <p:txBody>
          <a:bodyPr/>
          <a:lstStyle/>
          <a:p>
            <a:endParaRPr lang="en-US" sz="1800" dirty="0" smtClean="0"/>
          </a:p>
          <a:p>
            <a:pPr>
              <a:buFont typeface="Wingdings 2" pitchFamily="18" charset="2"/>
              <a:buNone/>
            </a:pPr>
            <a:r>
              <a:rPr lang="en-US" sz="2800" dirty="0" smtClean="0">
                <a:solidFill>
                  <a:srgbClr val="FF0000"/>
                </a:solidFill>
              </a:rPr>
              <a:t>Implement Styles (with triggers) in the previous assignment  </a:t>
            </a:r>
            <a:r>
              <a:rPr lang="en-US" sz="2800" dirty="0" smtClean="0"/>
              <a:t>(Application level resource  ) </a:t>
            </a:r>
          </a:p>
          <a:p>
            <a:r>
              <a:rPr lang="en-US" sz="2800" dirty="0" smtClean="0"/>
              <a:t>Create styles for </a:t>
            </a:r>
            <a:r>
              <a:rPr lang="en-US" sz="2800" dirty="0" err="1" smtClean="0"/>
              <a:t>TextBox</a:t>
            </a:r>
            <a:r>
              <a:rPr lang="en-US" sz="2800" dirty="0" smtClean="0"/>
              <a:t> , </a:t>
            </a:r>
            <a:r>
              <a:rPr lang="en-US" sz="2800" dirty="0" err="1" smtClean="0"/>
              <a:t>TextBlock</a:t>
            </a:r>
            <a:r>
              <a:rPr lang="en-US" sz="2800" dirty="0" smtClean="0"/>
              <a:t>, Button </a:t>
            </a:r>
          </a:p>
          <a:p>
            <a:pPr lvl="1"/>
            <a:r>
              <a:rPr lang="en-US" sz="2400" dirty="0" err="1" smtClean="0"/>
              <a:t>FontSize</a:t>
            </a:r>
            <a:r>
              <a:rPr lang="en-US" sz="2400" dirty="0" smtClean="0"/>
              <a:t> , Foreground , </a:t>
            </a:r>
            <a:r>
              <a:rPr lang="en-US" sz="2400" dirty="0" err="1" smtClean="0"/>
              <a:t>FontFamily</a:t>
            </a:r>
            <a:r>
              <a:rPr lang="en-US" sz="2400" dirty="0" smtClean="0"/>
              <a:t> , Background</a:t>
            </a:r>
          </a:p>
          <a:p>
            <a:pPr lvl="1"/>
            <a:r>
              <a:rPr lang="en-US" sz="2400" dirty="0" smtClean="0"/>
              <a:t>Create Triggers </a:t>
            </a:r>
          </a:p>
          <a:p>
            <a:pPr lvl="2"/>
            <a:r>
              <a:rPr lang="en-US" sz="2000" dirty="0" err="1" smtClean="0"/>
              <a:t>IsFocused</a:t>
            </a:r>
            <a:endParaRPr lang="en-US" sz="2000" dirty="0" smtClean="0"/>
          </a:p>
          <a:p>
            <a:pPr lvl="2"/>
            <a:r>
              <a:rPr lang="en-US" sz="2000" dirty="0" err="1" smtClean="0"/>
              <a:t>IsMouseOver</a:t>
            </a:r>
            <a:endParaRPr lang="en-US" sz="2000" dirty="0" smtClean="0"/>
          </a:p>
          <a:p>
            <a:pPr lvl="2">
              <a:buNone/>
            </a:pPr>
            <a:endParaRPr lang="en-US" sz="2000" dirty="0" smtClean="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1"/>
          <p:cNvSpPr>
            <a:spLocks noGrp="1"/>
          </p:cNvSpPr>
          <p:nvPr>
            <p:ph idx="1"/>
          </p:nvPr>
        </p:nvSpPr>
        <p:spPr/>
        <p:txBody>
          <a:bodyPr/>
          <a:lstStyle/>
          <a:p>
            <a:pPr eaLnBrk="1" hangingPunct="1">
              <a:buFont typeface="Wingdings 2" pitchFamily="18" charset="2"/>
              <a:buNone/>
            </a:pPr>
            <a:r>
              <a:rPr lang="en-US" sz="2800" b="1" smtClean="0"/>
              <a:t>		</a:t>
            </a:r>
          </a:p>
          <a:p>
            <a:pPr eaLnBrk="1" hangingPunct="1">
              <a:buFont typeface="Wingdings 2" pitchFamily="18" charset="2"/>
              <a:buNone/>
            </a:pPr>
            <a:r>
              <a:rPr lang="en-US" sz="2800" b="1" smtClean="0"/>
              <a:t>		</a:t>
            </a:r>
          </a:p>
          <a:p>
            <a:pPr eaLnBrk="1" hangingPunct="1">
              <a:buFont typeface="Wingdings 2" pitchFamily="18" charset="2"/>
              <a:buNone/>
            </a:pPr>
            <a:r>
              <a:rPr lang="en-US" sz="2800" b="1" smtClean="0"/>
              <a:t>	</a:t>
            </a:r>
          </a:p>
          <a:p>
            <a:pPr eaLnBrk="1" hangingPunct="1">
              <a:buFont typeface="Wingdings 2" pitchFamily="18" charset="2"/>
              <a:buNone/>
            </a:pPr>
            <a:r>
              <a:rPr lang="en-US" sz="2800" b="1" smtClean="0"/>
              <a:t>		</a:t>
            </a:r>
            <a:r>
              <a:rPr lang="en-US" sz="3600" b="1" i="1" smtClean="0">
                <a:solidFill>
                  <a:srgbClr val="FF0000"/>
                </a:solidFill>
              </a:rPr>
              <a:t>Graphics &amp; Transformations</a:t>
            </a:r>
          </a:p>
          <a:p>
            <a:pPr eaLnBrk="1" hangingPunct="1"/>
            <a:endParaRPr lang="en-US" smtClean="0"/>
          </a:p>
        </p:txBody>
      </p:sp>
      <p:sp>
        <p:nvSpPr>
          <p:cNvPr id="2" name="Title 2"/>
          <p:cNvSpPr>
            <a:spLocks noGrp="1"/>
          </p:cNvSpPr>
          <p:nvPr>
            <p:ph type="title"/>
          </p:nvPr>
        </p:nvSpPr>
        <p:spPr/>
        <p:txBody>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74320" indent="-274320" eaLnBrk="1" fontAlgn="auto" hangingPunct="1">
              <a:spcBef>
                <a:spcPts val="580"/>
              </a:spcBef>
              <a:spcAft>
                <a:spcPts val="0"/>
              </a:spcAft>
              <a:buFont typeface="Wingdings 2"/>
              <a:buChar char=""/>
              <a:defRPr/>
            </a:pPr>
            <a:r>
              <a:rPr lang="en-US" dirty="0" smtClean="0"/>
              <a:t>Graphics</a:t>
            </a:r>
          </a:p>
          <a:p>
            <a:pPr marL="638175" lvl="2" eaLnBrk="1" fontAlgn="auto" hangingPunct="1">
              <a:spcBef>
                <a:spcPts val="600"/>
              </a:spcBef>
              <a:spcAft>
                <a:spcPts val="0"/>
              </a:spcAft>
              <a:buClr>
                <a:schemeClr val="accent2"/>
              </a:buClr>
              <a:buFont typeface="Wingdings 2"/>
              <a:buChar char=""/>
              <a:defRPr/>
            </a:pPr>
            <a:r>
              <a:rPr lang="en-US" dirty="0" smtClean="0"/>
              <a:t>Brushes</a:t>
            </a:r>
          </a:p>
          <a:p>
            <a:pPr marL="912812" lvl="3" eaLnBrk="1" fontAlgn="auto" hangingPunct="1">
              <a:spcBef>
                <a:spcPts val="600"/>
              </a:spcBef>
              <a:spcAft>
                <a:spcPts val="0"/>
              </a:spcAft>
              <a:buClr>
                <a:schemeClr val="accent2"/>
              </a:buClr>
              <a:buFont typeface="Wingdings 2"/>
              <a:buChar char=""/>
              <a:defRPr/>
            </a:pPr>
            <a:r>
              <a:rPr lang="en-US" sz="2800" dirty="0" err="1" smtClean="0">
                <a:solidFill>
                  <a:srgbClr val="FF0000"/>
                </a:solidFill>
              </a:rPr>
              <a:t>SolidColorBrush</a:t>
            </a:r>
            <a:endParaRPr lang="en-US" sz="2800" dirty="0" smtClean="0">
              <a:solidFill>
                <a:srgbClr val="FF0000"/>
              </a:solidFill>
            </a:endParaRPr>
          </a:p>
          <a:p>
            <a:pPr marL="912812" lvl="3" eaLnBrk="1" fontAlgn="auto" hangingPunct="1">
              <a:spcBef>
                <a:spcPts val="600"/>
              </a:spcBef>
              <a:spcAft>
                <a:spcPts val="0"/>
              </a:spcAft>
              <a:buClr>
                <a:schemeClr val="accent2"/>
              </a:buClr>
              <a:buFont typeface="Wingdings 2"/>
              <a:buChar char=""/>
              <a:defRPr/>
            </a:pPr>
            <a:r>
              <a:rPr lang="en-US" sz="2800" dirty="0" err="1" smtClean="0">
                <a:solidFill>
                  <a:srgbClr val="FF0000"/>
                </a:solidFill>
              </a:rPr>
              <a:t>LinearGradientBrush</a:t>
            </a:r>
            <a:endParaRPr lang="en-US" sz="2800" dirty="0" smtClean="0">
              <a:solidFill>
                <a:srgbClr val="FF0000"/>
              </a:solidFill>
            </a:endParaRPr>
          </a:p>
          <a:p>
            <a:pPr marL="912812" lvl="3" eaLnBrk="1" fontAlgn="auto" hangingPunct="1">
              <a:spcBef>
                <a:spcPts val="600"/>
              </a:spcBef>
              <a:spcAft>
                <a:spcPts val="0"/>
              </a:spcAft>
              <a:buClr>
                <a:schemeClr val="accent2"/>
              </a:buClr>
              <a:buFont typeface="Wingdings 2"/>
              <a:buChar char=""/>
              <a:defRPr/>
            </a:pPr>
            <a:r>
              <a:rPr lang="en-US" sz="2800" dirty="0" err="1" smtClean="0">
                <a:solidFill>
                  <a:srgbClr val="FF0000"/>
                </a:solidFill>
              </a:rPr>
              <a:t>RadialGradientBrush</a:t>
            </a:r>
            <a:endParaRPr lang="en-US" sz="2800" dirty="0" smtClean="0">
              <a:solidFill>
                <a:srgbClr val="FF0000"/>
              </a:solidFill>
            </a:endParaRPr>
          </a:p>
          <a:p>
            <a:pPr marL="548640" lvl="1" indent="-274320" eaLnBrk="1" fontAlgn="auto" hangingPunct="1">
              <a:spcBef>
                <a:spcPts val="370"/>
              </a:spcBef>
              <a:spcAft>
                <a:spcPts val="0"/>
              </a:spcAft>
              <a:buClr>
                <a:schemeClr val="accent2">
                  <a:shade val="75000"/>
                </a:schemeClr>
              </a:buClr>
              <a:buFont typeface="Wingdings 2" pitchFamily="18" charset="2"/>
              <a:buNone/>
              <a:defRPr/>
            </a:pPr>
            <a:endParaRPr lang="en-US" dirty="0" smtClean="0"/>
          </a:p>
          <a:p>
            <a:pPr marL="948690" lvl="2" indent="-274320" eaLnBrk="1" fontAlgn="auto" hangingPunct="1">
              <a:spcBef>
                <a:spcPts val="370"/>
              </a:spcBef>
              <a:spcAft>
                <a:spcPts val="0"/>
              </a:spcAft>
              <a:buClr>
                <a:schemeClr val="accent2">
                  <a:shade val="75000"/>
                </a:schemeClr>
              </a:buClr>
              <a:buFont typeface="Wingdings 2"/>
              <a:buChar char=""/>
              <a:defRPr/>
            </a:pPr>
            <a:endParaRPr lang="en-US" dirty="0"/>
          </a:p>
        </p:txBody>
      </p:sp>
      <p:sp>
        <p:nvSpPr>
          <p:cNvPr id="29698" name="Title 2"/>
          <p:cNvSpPr>
            <a:spLocks noGrp="1"/>
          </p:cNvSpPr>
          <p:nvPr>
            <p:ph type="title"/>
          </p:nvPr>
        </p:nvSpPr>
        <p:spPr/>
        <p:txBody>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WPF</a:t>
            </a:r>
            <a:endParaRPr lang="en-US" dirty="0"/>
          </a:p>
        </p:txBody>
      </p:sp>
      <p:sp>
        <p:nvSpPr>
          <p:cNvPr id="123907" name="Content Placeholder 2"/>
          <p:cNvSpPr>
            <a:spLocks noGrp="1"/>
          </p:cNvSpPr>
          <p:nvPr>
            <p:ph idx="1"/>
          </p:nvPr>
        </p:nvSpPr>
        <p:spPr/>
        <p:txBody>
          <a:bodyPr/>
          <a:lstStyle/>
          <a:p>
            <a:r>
              <a:rPr lang="en-US" dirty="0" smtClean="0"/>
              <a:t>Shapes</a:t>
            </a:r>
          </a:p>
          <a:p>
            <a:pPr>
              <a:buFont typeface="Wingdings 2" pitchFamily="18" charset="2"/>
              <a:buNone/>
            </a:pPr>
            <a:r>
              <a:rPr lang="en-US" sz="2400" dirty="0" smtClean="0"/>
              <a:t>    </a:t>
            </a:r>
            <a:r>
              <a:rPr lang="en-US" sz="2400" dirty="0" smtClean="0">
                <a:solidFill>
                  <a:srgbClr val="FF0000"/>
                </a:solidFill>
              </a:rPr>
              <a:t>&lt;Line Stroke="Red" </a:t>
            </a:r>
            <a:r>
              <a:rPr lang="en-US" sz="2400" dirty="0" err="1" smtClean="0">
                <a:solidFill>
                  <a:srgbClr val="FF0000"/>
                </a:solidFill>
              </a:rPr>
              <a:t>StrokeThickness</a:t>
            </a:r>
            <a:r>
              <a:rPr lang="en-US" sz="2400" dirty="0" smtClean="0">
                <a:solidFill>
                  <a:srgbClr val="FF0000"/>
                </a:solidFill>
              </a:rPr>
              <a:t>="2" </a:t>
            </a:r>
          </a:p>
          <a:p>
            <a:pPr>
              <a:buFont typeface="Wingdings 2" pitchFamily="18" charset="2"/>
              <a:buNone/>
            </a:pPr>
            <a:r>
              <a:rPr lang="es-ES" sz="2400" dirty="0" smtClean="0">
                <a:solidFill>
                  <a:srgbClr val="FF0000"/>
                </a:solidFill>
              </a:rPr>
              <a:t>              X1="50" Y1="50" X2="200" Y2="200"</a:t>
            </a:r>
            <a:r>
              <a:rPr lang="en-US" sz="2400" dirty="0" smtClean="0">
                <a:solidFill>
                  <a:srgbClr val="FF0000"/>
                </a:solidFill>
              </a:rPr>
              <a:t>/&gt;</a:t>
            </a:r>
          </a:p>
          <a:p>
            <a:pPr>
              <a:buFont typeface="Wingdings 2" pitchFamily="18" charset="2"/>
              <a:buNone/>
            </a:pPr>
            <a:r>
              <a:rPr lang="en-US" sz="2400" dirty="0" smtClean="0">
                <a:solidFill>
                  <a:srgbClr val="FF0000"/>
                </a:solidFill>
              </a:rPr>
              <a:t> </a:t>
            </a:r>
          </a:p>
          <a:p>
            <a:pPr>
              <a:buFont typeface="Wingdings 2" pitchFamily="18" charset="2"/>
              <a:buNone/>
            </a:pPr>
            <a:r>
              <a:rPr lang="en-US" sz="2400" dirty="0" smtClean="0">
                <a:solidFill>
                  <a:srgbClr val="FF0000"/>
                </a:solidFill>
              </a:rPr>
              <a:t>        &lt;Rectangle Height="100" Width="200" Fill="Green" Stroke="Red" /&gt;</a:t>
            </a:r>
          </a:p>
          <a:p>
            <a:pPr>
              <a:buFont typeface="Wingdings 2" pitchFamily="18" charset="2"/>
              <a:buNone/>
            </a:pPr>
            <a:r>
              <a:rPr lang="en-US" sz="2400" dirty="0" smtClean="0">
                <a:solidFill>
                  <a:srgbClr val="FF0000"/>
                </a:solidFill>
              </a:rPr>
              <a:t>        </a:t>
            </a:r>
          </a:p>
          <a:p>
            <a:pPr>
              <a:buFont typeface="Wingdings 2" pitchFamily="18" charset="2"/>
              <a:buNone/>
            </a:pPr>
            <a:r>
              <a:rPr lang="en-US" sz="2400" dirty="0" smtClean="0">
                <a:solidFill>
                  <a:srgbClr val="FF0000"/>
                </a:solidFill>
              </a:rPr>
              <a:t>        &lt;Ellipse Height="100" Width="100" Stroke="Yellow" Fill="Tomato" /&gt;</a:t>
            </a:r>
          </a:p>
          <a:p>
            <a:pPr>
              <a:buFont typeface="Wingdings 2" pitchFamily="18" charset="2"/>
              <a:buNone/>
            </a:pPr>
            <a:r>
              <a:rPr lang="en-US" sz="2400" dirty="0" smtClean="0">
                <a:solidFill>
                  <a:srgbClr val="FF0000"/>
                </a:solidFill>
              </a:rPr>
              <a:t>    </a:t>
            </a:r>
            <a:r>
              <a:rPr lang="en-US" sz="2400" dirty="0" smtClean="0"/>
              <a:t>    </a:t>
            </a:r>
          </a:p>
          <a:p>
            <a:pPr lvl="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Content Placeholder 1"/>
          <p:cNvSpPr>
            <a:spLocks noGrp="1"/>
          </p:cNvSpPr>
          <p:nvPr>
            <p:ph idx="1"/>
          </p:nvPr>
        </p:nvSpPr>
        <p:spPr/>
        <p:txBody>
          <a:bodyPr/>
          <a:lstStyle/>
          <a:p>
            <a:pPr eaLnBrk="1" hangingPunct="1"/>
            <a:r>
              <a:rPr lang="en-US" i="1" smtClean="0"/>
              <a:t>Transformation</a:t>
            </a:r>
          </a:p>
          <a:p>
            <a:pPr lvl="1" eaLnBrk="1" hangingPunct="1"/>
            <a:r>
              <a:rPr lang="en-US" i="1" smtClean="0">
                <a:solidFill>
                  <a:srgbClr val="FF0000"/>
                </a:solidFill>
              </a:rPr>
              <a:t>Rotate</a:t>
            </a:r>
          </a:p>
          <a:p>
            <a:pPr lvl="1" eaLnBrk="1" hangingPunct="1"/>
            <a:r>
              <a:rPr lang="en-US" i="1" smtClean="0">
                <a:solidFill>
                  <a:srgbClr val="FF0000"/>
                </a:solidFill>
              </a:rPr>
              <a:t>Scale</a:t>
            </a:r>
          </a:p>
          <a:p>
            <a:pPr lvl="1" eaLnBrk="1" hangingPunct="1"/>
            <a:r>
              <a:rPr lang="en-US" i="1" smtClean="0">
                <a:solidFill>
                  <a:srgbClr val="FF0000"/>
                </a:solidFill>
              </a:rPr>
              <a:t>Translate</a:t>
            </a:r>
          </a:p>
          <a:p>
            <a:pPr lvl="1" eaLnBrk="1" hangingPunct="1"/>
            <a:endParaRPr lang="en-US" i="1" smtClean="0"/>
          </a:p>
          <a:p>
            <a:pPr lvl="1" eaLnBrk="1" hangingPunct="1"/>
            <a:endParaRPr lang="en-US" i="1" smtClean="0"/>
          </a:p>
          <a:p>
            <a:pPr lvl="1" eaLnBrk="1" hangingPunct="1"/>
            <a:endParaRPr lang="en-US" sz="2000" i="1" smtClean="0"/>
          </a:p>
        </p:txBody>
      </p:sp>
      <p:sp>
        <p:nvSpPr>
          <p:cNvPr id="2" name="Title 2"/>
          <p:cNvSpPr>
            <a:spLocks noGrp="1"/>
          </p:cNvSpPr>
          <p:nvPr>
            <p:ph type="title"/>
          </p:nvPr>
        </p:nvSpPr>
        <p:spPr/>
        <p:txBody>
          <a:bodyPr/>
          <a:lstStyle/>
          <a:p>
            <a:pP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ubtitle 2"/>
          <p:cNvSpPr>
            <a:spLocks noGrp="1"/>
          </p:cNvSpPr>
          <p:nvPr>
            <p:ph type="subTitle" idx="1"/>
          </p:nvPr>
        </p:nvSpPr>
        <p:spPr>
          <a:xfrm>
            <a:off x="304800" y="2514600"/>
            <a:ext cx="8686800" cy="1371600"/>
          </a:xfrm>
        </p:spPr>
        <p:txBody>
          <a:bodyPr/>
          <a:lstStyle/>
          <a:p>
            <a:pPr eaLnBrk="1" hangingPunct="1"/>
            <a:r>
              <a:rPr lang="en-US" sz="8000" smtClean="0">
                <a:solidFill>
                  <a:srgbClr val="FF0000"/>
                </a:solidFill>
              </a:rPr>
              <a:t>Data Binding</a:t>
            </a:r>
            <a:endParaRPr lang="en-US" sz="2800" smtClean="0">
              <a:solidFill>
                <a:srgbClr val="FF0000"/>
              </a:solidFill>
            </a:endParaRPr>
          </a:p>
        </p:txBody>
      </p:sp>
      <p:sp>
        <p:nvSpPr>
          <p:cNvPr id="39939" name="Title 1"/>
          <p:cNvSpPr>
            <a:spLocks noGrp="1"/>
          </p:cNvSpPr>
          <p:nvPr>
            <p:ph type="ctrTitle"/>
          </p:nvPr>
        </p:nvSpPr>
        <p:spPr>
          <a:xfrm>
            <a:off x="457200" y="304800"/>
            <a:ext cx="8305800" cy="838200"/>
          </a:xfrm>
        </p:spPr>
        <p:txBody>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ubtitle 2"/>
          <p:cNvSpPr>
            <a:spLocks noGrp="1"/>
          </p:cNvSpPr>
          <p:nvPr>
            <p:ph type="subTitle" idx="1"/>
          </p:nvPr>
        </p:nvSpPr>
        <p:spPr>
          <a:xfrm>
            <a:off x="762000" y="1447800"/>
            <a:ext cx="8001000" cy="3352800"/>
          </a:xfrm>
        </p:spPr>
        <p:txBody>
          <a:bodyPr/>
          <a:lstStyle/>
          <a:p>
            <a:pPr eaLnBrk="1" fontAlgn="auto" hangingPunct="1">
              <a:spcAft>
                <a:spcPts val="0"/>
              </a:spcAft>
              <a:buFont typeface="Wingdings 2"/>
              <a:buNone/>
              <a:defRPr/>
            </a:pPr>
            <a:r>
              <a:rPr lang="en-US" sz="3200" dirty="0" smtClean="0">
                <a:solidFill>
                  <a:srgbClr val="FF0000"/>
                </a:solidFill>
              </a:rPr>
              <a:t>Data Binding Options</a:t>
            </a:r>
          </a:p>
          <a:p>
            <a:pPr eaLnBrk="1" fontAlgn="auto" hangingPunct="1">
              <a:spcAft>
                <a:spcPts val="0"/>
              </a:spcAft>
              <a:buFont typeface="Wingdings 2"/>
              <a:buNone/>
              <a:defRPr/>
            </a:pPr>
            <a:r>
              <a:rPr lang="en-US" dirty="0" smtClean="0"/>
              <a:t>We can </a:t>
            </a:r>
            <a:r>
              <a:rPr lang="en-US" dirty="0" smtClean="0">
                <a:solidFill>
                  <a:srgbClr val="FF0000"/>
                </a:solidFill>
              </a:rPr>
              <a:t>bind</a:t>
            </a:r>
            <a:r>
              <a:rPr lang="en-US" dirty="0" smtClean="0"/>
              <a:t> a </a:t>
            </a:r>
            <a:r>
              <a:rPr lang="en-US" dirty="0" smtClean="0">
                <a:solidFill>
                  <a:srgbClr val="FF0000"/>
                </a:solidFill>
              </a:rPr>
              <a:t>property</a:t>
            </a:r>
            <a:r>
              <a:rPr lang="en-US" dirty="0" smtClean="0"/>
              <a:t> of a WPF </a:t>
            </a:r>
            <a:r>
              <a:rPr lang="en-US" dirty="0" smtClean="0">
                <a:solidFill>
                  <a:srgbClr val="FF0000"/>
                </a:solidFill>
              </a:rPr>
              <a:t>control</a:t>
            </a:r>
            <a:r>
              <a:rPr lang="en-US" dirty="0" smtClean="0"/>
              <a:t> with:</a:t>
            </a:r>
          </a:p>
          <a:p>
            <a:pPr eaLnBrk="1" fontAlgn="auto" hangingPunct="1">
              <a:spcAft>
                <a:spcPts val="0"/>
              </a:spcAft>
              <a:buFont typeface="Wingdings 2"/>
              <a:buNone/>
              <a:defRPr/>
            </a:pPr>
            <a:r>
              <a:rPr lang="en-US" dirty="0" smtClean="0"/>
              <a:t>	</a:t>
            </a:r>
            <a:r>
              <a:rPr lang="en-US" dirty="0" smtClean="0">
                <a:solidFill>
                  <a:srgbClr val="FE7F5C"/>
                </a:solidFill>
              </a:rPr>
              <a:t>1. </a:t>
            </a:r>
            <a:r>
              <a:rPr lang="en-US" dirty="0" smtClean="0"/>
              <a:t>any other property of a WPF Control</a:t>
            </a:r>
          </a:p>
          <a:p>
            <a:pPr eaLnBrk="1" fontAlgn="auto" hangingPunct="1">
              <a:spcAft>
                <a:spcPts val="0"/>
              </a:spcAft>
              <a:buFont typeface="Wingdings 2"/>
              <a:buNone/>
              <a:defRPr/>
            </a:pPr>
            <a:r>
              <a:rPr lang="en-US" dirty="0" smtClean="0"/>
              <a:t>	</a:t>
            </a:r>
            <a:r>
              <a:rPr lang="en-US" dirty="0" smtClean="0">
                <a:solidFill>
                  <a:srgbClr val="FE7F5C"/>
                </a:solidFill>
              </a:rPr>
              <a:t>2. </a:t>
            </a:r>
            <a:r>
              <a:rPr lang="en-US" dirty="0" smtClean="0"/>
              <a:t>in-memory CLR Object</a:t>
            </a:r>
          </a:p>
          <a:p>
            <a:pPr eaLnBrk="1" fontAlgn="auto" hangingPunct="1">
              <a:spcAft>
                <a:spcPts val="0"/>
              </a:spcAft>
              <a:buFont typeface="Wingdings 2"/>
              <a:buNone/>
              <a:defRPr/>
            </a:pPr>
            <a:r>
              <a:rPr lang="en-US" dirty="0" smtClean="0"/>
              <a:t>		.NET Collection Object</a:t>
            </a:r>
          </a:p>
          <a:p>
            <a:pPr eaLnBrk="1" fontAlgn="auto" hangingPunct="1">
              <a:spcAft>
                <a:spcPts val="0"/>
              </a:spcAft>
              <a:buFont typeface="Wingdings 2"/>
              <a:buNone/>
              <a:defRPr/>
            </a:pPr>
            <a:r>
              <a:rPr lang="en-US" dirty="0" smtClean="0"/>
              <a:t>		ADO.NET Object (DS)</a:t>
            </a:r>
          </a:p>
          <a:p>
            <a:pPr eaLnBrk="1" fontAlgn="auto" hangingPunct="1">
              <a:spcAft>
                <a:spcPts val="0"/>
              </a:spcAft>
              <a:buFont typeface="Wingdings 2"/>
              <a:buNone/>
              <a:defRPr/>
            </a:pPr>
            <a:r>
              <a:rPr lang="en-US" dirty="0" smtClean="0"/>
              <a:t>		LINQ</a:t>
            </a:r>
          </a:p>
          <a:p>
            <a:pPr eaLnBrk="1" fontAlgn="auto" hangingPunct="1">
              <a:spcAft>
                <a:spcPts val="0"/>
              </a:spcAft>
              <a:buFont typeface="Wingdings 2"/>
              <a:buNone/>
              <a:defRPr/>
            </a:pPr>
            <a:r>
              <a:rPr lang="en-US" dirty="0" smtClean="0"/>
              <a:t>		Entity Framework Objects</a:t>
            </a:r>
          </a:p>
        </p:txBody>
      </p:sp>
      <p:sp>
        <p:nvSpPr>
          <p:cNvPr id="40963" name="Title 1"/>
          <p:cNvSpPr>
            <a:spLocks noGrp="1"/>
          </p:cNvSpPr>
          <p:nvPr>
            <p:ph type="ctrTitle"/>
          </p:nvPr>
        </p:nvSpPr>
        <p:spPr>
          <a:xfrm>
            <a:off x="3733800" y="76200"/>
            <a:ext cx="5257800" cy="914400"/>
          </a:xfrm>
        </p:spPr>
        <p:txBody>
          <a:bodyPr/>
          <a:lstStyle/>
          <a:p>
            <a:pP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ubtitle 2"/>
          <p:cNvSpPr>
            <a:spLocks noGrp="1"/>
          </p:cNvSpPr>
          <p:nvPr>
            <p:ph type="subTitle" idx="1"/>
          </p:nvPr>
        </p:nvSpPr>
        <p:spPr>
          <a:xfrm>
            <a:off x="228600" y="914400"/>
            <a:ext cx="8686800" cy="4343400"/>
          </a:xfrm>
        </p:spPr>
        <p:txBody>
          <a:bodyPr/>
          <a:lstStyle/>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endParaRPr lang="en-US" dirty="0" smtClean="0"/>
          </a:p>
        </p:txBody>
      </p:sp>
      <p:sp>
        <p:nvSpPr>
          <p:cNvPr id="41987" name="Title 1"/>
          <p:cNvSpPr>
            <a:spLocks noGrp="1"/>
          </p:cNvSpPr>
          <p:nvPr>
            <p:ph type="ctrTitle"/>
          </p:nvPr>
        </p:nvSpPr>
        <p:spPr>
          <a:xfrm>
            <a:off x="3505200" y="152400"/>
            <a:ext cx="5257800" cy="914400"/>
          </a:xfrm>
        </p:spPr>
        <p:txBody>
          <a:bodyPr/>
          <a:lstStyle/>
          <a:p>
            <a:pPr algn="r" eaLnBrk="1" fontAlgn="auto" hangingPunct="1">
              <a:spcAft>
                <a:spcPts val="0"/>
              </a:spcAft>
              <a:defRPr/>
            </a:pPr>
            <a:r>
              <a:rPr smtClean="0"/>
              <a:t>WPF</a:t>
            </a:r>
          </a:p>
        </p:txBody>
      </p:sp>
      <p:sp>
        <p:nvSpPr>
          <p:cNvPr id="6" name="Rectangle 5"/>
          <p:cNvSpPr/>
          <p:nvPr/>
        </p:nvSpPr>
        <p:spPr>
          <a:xfrm>
            <a:off x="381000" y="1371600"/>
            <a:ext cx="8686800" cy="3786188"/>
          </a:xfrm>
          <a:prstGeom prst="rect">
            <a:avLst/>
          </a:prstGeom>
        </p:spPr>
        <p:txBody>
          <a:bodyPr>
            <a:spAutoFit/>
          </a:bodyPr>
          <a:lstStyle/>
          <a:p>
            <a:pPr>
              <a:lnSpc>
                <a:spcPct val="150000"/>
              </a:lnSpc>
              <a:defRPr/>
            </a:pPr>
            <a:r>
              <a:rPr lang="en-US" sz="2000" dirty="0">
                <a:solidFill>
                  <a:srgbClr val="FF0000"/>
                </a:solidFill>
                <a:effectLst>
                  <a:outerShdw blurRad="38100" dist="38100" dir="2700000" algn="tl">
                    <a:srgbClr val="000000"/>
                  </a:outerShdw>
                </a:effectLst>
                <a:latin typeface="+mn-lt"/>
              </a:rPr>
              <a:t>  </a:t>
            </a:r>
            <a:r>
              <a:rPr lang="en-US" sz="2000" u="sng" dirty="0">
                <a:solidFill>
                  <a:srgbClr val="FF0000"/>
                </a:solidFill>
                <a:effectLst>
                  <a:outerShdw blurRad="38100" dist="38100" dir="2700000" algn="tl">
                    <a:srgbClr val="000000"/>
                  </a:outerShdw>
                </a:effectLst>
                <a:latin typeface="+mn-lt"/>
              </a:rPr>
              <a:t>Data Binding Modes</a:t>
            </a:r>
          </a:p>
          <a:p>
            <a:pPr>
              <a:lnSpc>
                <a:spcPct val="150000"/>
              </a:lnSpc>
              <a:buFont typeface="Wingdings" pitchFamily="2" charset="2"/>
              <a:buChar char="ü"/>
              <a:defRPr/>
            </a:pPr>
            <a:r>
              <a:rPr lang="en-US" sz="2000" dirty="0" err="1">
                <a:solidFill>
                  <a:srgbClr val="FF0000"/>
                </a:solidFill>
                <a:effectLst>
                  <a:outerShdw blurRad="38100" dist="38100" dir="2700000" algn="tl">
                    <a:srgbClr val="000000"/>
                  </a:outerShdw>
                </a:effectLst>
                <a:latin typeface="+mn-lt"/>
              </a:rPr>
              <a:t>OneWay</a:t>
            </a:r>
            <a:r>
              <a:rPr lang="en-US" sz="2000" dirty="0">
                <a:solidFill>
                  <a:srgbClr val="FFC000"/>
                </a:solidFill>
                <a:effectLst>
                  <a:outerShdw blurRad="38100" dist="38100" dir="2700000" algn="tl">
                    <a:srgbClr val="000000"/>
                  </a:outerShdw>
                </a:effectLst>
                <a:latin typeface="+mn-lt"/>
              </a:rPr>
              <a:t> </a:t>
            </a:r>
            <a:r>
              <a:rPr lang="en-US" sz="2000" dirty="0">
                <a:effectLst>
                  <a:outerShdw blurRad="38100" dist="38100" dir="2700000" algn="tl">
                    <a:srgbClr val="000000"/>
                  </a:outerShdw>
                </a:effectLst>
                <a:latin typeface="+mn-lt"/>
              </a:rPr>
              <a:t>The target is updated whenever the source changes.(D)</a:t>
            </a:r>
          </a:p>
          <a:p>
            <a:pPr>
              <a:lnSpc>
                <a:spcPct val="150000"/>
              </a:lnSpc>
              <a:buFont typeface="Wingdings" pitchFamily="2" charset="2"/>
              <a:buChar char="ü"/>
              <a:defRPr/>
            </a:pPr>
            <a:r>
              <a:rPr lang="en-US" sz="2000" dirty="0" err="1">
                <a:solidFill>
                  <a:srgbClr val="FF0000"/>
                </a:solidFill>
                <a:effectLst>
                  <a:outerShdw blurRad="38100" dist="38100" dir="2700000" algn="tl">
                    <a:srgbClr val="000000"/>
                  </a:outerShdw>
                </a:effectLst>
                <a:latin typeface="+mn-lt"/>
              </a:rPr>
              <a:t>TwoWay</a:t>
            </a:r>
            <a:r>
              <a:rPr lang="en-US" sz="2000" dirty="0">
                <a:solidFill>
                  <a:srgbClr val="FF0000"/>
                </a:solidFill>
                <a:effectLst>
                  <a:outerShdw blurRad="38100" dist="38100" dir="2700000" algn="tl">
                    <a:srgbClr val="000000"/>
                  </a:outerShdw>
                </a:effectLst>
                <a:latin typeface="+mn-lt"/>
              </a:rPr>
              <a:t>— </a:t>
            </a:r>
            <a:r>
              <a:rPr lang="en-US" sz="2000" dirty="0">
                <a:effectLst>
                  <a:outerShdw blurRad="38100" dist="38100" dir="2700000" algn="tl">
                    <a:srgbClr val="000000"/>
                  </a:outerShdw>
                </a:effectLst>
                <a:latin typeface="+mn-lt"/>
              </a:rPr>
              <a:t>A change to either the target or source updates the other.(D)</a:t>
            </a:r>
          </a:p>
          <a:p>
            <a:pPr>
              <a:lnSpc>
                <a:spcPct val="150000"/>
              </a:lnSpc>
              <a:buFont typeface="Wingdings" pitchFamily="2" charset="2"/>
              <a:buChar char="ü"/>
              <a:defRPr/>
            </a:pPr>
            <a:r>
              <a:rPr lang="en-US" sz="2000" dirty="0" err="1">
                <a:solidFill>
                  <a:srgbClr val="FF0000"/>
                </a:solidFill>
                <a:effectLst>
                  <a:outerShdw blurRad="38100" dist="38100" dir="2700000" algn="tl">
                    <a:srgbClr val="000000"/>
                  </a:outerShdw>
                </a:effectLst>
                <a:latin typeface="+mn-lt"/>
              </a:rPr>
              <a:t>OneWayToSource</a:t>
            </a:r>
            <a:r>
              <a:rPr lang="en-US" sz="2000" dirty="0">
                <a:solidFill>
                  <a:srgbClr val="FF0000"/>
                </a:solidFill>
                <a:effectLst>
                  <a:outerShdw blurRad="38100" dist="38100" dir="2700000" algn="tl">
                    <a:srgbClr val="000000"/>
                  </a:outerShdw>
                </a:effectLst>
                <a:latin typeface="+mn-lt"/>
              </a:rPr>
              <a:t>— </a:t>
            </a:r>
            <a:r>
              <a:rPr lang="en-US" sz="2000" dirty="0">
                <a:effectLst>
                  <a:outerShdw blurRad="38100" dist="38100" dir="2700000" algn="tl">
                    <a:srgbClr val="000000"/>
                  </a:outerShdw>
                </a:effectLst>
                <a:latin typeface="+mn-lt"/>
              </a:rPr>
              <a:t>The opposite of </a:t>
            </a:r>
            <a:r>
              <a:rPr lang="en-US" sz="2000" dirty="0" err="1">
                <a:effectLst>
                  <a:outerShdw blurRad="38100" dist="38100" dir="2700000" algn="tl">
                    <a:srgbClr val="000000"/>
                  </a:outerShdw>
                </a:effectLst>
                <a:latin typeface="+mn-lt"/>
              </a:rPr>
              <a:t>OneWay</a:t>
            </a:r>
            <a:r>
              <a:rPr lang="en-US" sz="2000" dirty="0">
                <a:effectLst>
                  <a:outerShdw blurRad="38100" dist="38100" dir="2700000" algn="tl">
                    <a:srgbClr val="000000"/>
                  </a:outerShdw>
                </a:effectLst>
                <a:latin typeface="+mn-lt"/>
              </a:rPr>
              <a:t>. The source is updated whenever the target changes.</a:t>
            </a:r>
          </a:p>
          <a:p>
            <a:pPr>
              <a:lnSpc>
                <a:spcPct val="150000"/>
              </a:lnSpc>
              <a:buFont typeface="Wingdings" pitchFamily="2" charset="2"/>
              <a:buChar char="ü"/>
              <a:defRPr/>
            </a:pPr>
            <a:r>
              <a:rPr lang="en-US" sz="2000" dirty="0" err="1">
                <a:solidFill>
                  <a:srgbClr val="FF0000"/>
                </a:solidFill>
                <a:effectLst>
                  <a:outerShdw blurRad="38100" dist="38100" dir="2700000" algn="tl">
                    <a:srgbClr val="000000"/>
                  </a:outerShdw>
                </a:effectLst>
                <a:latin typeface="+mn-lt"/>
              </a:rPr>
              <a:t>OneTime</a:t>
            </a:r>
            <a:r>
              <a:rPr lang="en-US" sz="2000" dirty="0">
                <a:solidFill>
                  <a:srgbClr val="FF0000"/>
                </a:solidFill>
                <a:effectLst>
                  <a:outerShdw blurRad="38100" dist="38100" dir="2700000" algn="tl">
                    <a:srgbClr val="000000"/>
                  </a:outerShdw>
                </a:effectLst>
                <a:latin typeface="+mn-lt"/>
              </a:rPr>
              <a:t>—</a:t>
            </a:r>
            <a:r>
              <a:rPr lang="en-US" sz="2000" dirty="0">
                <a:effectLst>
                  <a:outerShdw blurRad="38100" dist="38100" dir="2700000" algn="tl">
                    <a:srgbClr val="000000"/>
                  </a:outerShdw>
                </a:effectLst>
                <a:latin typeface="+mn-lt"/>
              </a:rPr>
              <a:t> This works just like </a:t>
            </a:r>
            <a:r>
              <a:rPr lang="en-US" sz="2000" dirty="0" err="1">
                <a:effectLst>
                  <a:outerShdw blurRad="38100" dist="38100" dir="2700000" algn="tl">
                    <a:srgbClr val="000000"/>
                  </a:outerShdw>
                </a:effectLst>
                <a:latin typeface="+mn-lt"/>
              </a:rPr>
              <a:t>OneWay</a:t>
            </a:r>
            <a:r>
              <a:rPr lang="en-US" sz="2000" dirty="0">
                <a:effectLst>
                  <a:outerShdw blurRad="38100" dist="38100" dir="2700000" algn="tl">
                    <a:srgbClr val="000000"/>
                  </a:outerShdw>
                </a:effectLst>
                <a:latin typeface="+mn-lt"/>
              </a:rPr>
              <a:t>, except changes to the source are not reflected at the target. The target retains a snapshot of the source at the time the Binding is initiated </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ontent Placeholder 1"/>
          <p:cNvSpPr>
            <a:spLocks noGrp="1"/>
          </p:cNvSpPr>
          <p:nvPr>
            <p:ph idx="1"/>
          </p:nvPr>
        </p:nvSpPr>
        <p:spPr>
          <a:xfrm>
            <a:off x="304800" y="1082675"/>
            <a:ext cx="8686800" cy="5241925"/>
          </a:xfrm>
        </p:spPr>
        <p:txBody>
          <a:bodyPr/>
          <a:lstStyle/>
          <a:p>
            <a:r>
              <a:rPr lang="en-US" dirty="0" smtClean="0"/>
              <a:t>Demo  (Products , Orders )</a:t>
            </a:r>
          </a:p>
          <a:p>
            <a:pPr lvl="1"/>
            <a:r>
              <a:rPr lang="en-US" dirty="0" err="1" smtClean="0"/>
              <a:t>DataBinding</a:t>
            </a:r>
            <a:r>
              <a:rPr lang="en-US" dirty="0" smtClean="0"/>
              <a:t> with WPF Controls Property</a:t>
            </a:r>
          </a:p>
          <a:p>
            <a:pPr lvl="1"/>
            <a:r>
              <a:rPr lang="en-US" dirty="0" err="1" smtClean="0"/>
              <a:t>DataBinding</a:t>
            </a:r>
            <a:r>
              <a:rPr lang="en-US" dirty="0" smtClean="0"/>
              <a:t> with </a:t>
            </a:r>
            <a:r>
              <a:rPr lang="en-US" dirty="0" err="1" smtClean="0"/>
              <a:t>.Net</a:t>
            </a:r>
            <a:r>
              <a:rPr lang="en-US" dirty="0" smtClean="0"/>
              <a:t> Collection Objects </a:t>
            </a:r>
          </a:p>
          <a:p>
            <a:pPr lvl="2"/>
            <a:r>
              <a:rPr lang="en-US" dirty="0" smtClean="0"/>
              <a:t>Layout Binding</a:t>
            </a:r>
          </a:p>
          <a:p>
            <a:pPr lvl="2"/>
            <a:r>
              <a:rPr lang="en-US" dirty="0" smtClean="0"/>
              <a:t>Using </a:t>
            </a:r>
            <a:r>
              <a:rPr lang="en-US" dirty="0" err="1" smtClean="0"/>
              <a:t>ListBox</a:t>
            </a:r>
            <a:r>
              <a:rPr lang="en-US" dirty="0" smtClean="0"/>
              <a:t> (Data Template)</a:t>
            </a:r>
          </a:p>
          <a:p>
            <a:pPr lvl="3"/>
            <a:r>
              <a:rPr lang="en-US" dirty="0" err="1" smtClean="0">
                <a:solidFill>
                  <a:srgbClr val="FF0000"/>
                </a:solidFill>
              </a:rPr>
              <a:t>ObservableCollection</a:t>
            </a:r>
            <a:endParaRPr lang="en-US" dirty="0" smtClean="0"/>
          </a:p>
          <a:p>
            <a:pPr lvl="2"/>
            <a:r>
              <a:rPr lang="en-US" dirty="0" smtClean="0"/>
              <a:t>Using </a:t>
            </a:r>
            <a:r>
              <a:rPr lang="en-US" dirty="0" err="1" smtClean="0"/>
              <a:t>DataGrid</a:t>
            </a:r>
            <a:r>
              <a:rPr lang="en-US" dirty="0" smtClean="0"/>
              <a:t> Control</a:t>
            </a:r>
          </a:p>
          <a:p>
            <a:pPr lvl="3"/>
            <a:r>
              <a:rPr lang="en-US" dirty="0" err="1" smtClean="0">
                <a:solidFill>
                  <a:srgbClr val="FF0000"/>
                </a:solidFill>
              </a:rPr>
              <a:t>ObservableCollection</a:t>
            </a:r>
            <a:endParaRPr lang="en-US" dirty="0" smtClean="0"/>
          </a:p>
          <a:p>
            <a:pPr lvl="1"/>
            <a:r>
              <a:rPr lang="en-US" dirty="0" smtClean="0"/>
              <a:t>Implementing Types of Binding </a:t>
            </a:r>
          </a:p>
          <a:p>
            <a:pPr lvl="2"/>
            <a:r>
              <a:rPr lang="en-US" dirty="0" smtClean="0"/>
              <a:t>(</a:t>
            </a:r>
            <a:r>
              <a:rPr lang="en-US" dirty="0" err="1" smtClean="0"/>
              <a:t>OneWay</a:t>
            </a:r>
            <a:r>
              <a:rPr lang="en-US" dirty="0" smtClean="0"/>
              <a:t> , </a:t>
            </a:r>
            <a:r>
              <a:rPr lang="en-US" dirty="0" err="1" smtClean="0"/>
              <a:t>TwoWay</a:t>
            </a:r>
            <a:r>
              <a:rPr lang="en-US" dirty="0" smtClean="0"/>
              <a:t> , etc)</a:t>
            </a:r>
          </a:p>
          <a:p>
            <a:pPr lvl="1"/>
            <a:r>
              <a:rPr lang="en-US" dirty="0" smtClean="0"/>
              <a:t>Data Access Layer </a:t>
            </a:r>
          </a:p>
          <a:p>
            <a:pPr lvl="1"/>
            <a:endParaRPr lang="en-US" dirty="0" smtClean="0"/>
          </a:p>
        </p:txBody>
      </p:sp>
      <p:sp>
        <p:nvSpPr>
          <p:cNvPr id="3" name="Title 2"/>
          <p:cNvSpPr>
            <a:spLocks noGrp="1"/>
          </p:cNvSpPr>
          <p:nvPr>
            <p:ph type="title"/>
          </p:nvPr>
        </p:nvSpPr>
        <p:spPr/>
        <p:txBody>
          <a:bodyPr/>
          <a:lstStyle/>
          <a:p>
            <a:pPr algn="r">
              <a:defRPr/>
            </a:pPr>
            <a:r>
              <a:rPr smtClean="0"/>
              <a:t>WPF</a:t>
            </a:r>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smtClean="0"/>
              <a:t>.Net (Managed Code)</a:t>
            </a:r>
          </a:p>
        </p:txBody>
      </p:sp>
      <p:sp>
        <p:nvSpPr>
          <p:cNvPr id="16387" name="Rectangle 3"/>
          <p:cNvSpPr>
            <a:spLocks noGrp="1" noChangeArrowheads="1"/>
          </p:cNvSpPr>
          <p:nvPr>
            <p:ph idx="1"/>
          </p:nvPr>
        </p:nvSpPr>
        <p:spPr/>
        <p:txBody>
          <a:bodyPr/>
          <a:lstStyle/>
          <a:p>
            <a:pPr eaLnBrk="1" hangingPunct="1"/>
            <a:endParaRPr lang="en-US" smtClean="0"/>
          </a:p>
        </p:txBody>
      </p:sp>
      <p:pic>
        <p:nvPicPr>
          <p:cNvPr id="16388" name="Picture 6"/>
          <p:cNvPicPr>
            <a:picLocks noChangeAspect="1" noChangeArrowheads="1"/>
          </p:cNvPicPr>
          <p:nvPr/>
        </p:nvPicPr>
        <p:blipFill>
          <a:blip r:embed="rId2"/>
          <a:srcRect/>
          <a:stretch>
            <a:fillRect/>
          </a:stretch>
        </p:blipFill>
        <p:spPr bwMode="auto">
          <a:xfrm>
            <a:off x="609600" y="1676400"/>
            <a:ext cx="794385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Content Placeholder 1"/>
          <p:cNvSpPr>
            <a:spLocks noGrp="1"/>
          </p:cNvSpPr>
          <p:nvPr>
            <p:ph idx="1"/>
          </p:nvPr>
        </p:nvSpPr>
        <p:spPr>
          <a:xfrm>
            <a:off x="304800" y="990600"/>
            <a:ext cx="8686800" cy="5410200"/>
          </a:xfrm>
        </p:spPr>
        <p:txBody>
          <a:bodyPr/>
          <a:lstStyle/>
          <a:p>
            <a:r>
              <a:rPr lang="en-US" sz="2400" dirty="0" smtClean="0"/>
              <a:t>Create a WPF Application</a:t>
            </a:r>
          </a:p>
          <a:p>
            <a:pPr lvl="1"/>
            <a:r>
              <a:rPr lang="en-US" sz="2000" dirty="0" smtClean="0"/>
              <a:t>Login Window</a:t>
            </a:r>
          </a:p>
          <a:p>
            <a:pPr lvl="2"/>
            <a:r>
              <a:rPr lang="en-US" sz="2000" dirty="0" smtClean="0"/>
              <a:t>Add Employee</a:t>
            </a:r>
          </a:p>
          <a:p>
            <a:pPr lvl="1"/>
            <a:r>
              <a:rPr lang="en-US" sz="2000" dirty="0" smtClean="0"/>
              <a:t>Home Window</a:t>
            </a:r>
          </a:p>
          <a:p>
            <a:pPr lvl="2"/>
            <a:r>
              <a:rPr lang="en-US" sz="2000" dirty="0" smtClean="0"/>
              <a:t>Find Employee Window </a:t>
            </a:r>
          </a:p>
          <a:p>
            <a:pPr lvl="2"/>
            <a:r>
              <a:rPr lang="en-US" sz="2000" dirty="0" smtClean="0"/>
              <a:t>Leave Request Window</a:t>
            </a:r>
          </a:p>
          <a:p>
            <a:pPr lvl="2"/>
            <a:r>
              <a:rPr lang="en-US" sz="2000" dirty="0" smtClean="0"/>
              <a:t>Show Requested Leaves Window(</a:t>
            </a:r>
            <a:r>
              <a:rPr lang="en-US" sz="2000" dirty="0" err="1" smtClean="0"/>
              <a:t>DataGrid</a:t>
            </a:r>
            <a:r>
              <a:rPr lang="en-US" sz="2000" dirty="0" smtClean="0"/>
              <a:t>)</a:t>
            </a:r>
          </a:p>
          <a:p>
            <a:pPr lvl="2"/>
            <a:r>
              <a:rPr lang="en-US" sz="2000" dirty="0" smtClean="0"/>
              <a:t>Logout</a:t>
            </a:r>
          </a:p>
          <a:p>
            <a:pPr lvl="1"/>
            <a:r>
              <a:rPr lang="en-US" sz="2000" dirty="0" smtClean="0"/>
              <a:t>Create DAL for the same. (</a:t>
            </a:r>
            <a:r>
              <a:rPr lang="en-US" sz="2000" dirty="0" err="1" smtClean="0"/>
              <a:t>EmployeeDAL</a:t>
            </a:r>
            <a:r>
              <a:rPr lang="en-US" sz="2000" dirty="0" smtClean="0"/>
              <a:t> – Login, </a:t>
            </a:r>
            <a:r>
              <a:rPr lang="en-US" sz="2000" dirty="0" err="1" smtClean="0"/>
              <a:t>AddEmployee</a:t>
            </a:r>
            <a:r>
              <a:rPr lang="en-US" sz="2000" dirty="0" smtClean="0"/>
              <a:t>, </a:t>
            </a:r>
            <a:r>
              <a:rPr lang="en-US" sz="2000" dirty="0" err="1" smtClean="0"/>
              <a:t>FindEmployee</a:t>
            </a:r>
            <a:r>
              <a:rPr lang="en-US" sz="2000" dirty="0" smtClean="0"/>
              <a:t> , </a:t>
            </a:r>
            <a:r>
              <a:rPr lang="en-US" sz="2000" dirty="0" err="1" smtClean="0"/>
              <a:t>LeaveRequest</a:t>
            </a:r>
            <a:r>
              <a:rPr lang="en-US" sz="2000" dirty="0" smtClean="0"/>
              <a:t> , </a:t>
            </a:r>
            <a:r>
              <a:rPr lang="en-US" sz="2000" dirty="0" err="1" smtClean="0"/>
              <a:t>ShowLeaves</a:t>
            </a:r>
            <a:r>
              <a:rPr lang="en-US" sz="2000" dirty="0" smtClean="0"/>
              <a:t>.</a:t>
            </a:r>
          </a:p>
          <a:p>
            <a:pPr lvl="1"/>
            <a:endParaRPr lang="en-US" sz="2000" dirty="0" smtClean="0"/>
          </a:p>
          <a:p>
            <a:pPr lvl="1">
              <a:buFont typeface="Wingdings 2" pitchFamily="18" charset="2"/>
              <a:buNone/>
            </a:pPr>
            <a:r>
              <a:rPr lang="en-US" sz="1800" dirty="0" smtClean="0"/>
              <a:t>Employee Table  : (</a:t>
            </a:r>
            <a:r>
              <a:rPr lang="en-US" sz="1800" dirty="0" err="1" smtClean="0"/>
              <a:t>EmployeeID</a:t>
            </a:r>
            <a:r>
              <a:rPr lang="en-US" sz="1800" dirty="0" smtClean="0"/>
              <a:t> , </a:t>
            </a:r>
            <a:r>
              <a:rPr lang="en-US" sz="1800" dirty="0" err="1" smtClean="0"/>
              <a:t>EmployeeName</a:t>
            </a:r>
            <a:r>
              <a:rPr lang="en-US" sz="1800" dirty="0" smtClean="0"/>
              <a:t> , </a:t>
            </a:r>
            <a:r>
              <a:rPr lang="en-US" sz="1800" dirty="0" err="1" smtClean="0"/>
              <a:t>EmployeeExp</a:t>
            </a:r>
            <a:r>
              <a:rPr lang="en-US" sz="1800" dirty="0" smtClean="0"/>
              <a:t>, </a:t>
            </a:r>
            <a:r>
              <a:rPr lang="en-US" sz="1800" dirty="0" err="1" smtClean="0"/>
              <a:t>EmployeePassword</a:t>
            </a:r>
            <a:r>
              <a:rPr lang="en-US" sz="1800" dirty="0" smtClean="0"/>
              <a:t>, </a:t>
            </a:r>
            <a:r>
              <a:rPr lang="en-US" sz="1800" dirty="0" err="1" smtClean="0"/>
              <a:t>EmployeeDept</a:t>
            </a:r>
            <a:r>
              <a:rPr lang="en-US" sz="1800" dirty="0" smtClean="0"/>
              <a:t>, </a:t>
            </a:r>
            <a:r>
              <a:rPr lang="en-US" sz="1800" dirty="0" err="1" smtClean="0"/>
              <a:t>EmployeeDesignation</a:t>
            </a:r>
            <a:r>
              <a:rPr lang="en-US" sz="1800" dirty="0" smtClean="0"/>
              <a:t> , </a:t>
            </a:r>
            <a:r>
              <a:rPr lang="en-US" sz="1800" dirty="0" err="1" smtClean="0"/>
              <a:t>ManagerID</a:t>
            </a:r>
            <a:r>
              <a:rPr lang="en-US" sz="1800" dirty="0" smtClean="0"/>
              <a:t>  )</a:t>
            </a:r>
          </a:p>
          <a:p>
            <a:pPr lvl="1">
              <a:buFont typeface="Wingdings 2" pitchFamily="18" charset="2"/>
              <a:buNone/>
            </a:pPr>
            <a:r>
              <a:rPr lang="en-US" sz="1800" dirty="0" err="1" smtClean="0"/>
              <a:t>LeaveRequest</a:t>
            </a:r>
            <a:r>
              <a:rPr lang="en-US" sz="1800" dirty="0" smtClean="0"/>
              <a:t> :  (</a:t>
            </a:r>
            <a:r>
              <a:rPr lang="en-US" sz="1800" dirty="0" err="1" smtClean="0"/>
              <a:t>LeaveID</a:t>
            </a:r>
            <a:r>
              <a:rPr lang="en-US" sz="1800" dirty="0" smtClean="0"/>
              <a:t> , </a:t>
            </a:r>
            <a:r>
              <a:rPr lang="en-US" sz="1800" dirty="0" err="1" smtClean="0"/>
              <a:t>EmployeeID</a:t>
            </a:r>
            <a:r>
              <a:rPr lang="en-US" sz="1800" dirty="0" smtClean="0"/>
              <a:t> , </a:t>
            </a:r>
            <a:r>
              <a:rPr lang="en-US" sz="1800" dirty="0" err="1" smtClean="0"/>
              <a:t>LeaveReqDate</a:t>
            </a:r>
            <a:r>
              <a:rPr lang="en-US" sz="1800" dirty="0" smtClean="0"/>
              <a:t> , </a:t>
            </a:r>
            <a:r>
              <a:rPr lang="en-US" sz="1800" dirty="0" err="1" smtClean="0"/>
              <a:t>LeaveDate</a:t>
            </a:r>
            <a:r>
              <a:rPr lang="en-US" sz="1800" dirty="0" smtClean="0"/>
              <a:t> , </a:t>
            </a:r>
            <a:r>
              <a:rPr lang="en-US" sz="1800" dirty="0" err="1" smtClean="0"/>
              <a:t>NoOfDays</a:t>
            </a:r>
            <a:r>
              <a:rPr lang="en-US" sz="1800" dirty="0" smtClean="0"/>
              <a:t> , </a:t>
            </a:r>
            <a:r>
              <a:rPr lang="en-US" sz="1800" dirty="0" err="1" smtClean="0"/>
              <a:t>LeaveType</a:t>
            </a:r>
            <a:r>
              <a:rPr lang="en-US" sz="1800" dirty="0" smtClean="0"/>
              <a:t> , Reason , </a:t>
            </a:r>
            <a:r>
              <a:rPr lang="en-US" sz="1800" dirty="0" err="1" smtClean="0"/>
              <a:t>LeaveStatus</a:t>
            </a:r>
            <a:r>
              <a:rPr lang="en-US" sz="1800" dirty="0" smtClean="0"/>
              <a:t>, </a:t>
            </a:r>
            <a:r>
              <a:rPr lang="en-US" sz="1800" dirty="0" err="1" smtClean="0"/>
              <a:t>ManagerID</a:t>
            </a:r>
            <a:r>
              <a:rPr lang="en-US" sz="1800" dirty="0" smtClean="0"/>
              <a:t>)</a:t>
            </a:r>
          </a:p>
        </p:txBody>
      </p:sp>
      <p:sp>
        <p:nvSpPr>
          <p:cNvPr id="3" name="Title 2"/>
          <p:cNvSpPr>
            <a:spLocks noGrp="1"/>
          </p:cNvSpPr>
          <p:nvPr>
            <p:ph type="title"/>
          </p:nvPr>
        </p:nvSpPr>
        <p:spPr>
          <a:xfrm>
            <a:off x="304800" y="228600"/>
            <a:ext cx="8686800" cy="838200"/>
          </a:xfrm>
        </p:spPr>
        <p:txBody>
          <a:bodyPr/>
          <a:lstStyle/>
          <a:p>
            <a:pPr>
              <a:defRPr/>
            </a:pPr>
            <a:r>
              <a:rPr smtClean="0"/>
              <a:t>ASSIGNMENT</a:t>
            </a:r>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Content Placeholder 1"/>
          <p:cNvSpPr>
            <a:spLocks noGrp="1"/>
          </p:cNvSpPr>
          <p:nvPr>
            <p:ph idx="1"/>
          </p:nvPr>
        </p:nvSpPr>
        <p:spPr/>
        <p:txBody>
          <a:bodyPr/>
          <a:lstStyle/>
          <a:p>
            <a:pPr>
              <a:buFont typeface="Wingdings 2" pitchFamily="18" charset="2"/>
              <a:buNone/>
            </a:pPr>
            <a:endParaRPr lang="en-US" sz="4800" smtClean="0"/>
          </a:p>
          <a:p>
            <a:pPr>
              <a:buFont typeface="Wingdings 2" pitchFamily="18" charset="2"/>
              <a:buNone/>
            </a:pPr>
            <a:endParaRPr lang="en-US" sz="4800" smtClean="0"/>
          </a:p>
          <a:p>
            <a:pPr>
              <a:buFont typeface="Wingdings 2" pitchFamily="18" charset="2"/>
              <a:buNone/>
            </a:pPr>
            <a:r>
              <a:rPr lang="en-US" sz="4800" smtClean="0"/>
              <a:t>				Assignment </a:t>
            </a:r>
            <a:endParaRPr lang="en-IN" sz="4800" smtClean="0"/>
          </a:p>
        </p:txBody>
      </p:sp>
      <p:sp>
        <p:nvSpPr>
          <p:cNvPr id="3" name="Title 2"/>
          <p:cNvSpPr>
            <a:spLocks noGrp="1"/>
          </p:cNvSpPr>
          <p:nvPr>
            <p:ph type="title"/>
          </p:nvPr>
        </p:nvSpPr>
        <p:spPr/>
        <p:txBody>
          <a:bodyPr/>
          <a:lstStyle/>
          <a:p>
            <a:pPr>
              <a:defRPr/>
            </a:pPr>
            <a:endParaRPr lang="en-IN"/>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609600"/>
          </a:xfrm>
        </p:spPr>
        <p:txBody>
          <a:bodyPr>
            <a:normAutofit fontScale="90000"/>
          </a:bodyPr>
          <a:lstStyle/>
          <a:p>
            <a:pPr>
              <a:defRPr/>
            </a:pPr>
            <a:r>
              <a:rPr lang="en-US" dirty="0" err="1" smtClean="0"/>
              <a:t>.net</a:t>
            </a:r>
            <a:r>
              <a:rPr lang="en-US" dirty="0" smtClean="0"/>
              <a:t> Project</a:t>
            </a:r>
            <a:endParaRPr lang="en-US" dirty="0"/>
          </a:p>
        </p:txBody>
      </p:sp>
      <p:sp>
        <p:nvSpPr>
          <p:cNvPr id="138243" name="Content Placeholder 2"/>
          <p:cNvSpPr>
            <a:spLocks noGrp="1"/>
          </p:cNvSpPr>
          <p:nvPr>
            <p:ph idx="1"/>
          </p:nvPr>
        </p:nvSpPr>
        <p:spPr>
          <a:xfrm>
            <a:off x="304800" y="609600"/>
            <a:ext cx="8686800" cy="5638800"/>
          </a:xfrm>
        </p:spPr>
        <p:txBody>
          <a:bodyPr/>
          <a:lstStyle/>
          <a:p>
            <a:endParaRPr lang="en-US" sz="2800" smtClean="0"/>
          </a:p>
          <a:p>
            <a:endParaRPr lang="en-US" sz="2800" smtClean="0"/>
          </a:p>
          <a:p>
            <a:endParaRPr lang="en-US" sz="2800" smtClean="0"/>
          </a:p>
          <a:p>
            <a:endParaRPr lang="en-US" sz="2800" smtClean="0"/>
          </a:p>
          <a:p>
            <a:endParaRPr lang="en-US" sz="2800" smtClean="0"/>
          </a:p>
          <a:p>
            <a:pPr algn="ctr">
              <a:buFont typeface="Wingdings 2" pitchFamily="18" charset="2"/>
              <a:buNone/>
            </a:pPr>
            <a:r>
              <a:rPr lang="en-US" sz="3600" b="1" smtClean="0">
                <a:solidFill>
                  <a:srgbClr val="FF0000"/>
                </a:solidFill>
              </a:rPr>
              <a:t>Banking Application</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1"/>
          <p:cNvSpPr>
            <a:spLocks noGrp="1"/>
          </p:cNvSpPr>
          <p:nvPr>
            <p:ph idx="1"/>
          </p:nvPr>
        </p:nvSpPr>
        <p:spPr>
          <a:xfrm>
            <a:off x="228600" y="838200"/>
            <a:ext cx="8686800" cy="5943600"/>
          </a:xfrm>
        </p:spPr>
        <p:txBody>
          <a:bodyPr/>
          <a:lstStyle/>
          <a:p>
            <a:pPr eaLnBrk="1" hangingPunct="1"/>
            <a:r>
              <a:rPr lang="en-US" dirty="0" smtClean="0"/>
              <a:t>Routed Events</a:t>
            </a:r>
          </a:p>
          <a:p>
            <a:pPr lvl="1" eaLnBrk="1" hangingPunct="1"/>
            <a:r>
              <a:rPr lang="en-US" dirty="0" smtClean="0">
                <a:solidFill>
                  <a:srgbClr val="FF0000"/>
                </a:solidFill>
              </a:rPr>
              <a:t>Bubbling</a:t>
            </a:r>
          </a:p>
          <a:p>
            <a:pPr lvl="2" eaLnBrk="1" hangingPunct="1"/>
            <a:r>
              <a:rPr lang="en-US" dirty="0" smtClean="0"/>
              <a:t>This event is raised on the source element and navigates up to the visual tree until it reaches the root element or until the bubbling is stopped by marking the event as handled.</a:t>
            </a:r>
            <a:endParaRPr lang="en-US" dirty="0" smtClean="0">
              <a:solidFill>
                <a:srgbClr val="FF0000"/>
              </a:solidFill>
            </a:endParaRPr>
          </a:p>
          <a:p>
            <a:pPr lvl="1" eaLnBrk="1" hangingPunct="1"/>
            <a:r>
              <a:rPr lang="en-US" dirty="0" smtClean="0">
                <a:solidFill>
                  <a:srgbClr val="FF0000"/>
                </a:solidFill>
              </a:rPr>
              <a:t>Tunneling</a:t>
            </a:r>
          </a:p>
          <a:p>
            <a:pPr lvl="2" eaLnBrk="1" hangingPunct="1"/>
            <a:r>
              <a:rPr lang="en-US" dirty="0" smtClean="0"/>
              <a:t>This event is raised on the root element and navigates down to the visual tree until it reaches the source element or until the tunneling is stopped by marking the event as handled.</a:t>
            </a:r>
            <a:endParaRPr lang="en-US" dirty="0" smtClean="0">
              <a:solidFill>
                <a:srgbClr val="FF0000"/>
              </a:solidFill>
            </a:endParaRPr>
          </a:p>
          <a:p>
            <a:pPr lvl="1" eaLnBrk="1" hangingPunct="1"/>
            <a:r>
              <a:rPr lang="en-US" dirty="0" smtClean="0">
                <a:solidFill>
                  <a:srgbClr val="FF0000"/>
                </a:solidFill>
              </a:rPr>
              <a:t>Direct</a:t>
            </a:r>
          </a:p>
          <a:p>
            <a:pPr lvl="2" eaLnBrk="1" hangingPunct="1"/>
            <a:r>
              <a:rPr lang="en-US" dirty="0" smtClean="0"/>
              <a:t>The event is raised on the source element and must be handled on the source element itself.</a:t>
            </a:r>
            <a:endParaRPr lang="en-US" dirty="0" smtClean="0">
              <a:solidFill>
                <a:srgbClr val="FF0000"/>
              </a:solidFill>
            </a:endParaRPr>
          </a:p>
        </p:txBody>
      </p:sp>
      <p:sp>
        <p:nvSpPr>
          <p:cNvPr id="2" name="Title 2"/>
          <p:cNvSpPr>
            <a:spLocks noGrp="1"/>
          </p:cNvSpPr>
          <p:nvPr>
            <p:ph type="title"/>
          </p:nvPr>
        </p:nvSpPr>
        <p:spPr>
          <a:xfrm>
            <a:off x="304800" y="457200"/>
            <a:ext cx="8686800" cy="609600"/>
          </a:xfrm>
        </p:spPr>
        <p:txBody>
          <a:bodyPr>
            <a:normAutofit fontScale="90000"/>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a:xfrm>
            <a:off x="304800" y="1219200"/>
            <a:ext cx="8686800" cy="4860925"/>
          </a:xfrm>
        </p:spPr>
        <p:txBody>
          <a:bodyPr/>
          <a:lstStyle/>
          <a:p>
            <a:pPr eaLnBrk="1" hangingPunct="1"/>
            <a:r>
              <a:rPr lang="en-US" smtClean="0"/>
              <a:t>Dependency Property</a:t>
            </a:r>
          </a:p>
          <a:p>
            <a:pPr lvl="1" eaLnBrk="1" hangingPunct="1"/>
            <a:r>
              <a:rPr lang="en-US" smtClean="0"/>
              <a:t>Understanding Dependency Property</a:t>
            </a:r>
          </a:p>
          <a:p>
            <a:pPr lvl="2" eaLnBrk="1" hangingPunct="1"/>
            <a:r>
              <a:rPr lang="en-US" smtClean="0"/>
              <a:t>The purpose of dependency properties is to provide a way to compute the value of a property based on the value of other inputs. These other inputs might include data binding and animations/storyboards, styles.</a:t>
            </a:r>
          </a:p>
          <a:p>
            <a:pPr lvl="1" eaLnBrk="1" hangingPunct="1"/>
            <a:r>
              <a:rPr lang="en-US" smtClean="0"/>
              <a:t>Advantages of Dependency Property</a:t>
            </a:r>
          </a:p>
          <a:p>
            <a:pPr lvl="2" eaLnBrk="1" hangingPunct="1"/>
            <a:r>
              <a:rPr lang="en-US" smtClean="0"/>
              <a:t>Animation</a:t>
            </a:r>
          </a:p>
          <a:p>
            <a:pPr lvl="2" eaLnBrk="1" hangingPunct="1"/>
            <a:r>
              <a:rPr lang="en-US" smtClean="0"/>
              <a:t>Data Binding</a:t>
            </a:r>
          </a:p>
          <a:p>
            <a:pPr lvl="2" eaLnBrk="1" hangingPunct="1"/>
            <a:r>
              <a:rPr lang="en-US" smtClean="0"/>
              <a:t>Notification</a:t>
            </a:r>
          </a:p>
          <a:p>
            <a:pPr lvl="2" eaLnBrk="1" hangingPunct="1"/>
            <a:r>
              <a:rPr lang="en-US" smtClean="0"/>
              <a:t>CallBack</a:t>
            </a:r>
          </a:p>
          <a:p>
            <a:pPr lvl="2" eaLnBrk="1" hangingPunct="1"/>
            <a:r>
              <a:rPr lang="en-US" smtClean="0"/>
              <a:t>Data Validation</a:t>
            </a:r>
          </a:p>
          <a:p>
            <a:pPr lvl="1" eaLnBrk="1" hangingPunct="1"/>
            <a:endParaRPr lang="en-US" smtClean="0"/>
          </a:p>
        </p:txBody>
      </p:sp>
      <p:sp>
        <p:nvSpPr>
          <p:cNvPr id="36866" name="Title 1"/>
          <p:cNvSpPr>
            <a:spLocks noGrp="1"/>
          </p:cNvSpPr>
          <p:nvPr>
            <p:ph type="title"/>
          </p:nvPr>
        </p:nvSpPr>
        <p:spPr/>
        <p:txBody>
          <a:bodyPr/>
          <a:lstStyle/>
          <a:p>
            <a:pP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fontAlgn="auto" hangingPunct="1">
              <a:spcAft>
                <a:spcPts val="0"/>
              </a:spcAft>
              <a:defRPr/>
            </a:pPr>
            <a:endParaRPr smtClean="0"/>
          </a:p>
        </p:txBody>
      </p:sp>
      <p:sp>
        <p:nvSpPr>
          <p:cNvPr id="139267" name="Rectangle 3"/>
          <p:cNvSpPr>
            <a:spLocks noGrp="1" noRot="1" noChangeArrowheads="1"/>
          </p:cNvSpPr>
          <p:nvPr>
            <p:ph idx="1"/>
          </p:nvPr>
        </p:nvSpPr>
        <p:spPr/>
        <p:txBody>
          <a:bodyPr/>
          <a:lstStyle/>
          <a:p>
            <a:pPr eaLnBrk="1" hangingPunct="1">
              <a:buFont typeface="Arial" charset="0"/>
              <a:buNone/>
            </a:pPr>
            <a:r>
              <a:rPr lang="en-US" sz="7200" smtClean="0"/>
              <a:t>			   ASP.NET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609600" y="152400"/>
            <a:ext cx="7772400" cy="1050925"/>
          </a:xfrm>
        </p:spPr>
        <p:txBody>
          <a:bodyPr/>
          <a:lstStyle/>
          <a:p>
            <a:pPr eaLnBrk="1" fontAlgn="auto" hangingPunct="1">
              <a:spcAft>
                <a:spcPts val="0"/>
              </a:spcAft>
              <a:defRPr/>
            </a:pPr>
            <a:r>
              <a:rPr smtClean="0"/>
              <a:t>ASP.NET</a:t>
            </a:r>
          </a:p>
        </p:txBody>
      </p:sp>
      <p:sp>
        <p:nvSpPr>
          <p:cNvPr id="56323" name="Rectangle 3"/>
          <p:cNvSpPr>
            <a:spLocks noGrp="1" noChangeArrowheads="1"/>
          </p:cNvSpPr>
          <p:nvPr>
            <p:ph type="subTitle" idx="1"/>
          </p:nvPr>
        </p:nvSpPr>
        <p:spPr>
          <a:xfrm>
            <a:off x="381000" y="1295400"/>
            <a:ext cx="8534400" cy="4800600"/>
          </a:xfrm>
        </p:spPr>
        <p:txBody>
          <a:bodyPr anchor="t">
            <a:normAutofit fontScale="92500" lnSpcReduction="10000"/>
          </a:bodyPr>
          <a:lstStyle/>
          <a:p>
            <a:pPr eaLnBrk="1" fontAlgn="auto" hangingPunct="1">
              <a:spcAft>
                <a:spcPts val="0"/>
              </a:spcAft>
              <a:buFont typeface="Wingdings 2"/>
              <a:buNone/>
              <a:defRPr/>
            </a:pPr>
            <a:r>
              <a:rPr lang="en-US" b="1" dirty="0" smtClean="0"/>
              <a:t>Refers to Web Application Development Framework within .NET</a:t>
            </a:r>
          </a:p>
          <a:p>
            <a:pPr eaLnBrk="1" fontAlgn="auto" hangingPunct="1">
              <a:spcAft>
                <a:spcPts val="0"/>
              </a:spcAft>
              <a:buFont typeface="Wingdings 2"/>
              <a:buNone/>
              <a:defRPr/>
            </a:pPr>
            <a:endParaRPr lang="en-US" b="1" dirty="0" smtClean="0"/>
          </a:p>
          <a:p>
            <a:pPr eaLnBrk="1" fontAlgn="auto" hangingPunct="1">
              <a:spcAft>
                <a:spcPts val="0"/>
              </a:spcAft>
              <a:buFont typeface="Wingdings 2"/>
              <a:buNone/>
              <a:defRPr/>
            </a:pPr>
            <a:r>
              <a:rPr lang="en-US" b="1" dirty="0" smtClean="0"/>
              <a:t>Used for creating dynamic and static web pages.</a:t>
            </a:r>
          </a:p>
          <a:p>
            <a:pPr eaLnBrk="1" fontAlgn="auto" hangingPunct="1">
              <a:spcAft>
                <a:spcPts val="0"/>
              </a:spcAft>
              <a:buFont typeface="Wingdings 2"/>
              <a:buNone/>
              <a:defRPr/>
            </a:pPr>
            <a:endParaRPr lang="en-US" b="1" dirty="0" smtClean="0"/>
          </a:p>
          <a:p>
            <a:pPr eaLnBrk="1" fontAlgn="auto" hangingPunct="1">
              <a:spcAft>
                <a:spcPts val="0"/>
              </a:spcAft>
              <a:defRPr/>
            </a:pPr>
            <a:r>
              <a:rPr lang="en-US" b="1" dirty="0" smtClean="0"/>
              <a:t>It’s a runtime engine (ASP.NET Runtime Engine)  which executes all the requests.</a:t>
            </a:r>
          </a:p>
          <a:p>
            <a:pPr eaLnBrk="1" fontAlgn="auto" hangingPunct="1">
              <a:spcAft>
                <a:spcPts val="0"/>
              </a:spcAft>
              <a:buFont typeface="Wingdings 2"/>
              <a:buNone/>
              <a:defRPr/>
            </a:pPr>
            <a:endParaRPr lang="en-US" b="1" dirty="0" smtClean="0"/>
          </a:p>
          <a:p>
            <a:pPr eaLnBrk="1" fontAlgn="auto" hangingPunct="1">
              <a:spcAft>
                <a:spcPts val="0"/>
              </a:spcAft>
              <a:buFont typeface="Wingdings 2"/>
              <a:buNone/>
              <a:defRPr/>
            </a:pPr>
            <a:r>
              <a:rPr lang="en-US" b="1" dirty="0" smtClean="0"/>
              <a:t>Executed by </a:t>
            </a:r>
            <a:r>
              <a:rPr lang="en-US" b="1" dirty="0" smtClean="0">
                <a:solidFill>
                  <a:srgbClr val="FF0000"/>
                </a:solidFill>
              </a:rPr>
              <a:t>W3wp.exe</a:t>
            </a:r>
            <a:r>
              <a:rPr lang="en-US" b="1" dirty="0" smtClean="0"/>
              <a:t> CLR HOST.</a:t>
            </a:r>
          </a:p>
          <a:p>
            <a:pPr eaLnBrk="1" fontAlgn="auto" hangingPunct="1">
              <a:spcAft>
                <a:spcPts val="0"/>
              </a:spcAft>
              <a:buFont typeface="Wingdings 2"/>
              <a:buNone/>
              <a:defRPr/>
            </a:pPr>
            <a:endParaRPr lang="en-US" b="1" dirty="0" smtClean="0"/>
          </a:p>
          <a:p>
            <a:pPr eaLnBrk="1" fontAlgn="auto" hangingPunct="1">
              <a:spcAft>
                <a:spcPts val="0"/>
              </a:spcAft>
              <a:defRPr/>
            </a:pPr>
            <a:r>
              <a:rPr lang="en-US" b="1" dirty="0" smtClean="0">
                <a:solidFill>
                  <a:srgbClr val="FF0000"/>
                </a:solidFill>
              </a:rPr>
              <a:t>aspnet_isapi.dll </a:t>
            </a:r>
            <a:r>
              <a:rPr lang="en-US" b="1" dirty="0" smtClean="0"/>
              <a:t>ISAPI Filter</a:t>
            </a:r>
            <a:r>
              <a:rPr lang="en-US" b="1" dirty="0" smtClean="0">
                <a:solidFill>
                  <a:schemeClr val="folHlink"/>
                </a:solidFill>
              </a:rPr>
              <a:t> </a:t>
            </a:r>
            <a:r>
              <a:rPr lang="en-US" b="1" dirty="0" smtClean="0"/>
              <a:t>acts as bridge between IIS and the asp.net Host (ASP.NET Runtime Engine)</a:t>
            </a:r>
          </a:p>
          <a:p>
            <a:pPr eaLnBrk="1" fontAlgn="auto" hangingPunct="1">
              <a:spcAft>
                <a:spcPts val="0"/>
              </a:spcAft>
              <a:buFont typeface="Wingdings 2"/>
              <a:buNone/>
              <a:defRPr/>
            </a:pPr>
            <a:endParaRPr lang="en-US" b="1" dirty="0" smtClean="0"/>
          </a:p>
          <a:p>
            <a:pPr eaLnBrk="1" fontAlgn="auto" hangingPunct="1">
              <a:spcAft>
                <a:spcPts val="0"/>
              </a:spcAft>
              <a:buFont typeface="Wingdings 2"/>
              <a:buNone/>
              <a:defRPr/>
            </a:pPr>
            <a:r>
              <a:rPr lang="en-US" b="1" dirty="0" smtClean="0"/>
              <a:t>ISAPI : Internet Server Application Programming Interface</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Asp.net</a:t>
            </a:r>
            <a:endParaRPr lang="en-US" dirty="0"/>
          </a:p>
        </p:txBody>
      </p:sp>
      <p:pic>
        <p:nvPicPr>
          <p:cNvPr id="141315" name="Picture 2"/>
          <p:cNvPicPr>
            <a:picLocks noGrp="1" noChangeAspect="1" noChangeArrowheads="1"/>
          </p:cNvPicPr>
          <p:nvPr>
            <p:ph idx="1"/>
          </p:nvPr>
        </p:nvPicPr>
        <p:blipFill>
          <a:blip r:embed="rId2"/>
          <a:srcRect/>
          <a:stretch>
            <a:fillRect/>
          </a:stretch>
        </p:blipFill>
        <p:spPr>
          <a:xfrm>
            <a:off x="457200" y="1524000"/>
            <a:ext cx="7924800" cy="4787900"/>
          </a:xfrm>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xfrm>
            <a:off x="685800" y="228600"/>
            <a:ext cx="7772400" cy="1066800"/>
          </a:xfrm>
        </p:spPr>
        <p:txBody>
          <a:bodyPr/>
          <a:lstStyle/>
          <a:p>
            <a:pPr eaLnBrk="1" fontAlgn="auto" hangingPunct="1">
              <a:spcAft>
                <a:spcPts val="0"/>
              </a:spcAft>
              <a:defRPr/>
            </a:pPr>
            <a:r>
              <a:rPr smtClean="0"/>
              <a:t>ASP.NET</a:t>
            </a:r>
          </a:p>
        </p:txBody>
      </p:sp>
      <p:sp>
        <p:nvSpPr>
          <p:cNvPr id="15363" name="Rectangle 3"/>
          <p:cNvSpPr>
            <a:spLocks noGrp="1" noChangeArrowheads="1"/>
          </p:cNvSpPr>
          <p:nvPr>
            <p:ph type="subTitle" idx="1"/>
          </p:nvPr>
        </p:nvSpPr>
        <p:spPr>
          <a:xfrm>
            <a:off x="304800" y="1219200"/>
            <a:ext cx="8382000" cy="5334000"/>
          </a:xfrm>
        </p:spPr>
        <p:txBody>
          <a:bodyPr>
            <a:noAutofit/>
          </a:bodyPr>
          <a:lstStyle/>
          <a:p>
            <a:pPr eaLnBrk="1" fontAlgn="auto" hangingPunct="1">
              <a:spcAft>
                <a:spcPts val="0"/>
              </a:spcAft>
              <a:buFont typeface="Wingdings 2"/>
              <a:buNone/>
              <a:defRPr/>
            </a:pPr>
            <a:r>
              <a:rPr lang="en-US" b="1" dirty="0" smtClean="0"/>
              <a:t>Web Page Extension – </a:t>
            </a:r>
            <a:r>
              <a:rPr lang="en-US" b="1" dirty="0" smtClean="0">
                <a:solidFill>
                  <a:srgbClr val="FF0000"/>
                </a:solidFill>
              </a:rPr>
              <a:t>.</a:t>
            </a:r>
            <a:r>
              <a:rPr lang="en-US" b="1" dirty="0" err="1" smtClean="0">
                <a:solidFill>
                  <a:srgbClr val="FF0000"/>
                </a:solidFill>
              </a:rPr>
              <a:t>aspx</a:t>
            </a:r>
            <a:endParaRPr lang="en-US" b="1" dirty="0" smtClean="0">
              <a:solidFill>
                <a:srgbClr val="FF0000"/>
              </a:solidFill>
            </a:endParaRPr>
          </a:p>
          <a:p>
            <a:pPr eaLnBrk="1" fontAlgn="auto" hangingPunct="1">
              <a:spcAft>
                <a:spcPts val="0"/>
              </a:spcAft>
              <a:buFont typeface="Wingdings 2"/>
              <a:buNone/>
              <a:defRPr/>
            </a:pPr>
            <a:endParaRPr lang="en-US" b="1" dirty="0" smtClean="0"/>
          </a:p>
          <a:p>
            <a:pPr eaLnBrk="1" fontAlgn="auto" hangingPunct="1">
              <a:spcAft>
                <a:spcPts val="0"/>
              </a:spcAft>
              <a:buFont typeface="Wingdings 2"/>
              <a:buNone/>
              <a:defRPr/>
            </a:pPr>
            <a:r>
              <a:rPr lang="en-US" b="1" dirty="0" smtClean="0">
                <a:solidFill>
                  <a:srgbClr val="FF0000"/>
                </a:solidFill>
              </a:rPr>
              <a:t>For Every Web Page</a:t>
            </a:r>
          </a:p>
          <a:p>
            <a:pPr eaLnBrk="1" fontAlgn="auto" hangingPunct="1">
              <a:spcAft>
                <a:spcPts val="0"/>
              </a:spcAft>
              <a:buFont typeface="Wingdings 2"/>
              <a:buNone/>
              <a:defRPr/>
            </a:pPr>
            <a:endParaRPr lang="en-US" b="1" dirty="0" smtClean="0"/>
          </a:p>
          <a:p>
            <a:pPr eaLnBrk="1" fontAlgn="auto" hangingPunct="1">
              <a:spcAft>
                <a:spcPts val="0"/>
              </a:spcAft>
              <a:buFont typeface="Wingdings 2"/>
              <a:buNone/>
              <a:defRPr/>
            </a:pPr>
            <a:r>
              <a:rPr lang="en-US" b="1" dirty="0" smtClean="0">
                <a:solidFill>
                  <a:srgbClr val="FF0000"/>
                </a:solidFill>
              </a:rPr>
              <a:t>Design File  </a:t>
            </a:r>
            <a:r>
              <a:rPr lang="en-US" b="1" dirty="0" smtClean="0"/>
              <a:t>   : 	Page1.aspx</a:t>
            </a:r>
          </a:p>
          <a:p>
            <a:pPr eaLnBrk="1" fontAlgn="auto" hangingPunct="1">
              <a:spcAft>
                <a:spcPts val="0"/>
              </a:spcAft>
              <a:buFont typeface="Wingdings 2"/>
              <a:buNone/>
              <a:defRPr/>
            </a:pPr>
            <a:r>
              <a:rPr lang="en-US" b="1" dirty="0" smtClean="0"/>
              <a:t>The Web UI Design Logic is placed here</a:t>
            </a:r>
          </a:p>
          <a:p>
            <a:pPr eaLnBrk="1" fontAlgn="auto" hangingPunct="1">
              <a:spcAft>
                <a:spcPts val="0"/>
              </a:spcAft>
              <a:buFont typeface="Wingdings 2"/>
              <a:buNone/>
              <a:defRPr/>
            </a:pPr>
            <a:endParaRPr lang="en-US" b="1" dirty="0" smtClean="0"/>
          </a:p>
          <a:p>
            <a:pPr eaLnBrk="1" fontAlgn="auto" hangingPunct="1">
              <a:spcAft>
                <a:spcPts val="0"/>
              </a:spcAft>
              <a:buFont typeface="Wingdings 2"/>
              <a:buNone/>
              <a:defRPr/>
            </a:pPr>
            <a:r>
              <a:rPr lang="en-US" b="1" dirty="0" smtClean="0">
                <a:solidFill>
                  <a:srgbClr val="FF0000"/>
                </a:solidFill>
              </a:rPr>
              <a:t>Code Behind </a:t>
            </a:r>
            <a:r>
              <a:rPr lang="en-US" b="1" dirty="0" smtClean="0"/>
              <a:t> :	Page1.aspx.cs/Page1.aspx.vb</a:t>
            </a:r>
          </a:p>
          <a:p>
            <a:pPr eaLnBrk="1" fontAlgn="auto" hangingPunct="1">
              <a:spcAft>
                <a:spcPts val="0"/>
              </a:spcAft>
              <a:buFont typeface="Wingdings 2"/>
              <a:buNone/>
              <a:defRPr/>
            </a:pPr>
            <a:r>
              <a:rPr lang="en-US" b="1" dirty="0" smtClean="0"/>
              <a:t>The Page Life Cycle as well user event code is written here.</a:t>
            </a:r>
          </a:p>
          <a:p>
            <a:pPr eaLnBrk="1" fontAlgn="auto" hangingPunct="1">
              <a:spcAft>
                <a:spcPts val="0"/>
              </a:spcAft>
              <a:buFont typeface="Wingdings 2"/>
              <a:buNone/>
              <a:defRPr/>
            </a:pPr>
            <a:r>
              <a:rPr lang="en-US" b="1" dirty="0" smtClean="0"/>
              <a:t>For </a:t>
            </a:r>
            <a:r>
              <a:rPr lang="en-US" b="1" dirty="0" err="1" smtClean="0"/>
              <a:t>eg</a:t>
            </a:r>
            <a:r>
              <a:rPr lang="en-US" b="1" dirty="0" smtClean="0"/>
              <a:t>: Page Load/ Button Click/Selection Changed</a:t>
            </a:r>
          </a:p>
          <a:p>
            <a:pPr eaLnBrk="1" fontAlgn="auto" hangingPunct="1">
              <a:spcAft>
                <a:spcPts val="0"/>
              </a:spcAft>
              <a:buFont typeface="Wingdings 2"/>
              <a:buNone/>
              <a:defRPr/>
            </a:pPr>
            <a:endParaRPr lang="en-US" b="1" dirty="0" smtClean="0"/>
          </a:p>
          <a:p>
            <a:pPr eaLnBrk="1" fontAlgn="auto" hangingPunct="1">
              <a:spcAft>
                <a:spcPts val="0"/>
              </a:spcAft>
              <a:buFont typeface="Wingdings 2"/>
              <a:buNone/>
              <a:defRPr/>
            </a:pPr>
            <a:endParaRPr lang="en-US" b="1" dirty="0" smtClean="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pPr eaLnBrk="1" fontAlgn="auto" hangingPunct="1">
              <a:spcAft>
                <a:spcPts val="0"/>
              </a:spcAft>
              <a:defRPr/>
            </a:pPr>
            <a:r>
              <a:rPr smtClean="0"/>
              <a:t>ASP.NET</a:t>
            </a:r>
          </a:p>
        </p:txBody>
      </p:sp>
      <p:sp>
        <p:nvSpPr>
          <p:cNvPr id="143363" name="Rectangle 3"/>
          <p:cNvSpPr>
            <a:spLocks noGrp="1" noRot="1" noChangeArrowheads="1"/>
          </p:cNvSpPr>
          <p:nvPr>
            <p:ph idx="1"/>
          </p:nvPr>
        </p:nvSpPr>
        <p:spPr/>
        <p:txBody>
          <a:bodyPr/>
          <a:lstStyle/>
          <a:p>
            <a:pPr eaLnBrk="1" hangingPunct="1">
              <a:buFont typeface="Arial" charset="0"/>
              <a:buNone/>
            </a:pPr>
            <a:r>
              <a:rPr lang="en-US" smtClean="0"/>
              <a:t>					</a:t>
            </a:r>
          </a:p>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r>
              <a:rPr lang="en-US" smtClean="0"/>
              <a:t>					DEMO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endParaRPr lang="en-US" dirty="0"/>
          </a:p>
        </p:txBody>
      </p:sp>
      <p:sp>
        <p:nvSpPr>
          <p:cNvPr id="17411" name="Content Placeholder 2"/>
          <p:cNvSpPr>
            <a:spLocks noGrp="1"/>
          </p:cNvSpPr>
          <p:nvPr>
            <p:ph idx="1"/>
          </p:nvPr>
        </p:nvSpPr>
        <p:spPr/>
        <p:txBody>
          <a:bodyPr/>
          <a:lstStyle/>
          <a:p>
            <a:pPr>
              <a:buFont typeface="Wingdings 2" pitchFamily="18" charset="2"/>
              <a:buNone/>
            </a:pPr>
            <a:endParaRPr lang="en-US" smtClean="0"/>
          </a:p>
          <a:p>
            <a:pPr algn="ctr">
              <a:buFont typeface="Wingdings 2" pitchFamily="18" charset="2"/>
              <a:buNone/>
            </a:pPr>
            <a:endParaRPr lang="en-US" sz="4000" b="1" smtClean="0"/>
          </a:p>
          <a:p>
            <a:pPr algn="ctr">
              <a:buFont typeface="Wingdings 2" pitchFamily="18" charset="2"/>
              <a:buNone/>
            </a:pPr>
            <a:r>
              <a:rPr lang="en-US" sz="4000" b="1" smtClean="0"/>
              <a:t>C# Programming</a:t>
            </a:r>
          </a:p>
          <a:p>
            <a:pPr algn="ctr">
              <a:buFont typeface="Wingdings 2" pitchFamily="18" charset="2"/>
              <a:buNone/>
            </a:pPr>
            <a:r>
              <a:rPr lang="en-US" sz="2400" b="1" smtClean="0"/>
              <a:t>(Versions : 1.0 , 2.0 , 3.0  , 4.0 , 5.0)</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ntent Placeholder 1"/>
          <p:cNvSpPr>
            <a:spLocks noGrp="1"/>
          </p:cNvSpPr>
          <p:nvPr>
            <p:ph idx="4294967295"/>
          </p:nvPr>
        </p:nvSpPr>
        <p:spPr>
          <a:xfrm>
            <a:off x="457200" y="1554163"/>
            <a:ext cx="8686800" cy="4525962"/>
          </a:xfrm>
        </p:spPr>
        <p:txBody>
          <a:bodyPr/>
          <a:lstStyle/>
          <a:p>
            <a:pPr marL="365125" indent="-255588" eaLnBrk="1" hangingPunct="1"/>
            <a:r>
              <a:rPr lang="en-US" sz="2400" dirty="0" err="1" smtClean="0"/>
              <a:t>PostBack</a:t>
            </a:r>
            <a:endParaRPr lang="en-US" sz="2400" dirty="0" smtClean="0"/>
          </a:p>
          <a:p>
            <a:pPr marL="365125" indent="-255588" eaLnBrk="1" hangingPunct="1"/>
            <a:r>
              <a:rPr lang="en-US" sz="2400" dirty="0" err="1" smtClean="0"/>
              <a:t>IsPostBack</a:t>
            </a:r>
            <a:endParaRPr lang="en-US" sz="2400" dirty="0" smtClean="0"/>
          </a:p>
          <a:p>
            <a:pPr marL="365125" indent="-255588" eaLnBrk="1" hangingPunct="1"/>
            <a:r>
              <a:rPr lang="en-US" sz="2400" dirty="0" err="1" smtClean="0"/>
              <a:t>AutoPostBack</a:t>
            </a:r>
            <a:endParaRPr lang="en-US" sz="2400" dirty="0" smtClean="0"/>
          </a:p>
          <a:p>
            <a:pPr marL="365125" indent="-255588" eaLnBrk="1" hangingPunct="1">
              <a:buNone/>
            </a:pPr>
            <a:endParaRPr lang="en-US" sz="2400" dirty="0" smtClean="0"/>
          </a:p>
          <a:p>
            <a:pPr marL="365125" indent="-255588" eaLnBrk="1" hangingPunct="1"/>
            <a:r>
              <a:rPr lang="en-US" sz="2400" dirty="0" err="1" smtClean="0"/>
              <a:t>Response.Redirect</a:t>
            </a:r>
            <a:endParaRPr lang="en-US" sz="2400" dirty="0" smtClean="0"/>
          </a:p>
          <a:p>
            <a:pPr marL="765175" lvl="1" indent="-255588" eaLnBrk="1" hangingPunct="1"/>
            <a:r>
              <a:rPr lang="en-US" sz="2000" dirty="0" err="1" smtClean="0"/>
              <a:t>QueryString</a:t>
            </a:r>
            <a:endParaRPr lang="en-US" sz="2000" dirty="0" smtClean="0"/>
          </a:p>
          <a:p>
            <a:pPr marL="365125" indent="-255588" eaLnBrk="1" hangingPunct="1"/>
            <a:r>
              <a:rPr lang="en-US" sz="2400" dirty="0" err="1" smtClean="0"/>
              <a:t>Server.Transfer</a:t>
            </a:r>
            <a:endParaRPr lang="en-US" sz="2400" dirty="0" smtClean="0"/>
          </a:p>
          <a:p>
            <a:pPr marL="365125" indent="-255588" eaLnBrk="1" hangingPunct="1"/>
            <a:r>
              <a:rPr lang="en-US" sz="2400" dirty="0" err="1" smtClean="0"/>
              <a:t>Web.config</a:t>
            </a:r>
            <a:endParaRPr lang="en-US" sz="2400" dirty="0" smtClean="0"/>
          </a:p>
          <a:p>
            <a:pPr marL="365125" indent="-255588" eaLnBrk="1" hangingPunct="1"/>
            <a:endParaRPr lang="en-US" sz="2400" dirty="0" smtClean="0"/>
          </a:p>
          <a:p>
            <a:pPr marL="365125" indent="-255588" eaLnBrk="1" hangingPunct="1">
              <a:buFont typeface="Wingdings 2" pitchFamily="18" charset="2"/>
              <a:buNone/>
            </a:pPr>
            <a:r>
              <a:rPr lang="en-US" sz="2000" dirty="0" err="1" smtClean="0"/>
              <a:t>HttpContext.Current.ApplicationInstance.CompleteRequest</a:t>
            </a:r>
            <a:r>
              <a:rPr lang="en-US" sz="2000" dirty="0" smtClean="0"/>
              <a:t>();</a:t>
            </a:r>
          </a:p>
        </p:txBody>
      </p:sp>
      <p:sp>
        <p:nvSpPr>
          <p:cNvPr id="14340" name="Rectangle 4"/>
          <p:cNvSpPr>
            <a:spLocks noRot="1" noChangeArrowheads="1"/>
          </p:cNvSpPr>
          <p:nvPr/>
        </p:nvSpPr>
        <p:spPr bwMode="auto">
          <a:xfrm>
            <a:off x="301625" y="228600"/>
            <a:ext cx="8540750" cy="1143000"/>
          </a:xfrm>
          <a:prstGeom prst="rect">
            <a:avLst/>
          </a:prstGeom>
          <a:noFill/>
          <a:ln w="9525">
            <a:noFill/>
            <a:miter lim="800000"/>
            <a:headEnd/>
            <a:tailEnd/>
          </a:ln>
          <a:effectLst/>
        </p:spPr>
        <p:txBody>
          <a:bodyPr anchor="ctr"/>
          <a:lstStyle/>
          <a:p>
            <a:pPr eaLnBrk="1" hangingPunct="1">
              <a:defRPr/>
            </a:pPr>
            <a:r>
              <a:rPr lang="en-US" sz="4400" dirty="0">
                <a:solidFill>
                  <a:schemeClr val="tx2"/>
                </a:solidFill>
                <a:effectLst>
                  <a:outerShdw blurRad="38100" dist="38100" dir="2700000" algn="tl">
                    <a:srgbClr val="000000"/>
                  </a:outerShdw>
                </a:effectLst>
              </a:rPr>
              <a:t>ASP.NET</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p:cNvSpPr>
          <p:nvPr>
            <p:ph idx="4294967295"/>
          </p:nvPr>
        </p:nvSpPr>
        <p:spPr>
          <a:xfrm>
            <a:off x="457200" y="1554163"/>
            <a:ext cx="8686800" cy="4525962"/>
          </a:xfrm>
        </p:spPr>
        <p:txBody>
          <a:bodyPr>
            <a:normAutofit fontScale="92500"/>
          </a:bodyPr>
          <a:lstStyle/>
          <a:p>
            <a:pPr marL="365125" indent="-255588" eaLnBrk="1" fontAlgn="auto" hangingPunct="1">
              <a:spcAft>
                <a:spcPts val="0"/>
              </a:spcAft>
              <a:buFont typeface="Wingdings 2"/>
              <a:buChar char=""/>
              <a:defRPr/>
            </a:pPr>
            <a:r>
              <a:rPr lang="en-US" dirty="0" smtClean="0"/>
              <a:t>Login Page</a:t>
            </a:r>
          </a:p>
          <a:p>
            <a:pPr marL="365125" indent="-255588" eaLnBrk="1" fontAlgn="auto" hangingPunct="1">
              <a:spcAft>
                <a:spcPts val="0"/>
              </a:spcAft>
              <a:buFont typeface="Wingdings 2"/>
              <a:buChar char=""/>
              <a:defRPr/>
            </a:pPr>
            <a:r>
              <a:rPr lang="en-US" dirty="0" smtClean="0"/>
              <a:t>Using Server Controls</a:t>
            </a:r>
          </a:p>
          <a:p>
            <a:pPr marL="365125" indent="-255588" eaLnBrk="1" fontAlgn="auto" hangingPunct="1">
              <a:spcAft>
                <a:spcPts val="0"/>
              </a:spcAft>
              <a:buFont typeface="Wingdings 2"/>
              <a:buChar char=""/>
              <a:defRPr/>
            </a:pPr>
            <a:r>
              <a:rPr lang="en-US" dirty="0" smtClean="0"/>
              <a:t>Validating the Web Pages </a:t>
            </a:r>
          </a:p>
          <a:p>
            <a:pPr marL="620713" lvl="1" indent="-228600" eaLnBrk="1" fontAlgn="auto" hangingPunct="1">
              <a:spcAft>
                <a:spcPts val="0"/>
              </a:spcAft>
              <a:buClr>
                <a:schemeClr val="accent2">
                  <a:shade val="75000"/>
                </a:schemeClr>
              </a:buClr>
              <a:buFont typeface="Wingdings 2"/>
              <a:buChar char=""/>
              <a:defRPr/>
            </a:pPr>
            <a:r>
              <a:rPr lang="en-US" dirty="0" smtClean="0"/>
              <a:t>Using  Various </a:t>
            </a:r>
            <a:r>
              <a:rPr lang="en-US" dirty="0" err="1" smtClean="0"/>
              <a:t>ValidationControls</a:t>
            </a:r>
            <a:endParaRPr lang="en-US" dirty="0" smtClean="0"/>
          </a:p>
          <a:p>
            <a:pPr marL="620713" lvl="1" indent="-228600" eaLnBrk="1" fontAlgn="auto" hangingPunct="1">
              <a:spcAft>
                <a:spcPts val="0"/>
              </a:spcAft>
              <a:buClr>
                <a:schemeClr val="accent2">
                  <a:shade val="75000"/>
                </a:schemeClr>
              </a:buClr>
              <a:buFont typeface="Wingdings 2"/>
              <a:buChar char=""/>
              <a:defRPr/>
            </a:pPr>
            <a:r>
              <a:rPr lang="en-US" dirty="0" smtClean="0"/>
              <a:t>Using Custom </a:t>
            </a:r>
            <a:r>
              <a:rPr lang="en-US" dirty="0" err="1" smtClean="0"/>
              <a:t>Validator</a:t>
            </a:r>
            <a:endParaRPr lang="en-US" dirty="0" smtClean="0"/>
          </a:p>
          <a:p>
            <a:pPr marL="620713" lvl="1" indent="-228600" eaLnBrk="1" fontAlgn="auto" hangingPunct="1">
              <a:spcAft>
                <a:spcPts val="0"/>
              </a:spcAft>
              <a:buClr>
                <a:schemeClr val="accent2">
                  <a:shade val="75000"/>
                </a:schemeClr>
              </a:buClr>
              <a:buFont typeface="Wingdings 2"/>
              <a:buChar char=""/>
              <a:defRPr/>
            </a:pPr>
            <a:r>
              <a:rPr lang="en-US" dirty="0" smtClean="0"/>
              <a:t>Using JavaScript (Reset)</a:t>
            </a:r>
          </a:p>
          <a:p>
            <a:pPr marL="620713" lvl="1" indent="-228600" eaLnBrk="1" fontAlgn="auto" hangingPunct="1">
              <a:spcAft>
                <a:spcPts val="0"/>
              </a:spcAft>
              <a:buClr>
                <a:schemeClr val="accent2">
                  <a:shade val="75000"/>
                </a:schemeClr>
              </a:buClr>
              <a:buFont typeface="Wingdings 2"/>
              <a:buChar char=""/>
              <a:defRPr/>
            </a:pPr>
            <a:endParaRPr lang="en-US" dirty="0" smtClean="0"/>
          </a:p>
          <a:p>
            <a:pPr marL="220663" indent="-228600" eaLnBrk="1" fontAlgn="auto" hangingPunct="1">
              <a:spcAft>
                <a:spcPts val="0"/>
              </a:spcAft>
              <a:buFont typeface="Wingdings 2" pitchFamily="18" charset="2"/>
              <a:buNone/>
              <a:defRPr/>
            </a:pPr>
            <a:endParaRPr lang="en-US" sz="2400" dirty="0" smtClean="0"/>
          </a:p>
          <a:p>
            <a:pPr marL="220663" indent="-228600" eaLnBrk="1" fontAlgn="auto" hangingPunct="1">
              <a:spcAft>
                <a:spcPts val="0"/>
              </a:spcAft>
              <a:buFont typeface="Wingdings 2"/>
              <a:buChar char=""/>
              <a:defRPr/>
            </a:pPr>
            <a:r>
              <a:rPr lang="en-US" sz="2400" dirty="0" smtClean="0"/>
              <a:t>FileUpload1.SaveAs(</a:t>
            </a:r>
            <a:r>
              <a:rPr lang="en-US" sz="2400" dirty="0" err="1" smtClean="0"/>
              <a:t>MapPath</a:t>
            </a:r>
            <a:r>
              <a:rPr lang="en-US" sz="2400" dirty="0" smtClean="0"/>
              <a:t>("~/Files/" + TextBox1.Text + ".jpg"));</a:t>
            </a:r>
          </a:p>
          <a:p>
            <a:pPr marL="220663" indent="-228600" eaLnBrk="1" fontAlgn="auto" hangingPunct="1">
              <a:spcAft>
                <a:spcPts val="0"/>
              </a:spcAft>
              <a:buFont typeface="Wingdings 2"/>
              <a:buChar char=""/>
              <a:defRPr/>
            </a:pPr>
            <a:endParaRPr lang="en-US" dirty="0" smtClean="0"/>
          </a:p>
          <a:p>
            <a:pPr marL="220663" indent="-228600" eaLnBrk="1" fontAlgn="auto" hangingPunct="1">
              <a:spcAft>
                <a:spcPts val="0"/>
              </a:spcAft>
              <a:buFont typeface="Wingdings 2"/>
              <a:buChar char=""/>
              <a:defRPr/>
            </a:pPr>
            <a:endParaRPr lang="en-US" dirty="0" smtClean="0"/>
          </a:p>
          <a:p>
            <a:pPr marL="365125" indent="-255588" eaLnBrk="1" fontAlgn="auto" hangingPunct="1">
              <a:spcAft>
                <a:spcPts val="0"/>
              </a:spcAft>
              <a:buFont typeface="Wingdings 2"/>
              <a:buChar char=""/>
              <a:defRPr/>
            </a:pPr>
            <a:endParaRPr lang="en-US" dirty="0" smtClean="0"/>
          </a:p>
        </p:txBody>
      </p:sp>
      <p:sp>
        <p:nvSpPr>
          <p:cNvPr id="3" name="Title 2"/>
          <p:cNvSpPr>
            <a:spLocks noGrp="1"/>
          </p:cNvSpPr>
          <p:nvPr>
            <p:ph type="title" idx="4294967295"/>
          </p:nvPr>
        </p:nvSpPr>
        <p:spPr>
          <a:xfrm>
            <a:off x="685800" y="228600"/>
            <a:ext cx="7772400" cy="1143000"/>
          </a:xfrm>
        </p:spPr>
        <p:txBody>
          <a:bodyPr rtlCol="0">
            <a:scene3d>
              <a:camera prst="orthographicFront"/>
              <a:lightRig rig="soft" dir="t"/>
            </a:scene3d>
            <a:sp3d prstMaterial="softEdge">
              <a:bevelT w="25400" h="25400"/>
            </a:sp3d>
          </a:bodyPr>
          <a:lstStyle/>
          <a:p>
            <a:pPr eaLnBrk="1" fontAlgn="auto" hangingPunct="1">
              <a:spcAft>
                <a:spcPts val="0"/>
              </a:spcAft>
              <a:defRPr/>
            </a:pPr>
            <a:r>
              <a:rPr sz="4100" b="1">
                <a:effectLst>
                  <a:outerShdw blurRad="31750" dist="25400" dir="5400000" algn="tl" rotWithShape="0">
                    <a:srgbClr val="000000">
                      <a:alpha val="25000"/>
                    </a:srgbClr>
                  </a:outerShdw>
                </a:effectLst>
              </a:rPr>
              <a:t>ASP.NET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382000" cy="685800"/>
          </a:xfrm>
        </p:spPr>
        <p:txBody>
          <a:bodyPr/>
          <a:lstStyle/>
          <a:p>
            <a:pPr eaLnBrk="1" fontAlgn="auto" hangingPunct="1">
              <a:spcAft>
                <a:spcPts val="0"/>
              </a:spcAft>
              <a:defRPr/>
            </a:pPr>
            <a:r>
              <a:rPr smtClean="0"/>
              <a:t>Assignment</a:t>
            </a:r>
            <a:endParaRPr>
              <a:solidFill>
                <a:srgbClr val="FF0000"/>
              </a:solidFill>
            </a:endParaRPr>
          </a:p>
        </p:txBody>
      </p:sp>
      <p:sp>
        <p:nvSpPr>
          <p:cNvPr id="146435" name="Content Placeholder 2"/>
          <p:cNvSpPr>
            <a:spLocks noGrp="1"/>
          </p:cNvSpPr>
          <p:nvPr>
            <p:ph idx="1"/>
          </p:nvPr>
        </p:nvSpPr>
        <p:spPr>
          <a:xfrm>
            <a:off x="304800" y="990600"/>
            <a:ext cx="8686800" cy="5410200"/>
          </a:xfrm>
        </p:spPr>
        <p:txBody>
          <a:bodyPr/>
          <a:lstStyle/>
          <a:p>
            <a:pPr eaLnBrk="1" hangingPunct="1"/>
            <a:r>
              <a:rPr lang="en-US" sz="2400" dirty="0" smtClean="0"/>
              <a:t>Create a web site for managing orders info.</a:t>
            </a:r>
          </a:p>
          <a:p>
            <a:pPr lvl="1" eaLnBrk="1" hangingPunct="1"/>
            <a:r>
              <a:rPr lang="en-US" sz="2400" dirty="0" smtClean="0"/>
              <a:t>Login </a:t>
            </a:r>
            <a:r>
              <a:rPr lang="en-US" sz="2400" dirty="0" err="1" smtClean="0"/>
              <a:t>Page,Home</a:t>
            </a:r>
            <a:r>
              <a:rPr lang="en-US" sz="2400" dirty="0" smtClean="0"/>
              <a:t> Page</a:t>
            </a:r>
          </a:p>
          <a:p>
            <a:pPr lvl="1" eaLnBrk="1" hangingPunct="1"/>
            <a:r>
              <a:rPr lang="en-US" sz="2400" dirty="0" err="1" smtClean="0"/>
              <a:t>PlaceOrder</a:t>
            </a:r>
            <a:r>
              <a:rPr lang="en-US" sz="2400" dirty="0" smtClean="0"/>
              <a:t> Page</a:t>
            </a:r>
          </a:p>
          <a:p>
            <a:pPr lvl="2" eaLnBrk="1" hangingPunct="1"/>
            <a:r>
              <a:rPr lang="en-US" sz="1800" dirty="0" smtClean="0"/>
              <a:t>Customer ID (</a:t>
            </a:r>
            <a:r>
              <a:rPr lang="en-US" sz="1800" dirty="0" err="1" smtClean="0"/>
              <a:t>TextBox</a:t>
            </a:r>
            <a:r>
              <a:rPr lang="en-US" sz="1800" dirty="0" smtClean="0"/>
              <a:t>)</a:t>
            </a:r>
          </a:p>
          <a:p>
            <a:pPr lvl="2" eaLnBrk="1" hangingPunct="1"/>
            <a:r>
              <a:rPr lang="en-US" sz="1800" dirty="0" smtClean="0"/>
              <a:t>Order City (</a:t>
            </a:r>
            <a:r>
              <a:rPr lang="en-US" sz="1800" dirty="0" err="1" smtClean="0"/>
              <a:t>DropDownList</a:t>
            </a:r>
            <a:r>
              <a:rPr lang="en-US" sz="1800" dirty="0" smtClean="0"/>
              <a:t>)</a:t>
            </a:r>
          </a:p>
          <a:p>
            <a:pPr lvl="2" eaLnBrk="1" hangingPunct="1"/>
            <a:r>
              <a:rPr lang="en-US" sz="1800" dirty="0" smtClean="0"/>
              <a:t>Item ID (</a:t>
            </a:r>
            <a:r>
              <a:rPr lang="en-US" sz="1800" dirty="0" err="1" smtClean="0"/>
              <a:t>TextBox</a:t>
            </a:r>
            <a:r>
              <a:rPr lang="en-US" sz="1800" dirty="0" smtClean="0"/>
              <a:t>)</a:t>
            </a:r>
          </a:p>
          <a:p>
            <a:pPr lvl="2" eaLnBrk="1" hangingPunct="1"/>
            <a:r>
              <a:rPr lang="en-US" sz="1800" dirty="0" smtClean="0"/>
              <a:t>Item Price (</a:t>
            </a:r>
            <a:r>
              <a:rPr lang="en-US" sz="1800" dirty="0" err="1" smtClean="0"/>
              <a:t>TextBox</a:t>
            </a:r>
            <a:r>
              <a:rPr lang="en-US" sz="1800" dirty="0" smtClean="0"/>
              <a:t>)</a:t>
            </a:r>
          </a:p>
          <a:p>
            <a:pPr lvl="2" eaLnBrk="1" hangingPunct="1"/>
            <a:r>
              <a:rPr lang="en-US" sz="1800" dirty="0" smtClean="0"/>
              <a:t>Item Quantity (</a:t>
            </a:r>
            <a:r>
              <a:rPr lang="en-US" sz="1800" dirty="0" err="1" smtClean="0"/>
              <a:t>TextBox</a:t>
            </a:r>
            <a:r>
              <a:rPr lang="en-US" sz="1800" dirty="0" smtClean="0"/>
              <a:t>)</a:t>
            </a:r>
          </a:p>
          <a:p>
            <a:pPr lvl="2" eaLnBrk="1" hangingPunct="1"/>
            <a:r>
              <a:rPr lang="en-US" sz="1800" dirty="0" smtClean="0"/>
              <a:t>Payment Type (</a:t>
            </a:r>
            <a:r>
              <a:rPr lang="en-US" sz="1800" dirty="0" err="1" smtClean="0"/>
              <a:t>RadioButtons</a:t>
            </a:r>
            <a:r>
              <a:rPr lang="en-US" sz="1800" dirty="0" smtClean="0"/>
              <a:t>)</a:t>
            </a:r>
          </a:p>
          <a:p>
            <a:pPr lvl="3" eaLnBrk="1" hangingPunct="1"/>
            <a:r>
              <a:rPr lang="en-US" sz="1400" b="1" dirty="0" smtClean="0"/>
              <a:t>Net Banking , Debit Card , COD</a:t>
            </a:r>
          </a:p>
          <a:p>
            <a:pPr lvl="2" eaLnBrk="1" hangingPunct="1"/>
            <a:r>
              <a:rPr lang="en-US" sz="1800" dirty="0" smtClean="0"/>
              <a:t>Delivery Address (</a:t>
            </a:r>
            <a:r>
              <a:rPr lang="en-US" sz="1800" dirty="0" err="1" smtClean="0"/>
              <a:t>TextBox</a:t>
            </a:r>
            <a:r>
              <a:rPr lang="en-US" sz="1800" dirty="0" smtClean="0"/>
              <a:t>)</a:t>
            </a:r>
            <a:endParaRPr lang="en-US" sz="2400" b="1" dirty="0" smtClean="0"/>
          </a:p>
          <a:p>
            <a:pPr lvl="1" eaLnBrk="1" hangingPunct="1">
              <a:buNone/>
            </a:pPr>
            <a:r>
              <a:rPr lang="en-US" sz="2000" b="1" dirty="0" smtClean="0"/>
              <a:t>Note : Use appropriate </a:t>
            </a:r>
            <a:r>
              <a:rPr lang="en-US" sz="2000" b="1" dirty="0" err="1" smtClean="0"/>
              <a:t>Validators</a:t>
            </a:r>
            <a:r>
              <a:rPr lang="en-US" sz="2000" b="1" dirty="0" smtClean="0"/>
              <a:t> </a:t>
            </a:r>
          </a:p>
          <a:p>
            <a:pPr lvl="2" eaLnBrk="1" hangingPunct="1"/>
            <a:r>
              <a:rPr lang="en-US" sz="2000" b="1" dirty="0" smtClean="0"/>
              <a:t>Only one Payment Type can be selected.</a:t>
            </a:r>
          </a:p>
          <a:p>
            <a:pPr lvl="2" eaLnBrk="1" hangingPunct="1"/>
            <a:r>
              <a:rPr lang="en-US" sz="2000" b="1" dirty="0" smtClean="0"/>
              <a:t>Add Order in Database and show the generated order id in the </a:t>
            </a:r>
            <a:r>
              <a:rPr lang="en-US" sz="2000" b="1" dirty="0" err="1" smtClean="0"/>
              <a:t>OrderPlaced</a:t>
            </a:r>
            <a:r>
              <a:rPr lang="en-US" sz="2000" b="1" dirty="0" smtClean="0"/>
              <a:t> page</a:t>
            </a:r>
          </a:p>
          <a:p>
            <a:pPr lvl="2" eaLnBrk="1" hangingPunct="1"/>
            <a:r>
              <a:rPr lang="en-US" sz="1800" b="1" dirty="0" err="1" smtClean="0"/>
              <a:t>OrdersASP</a:t>
            </a:r>
            <a:r>
              <a:rPr lang="en-US" sz="1800" b="1" dirty="0" smtClean="0"/>
              <a:t>  Table : (</a:t>
            </a:r>
            <a:r>
              <a:rPr lang="en-US" sz="1800" b="1" dirty="0" err="1" smtClean="0"/>
              <a:t>OrderID</a:t>
            </a:r>
            <a:r>
              <a:rPr lang="en-US" sz="1800" b="1" dirty="0" smtClean="0"/>
              <a:t> , </a:t>
            </a:r>
            <a:r>
              <a:rPr lang="en-US" sz="1800" b="1" dirty="0" err="1" smtClean="0"/>
              <a:t>CustomerID</a:t>
            </a:r>
            <a:r>
              <a:rPr lang="en-US" sz="1800" b="1" dirty="0" smtClean="0"/>
              <a:t>, </a:t>
            </a:r>
            <a:r>
              <a:rPr lang="en-US" sz="1800" b="1" dirty="0" err="1" smtClean="0"/>
              <a:t>ItemID</a:t>
            </a:r>
            <a:r>
              <a:rPr lang="en-US" sz="1800" b="1" dirty="0" smtClean="0"/>
              <a:t> , </a:t>
            </a:r>
            <a:r>
              <a:rPr lang="en-US" sz="1800" b="1" dirty="0" err="1" smtClean="0"/>
              <a:t>ItemPrice</a:t>
            </a:r>
            <a:r>
              <a:rPr lang="en-US" sz="1800" b="1" dirty="0" smtClean="0"/>
              <a:t>, </a:t>
            </a:r>
            <a:r>
              <a:rPr lang="en-US" sz="1800" b="1" dirty="0" err="1" smtClean="0"/>
              <a:t>ItemQty</a:t>
            </a:r>
            <a:r>
              <a:rPr lang="en-US" sz="1800" b="1" dirty="0" smtClean="0"/>
              <a:t> , </a:t>
            </a:r>
            <a:r>
              <a:rPr lang="en-US" sz="1800" b="1" dirty="0" err="1" smtClean="0"/>
              <a:t>PaymentType,OrderCity</a:t>
            </a:r>
            <a:r>
              <a:rPr lang="en-US" sz="1800" b="1" dirty="0" smtClean="0"/>
              <a:t> ,Address)</a:t>
            </a:r>
          </a:p>
          <a:p>
            <a:pPr lvl="1" eaLnBrk="1" hangingPunct="1"/>
            <a:endParaRPr lang="en-US" sz="1800" dirty="0" smtClean="0"/>
          </a:p>
          <a:p>
            <a:pPr eaLnBrk="1" hangingPunct="1"/>
            <a:endParaRPr lang="en-US" sz="2200"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
            <a:ext cx="7772400" cy="990600"/>
          </a:xfrm>
        </p:spPr>
        <p:txBody>
          <a:bodyPr/>
          <a:lstStyle/>
          <a:p>
            <a:pPr eaLnBrk="1" fontAlgn="auto" hangingPunct="1">
              <a:spcAft>
                <a:spcPts val="0"/>
              </a:spcAft>
              <a:defRPr/>
            </a:pPr>
            <a:r>
              <a:rPr smtClean="0"/>
              <a:t>ASP.NET</a:t>
            </a:r>
          </a:p>
        </p:txBody>
      </p:sp>
      <p:sp>
        <p:nvSpPr>
          <p:cNvPr id="53251" name="Rectangle 3"/>
          <p:cNvSpPr>
            <a:spLocks noGrp="1" noChangeArrowheads="1"/>
          </p:cNvSpPr>
          <p:nvPr>
            <p:ph type="subTitle" idx="1"/>
          </p:nvPr>
        </p:nvSpPr>
        <p:spPr>
          <a:xfrm>
            <a:off x="533400" y="1143000"/>
            <a:ext cx="8382000" cy="4876800"/>
          </a:xfrm>
        </p:spPr>
        <p:txBody>
          <a:bodyPr>
            <a:normAutofit/>
          </a:bodyPr>
          <a:lstStyle/>
          <a:p>
            <a:pPr eaLnBrk="1" fontAlgn="auto" hangingPunct="1">
              <a:lnSpc>
                <a:spcPct val="90000"/>
              </a:lnSpc>
              <a:spcAft>
                <a:spcPts val="0"/>
              </a:spcAft>
              <a:buFont typeface="Wingdings 2"/>
              <a:buNone/>
              <a:defRPr/>
            </a:pPr>
            <a:r>
              <a:rPr lang="en-US" sz="2800" dirty="0" smtClean="0">
                <a:solidFill>
                  <a:srgbClr val="FF0000"/>
                </a:solidFill>
              </a:rPr>
              <a:t>Master Pages</a:t>
            </a:r>
          </a:p>
          <a:p>
            <a:pPr eaLnBrk="1" fontAlgn="auto" hangingPunct="1">
              <a:lnSpc>
                <a:spcPct val="90000"/>
              </a:lnSpc>
              <a:spcAft>
                <a:spcPts val="0"/>
              </a:spcAft>
              <a:buFont typeface="Wingdings 2"/>
              <a:buNone/>
              <a:defRPr/>
            </a:pPr>
            <a:endParaRPr lang="en-US" sz="1800" b="1" dirty="0" smtClean="0"/>
          </a:p>
          <a:p>
            <a:pPr eaLnBrk="1" fontAlgn="auto" hangingPunct="1">
              <a:lnSpc>
                <a:spcPct val="90000"/>
              </a:lnSpc>
              <a:spcAft>
                <a:spcPts val="0"/>
              </a:spcAft>
              <a:buFont typeface="Wingdings 2"/>
              <a:buNone/>
              <a:defRPr/>
            </a:pPr>
            <a:r>
              <a:rPr lang="en-US" sz="2000" b="1" dirty="0" smtClean="0"/>
              <a:t>Common Web Page Informational Segments/Areas are Designed and Embedded in a page called </a:t>
            </a:r>
            <a:r>
              <a:rPr lang="en-US" sz="2000" b="1" dirty="0" smtClean="0">
                <a:solidFill>
                  <a:srgbClr val="FF0000"/>
                </a:solidFill>
              </a:rPr>
              <a:t>Master</a:t>
            </a:r>
            <a:r>
              <a:rPr lang="en-US" sz="2000" b="1" dirty="0" smtClean="0"/>
              <a:t>. </a:t>
            </a:r>
          </a:p>
          <a:p>
            <a:pPr eaLnBrk="1" fontAlgn="auto" hangingPunct="1">
              <a:lnSpc>
                <a:spcPct val="90000"/>
              </a:lnSpc>
              <a:spcAft>
                <a:spcPts val="0"/>
              </a:spcAft>
              <a:buFont typeface="Wingdings 2"/>
              <a:buNone/>
              <a:defRPr/>
            </a:pPr>
            <a:endParaRPr lang="en-US" sz="2000" b="1" dirty="0" smtClean="0"/>
          </a:p>
          <a:p>
            <a:pPr eaLnBrk="1" fontAlgn="auto" hangingPunct="1">
              <a:lnSpc>
                <a:spcPct val="90000"/>
              </a:lnSpc>
              <a:spcAft>
                <a:spcPts val="0"/>
              </a:spcAft>
              <a:buFont typeface="Wingdings 2"/>
              <a:buNone/>
              <a:defRPr/>
            </a:pPr>
            <a:r>
              <a:rPr lang="en-US" sz="2000" b="1" dirty="0" smtClean="0"/>
              <a:t>Various Relevant Pages (</a:t>
            </a:r>
            <a:r>
              <a:rPr lang="en-US" sz="2000" b="1" dirty="0" smtClean="0">
                <a:solidFill>
                  <a:srgbClr val="FF0000"/>
                </a:solidFill>
              </a:rPr>
              <a:t>Content Pages</a:t>
            </a:r>
            <a:r>
              <a:rPr lang="en-US" sz="2000" b="1" dirty="0" smtClean="0"/>
              <a:t>) can be created based on the Master, which logically inherits OR gets the contents from Master.</a:t>
            </a:r>
          </a:p>
          <a:p>
            <a:pPr eaLnBrk="1" fontAlgn="auto" hangingPunct="1">
              <a:lnSpc>
                <a:spcPct val="90000"/>
              </a:lnSpc>
              <a:spcAft>
                <a:spcPts val="0"/>
              </a:spcAft>
              <a:buFont typeface="Wingdings 2"/>
              <a:buNone/>
              <a:defRPr/>
            </a:pPr>
            <a:endParaRPr lang="en-US" sz="2000" b="1" dirty="0" smtClean="0"/>
          </a:p>
          <a:p>
            <a:pPr eaLnBrk="1" fontAlgn="auto" hangingPunct="1">
              <a:lnSpc>
                <a:spcPct val="90000"/>
              </a:lnSpc>
              <a:spcAft>
                <a:spcPts val="0"/>
              </a:spcAft>
              <a:buFont typeface="Wingdings 2"/>
              <a:buNone/>
              <a:defRPr/>
            </a:pPr>
            <a:r>
              <a:rPr lang="en-US" sz="2000" b="1" dirty="0" smtClean="0"/>
              <a:t>Master Page allows Customization of Content Page through </a:t>
            </a:r>
            <a:r>
              <a:rPr lang="en-US" sz="2000" b="1" dirty="0" err="1" smtClean="0">
                <a:solidFill>
                  <a:srgbClr val="FF0000"/>
                </a:solidFill>
              </a:rPr>
              <a:t>ContentPlaceHolder</a:t>
            </a:r>
            <a:r>
              <a:rPr lang="en-US" sz="2000" b="1" dirty="0" smtClean="0"/>
              <a:t> Control</a:t>
            </a:r>
          </a:p>
          <a:p>
            <a:pPr eaLnBrk="1" fontAlgn="auto" hangingPunct="1">
              <a:lnSpc>
                <a:spcPct val="90000"/>
              </a:lnSpc>
              <a:spcAft>
                <a:spcPts val="0"/>
              </a:spcAft>
              <a:buFont typeface="Wingdings 2"/>
              <a:buNone/>
              <a:defRPr/>
            </a:pPr>
            <a:endParaRPr lang="en-US" sz="2000" b="1" dirty="0" smtClean="0"/>
          </a:p>
          <a:p>
            <a:pPr eaLnBrk="1" fontAlgn="auto" hangingPunct="1">
              <a:lnSpc>
                <a:spcPct val="90000"/>
              </a:lnSpc>
              <a:spcAft>
                <a:spcPts val="0"/>
              </a:spcAft>
              <a:buFont typeface="Wingdings 2"/>
              <a:buNone/>
              <a:defRPr/>
            </a:pPr>
            <a:r>
              <a:rPr lang="en-US" sz="2000" b="1" dirty="0" smtClean="0"/>
              <a:t>Master Page can be applied </a:t>
            </a:r>
            <a:r>
              <a:rPr lang="en-US" sz="2000" b="1" dirty="0" smtClean="0">
                <a:solidFill>
                  <a:srgbClr val="FF0000"/>
                </a:solidFill>
              </a:rPr>
              <a:t>Declaratively</a:t>
            </a:r>
            <a:r>
              <a:rPr lang="en-US" sz="2000" b="1" dirty="0" smtClean="0"/>
              <a:t> or through  </a:t>
            </a:r>
            <a:r>
              <a:rPr lang="en-US" sz="2000" b="1" dirty="0" err="1" smtClean="0">
                <a:solidFill>
                  <a:srgbClr val="FF0000"/>
                </a:solidFill>
              </a:rPr>
              <a:t>Web.Config</a:t>
            </a:r>
            <a:r>
              <a:rPr lang="en-US" sz="2000" b="1" dirty="0" smtClean="0"/>
              <a:t> or even dynamically at </a:t>
            </a:r>
            <a:r>
              <a:rPr lang="en-US" sz="2000" b="1" dirty="0" smtClean="0">
                <a:solidFill>
                  <a:srgbClr val="FF0000"/>
                </a:solidFill>
              </a:rPr>
              <a:t>Runtime</a:t>
            </a:r>
            <a:r>
              <a:rPr lang="en-US" sz="2000" b="1" dirty="0" smtClean="0">
                <a:solidFill>
                  <a:schemeClr val="folHlink"/>
                </a:solidFill>
              </a:rPr>
              <a:t>.</a:t>
            </a:r>
          </a:p>
          <a:p>
            <a:pPr eaLnBrk="1" fontAlgn="auto" hangingPunct="1">
              <a:lnSpc>
                <a:spcPct val="90000"/>
              </a:lnSpc>
              <a:spcAft>
                <a:spcPts val="0"/>
              </a:spcAft>
              <a:buFont typeface="Wingdings 2"/>
              <a:buNone/>
              <a:defRPr/>
            </a:pPr>
            <a:endParaRPr lang="en-US" sz="1800" b="1"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Asp.net</a:t>
            </a:r>
            <a:endParaRPr lang="en-US" dirty="0"/>
          </a:p>
        </p:txBody>
      </p:sp>
      <p:sp>
        <p:nvSpPr>
          <p:cNvPr id="148483" name="Content Placeholder 2"/>
          <p:cNvSpPr>
            <a:spLocks noGrp="1"/>
          </p:cNvSpPr>
          <p:nvPr>
            <p:ph idx="1"/>
          </p:nvPr>
        </p:nvSpPr>
        <p:spPr/>
        <p:txBody>
          <a:bodyPr/>
          <a:lstStyle/>
          <a:p>
            <a:r>
              <a:rPr lang="en-US" dirty="0" smtClean="0">
                <a:solidFill>
                  <a:srgbClr val="FF0000"/>
                </a:solidFill>
              </a:rPr>
              <a:t>Master Pages</a:t>
            </a:r>
          </a:p>
          <a:p>
            <a:pPr lvl="1"/>
            <a:r>
              <a:rPr lang="en-US" dirty="0" smtClean="0"/>
              <a:t>Creating a Master Page</a:t>
            </a:r>
          </a:p>
          <a:p>
            <a:pPr lvl="1"/>
            <a:r>
              <a:rPr lang="en-US" dirty="0" smtClean="0"/>
              <a:t>Using </a:t>
            </a:r>
            <a:r>
              <a:rPr lang="en-US" dirty="0" err="1" smtClean="0"/>
              <a:t>ContentPlaceHolder</a:t>
            </a:r>
            <a:r>
              <a:rPr lang="en-US" dirty="0" smtClean="0"/>
              <a:t> Control</a:t>
            </a:r>
          </a:p>
          <a:p>
            <a:pPr lvl="1"/>
            <a:r>
              <a:rPr lang="en-US" dirty="0" smtClean="0"/>
              <a:t>Creating Content Pages</a:t>
            </a:r>
          </a:p>
          <a:p>
            <a:pPr lvl="1"/>
            <a:r>
              <a:rPr lang="en-US" dirty="0" smtClean="0"/>
              <a:t>Accessing Master Page Controls</a:t>
            </a:r>
          </a:p>
          <a:p>
            <a:pPr lvl="1"/>
            <a:r>
              <a:rPr lang="en-US" dirty="0" smtClean="0"/>
              <a:t>Accessing Content Page Controls</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Asp.net</a:t>
            </a:r>
            <a:endParaRPr lang="en-US" dirty="0"/>
          </a:p>
        </p:txBody>
      </p:sp>
      <p:sp>
        <p:nvSpPr>
          <p:cNvPr id="150531" name="Content Placeholder 2"/>
          <p:cNvSpPr>
            <a:spLocks noGrp="1"/>
          </p:cNvSpPr>
          <p:nvPr>
            <p:ph idx="1"/>
          </p:nvPr>
        </p:nvSpPr>
        <p:spPr/>
        <p:txBody>
          <a:bodyPr/>
          <a:lstStyle/>
          <a:p>
            <a:r>
              <a:rPr lang="en-US" smtClean="0">
                <a:solidFill>
                  <a:srgbClr val="FF0000"/>
                </a:solidFill>
              </a:rPr>
              <a:t>Master Page</a:t>
            </a:r>
          </a:p>
          <a:p>
            <a:pPr lvl="1"/>
            <a:r>
              <a:rPr lang="en-US" smtClean="0"/>
              <a:t>Changing Master Page</a:t>
            </a:r>
          </a:p>
          <a:p>
            <a:pPr lvl="2"/>
            <a:r>
              <a:rPr lang="en-US" smtClean="0"/>
              <a:t>Runtime (PreInit)</a:t>
            </a:r>
          </a:p>
          <a:p>
            <a:pPr lvl="2"/>
            <a:r>
              <a:rPr lang="en-US" smtClean="0"/>
              <a:t>Declarative </a:t>
            </a:r>
          </a:p>
          <a:p>
            <a:pPr lvl="2"/>
            <a:r>
              <a:rPr lang="en-US" smtClean="0"/>
              <a:t>Web.Config</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fontScale="90000"/>
          </a:bodyPr>
          <a:lstStyle/>
          <a:p>
            <a:pPr>
              <a:defRPr/>
            </a:pPr>
            <a:r>
              <a:rPr lang="en-US" dirty="0" smtClean="0"/>
              <a:t>assignment</a:t>
            </a:r>
            <a:endParaRPr lang="en-US" dirty="0"/>
          </a:p>
        </p:txBody>
      </p:sp>
      <p:sp>
        <p:nvSpPr>
          <p:cNvPr id="152579" name="Content Placeholder 2"/>
          <p:cNvSpPr>
            <a:spLocks noGrp="1"/>
          </p:cNvSpPr>
          <p:nvPr>
            <p:ph idx="1"/>
          </p:nvPr>
        </p:nvSpPr>
        <p:spPr>
          <a:xfrm>
            <a:off x="304800" y="990600"/>
            <a:ext cx="8686800" cy="5715000"/>
          </a:xfrm>
        </p:spPr>
        <p:txBody>
          <a:bodyPr/>
          <a:lstStyle/>
          <a:p>
            <a:r>
              <a:rPr lang="en-US" sz="2400" dirty="0" smtClean="0"/>
              <a:t>Create a Bank Application </a:t>
            </a:r>
          </a:p>
          <a:p>
            <a:pPr lvl="1"/>
            <a:r>
              <a:rPr lang="en-US" sz="2000" dirty="0" smtClean="0"/>
              <a:t>Login Page (Without Master Page) (Use dummy user id and password for the login) (</a:t>
            </a:r>
            <a:r>
              <a:rPr lang="en-US" sz="2000" dirty="0" err="1" smtClean="0"/>
              <a:t>UserID</a:t>
            </a:r>
            <a:r>
              <a:rPr lang="en-US" sz="2000" dirty="0" smtClean="0"/>
              <a:t> , Password , Login Type)</a:t>
            </a:r>
          </a:p>
          <a:p>
            <a:pPr lvl="1"/>
            <a:r>
              <a:rPr lang="en-US" sz="2000" dirty="0" smtClean="0"/>
              <a:t>Create </a:t>
            </a:r>
            <a:r>
              <a:rPr lang="en-US" sz="2000" dirty="0" err="1" smtClean="0"/>
              <a:t>CustomerMaster</a:t>
            </a:r>
            <a:r>
              <a:rPr lang="en-US" sz="2000" dirty="0" smtClean="0"/>
              <a:t> &amp; </a:t>
            </a:r>
            <a:r>
              <a:rPr lang="en-US" sz="2000" dirty="0" err="1" smtClean="0"/>
              <a:t>EmployeeMaster</a:t>
            </a:r>
            <a:r>
              <a:rPr lang="en-US" sz="2000" dirty="0" smtClean="0"/>
              <a:t> pages</a:t>
            </a:r>
          </a:p>
          <a:p>
            <a:pPr lvl="1"/>
            <a:r>
              <a:rPr lang="en-US" sz="2000" dirty="0" smtClean="0"/>
              <a:t>Create </a:t>
            </a:r>
            <a:r>
              <a:rPr lang="en-US" sz="2000" dirty="0" err="1" smtClean="0"/>
              <a:t>CustomerHome</a:t>
            </a:r>
            <a:r>
              <a:rPr lang="en-US" sz="2000" dirty="0" smtClean="0"/>
              <a:t> &amp; </a:t>
            </a:r>
            <a:r>
              <a:rPr lang="en-US" sz="2000" dirty="0" err="1" smtClean="0"/>
              <a:t>EmployeeHome</a:t>
            </a:r>
            <a:r>
              <a:rPr lang="en-US" sz="2000" dirty="0" smtClean="0"/>
              <a:t> Pages</a:t>
            </a:r>
          </a:p>
          <a:p>
            <a:pPr lvl="1"/>
            <a:r>
              <a:rPr lang="en-US" sz="2000" dirty="0" smtClean="0"/>
              <a:t>Customer</a:t>
            </a:r>
          </a:p>
          <a:p>
            <a:pPr lvl="2"/>
            <a:r>
              <a:rPr lang="en-US" sz="1800" dirty="0" err="1" smtClean="0"/>
              <a:t>MakeTransaction</a:t>
            </a:r>
            <a:endParaRPr lang="en-US" sz="1800" dirty="0" smtClean="0"/>
          </a:p>
          <a:p>
            <a:pPr lvl="2"/>
            <a:r>
              <a:rPr lang="en-US" sz="1800" dirty="0" err="1" smtClean="0"/>
              <a:t>ViewTransations</a:t>
            </a:r>
            <a:endParaRPr lang="en-US" sz="1800" dirty="0" smtClean="0"/>
          </a:p>
          <a:p>
            <a:pPr lvl="2"/>
            <a:r>
              <a:rPr lang="en-US" sz="1800" dirty="0" err="1" smtClean="0"/>
              <a:t>BillPayment</a:t>
            </a:r>
            <a:endParaRPr lang="en-US" sz="1800" dirty="0" smtClean="0"/>
          </a:p>
          <a:p>
            <a:pPr lvl="2"/>
            <a:r>
              <a:rPr lang="en-US" sz="1800" dirty="0" err="1" smtClean="0"/>
              <a:t>UpdateProfile</a:t>
            </a:r>
            <a:endParaRPr lang="en-US" sz="1800" dirty="0" smtClean="0"/>
          </a:p>
          <a:p>
            <a:pPr lvl="1"/>
            <a:r>
              <a:rPr lang="en-US" sz="2000" dirty="0" smtClean="0"/>
              <a:t>Employee</a:t>
            </a:r>
          </a:p>
          <a:p>
            <a:pPr lvl="2"/>
            <a:r>
              <a:rPr lang="en-US" sz="1800" dirty="0" err="1" smtClean="0"/>
              <a:t>NewAccount</a:t>
            </a:r>
            <a:endParaRPr lang="en-US" sz="1800" dirty="0" smtClean="0"/>
          </a:p>
          <a:p>
            <a:pPr lvl="2"/>
            <a:r>
              <a:rPr lang="en-US" sz="1800" dirty="0" err="1" smtClean="0"/>
              <a:t>NewCustomer</a:t>
            </a:r>
            <a:endParaRPr lang="en-US" sz="1800" dirty="0" smtClean="0"/>
          </a:p>
          <a:p>
            <a:pPr lvl="2"/>
            <a:r>
              <a:rPr lang="en-US" sz="1800" dirty="0" err="1" smtClean="0"/>
              <a:t>ViewStatements</a:t>
            </a:r>
            <a:endParaRPr lang="en-US" sz="1800" dirty="0" smtClean="0"/>
          </a:p>
          <a:p>
            <a:pPr lvl="2"/>
            <a:r>
              <a:rPr lang="en-US" sz="1800" dirty="0" err="1" smtClean="0"/>
              <a:t>MakeTransations</a:t>
            </a:r>
            <a:endParaRPr lang="en-US" sz="1800" dirty="0"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ASP.net </a:t>
            </a:r>
            <a:endParaRPr/>
          </a:p>
        </p:txBody>
      </p:sp>
      <p:sp>
        <p:nvSpPr>
          <p:cNvPr id="153603" name="Content Placeholder 2"/>
          <p:cNvSpPr>
            <a:spLocks noGrp="1"/>
          </p:cNvSpPr>
          <p:nvPr>
            <p:ph idx="1"/>
          </p:nvPr>
        </p:nvSpPr>
        <p:spPr/>
        <p:txBody>
          <a:bodyPr/>
          <a:lstStyle/>
          <a:p>
            <a:pPr eaLnBrk="1" hangingPunct="1"/>
            <a:endParaRPr lang="en-US" smtClean="0"/>
          </a:p>
          <a:p>
            <a:pPr eaLnBrk="1" hangingPunct="1"/>
            <a:endParaRPr lang="en-US" smtClean="0"/>
          </a:p>
          <a:p>
            <a:pPr eaLnBrk="1" hangingPunct="1">
              <a:buFont typeface="Wingdings 2" pitchFamily="18" charset="2"/>
              <a:buNone/>
            </a:pPr>
            <a:r>
              <a:rPr lang="en-US" smtClean="0"/>
              <a:t>		  Data Driven Pages by ADO.NET</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1"/>
          </p:nvPr>
        </p:nvSpPr>
        <p:spPr>
          <a:xfrm>
            <a:off x="228600" y="457200"/>
            <a:ext cx="8382000" cy="5791200"/>
          </a:xfrm>
        </p:spPr>
        <p:txBody>
          <a:bodyPr>
            <a:noAutofit/>
          </a:bodyPr>
          <a:lstStyle/>
          <a:p>
            <a:pPr eaLnBrk="1" fontAlgn="auto" hangingPunct="1">
              <a:lnSpc>
                <a:spcPct val="90000"/>
              </a:lnSpc>
              <a:spcAft>
                <a:spcPts val="0"/>
              </a:spcAft>
              <a:buFont typeface="Wingdings 2"/>
              <a:buNone/>
              <a:defRPr/>
            </a:pPr>
            <a:r>
              <a:rPr lang="en-US" dirty="0" smtClean="0">
                <a:solidFill>
                  <a:schemeClr val="folHlink"/>
                </a:solidFill>
              </a:rPr>
              <a:t>Developing Data Driven Pages</a:t>
            </a:r>
          </a:p>
          <a:p>
            <a:pPr eaLnBrk="1" fontAlgn="auto" hangingPunct="1">
              <a:lnSpc>
                <a:spcPct val="90000"/>
              </a:lnSpc>
              <a:spcAft>
                <a:spcPts val="0"/>
              </a:spcAft>
              <a:buFont typeface="Wingdings 2"/>
              <a:buNone/>
              <a:defRPr/>
            </a:pPr>
            <a:endParaRPr lang="en-US" sz="2000" b="1" u="sng" dirty="0" smtClean="0">
              <a:solidFill>
                <a:schemeClr val="folHlink"/>
              </a:solidFill>
            </a:endParaRPr>
          </a:p>
          <a:p>
            <a:pPr eaLnBrk="1" fontAlgn="auto" hangingPunct="1">
              <a:lnSpc>
                <a:spcPct val="90000"/>
              </a:lnSpc>
              <a:spcAft>
                <a:spcPts val="0"/>
              </a:spcAft>
              <a:buFont typeface="Wingdings 2"/>
              <a:buNone/>
              <a:defRPr/>
            </a:pPr>
            <a:r>
              <a:rPr lang="en-US" sz="1800" b="1" u="sng" dirty="0" smtClean="0"/>
              <a:t>Interacting with Database</a:t>
            </a:r>
          </a:p>
          <a:p>
            <a:pPr eaLnBrk="1" fontAlgn="auto" hangingPunct="1">
              <a:lnSpc>
                <a:spcPct val="90000"/>
              </a:lnSpc>
              <a:spcAft>
                <a:spcPts val="0"/>
              </a:spcAft>
              <a:buFont typeface="Wingdings 2"/>
              <a:buNone/>
              <a:defRPr/>
            </a:pPr>
            <a:endParaRPr lang="en-US" sz="1800" b="1" u="sng" dirty="0" smtClean="0"/>
          </a:p>
          <a:p>
            <a:pPr eaLnBrk="1" fontAlgn="auto" hangingPunct="1">
              <a:lnSpc>
                <a:spcPct val="90000"/>
              </a:lnSpc>
              <a:spcAft>
                <a:spcPts val="0"/>
              </a:spcAft>
              <a:buFont typeface="Wingdings 2"/>
              <a:buNone/>
              <a:defRPr/>
            </a:pPr>
            <a:r>
              <a:rPr lang="en-US" sz="2000" b="1" dirty="0" smtClean="0">
                <a:solidFill>
                  <a:schemeClr val="folHlink"/>
                </a:solidFill>
              </a:rPr>
              <a:t>Option 1</a:t>
            </a:r>
          </a:p>
          <a:p>
            <a:pPr eaLnBrk="1" fontAlgn="auto" hangingPunct="1">
              <a:lnSpc>
                <a:spcPct val="90000"/>
              </a:lnSpc>
              <a:spcAft>
                <a:spcPts val="0"/>
              </a:spcAft>
              <a:buFont typeface="Wingdings 2"/>
              <a:buNone/>
              <a:defRPr/>
            </a:pPr>
            <a:r>
              <a:rPr lang="en-US" sz="2000" b="1" dirty="0" smtClean="0"/>
              <a:t>Write ado.net code in the code behind file to perform all operations through </a:t>
            </a:r>
            <a:r>
              <a:rPr lang="en-US" sz="2000" b="1" dirty="0" err="1" smtClean="0"/>
              <a:t>DataBound</a:t>
            </a:r>
            <a:r>
              <a:rPr lang="en-US" sz="2000" b="1" dirty="0" smtClean="0"/>
              <a:t> controls.</a:t>
            </a:r>
          </a:p>
          <a:p>
            <a:pPr eaLnBrk="1" fontAlgn="auto" hangingPunct="1">
              <a:lnSpc>
                <a:spcPct val="90000"/>
              </a:lnSpc>
              <a:spcAft>
                <a:spcPts val="0"/>
              </a:spcAft>
              <a:buFont typeface="Wingdings 2"/>
              <a:buNone/>
              <a:defRPr/>
            </a:pPr>
            <a:endParaRPr lang="en-US" sz="2000" b="1" dirty="0" smtClean="0"/>
          </a:p>
          <a:p>
            <a:pPr eaLnBrk="1" fontAlgn="auto" hangingPunct="1">
              <a:lnSpc>
                <a:spcPct val="90000"/>
              </a:lnSpc>
              <a:spcAft>
                <a:spcPts val="0"/>
              </a:spcAft>
              <a:buFont typeface="Wingdings 2"/>
              <a:buNone/>
              <a:defRPr/>
            </a:pPr>
            <a:endParaRPr lang="en-US" sz="2000" b="1" dirty="0" smtClean="0"/>
          </a:p>
          <a:p>
            <a:pPr eaLnBrk="1" fontAlgn="auto" hangingPunct="1">
              <a:lnSpc>
                <a:spcPct val="90000"/>
              </a:lnSpc>
              <a:spcAft>
                <a:spcPts val="0"/>
              </a:spcAft>
              <a:buFont typeface="Wingdings 2"/>
              <a:buNone/>
              <a:defRPr/>
            </a:pPr>
            <a:r>
              <a:rPr lang="en-US" sz="2000" b="1" dirty="0" smtClean="0">
                <a:solidFill>
                  <a:schemeClr val="folHlink"/>
                </a:solidFill>
              </a:rPr>
              <a:t>Option 2</a:t>
            </a:r>
          </a:p>
          <a:p>
            <a:pPr eaLnBrk="1" fontAlgn="auto" hangingPunct="1">
              <a:lnSpc>
                <a:spcPct val="90000"/>
              </a:lnSpc>
              <a:spcAft>
                <a:spcPts val="0"/>
              </a:spcAft>
              <a:buFont typeface="Wingdings 2"/>
              <a:buNone/>
              <a:defRPr/>
            </a:pPr>
            <a:r>
              <a:rPr lang="en-US" sz="2000" b="1" dirty="0" smtClean="0"/>
              <a:t>Use </a:t>
            </a:r>
            <a:r>
              <a:rPr lang="en-US" sz="2000" b="1" dirty="0" err="1" smtClean="0"/>
              <a:t>DataSource</a:t>
            </a:r>
            <a:r>
              <a:rPr lang="en-US" sz="2000" b="1" dirty="0" smtClean="0"/>
              <a:t> Controls introduced in asp.net 2.0</a:t>
            </a:r>
          </a:p>
          <a:p>
            <a:pPr eaLnBrk="1" fontAlgn="auto" hangingPunct="1">
              <a:lnSpc>
                <a:spcPct val="90000"/>
              </a:lnSpc>
              <a:spcAft>
                <a:spcPts val="0"/>
              </a:spcAft>
              <a:buFont typeface="Wingdings 2"/>
              <a:buNone/>
              <a:defRPr/>
            </a:pPr>
            <a:r>
              <a:rPr lang="en-US" sz="2000" b="1" dirty="0" smtClean="0"/>
              <a:t>	</a:t>
            </a:r>
            <a:r>
              <a:rPr lang="en-US" sz="2000" b="1" dirty="0" err="1" smtClean="0"/>
              <a:t>SQLDataSource</a:t>
            </a:r>
            <a:endParaRPr lang="en-US" sz="2000" b="1" dirty="0" smtClean="0"/>
          </a:p>
          <a:p>
            <a:pPr eaLnBrk="1" fontAlgn="auto" hangingPunct="1">
              <a:lnSpc>
                <a:spcPct val="90000"/>
              </a:lnSpc>
              <a:spcAft>
                <a:spcPts val="0"/>
              </a:spcAft>
              <a:buFont typeface="Wingdings 2"/>
              <a:buNone/>
              <a:defRPr/>
            </a:pPr>
            <a:r>
              <a:rPr lang="en-US" sz="2000" b="1" dirty="0" smtClean="0"/>
              <a:t>	</a:t>
            </a:r>
            <a:r>
              <a:rPr lang="en-US" sz="2000" b="1" dirty="0" err="1" smtClean="0"/>
              <a:t>AccessDataSource</a:t>
            </a:r>
            <a:endParaRPr lang="en-US" sz="2000" b="1" dirty="0" smtClean="0"/>
          </a:p>
          <a:p>
            <a:pPr eaLnBrk="1" fontAlgn="auto" hangingPunct="1">
              <a:lnSpc>
                <a:spcPct val="90000"/>
              </a:lnSpc>
              <a:spcAft>
                <a:spcPts val="0"/>
              </a:spcAft>
              <a:buFont typeface="Wingdings 2"/>
              <a:buNone/>
              <a:defRPr/>
            </a:pPr>
            <a:r>
              <a:rPr lang="en-US" sz="2000" b="1" dirty="0" smtClean="0"/>
              <a:t>	</a:t>
            </a:r>
            <a:r>
              <a:rPr lang="en-US" sz="2000" b="1" dirty="0" err="1" smtClean="0"/>
              <a:t>XMLDataSource</a:t>
            </a:r>
            <a:r>
              <a:rPr lang="en-US" sz="2000" b="1" dirty="0" smtClean="0"/>
              <a:t>	</a:t>
            </a:r>
          </a:p>
          <a:p>
            <a:pPr eaLnBrk="1" fontAlgn="auto" hangingPunct="1">
              <a:lnSpc>
                <a:spcPct val="90000"/>
              </a:lnSpc>
              <a:spcAft>
                <a:spcPts val="0"/>
              </a:spcAft>
              <a:buFont typeface="Wingdings 2"/>
              <a:buNone/>
              <a:defRPr/>
            </a:pPr>
            <a:r>
              <a:rPr lang="en-US" sz="2000" b="1" dirty="0" smtClean="0"/>
              <a:t>	</a:t>
            </a:r>
            <a:r>
              <a:rPr lang="en-US" sz="2000" b="1" dirty="0" err="1" smtClean="0"/>
              <a:t>ObjectDataSource</a:t>
            </a:r>
            <a:endParaRPr lang="en-US" sz="1800" b="1" dirty="0" smtClean="0"/>
          </a:p>
          <a:p>
            <a:pPr eaLnBrk="1" fontAlgn="auto" hangingPunct="1">
              <a:lnSpc>
                <a:spcPct val="90000"/>
              </a:lnSpc>
              <a:spcAft>
                <a:spcPts val="0"/>
              </a:spcAft>
              <a:buFont typeface="Wingdings 2"/>
              <a:buNone/>
              <a:defRPr/>
            </a:pPr>
            <a:endParaRPr lang="en-US" sz="1800" b="1" dirty="0" smtClean="0"/>
          </a:p>
          <a:p>
            <a:pPr eaLnBrk="1" fontAlgn="auto" hangingPunct="1">
              <a:lnSpc>
                <a:spcPct val="90000"/>
              </a:lnSpc>
              <a:spcAft>
                <a:spcPts val="0"/>
              </a:spcAft>
              <a:buFont typeface="Wingdings 2"/>
              <a:buNone/>
              <a:defRPr/>
            </a:pPr>
            <a:endParaRPr lang="en-US" sz="1800" b="1"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762000" y="228600"/>
            <a:ext cx="7772400" cy="838200"/>
          </a:xfrm>
        </p:spPr>
        <p:txBody>
          <a:bodyPr/>
          <a:lstStyle/>
          <a:p>
            <a:pPr eaLnBrk="1" fontAlgn="auto" hangingPunct="1">
              <a:spcAft>
                <a:spcPts val="0"/>
              </a:spcAft>
              <a:defRPr/>
            </a:pPr>
            <a:r>
              <a:rPr smtClean="0"/>
              <a:t>ASP.NET</a:t>
            </a:r>
          </a:p>
        </p:txBody>
      </p:sp>
      <p:sp>
        <p:nvSpPr>
          <p:cNvPr id="27651" name="Rectangle 3"/>
          <p:cNvSpPr>
            <a:spLocks noGrp="1" noChangeArrowheads="1"/>
          </p:cNvSpPr>
          <p:nvPr>
            <p:ph type="subTitle" idx="1"/>
          </p:nvPr>
        </p:nvSpPr>
        <p:spPr>
          <a:xfrm>
            <a:off x="381000" y="1295400"/>
            <a:ext cx="8382000" cy="4191000"/>
          </a:xfrm>
        </p:spPr>
        <p:txBody>
          <a:bodyPr>
            <a:normAutofit/>
          </a:bodyPr>
          <a:lstStyle/>
          <a:p>
            <a:pPr eaLnBrk="1" fontAlgn="auto" hangingPunct="1">
              <a:lnSpc>
                <a:spcPct val="90000"/>
              </a:lnSpc>
              <a:spcAft>
                <a:spcPts val="0"/>
              </a:spcAft>
              <a:buFont typeface="Wingdings 2"/>
              <a:buNone/>
              <a:defRPr/>
            </a:pPr>
            <a:endParaRPr lang="en-US" sz="1800" b="1" dirty="0" smtClean="0"/>
          </a:p>
          <a:p>
            <a:pPr eaLnBrk="1" fontAlgn="auto" hangingPunct="1">
              <a:lnSpc>
                <a:spcPct val="90000"/>
              </a:lnSpc>
              <a:spcAft>
                <a:spcPts val="0"/>
              </a:spcAft>
              <a:buFont typeface="Wingdings 2"/>
              <a:buNone/>
              <a:defRPr/>
            </a:pPr>
            <a:r>
              <a:rPr lang="en-US" b="1" u="sng" dirty="0" err="1" smtClean="0"/>
              <a:t>ASP.Net</a:t>
            </a:r>
            <a:r>
              <a:rPr lang="en-US" b="1" u="sng" dirty="0" smtClean="0"/>
              <a:t> Controls</a:t>
            </a:r>
          </a:p>
          <a:p>
            <a:pPr eaLnBrk="1" fontAlgn="auto" hangingPunct="1">
              <a:lnSpc>
                <a:spcPct val="90000"/>
              </a:lnSpc>
              <a:spcAft>
                <a:spcPts val="0"/>
              </a:spcAft>
              <a:buFont typeface="Wingdings 2"/>
              <a:buNone/>
              <a:defRPr/>
            </a:pPr>
            <a:endParaRPr lang="en-US" b="1" u="sng" dirty="0" smtClean="0"/>
          </a:p>
          <a:p>
            <a:pPr eaLnBrk="1" fontAlgn="auto" hangingPunct="1">
              <a:lnSpc>
                <a:spcPct val="90000"/>
              </a:lnSpc>
              <a:spcAft>
                <a:spcPts val="0"/>
              </a:spcAft>
              <a:buFont typeface="Wingdings 2"/>
              <a:buNone/>
              <a:defRPr/>
            </a:pPr>
            <a:r>
              <a:rPr lang="en-US" b="1" dirty="0" err="1" smtClean="0">
                <a:solidFill>
                  <a:schemeClr val="folHlink"/>
                </a:solidFill>
              </a:rPr>
              <a:t>GridView</a:t>
            </a:r>
            <a:r>
              <a:rPr lang="en-US" b="1" dirty="0" smtClean="0">
                <a:solidFill>
                  <a:schemeClr val="folHlink"/>
                </a:solidFill>
              </a:rPr>
              <a:t>:</a:t>
            </a:r>
          </a:p>
          <a:p>
            <a:pPr eaLnBrk="1" fontAlgn="auto" hangingPunct="1">
              <a:lnSpc>
                <a:spcPct val="90000"/>
              </a:lnSpc>
              <a:spcAft>
                <a:spcPts val="0"/>
              </a:spcAft>
              <a:buFont typeface="Wingdings 2"/>
              <a:buNone/>
              <a:defRPr/>
            </a:pPr>
            <a:r>
              <a:rPr lang="en-US" b="1" dirty="0" err="1" smtClean="0"/>
              <a:t>Usefull</a:t>
            </a:r>
            <a:r>
              <a:rPr lang="en-US" b="1" dirty="0" smtClean="0"/>
              <a:t> for Displaying Tabular Data.</a:t>
            </a:r>
          </a:p>
          <a:p>
            <a:pPr eaLnBrk="1" fontAlgn="auto" hangingPunct="1">
              <a:lnSpc>
                <a:spcPct val="90000"/>
              </a:lnSpc>
              <a:spcAft>
                <a:spcPts val="0"/>
              </a:spcAft>
              <a:buFont typeface="Wingdings 2"/>
              <a:buNone/>
              <a:defRPr/>
            </a:pPr>
            <a:r>
              <a:rPr lang="en-US" b="1" dirty="0" smtClean="0"/>
              <a:t>We can embed Button/Dropdown/</a:t>
            </a:r>
            <a:r>
              <a:rPr lang="en-US" b="1" dirty="0" err="1" smtClean="0"/>
              <a:t>CheckBox</a:t>
            </a:r>
            <a:r>
              <a:rPr lang="en-US" b="1" dirty="0" smtClean="0"/>
              <a:t> Controls</a:t>
            </a:r>
          </a:p>
          <a:p>
            <a:pPr eaLnBrk="1" fontAlgn="auto" hangingPunct="1">
              <a:lnSpc>
                <a:spcPct val="90000"/>
              </a:lnSpc>
              <a:spcAft>
                <a:spcPts val="0"/>
              </a:spcAft>
              <a:buFont typeface="Wingdings 2"/>
              <a:buNone/>
              <a:defRPr/>
            </a:pPr>
            <a:r>
              <a:rPr lang="en-US" b="1" dirty="0" smtClean="0"/>
              <a:t>Supports Sorting and Paging	</a:t>
            </a:r>
          </a:p>
          <a:p>
            <a:pPr eaLnBrk="1" fontAlgn="auto" hangingPunct="1">
              <a:lnSpc>
                <a:spcPct val="90000"/>
              </a:lnSpc>
              <a:spcAft>
                <a:spcPts val="0"/>
              </a:spcAft>
              <a:buFont typeface="Wingdings 2"/>
              <a:buNone/>
              <a:defRPr/>
            </a:pPr>
            <a:r>
              <a:rPr lang="en-US" b="1" dirty="0" smtClean="0"/>
              <a:t>Validation of Input Possible</a:t>
            </a:r>
          </a:p>
          <a:p>
            <a:pPr eaLnBrk="1" fontAlgn="auto" hangingPunct="1">
              <a:lnSpc>
                <a:spcPct val="90000"/>
              </a:lnSpc>
              <a:spcAft>
                <a:spcPts val="0"/>
              </a:spcAft>
              <a:buFont typeface="Wingdings 2"/>
              <a:buNone/>
              <a:defRPr/>
            </a:pPr>
            <a:r>
              <a:rPr lang="en-US" b="1" dirty="0" smtClean="0"/>
              <a:t>Templates for Modifying</a:t>
            </a:r>
          </a:p>
          <a:p>
            <a:pPr eaLnBrk="1" fontAlgn="auto" hangingPunct="1">
              <a:lnSpc>
                <a:spcPct val="90000"/>
              </a:lnSpc>
              <a:spcAft>
                <a:spcPts val="0"/>
              </a:spcAft>
              <a:buFont typeface="Wingdings 2"/>
              <a:buNone/>
              <a:defRPr/>
            </a:pPr>
            <a:endParaRPr lang="en-US" sz="1800" b="1" dirty="0" smtClean="0">
              <a:solidFill>
                <a:schemeClr val="folHlink"/>
              </a:solidFill>
            </a:endParaRPr>
          </a:p>
          <a:p>
            <a:pPr eaLnBrk="1" fontAlgn="auto" hangingPunct="1">
              <a:lnSpc>
                <a:spcPct val="90000"/>
              </a:lnSpc>
              <a:spcAft>
                <a:spcPts val="0"/>
              </a:spcAft>
              <a:buFont typeface="Wingdings 2"/>
              <a:buNone/>
              <a:defRPr/>
            </a:pPr>
            <a:endParaRPr lang="en-US" sz="1800" b="1"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c#</a:t>
            </a:r>
            <a:endParaRPr lang="en-US" dirty="0"/>
          </a:p>
        </p:txBody>
      </p:sp>
      <p:sp>
        <p:nvSpPr>
          <p:cNvPr id="18435" name="Content Placeholder 2"/>
          <p:cNvSpPr>
            <a:spLocks noGrp="1"/>
          </p:cNvSpPr>
          <p:nvPr>
            <p:ph idx="1"/>
          </p:nvPr>
        </p:nvSpPr>
        <p:spPr/>
        <p:txBody>
          <a:bodyPr/>
          <a:lstStyle/>
          <a:p>
            <a:r>
              <a:rPr lang="en-US" smtClean="0"/>
              <a:t>Introduction to C# </a:t>
            </a:r>
          </a:p>
          <a:p>
            <a:r>
              <a:rPr lang="en-US" smtClean="0"/>
              <a:t>C# Basic</a:t>
            </a:r>
          </a:p>
          <a:p>
            <a:pPr lvl="1"/>
            <a:r>
              <a:rPr lang="en-US" smtClean="0"/>
              <a:t>Structure of C#</a:t>
            </a:r>
          </a:p>
          <a:p>
            <a:pPr lvl="1"/>
            <a:r>
              <a:rPr lang="en-US" smtClean="0"/>
              <a:t>DataTypes</a:t>
            </a:r>
          </a:p>
          <a:p>
            <a:pPr lvl="2"/>
            <a:r>
              <a:rPr lang="en-US" smtClean="0"/>
              <a:t>Value Type (int , double , Boolean )</a:t>
            </a:r>
          </a:p>
          <a:p>
            <a:pPr lvl="2"/>
            <a:r>
              <a:rPr lang="en-US" smtClean="0"/>
              <a:t>Class Type (String , Object , DateTime , TimeSpan)</a:t>
            </a:r>
          </a:p>
          <a:p>
            <a:pPr lvl="1"/>
            <a:r>
              <a:rPr lang="en-US" smtClean="0"/>
              <a:t>Using Variables , Operators </a:t>
            </a:r>
          </a:p>
          <a:p>
            <a:pPr lvl="1"/>
            <a:r>
              <a:rPr lang="en-US" smtClean="0"/>
              <a:t>Namespace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609600" y="228600"/>
            <a:ext cx="7772400" cy="914400"/>
          </a:xfrm>
        </p:spPr>
        <p:txBody>
          <a:bodyPr/>
          <a:lstStyle/>
          <a:p>
            <a:pPr eaLnBrk="1" fontAlgn="auto" hangingPunct="1">
              <a:spcAft>
                <a:spcPts val="0"/>
              </a:spcAft>
              <a:defRPr/>
            </a:pPr>
            <a:r>
              <a:rPr smtClean="0"/>
              <a:t>ASP.NET</a:t>
            </a:r>
          </a:p>
        </p:txBody>
      </p:sp>
      <p:sp>
        <p:nvSpPr>
          <p:cNvPr id="28675" name="Rectangle 3"/>
          <p:cNvSpPr>
            <a:spLocks noGrp="1" noChangeArrowheads="1"/>
          </p:cNvSpPr>
          <p:nvPr>
            <p:ph type="subTitle" idx="1"/>
          </p:nvPr>
        </p:nvSpPr>
        <p:spPr>
          <a:xfrm>
            <a:off x="304800" y="1600200"/>
            <a:ext cx="8382000" cy="2514600"/>
          </a:xfrm>
        </p:spPr>
        <p:txBody>
          <a:bodyPr>
            <a:normAutofit/>
          </a:bodyPr>
          <a:lstStyle/>
          <a:p>
            <a:pPr eaLnBrk="1" fontAlgn="auto" hangingPunct="1">
              <a:lnSpc>
                <a:spcPct val="90000"/>
              </a:lnSpc>
              <a:spcAft>
                <a:spcPts val="0"/>
              </a:spcAft>
              <a:buFont typeface="Wingdings 2"/>
              <a:buNone/>
              <a:defRPr/>
            </a:pPr>
            <a:r>
              <a:rPr lang="en-US" b="1" dirty="0" err="1" smtClean="0">
                <a:solidFill>
                  <a:schemeClr val="folHlink"/>
                </a:solidFill>
              </a:rPr>
              <a:t>DataList</a:t>
            </a:r>
            <a:r>
              <a:rPr lang="en-US" b="1" dirty="0" smtClean="0">
                <a:solidFill>
                  <a:schemeClr val="folHlink"/>
                </a:solidFill>
              </a:rPr>
              <a:t>:</a:t>
            </a:r>
          </a:p>
          <a:p>
            <a:pPr eaLnBrk="1" fontAlgn="auto" hangingPunct="1">
              <a:lnSpc>
                <a:spcPct val="90000"/>
              </a:lnSpc>
              <a:spcAft>
                <a:spcPts val="0"/>
              </a:spcAft>
              <a:buFont typeface="Wingdings 2"/>
              <a:buNone/>
              <a:defRPr/>
            </a:pPr>
            <a:r>
              <a:rPr lang="en-US" b="1" dirty="0" smtClean="0"/>
              <a:t>Use full for Displaying Information in Custom Format </a:t>
            </a:r>
          </a:p>
          <a:p>
            <a:pPr eaLnBrk="1" fontAlgn="auto" hangingPunct="1">
              <a:lnSpc>
                <a:spcPct val="90000"/>
              </a:lnSpc>
              <a:spcAft>
                <a:spcPts val="0"/>
              </a:spcAft>
              <a:buFont typeface="Wingdings 2"/>
              <a:buNone/>
              <a:defRPr/>
            </a:pPr>
            <a:r>
              <a:rPr lang="en-US" b="1" dirty="0" smtClean="0"/>
              <a:t>We can embed Button/Dropdown/</a:t>
            </a:r>
            <a:r>
              <a:rPr lang="en-US" b="1" dirty="0" err="1" smtClean="0"/>
              <a:t>CheckBox</a:t>
            </a:r>
            <a:r>
              <a:rPr lang="en-US" b="1" dirty="0" smtClean="0"/>
              <a:t> Controls.	</a:t>
            </a:r>
          </a:p>
          <a:p>
            <a:pPr eaLnBrk="1" fontAlgn="auto" hangingPunct="1">
              <a:lnSpc>
                <a:spcPct val="90000"/>
              </a:lnSpc>
              <a:spcAft>
                <a:spcPts val="0"/>
              </a:spcAft>
              <a:buFont typeface="Wingdings 2"/>
              <a:buNone/>
              <a:defRPr/>
            </a:pPr>
            <a:r>
              <a:rPr lang="en-US" b="1" dirty="0" smtClean="0"/>
              <a:t>Validation of Input Possible</a:t>
            </a:r>
          </a:p>
          <a:p>
            <a:pPr eaLnBrk="1" fontAlgn="auto" hangingPunct="1">
              <a:lnSpc>
                <a:spcPct val="90000"/>
              </a:lnSpc>
              <a:spcAft>
                <a:spcPts val="0"/>
              </a:spcAft>
              <a:buFont typeface="Wingdings 2"/>
              <a:buNone/>
              <a:defRPr/>
            </a:pPr>
            <a:r>
              <a:rPr lang="en-US" b="1" dirty="0" smtClean="0"/>
              <a:t>Templates for Modifying</a:t>
            </a:r>
          </a:p>
          <a:p>
            <a:pPr eaLnBrk="1" fontAlgn="auto" hangingPunct="1">
              <a:lnSpc>
                <a:spcPct val="90000"/>
              </a:lnSpc>
              <a:spcAft>
                <a:spcPts val="0"/>
              </a:spcAft>
              <a:buFont typeface="Wingdings 2"/>
              <a:buNone/>
              <a:defRPr/>
            </a:pPr>
            <a:endParaRPr lang="en-US" sz="2000" b="1" dirty="0" smtClean="0"/>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pPr eaLnBrk="1" fontAlgn="auto" hangingPunct="1">
              <a:spcAft>
                <a:spcPts val="0"/>
              </a:spcAft>
              <a:defRPr/>
            </a:pPr>
            <a:r>
              <a:rPr smtClean="0"/>
              <a:t>ASP.NET</a:t>
            </a:r>
          </a:p>
        </p:txBody>
      </p:sp>
      <p:sp>
        <p:nvSpPr>
          <p:cNvPr id="157699" name="Rectangle 3"/>
          <p:cNvSpPr>
            <a:spLocks noGrp="1" noRot="1" noChangeArrowheads="1"/>
          </p:cNvSpPr>
          <p:nvPr>
            <p:ph idx="1"/>
          </p:nvPr>
        </p:nvSpPr>
        <p:spPr>
          <a:xfrm>
            <a:off x="457200" y="1066800"/>
            <a:ext cx="8153400" cy="4708525"/>
          </a:xfrm>
        </p:spPr>
        <p:txBody>
          <a:bodyPr/>
          <a:lstStyle/>
          <a:p>
            <a:pPr eaLnBrk="1" hangingPunct="1">
              <a:buFont typeface="Arial" charset="0"/>
              <a:buNone/>
            </a:pPr>
            <a:r>
              <a:rPr lang="en-US" sz="2800" dirty="0" smtClean="0"/>
              <a:t>					DEMO</a:t>
            </a:r>
          </a:p>
          <a:p>
            <a:pPr lvl="1" eaLnBrk="1" hangingPunct="1"/>
            <a:r>
              <a:rPr lang="en-US" dirty="0" smtClean="0"/>
              <a:t>Adding Rows with Image Address (Product)</a:t>
            </a:r>
          </a:p>
          <a:p>
            <a:pPr lvl="1" eaLnBrk="1" hangingPunct="1"/>
            <a:r>
              <a:rPr lang="en-US" dirty="0" err="1" smtClean="0"/>
              <a:t>GridView</a:t>
            </a:r>
            <a:r>
              <a:rPr lang="en-US" dirty="0" smtClean="0"/>
              <a:t> </a:t>
            </a:r>
          </a:p>
          <a:p>
            <a:pPr lvl="2" eaLnBrk="1" hangingPunct="1"/>
            <a:r>
              <a:rPr lang="en-US" dirty="0" smtClean="0"/>
              <a:t>Paging , Selection </a:t>
            </a:r>
          </a:p>
          <a:p>
            <a:pPr lvl="1" eaLnBrk="1" hangingPunct="1"/>
            <a:r>
              <a:rPr lang="en-US" dirty="0" smtClean="0"/>
              <a:t>Custom </a:t>
            </a:r>
            <a:r>
              <a:rPr lang="en-US" dirty="0" err="1" smtClean="0"/>
              <a:t>GridView</a:t>
            </a:r>
            <a:endParaRPr lang="en-US" dirty="0" smtClean="0"/>
          </a:p>
          <a:p>
            <a:pPr lvl="2" eaLnBrk="1" hangingPunct="1"/>
            <a:r>
              <a:rPr lang="en-US" dirty="0" smtClean="0"/>
              <a:t>Selection , Image</a:t>
            </a:r>
          </a:p>
          <a:p>
            <a:pPr lvl="1" eaLnBrk="1" hangingPunct="1"/>
            <a:endParaRPr lang="en-US" dirty="0" smtClean="0"/>
          </a:p>
          <a:p>
            <a:pPr lvl="1" eaLnBrk="1" hangingPunct="1"/>
            <a:r>
              <a:rPr lang="en-US" i="1" dirty="0" err="1" smtClean="0"/>
              <a:t>DataList</a:t>
            </a:r>
            <a:endParaRPr lang="en-US" i="1" dirty="0" smtClean="0"/>
          </a:p>
          <a:p>
            <a:pPr lvl="2" eaLnBrk="1" hangingPunct="1"/>
            <a:r>
              <a:rPr lang="en-US" i="1" dirty="0" err="1" smtClean="0"/>
              <a:t>ItemCommand</a:t>
            </a:r>
            <a:endParaRPr lang="en-US" i="1" dirty="0" smtClean="0"/>
          </a:p>
          <a:p>
            <a:pPr lvl="1" eaLnBrk="1" hangingPunct="1"/>
            <a:endParaRPr lang="en-US" sz="2400" dirty="0" smtClean="0"/>
          </a:p>
          <a:p>
            <a:pPr eaLnBrk="1" hangingPunct="1">
              <a:buFont typeface="Arial" charset="0"/>
              <a:buNone/>
            </a:pPr>
            <a:endParaRPr lang="en-US" sz="2800" dirty="0" smtClean="0"/>
          </a:p>
          <a:p>
            <a:pPr eaLnBrk="1" hangingPunct="1">
              <a:buFont typeface="Arial" charset="0"/>
              <a:buNone/>
            </a:pPr>
            <a:endParaRPr lang="en-US" sz="2800" dirty="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assignments</a:t>
            </a:r>
            <a:endParaRPr lang="en-US" dirty="0"/>
          </a:p>
        </p:txBody>
      </p:sp>
      <p:sp>
        <p:nvSpPr>
          <p:cNvPr id="158723" name="Content Placeholder 2"/>
          <p:cNvSpPr>
            <a:spLocks noGrp="1"/>
          </p:cNvSpPr>
          <p:nvPr>
            <p:ph idx="1"/>
          </p:nvPr>
        </p:nvSpPr>
        <p:spPr>
          <a:xfrm>
            <a:off x="304800" y="1295400"/>
            <a:ext cx="8686800" cy="5105400"/>
          </a:xfrm>
        </p:spPr>
        <p:txBody>
          <a:bodyPr/>
          <a:lstStyle/>
          <a:p>
            <a:r>
              <a:rPr lang="en-US" sz="2400" dirty="0" smtClean="0">
                <a:solidFill>
                  <a:srgbClr val="FF0000"/>
                </a:solidFill>
              </a:rPr>
              <a:t>Create a Web Form for adding Orders</a:t>
            </a:r>
          </a:p>
          <a:p>
            <a:pPr lvl="1"/>
            <a:r>
              <a:rPr lang="en-US" sz="2400" dirty="0" smtClean="0">
                <a:solidFill>
                  <a:srgbClr val="FF0000"/>
                </a:solidFill>
              </a:rPr>
              <a:t>Send the generated </a:t>
            </a:r>
            <a:r>
              <a:rPr lang="en-US" sz="2400" dirty="0" err="1" smtClean="0">
                <a:solidFill>
                  <a:srgbClr val="FF0000"/>
                </a:solidFill>
              </a:rPr>
              <a:t>orderid</a:t>
            </a:r>
            <a:r>
              <a:rPr lang="en-US" sz="2400" dirty="0" smtClean="0">
                <a:solidFill>
                  <a:srgbClr val="FF0000"/>
                </a:solidFill>
              </a:rPr>
              <a:t> to the next page </a:t>
            </a:r>
          </a:p>
          <a:p>
            <a:pPr lvl="2">
              <a:buFont typeface="Wingdings 2" pitchFamily="18" charset="2"/>
              <a:buNone/>
            </a:pPr>
            <a:r>
              <a:rPr lang="en-US" sz="1800" dirty="0" smtClean="0">
                <a:solidFill>
                  <a:srgbClr val="FF0000"/>
                </a:solidFill>
              </a:rPr>
              <a:t>(Order Placed Successfully , Your Order ID  : )</a:t>
            </a:r>
            <a:endParaRPr lang="en-US" sz="2400" dirty="0" smtClean="0"/>
          </a:p>
          <a:p>
            <a:r>
              <a:rPr lang="en-US" sz="2400" dirty="0" smtClean="0"/>
              <a:t>Show the list of orders in </a:t>
            </a:r>
            <a:r>
              <a:rPr lang="en-US" sz="2400" dirty="0" err="1" smtClean="0"/>
              <a:t>GridView</a:t>
            </a:r>
            <a:r>
              <a:rPr lang="en-US" sz="2400" dirty="0" smtClean="0"/>
              <a:t> using Custom Columns.</a:t>
            </a:r>
          </a:p>
          <a:p>
            <a:pPr lvl="1"/>
            <a:r>
              <a:rPr lang="en-US" sz="2000" dirty="0" smtClean="0"/>
              <a:t>Create DAL </a:t>
            </a:r>
          </a:p>
          <a:p>
            <a:r>
              <a:rPr lang="en-US" sz="2400" dirty="0" smtClean="0"/>
              <a:t>Show the list of employees in a </a:t>
            </a:r>
            <a:r>
              <a:rPr lang="en-US" sz="2400" dirty="0" err="1" smtClean="0"/>
              <a:t>GridView</a:t>
            </a:r>
            <a:r>
              <a:rPr lang="en-US" sz="2400" dirty="0" smtClean="0"/>
              <a:t> using Custom Columns. </a:t>
            </a:r>
          </a:p>
          <a:p>
            <a:pPr lvl="1"/>
            <a:r>
              <a:rPr lang="en-US" sz="2000" dirty="0" smtClean="0"/>
              <a:t>Add a Link Button (Show Leaves)</a:t>
            </a:r>
          </a:p>
          <a:p>
            <a:pPr lvl="1"/>
            <a:r>
              <a:rPr lang="en-US" sz="2000" dirty="0" smtClean="0"/>
              <a:t>Display all the leaves in a new page using </a:t>
            </a:r>
            <a:r>
              <a:rPr lang="en-US" sz="2000" dirty="0" err="1" smtClean="0"/>
              <a:t>GridView</a:t>
            </a:r>
            <a:r>
              <a:rPr lang="en-US" sz="2000" dirty="0" smtClean="0"/>
              <a:t> (Custom Columns).</a:t>
            </a:r>
          </a:p>
          <a:p>
            <a:pPr lvl="1"/>
            <a:r>
              <a:rPr lang="en-US" sz="2000" dirty="0" smtClean="0"/>
              <a:t>Create a DAL</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sz="2400" dirty="0" smtClean="0"/>
              <a:t>Create a Test Page (</a:t>
            </a:r>
            <a:r>
              <a:rPr lang="en-US" sz="2400" dirty="0" err="1" smtClean="0"/>
              <a:t>QuestionID</a:t>
            </a:r>
            <a:r>
              <a:rPr lang="en-US" sz="2400" dirty="0" smtClean="0"/>
              <a:t> , Question , Option1, Option2 , Option3, Option4 ). Test Submit Button will generate the result in a Label (Use </a:t>
            </a:r>
            <a:r>
              <a:rPr lang="en-US" sz="2400" dirty="0" err="1" smtClean="0">
                <a:solidFill>
                  <a:srgbClr val="FF0000"/>
                </a:solidFill>
              </a:rPr>
              <a:t>DataList</a:t>
            </a:r>
            <a:r>
              <a:rPr lang="en-US" sz="2400" dirty="0" smtClean="0"/>
              <a:t>)</a:t>
            </a:r>
          </a:p>
          <a:p>
            <a:r>
              <a:rPr lang="en-US" sz="2400" dirty="0" smtClean="0"/>
              <a:t>Tables </a:t>
            </a:r>
            <a:endParaRPr lang="en-US" sz="2000" dirty="0" smtClean="0"/>
          </a:p>
          <a:p>
            <a:pPr lvl="1">
              <a:buNone/>
            </a:pPr>
            <a:r>
              <a:rPr lang="en-US" sz="2000" dirty="0" smtClean="0"/>
              <a:t>Questions : </a:t>
            </a:r>
            <a:r>
              <a:rPr lang="en-US" sz="2000" dirty="0" err="1" smtClean="0"/>
              <a:t>QuestionID</a:t>
            </a:r>
            <a:r>
              <a:rPr lang="en-US" sz="2000" dirty="0" smtClean="0"/>
              <a:t> , Question, Option1 , Option2 , Option3, Option4 , Answer.</a:t>
            </a:r>
          </a:p>
          <a:p>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fontAlgn="auto" hangingPunct="1">
              <a:spcAft>
                <a:spcPts val="0"/>
              </a:spcAft>
              <a:defRPr/>
            </a:pPr>
            <a:r>
              <a:rPr smtClean="0"/>
              <a:t>ASP.NET</a:t>
            </a:r>
          </a:p>
        </p:txBody>
      </p:sp>
      <p:sp>
        <p:nvSpPr>
          <p:cNvPr id="159747" name="Rectangle 3"/>
          <p:cNvSpPr>
            <a:spLocks noGrp="1" noRot="1" noChangeArrowheads="1"/>
          </p:cNvSpPr>
          <p:nvPr>
            <p:ph idx="1"/>
          </p:nvPr>
        </p:nvSpPr>
        <p:spPr/>
        <p:txBody>
          <a:bodyPr/>
          <a:lstStyle/>
          <a:p>
            <a:pPr eaLnBrk="1" hangingPunct="1">
              <a:buFont typeface="Arial" charset="0"/>
              <a:buNone/>
            </a:pPr>
            <a:r>
              <a:rPr lang="en-US" smtClean="0"/>
              <a:t>		</a:t>
            </a:r>
            <a:r>
              <a:rPr lang="en-US" sz="3600" i="1" smtClean="0"/>
              <a:t>Architecture of ASP.NET</a:t>
            </a:r>
          </a:p>
          <a:p>
            <a:pPr lvl="2" eaLnBrk="1" hangingPunct="1"/>
            <a:r>
              <a:rPr lang="en-US" i="1" smtClean="0"/>
              <a:t>IIS</a:t>
            </a:r>
          </a:p>
          <a:p>
            <a:pPr lvl="2" eaLnBrk="1" hangingPunct="1"/>
            <a:r>
              <a:rPr lang="en-US" i="1" smtClean="0"/>
              <a:t>WorkerProcess</a:t>
            </a:r>
          </a:p>
          <a:p>
            <a:pPr lvl="2" eaLnBrk="1" hangingPunct="1"/>
            <a:r>
              <a:rPr lang="en-US" i="1" smtClean="0"/>
              <a:t>AppDomain</a:t>
            </a:r>
          </a:p>
          <a:p>
            <a:pPr lvl="2" eaLnBrk="1" hangingPunct="1"/>
            <a:r>
              <a:rPr lang="en-US" i="1" smtClean="0"/>
              <a:t>Http Handlers and Modules</a:t>
            </a:r>
          </a:p>
          <a:p>
            <a:pPr lvl="2" eaLnBrk="1" hangingPunct="1"/>
            <a:r>
              <a:rPr lang="en-US" i="1" smtClean="0"/>
              <a:t>Page Life Cycle</a:t>
            </a:r>
          </a:p>
          <a:p>
            <a:pPr eaLnBrk="1" hangingPunct="1">
              <a:buFont typeface="Arial" charset="0"/>
              <a:buNone/>
            </a:pPr>
            <a:r>
              <a:rPr lang="en-US" sz="3600" i="1" smtClean="0"/>
              <a:t>		</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1"/>
          <p:cNvSpPr>
            <a:spLocks noGrp="1"/>
          </p:cNvSpPr>
          <p:nvPr>
            <p:ph idx="4294967295"/>
          </p:nvPr>
        </p:nvSpPr>
        <p:spPr>
          <a:xfrm>
            <a:off x="457200" y="1285875"/>
            <a:ext cx="6705600" cy="4721225"/>
          </a:xfrm>
        </p:spPr>
        <p:txBody>
          <a:bodyPr/>
          <a:lstStyle/>
          <a:p>
            <a:pPr marL="365125" indent="-255588" eaLnBrk="1" hangingPunct="1"/>
            <a:r>
              <a:rPr lang="en-US" sz="2100" smtClean="0">
                <a:latin typeface="Arial" charset="0"/>
                <a:cs typeface="Arial" charset="0"/>
              </a:rPr>
              <a:t>PreInit</a:t>
            </a:r>
          </a:p>
          <a:p>
            <a:pPr marL="365125" indent="-255588" eaLnBrk="1" hangingPunct="1"/>
            <a:r>
              <a:rPr lang="en-US" sz="2100" smtClean="0">
                <a:latin typeface="Arial" charset="0"/>
                <a:cs typeface="Arial" charset="0"/>
              </a:rPr>
              <a:t>Init</a:t>
            </a:r>
          </a:p>
          <a:p>
            <a:pPr marL="365125" indent="-255588" eaLnBrk="1" hangingPunct="1"/>
            <a:r>
              <a:rPr lang="en-US" sz="2100" smtClean="0">
                <a:latin typeface="Arial" charset="0"/>
                <a:cs typeface="Arial" charset="0"/>
              </a:rPr>
              <a:t>InitComplete</a:t>
            </a:r>
          </a:p>
          <a:p>
            <a:pPr marL="365125" indent="-255588" eaLnBrk="1" hangingPunct="1"/>
            <a:r>
              <a:rPr lang="en-US" sz="2100" smtClean="0">
                <a:latin typeface="Arial" charset="0"/>
                <a:cs typeface="Arial" charset="0"/>
              </a:rPr>
              <a:t>PreLoad</a:t>
            </a:r>
          </a:p>
          <a:p>
            <a:pPr marL="365125" indent="-255588" eaLnBrk="1" hangingPunct="1"/>
            <a:r>
              <a:rPr lang="en-US" sz="2100" smtClean="0">
                <a:latin typeface="Arial" charset="0"/>
                <a:cs typeface="Arial" charset="0"/>
              </a:rPr>
              <a:t>Load</a:t>
            </a:r>
          </a:p>
          <a:p>
            <a:pPr marL="365125" indent="-255588" eaLnBrk="1" hangingPunct="1"/>
            <a:r>
              <a:rPr lang="en-US" sz="2100" smtClean="0">
                <a:latin typeface="Arial" charset="0"/>
                <a:cs typeface="Arial" charset="0"/>
              </a:rPr>
              <a:t>LoadComplete</a:t>
            </a:r>
          </a:p>
          <a:p>
            <a:pPr marL="365125" indent="-255588" eaLnBrk="1" hangingPunct="1"/>
            <a:r>
              <a:rPr lang="en-US" sz="2100" smtClean="0">
                <a:latin typeface="Arial" charset="0"/>
                <a:cs typeface="Arial" charset="0"/>
              </a:rPr>
              <a:t>PreRender</a:t>
            </a:r>
          </a:p>
          <a:p>
            <a:pPr marL="365125" indent="-255588" eaLnBrk="1" hangingPunct="1"/>
            <a:r>
              <a:rPr lang="en-US" sz="2100" smtClean="0">
                <a:latin typeface="Arial" charset="0"/>
                <a:cs typeface="Arial" charset="0"/>
              </a:rPr>
              <a:t>PreRenderComplete</a:t>
            </a:r>
          </a:p>
          <a:p>
            <a:pPr marL="365125" indent="-255588" eaLnBrk="1" hangingPunct="1"/>
            <a:r>
              <a:rPr lang="en-US" sz="2100" smtClean="0">
                <a:latin typeface="Arial" charset="0"/>
                <a:cs typeface="Arial" charset="0"/>
              </a:rPr>
              <a:t>Save State</a:t>
            </a:r>
          </a:p>
          <a:p>
            <a:pPr marL="365125" indent="-255588" eaLnBrk="1" hangingPunct="1"/>
            <a:r>
              <a:rPr lang="en-US" sz="2100" smtClean="0">
                <a:latin typeface="Arial" charset="0"/>
                <a:cs typeface="Arial" charset="0"/>
              </a:rPr>
              <a:t>Render</a:t>
            </a:r>
          </a:p>
          <a:p>
            <a:pPr marL="365125" indent="-255588" eaLnBrk="1" hangingPunct="1"/>
            <a:r>
              <a:rPr lang="en-US" sz="2100" smtClean="0">
                <a:latin typeface="Arial" charset="0"/>
                <a:cs typeface="Arial" charset="0"/>
              </a:rPr>
              <a:t>Unload</a:t>
            </a:r>
          </a:p>
        </p:txBody>
      </p:sp>
      <p:sp>
        <p:nvSpPr>
          <p:cNvPr id="15365" name="Rectangle 5"/>
          <p:cNvSpPr>
            <a:spLocks noRot="1" noChangeArrowheads="1"/>
          </p:cNvSpPr>
          <p:nvPr/>
        </p:nvSpPr>
        <p:spPr bwMode="auto">
          <a:xfrm>
            <a:off x="301625" y="228600"/>
            <a:ext cx="8540750" cy="1143000"/>
          </a:xfrm>
          <a:prstGeom prst="rect">
            <a:avLst/>
          </a:prstGeom>
          <a:noFill/>
          <a:ln w="9525">
            <a:noFill/>
            <a:miter lim="800000"/>
            <a:headEnd/>
            <a:tailEnd/>
          </a:ln>
          <a:effectLst/>
        </p:spPr>
        <p:txBody>
          <a:bodyPr anchor="ctr"/>
          <a:lstStyle/>
          <a:p>
            <a:pPr algn="ctr" eaLnBrk="1" hangingPunct="1">
              <a:defRPr/>
            </a:pPr>
            <a:r>
              <a:rPr lang="en-US" sz="4400">
                <a:solidFill>
                  <a:schemeClr val="tx2"/>
                </a:solidFill>
                <a:effectLst>
                  <a:outerShdw blurRad="38100" dist="38100" dir="2700000" algn="tl">
                    <a:srgbClr val="000000"/>
                  </a:outerShdw>
                </a:effectLst>
              </a:rPr>
              <a:t>ASP.NET Page Life Cycle </a:t>
            </a:r>
            <a:r>
              <a:rPr lang="en-US" sz="2000">
                <a:solidFill>
                  <a:schemeClr val="tx2"/>
                </a:solidFill>
                <a:effectLst>
                  <a:outerShdw blurRad="38100" dist="38100" dir="2700000" algn="tl">
                    <a:srgbClr val="000000"/>
                  </a:outerShdw>
                </a:effectLst>
              </a:rPr>
              <a:t>(Very First Time)</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Content Placeholder 1"/>
          <p:cNvSpPr>
            <a:spLocks noGrp="1"/>
          </p:cNvSpPr>
          <p:nvPr>
            <p:ph idx="4294967295"/>
          </p:nvPr>
        </p:nvSpPr>
        <p:spPr>
          <a:xfrm>
            <a:off x="685800" y="1143000"/>
            <a:ext cx="7162800" cy="5257800"/>
          </a:xfrm>
        </p:spPr>
        <p:txBody>
          <a:bodyPr/>
          <a:lstStyle/>
          <a:p>
            <a:pPr marL="365125" indent="-255588" eaLnBrk="1" hangingPunct="1"/>
            <a:r>
              <a:rPr lang="en-US" sz="1900" smtClean="0">
                <a:latin typeface="Arial" charset="0"/>
                <a:cs typeface="Arial" charset="0"/>
              </a:rPr>
              <a:t>PreInit</a:t>
            </a:r>
          </a:p>
          <a:p>
            <a:pPr marL="365125" indent="-255588" eaLnBrk="1" hangingPunct="1"/>
            <a:r>
              <a:rPr lang="en-US" sz="1900" smtClean="0">
                <a:latin typeface="Arial" charset="0"/>
                <a:cs typeface="Arial" charset="0"/>
              </a:rPr>
              <a:t>Init</a:t>
            </a:r>
          </a:p>
          <a:p>
            <a:pPr marL="365125" indent="-255588" eaLnBrk="1" hangingPunct="1"/>
            <a:r>
              <a:rPr lang="en-US" sz="1900" smtClean="0">
                <a:latin typeface="Arial" charset="0"/>
                <a:cs typeface="Arial" charset="0"/>
              </a:rPr>
              <a:t>InitComplete</a:t>
            </a:r>
          </a:p>
          <a:p>
            <a:pPr marL="365125" indent="-255588" eaLnBrk="1" hangingPunct="1"/>
            <a:r>
              <a:rPr lang="en-US" sz="1900" smtClean="0">
                <a:latin typeface="Arial" charset="0"/>
                <a:cs typeface="Arial" charset="0"/>
              </a:rPr>
              <a:t>Load State</a:t>
            </a:r>
          </a:p>
          <a:p>
            <a:pPr marL="365125" indent="-255588" eaLnBrk="1" hangingPunct="1"/>
            <a:r>
              <a:rPr lang="en-US" sz="1900" smtClean="0">
                <a:latin typeface="Arial" charset="0"/>
                <a:cs typeface="Arial" charset="0"/>
              </a:rPr>
              <a:t>Load Postback Data</a:t>
            </a:r>
          </a:p>
          <a:p>
            <a:pPr marL="365125" indent="-255588" eaLnBrk="1" hangingPunct="1"/>
            <a:r>
              <a:rPr lang="en-US" sz="1900" smtClean="0">
                <a:latin typeface="Arial" charset="0"/>
                <a:cs typeface="Arial" charset="0"/>
              </a:rPr>
              <a:t>PreLoad</a:t>
            </a:r>
          </a:p>
          <a:p>
            <a:pPr marL="365125" indent="-255588" eaLnBrk="1" hangingPunct="1"/>
            <a:r>
              <a:rPr lang="en-US" sz="1900" smtClean="0">
                <a:latin typeface="Arial" charset="0"/>
                <a:cs typeface="Arial" charset="0"/>
              </a:rPr>
              <a:t>Load</a:t>
            </a:r>
          </a:p>
          <a:p>
            <a:pPr marL="365125" indent="-255588" eaLnBrk="1" hangingPunct="1"/>
            <a:r>
              <a:rPr lang="en-US" sz="1900" smtClean="0">
                <a:latin typeface="Arial" charset="0"/>
                <a:cs typeface="Arial" charset="0"/>
              </a:rPr>
              <a:t>Postback Data Event</a:t>
            </a:r>
          </a:p>
          <a:p>
            <a:pPr marL="365125" indent="-255588" eaLnBrk="1" hangingPunct="1"/>
            <a:r>
              <a:rPr lang="en-US" sz="1900" smtClean="0">
                <a:latin typeface="Arial" charset="0"/>
                <a:cs typeface="Arial" charset="0"/>
              </a:rPr>
              <a:t>LoadComplete</a:t>
            </a:r>
          </a:p>
          <a:p>
            <a:pPr marL="365125" indent="-255588" eaLnBrk="1" hangingPunct="1"/>
            <a:r>
              <a:rPr lang="en-US" sz="1900" smtClean="0">
                <a:latin typeface="Arial" charset="0"/>
                <a:cs typeface="Arial" charset="0"/>
              </a:rPr>
              <a:t>PreRender</a:t>
            </a:r>
          </a:p>
          <a:p>
            <a:pPr marL="365125" indent="-255588" eaLnBrk="1" hangingPunct="1"/>
            <a:r>
              <a:rPr lang="en-US" sz="1900" smtClean="0">
                <a:latin typeface="Arial" charset="0"/>
                <a:cs typeface="Arial" charset="0"/>
              </a:rPr>
              <a:t>PreRenderComplete</a:t>
            </a:r>
          </a:p>
          <a:p>
            <a:pPr marL="365125" indent="-255588" eaLnBrk="1" hangingPunct="1"/>
            <a:r>
              <a:rPr lang="en-US" sz="1900" smtClean="0">
                <a:latin typeface="Arial" charset="0"/>
                <a:cs typeface="Arial" charset="0"/>
              </a:rPr>
              <a:t>Save State</a:t>
            </a:r>
          </a:p>
          <a:p>
            <a:pPr marL="365125" indent="-255588" eaLnBrk="1" hangingPunct="1"/>
            <a:r>
              <a:rPr lang="en-US" sz="1900" smtClean="0">
                <a:latin typeface="Arial" charset="0"/>
                <a:cs typeface="Arial" charset="0"/>
              </a:rPr>
              <a:t>Render</a:t>
            </a:r>
          </a:p>
          <a:p>
            <a:pPr marL="365125" indent="-255588" eaLnBrk="1" hangingPunct="1"/>
            <a:r>
              <a:rPr lang="en-US" sz="1900" smtClean="0">
                <a:latin typeface="Arial" charset="0"/>
                <a:cs typeface="Arial" charset="0"/>
              </a:rPr>
              <a:t>Unload</a:t>
            </a:r>
          </a:p>
        </p:txBody>
      </p:sp>
      <p:sp>
        <p:nvSpPr>
          <p:cNvPr id="16388" name="Rectangle 4"/>
          <p:cNvSpPr>
            <a:spLocks noRot="1" noChangeArrowheads="1"/>
          </p:cNvSpPr>
          <p:nvPr/>
        </p:nvSpPr>
        <p:spPr bwMode="auto">
          <a:xfrm>
            <a:off x="301625" y="228600"/>
            <a:ext cx="8540750" cy="990600"/>
          </a:xfrm>
          <a:prstGeom prst="rect">
            <a:avLst/>
          </a:prstGeom>
          <a:noFill/>
          <a:ln w="9525">
            <a:noFill/>
            <a:miter lim="800000"/>
            <a:headEnd/>
            <a:tailEnd/>
          </a:ln>
          <a:effectLst/>
        </p:spPr>
        <p:txBody>
          <a:bodyPr anchor="ctr"/>
          <a:lstStyle/>
          <a:p>
            <a:pPr algn="ctr" eaLnBrk="1" hangingPunct="1">
              <a:defRPr/>
            </a:pPr>
            <a:r>
              <a:rPr lang="en-US" sz="4400" dirty="0">
                <a:solidFill>
                  <a:schemeClr val="tx2"/>
                </a:solidFill>
                <a:effectLst>
                  <a:outerShdw blurRad="38100" dist="38100" dir="2700000" algn="tl">
                    <a:srgbClr val="000000"/>
                  </a:outerShdw>
                </a:effectLst>
              </a:rPr>
              <a:t>ASP.NET Page Life Cycle </a:t>
            </a:r>
            <a:r>
              <a:rPr lang="en-US" sz="2400" dirty="0">
                <a:solidFill>
                  <a:schemeClr val="tx2"/>
                </a:solidFill>
                <a:effectLst>
                  <a:outerShdw blurRad="38100" dist="38100" dir="2700000" algn="tl">
                    <a:srgbClr val="000000"/>
                  </a:outerShdw>
                </a:effectLst>
              </a:rPr>
              <a:t>(</a:t>
            </a:r>
            <a:r>
              <a:rPr lang="en-US" sz="2400" dirty="0" err="1">
                <a:solidFill>
                  <a:schemeClr val="tx2"/>
                </a:solidFill>
                <a:effectLst>
                  <a:outerShdw blurRad="38100" dist="38100" dir="2700000" algn="tl">
                    <a:srgbClr val="000000"/>
                  </a:outerShdw>
                </a:effectLst>
              </a:rPr>
              <a:t>PostBack</a:t>
            </a:r>
            <a:r>
              <a:rPr lang="en-US" sz="2400" dirty="0">
                <a:solidFill>
                  <a:schemeClr val="tx2"/>
                </a:solidFill>
                <a:effectLst>
                  <a:outerShdw blurRad="38100" dist="38100" dir="2700000" algn="tl">
                    <a:srgbClr val="000000"/>
                  </a:outerShdw>
                </a:effectLst>
              </a:rPr>
              <a:t>)</a:t>
            </a:r>
            <a:r>
              <a:rPr lang="en-US" sz="4400" dirty="0">
                <a:solidFill>
                  <a:schemeClr val="tx2"/>
                </a:solidFill>
                <a:effectLst>
                  <a:outerShdw blurRad="38100" dist="38100" dir="2700000" algn="tl">
                    <a:srgbClr val="000000"/>
                  </a:outerShdw>
                </a:effectLst>
              </a:rPr>
              <a:t> </a:t>
            </a:r>
            <a:endParaRPr lang="en-US" sz="2000" dirty="0">
              <a:solidFill>
                <a:schemeClr val="tx2"/>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Content Placeholder 1"/>
          <p:cNvSpPr>
            <a:spLocks noGrp="1"/>
          </p:cNvSpPr>
          <p:nvPr>
            <p:ph idx="4294967295"/>
          </p:nvPr>
        </p:nvSpPr>
        <p:spPr>
          <a:xfrm>
            <a:off x="685800" y="1143000"/>
            <a:ext cx="7162800" cy="5257800"/>
          </a:xfrm>
        </p:spPr>
        <p:txBody>
          <a:bodyPr/>
          <a:lstStyle/>
          <a:p>
            <a:pPr marL="365125" indent="-255588" eaLnBrk="1" hangingPunct="1"/>
            <a:endParaRPr lang="en-US" sz="1900" smtClean="0">
              <a:latin typeface="Arial" charset="0"/>
              <a:cs typeface="Arial" charset="0"/>
            </a:endParaRPr>
          </a:p>
          <a:p>
            <a:pPr marL="365125" indent="-255588" eaLnBrk="1" hangingPunct="1"/>
            <a:endParaRPr lang="en-US" sz="1900" smtClean="0">
              <a:latin typeface="Arial" charset="0"/>
              <a:cs typeface="Arial" charset="0"/>
            </a:endParaRPr>
          </a:p>
          <a:p>
            <a:pPr marL="365125" indent="-255588" eaLnBrk="1" hangingPunct="1"/>
            <a:r>
              <a:rPr lang="en-US" smtClean="0">
                <a:latin typeface="Arial" charset="0"/>
                <a:cs typeface="Arial" charset="0"/>
              </a:rPr>
              <a:t>Testing Page Life Cycle Concept</a:t>
            </a:r>
          </a:p>
        </p:txBody>
      </p:sp>
      <p:sp>
        <p:nvSpPr>
          <p:cNvPr id="16388" name="Rectangle 4"/>
          <p:cNvSpPr>
            <a:spLocks noRot="1" noChangeArrowheads="1"/>
          </p:cNvSpPr>
          <p:nvPr/>
        </p:nvSpPr>
        <p:spPr bwMode="auto">
          <a:xfrm>
            <a:off x="301625" y="228600"/>
            <a:ext cx="8540750" cy="990600"/>
          </a:xfrm>
          <a:prstGeom prst="rect">
            <a:avLst/>
          </a:prstGeom>
          <a:noFill/>
          <a:ln w="9525">
            <a:noFill/>
            <a:miter lim="800000"/>
            <a:headEnd/>
            <a:tailEnd/>
          </a:ln>
          <a:effectLst/>
        </p:spPr>
        <p:txBody>
          <a:bodyPr anchor="ctr"/>
          <a:lstStyle/>
          <a:p>
            <a:pPr algn="ctr" eaLnBrk="1" hangingPunct="1">
              <a:defRPr/>
            </a:pPr>
            <a:r>
              <a:rPr lang="en-US" sz="4400">
                <a:solidFill>
                  <a:schemeClr val="tx2"/>
                </a:solidFill>
                <a:effectLst>
                  <a:outerShdw blurRad="38100" dist="38100" dir="2700000" algn="tl">
                    <a:srgbClr val="000000"/>
                  </a:outerShdw>
                </a:effectLst>
              </a:rPr>
              <a:t>ASP.NET Page Life Cycle </a:t>
            </a:r>
            <a:endParaRPr lang="en-US" sz="2000">
              <a:solidFill>
                <a:schemeClr val="tx2"/>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ASP.NET</a:t>
            </a:r>
            <a:endParaRPr/>
          </a:p>
        </p:txBody>
      </p:sp>
      <p:sp>
        <p:nvSpPr>
          <p:cNvPr id="163843" name="Content Placeholder 2"/>
          <p:cNvSpPr>
            <a:spLocks noGrp="1"/>
          </p:cNvSpPr>
          <p:nvPr>
            <p:ph idx="1"/>
          </p:nvPr>
        </p:nvSpPr>
        <p:spPr/>
        <p:txBody>
          <a:bodyPr/>
          <a:lstStyle/>
          <a:p>
            <a:pPr eaLnBrk="1" hangingPunct="1"/>
            <a:r>
              <a:rPr lang="en-US" smtClean="0"/>
              <a:t>State Management</a:t>
            </a:r>
          </a:p>
          <a:p>
            <a:pPr lvl="1" eaLnBrk="1" hangingPunct="1"/>
            <a:r>
              <a:rPr lang="en-US" smtClean="0"/>
              <a:t>Client Side</a:t>
            </a:r>
          </a:p>
          <a:p>
            <a:pPr lvl="2" eaLnBrk="1" hangingPunct="1"/>
            <a:r>
              <a:rPr lang="en-US" smtClean="0"/>
              <a:t>ViewState</a:t>
            </a:r>
          </a:p>
          <a:p>
            <a:pPr lvl="2" eaLnBrk="1" hangingPunct="1">
              <a:buFont typeface="Wingdings 2" pitchFamily="18" charset="2"/>
              <a:buNone/>
            </a:pPr>
            <a:r>
              <a:rPr lang="en-US" smtClean="0"/>
              <a:t>	View state is a repository in an ASP.NET page that can store values that have to be retained during postback.</a:t>
            </a:r>
          </a:p>
          <a:p>
            <a:pPr lvl="2" eaLnBrk="1" hangingPunct="1"/>
            <a:endParaRPr lang="en-US" smtClean="0"/>
          </a:p>
          <a:p>
            <a:pPr lvl="2" eaLnBrk="1" hangingPunct="1"/>
            <a:r>
              <a:rPr lang="en-US" smtClean="0"/>
              <a:t>QueryString </a:t>
            </a:r>
          </a:p>
          <a:p>
            <a:pPr lvl="2" eaLnBrk="1" hangingPunct="1"/>
            <a:r>
              <a:rPr lang="en-US" smtClean="0"/>
              <a:t>Cookies</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ASP.NET</a:t>
            </a:r>
            <a:endParaRPr/>
          </a:p>
        </p:txBody>
      </p:sp>
      <p:sp>
        <p:nvSpPr>
          <p:cNvPr id="164867" name="Content Placeholder 2"/>
          <p:cNvSpPr>
            <a:spLocks noGrp="1"/>
          </p:cNvSpPr>
          <p:nvPr>
            <p:ph idx="1"/>
          </p:nvPr>
        </p:nvSpPr>
        <p:spPr/>
        <p:txBody>
          <a:bodyPr/>
          <a:lstStyle/>
          <a:p>
            <a:pPr eaLnBrk="1" hangingPunct="1"/>
            <a:r>
              <a:rPr lang="en-US" smtClean="0"/>
              <a:t>State Management</a:t>
            </a:r>
          </a:p>
          <a:p>
            <a:pPr lvl="1" eaLnBrk="1" hangingPunct="1"/>
            <a:r>
              <a:rPr lang="en-US" smtClean="0"/>
              <a:t>Server Side</a:t>
            </a:r>
          </a:p>
          <a:p>
            <a:pPr lvl="2" eaLnBrk="1" hangingPunct="1"/>
            <a:r>
              <a:rPr lang="en-US" smtClean="0"/>
              <a:t>Application</a:t>
            </a:r>
          </a:p>
          <a:p>
            <a:pPr lvl="2" eaLnBrk="1" hangingPunct="1">
              <a:buFont typeface="Wingdings 2" pitchFamily="18" charset="2"/>
              <a:buNone/>
            </a:pPr>
            <a:r>
              <a:rPr lang="en-US" smtClean="0"/>
              <a:t>	Application state is a data repository available to all classes (Pages) in an ASP.NET application. Application state is stored in memory on the server and is faster than storing and retrieving information in a database. It is a singleton object.</a:t>
            </a:r>
          </a:p>
          <a:p>
            <a:pPr lvl="2" eaLnBrk="1" hangingPunct="1"/>
            <a:r>
              <a:rPr lang="en-US" smtClean="0"/>
              <a:t>DataBase</a:t>
            </a:r>
          </a:p>
          <a:p>
            <a:pPr lvl="2" eaLnBrk="1" hangingPunct="1"/>
            <a:r>
              <a:rPr lang="en-US" smtClean="0"/>
              <a:t>Session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c#</a:t>
            </a:r>
            <a:endParaRPr lang="en-US" dirty="0"/>
          </a:p>
        </p:txBody>
      </p:sp>
      <p:sp>
        <p:nvSpPr>
          <p:cNvPr id="19459" name="Content Placeholder 2"/>
          <p:cNvSpPr>
            <a:spLocks noGrp="1"/>
          </p:cNvSpPr>
          <p:nvPr>
            <p:ph idx="1"/>
          </p:nvPr>
        </p:nvSpPr>
        <p:spPr/>
        <p:txBody>
          <a:bodyPr/>
          <a:lstStyle/>
          <a:p>
            <a:r>
              <a:rPr lang="en-US" smtClean="0"/>
              <a:t>Flow Control in C#</a:t>
            </a:r>
          </a:p>
          <a:p>
            <a:pPr lvl="1"/>
            <a:r>
              <a:rPr lang="en-US" smtClean="0"/>
              <a:t>If – else</a:t>
            </a:r>
          </a:p>
          <a:p>
            <a:pPr lvl="1"/>
            <a:r>
              <a:rPr lang="en-US" smtClean="0"/>
              <a:t>While loop</a:t>
            </a:r>
          </a:p>
          <a:p>
            <a:pPr lvl="1"/>
            <a:r>
              <a:rPr lang="en-US" smtClean="0"/>
              <a:t>For loop</a:t>
            </a:r>
          </a:p>
          <a:p>
            <a:pPr lvl="1"/>
            <a:r>
              <a:rPr lang="en-US" smtClean="0"/>
              <a:t>Switch Case</a:t>
            </a:r>
          </a:p>
          <a:p>
            <a:pPr lvl="1"/>
            <a:r>
              <a:rPr lang="en-US" smtClean="0"/>
              <a:t>Foreach</a:t>
            </a:r>
          </a:p>
          <a:p>
            <a:pPr lvl="1"/>
            <a:endParaRPr lang="en-US" smtClean="0"/>
          </a:p>
          <a:p>
            <a:pPr lvl="1"/>
            <a:endParaRPr lang="en-US" smtClean="0"/>
          </a:p>
          <a:p>
            <a:pPr lvl="1"/>
            <a:endParaRPr lang="en-US" smtClean="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ASP.NET</a:t>
            </a:r>
            <a:endParaRPr/>
          </a:p>
        </p:txBody>
      </p:sp>
      <p:sp>
        <p:nvSpPr>
          <p:cNvPr id="165891" name="Content Placeholder 2"/>
          <p:cNvSpPr>
            <a:spLocks noGrp="1"/>
          </p:cNvSpPr>
          <p:nvPr>
            <p:ph idx="1"/>
          </p:nvPr>
        </p:nvSpPr>
        <p:spPr/>
        <p:txBody>
          <a:bodyPr/>
          <a:lstStyle/>
          <a:p>
            <a:pPr eaLnBrk="1" hangingPunct="1"/>
            <a:r>
              <a:rPr lang="en-US" sz="2800" smtClean="0"/>
              <a:t>Session Management</a:t>
            </a:r>
            <a:endParaRPr lang="en-US" sz="2000" smtClean="0"/>
          </a:p>
          <a:p>
            <a:pPr lvl="1" eaLnBrk="1" hangingPunct="1"/>
            <a:r>
              <a:rPr lang="en-US" sz="2400" smtClean="0"/>
              <a:t>ASP.NET creates session as per the browser instance.</a:t>
            </a:r>
          </a:p>
          <a:p>
            <a:pPr lvl="1" eaLnBrk="1" hangingPunct="1"/>
            <a:r>
              <a:rPr lang="en-US" sz="2400" smtClean="0"/>
              <a:t>Every Session has a unique Session Id, browser stores session id either in Cookies or URL  Address.</a:t>
            </a:r>
          </a:p>
          <a:p>
            <a:pPr lvl="1" eaLnBrk="1" hangingPunct="1"/>
            <a:r>
              <a:rPr lang="en-US" sz="2400" smtClean="0"/>
              <a:t>Session data stored at the Server side.</a:t>
            </a:r>
          </a:p>
          <a:p>
            <a:pPr lvl="1" eaLnBrk="1" hangingPunct="1"/>
            <a:r>
              <a:rPr lang="en-US" sz="2400" smtClean="0"/>
              <a:t>Session Modes : InProc, OutProc (SQLServer , ASPStateServer)</a:t>
            </a:r>
          </a:p>
          <a:p>
            <a:pPr lvl="2" eaLnBrk="1" hangingPunct="1"/>
            <a:r>
              <a:rPr lang="en-US" sz="2000" smtClean="0"/>
              <a:t>IIS Restarted </a:t>
            </a:r>
          </a:p>
          <a:p>
            <a:pPr lvl="2" eaLnBrk="1" hangingPunct="1"/>
            <a:r>
              <a:rPr lang="en-US" sz="2000" smtClean="0"/>
              <a:t>Web Farm</a:t>
            </a:r>
          </a:p>
          <a:p>
            <a:pPr lvl="1" eaLnBrk="1" hangingPunct="1"/>
            <a:endParaRPr lang="en-US" sz="360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Asp.net</a:t>
            </a:r>
            <a:endParaRPr lang="en-US" dirty="0"/>
          </a:p>
        </p:txBody>
      </p:sp>
      <p:sp>
        <p:nvSpPr>
          <p:cNvPr id="173059" name="Content Placeholder 2"/>
          <p:cNvSpPr>
            <a:spLocks noGrp="1"/>
          </p:cNvSpPr>
          <p:nvPr>
            <p:ph idx="1"/>
          </p:nvPr>
        </p:nvSpPr>
        <p:spPr/>
        <p:txBody>
          <a:bodyPr/>
          <a:lstStyle/>
          <a:p>
            <a:r>
              <a:rPr lang="en-US" smtClean="0"/>
              <a:t>ASP.NET Security</a:t>
            </a:r>
          </a:p>
          <a:p>
            <a:pPr lvl="1"/>
            <a:r>
              <a:rPr lang="en-US" smtClean="0">
                <a:solidFill>
                  <a:srgbClr val="FF0000"/>
                </a:solidFill>
              </a:rPr>
              <a:t>Forms Based Authentication</a:t>
            </a:r>
          </a:p>
          <a:p>
            <a:pPr lvl="2">
              <a:buFont typeface="Wingdings 2" pitchFamily="18" charset="2"/>
              <a:buNone/>
            </a:pPr>
            <a:r>
              <a:rPr lang="en-US" smtClean="0"/>
              <a:t>	Forms authentication lets you authenticate users by using your own code and then maintain an authentication token in a cookie or in the page URL.  </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Asp.net</a:t>
            </a:r>
            <a:endParaRPr lang="en-US" dirty="0"/>
          </a:p>
        </p:txBody>
      </p:sp>
      <p:sp>
        <p:nvSpPr>
          <p:cNvPr id="174083" name="Content Placeholder 2"/>
          <p:cNvSpPr>
            <a:spLocks noGrp="1"/>
          </p:cNvSpPr>
          <p:nvPr>
            <p:ph idx="1"/>
          </p:nvPr>
        </p:nvSpPr>
        <p:spPr/>
        <p:txBody>
          <a:bodyPr/>
          <a:lstStyle/>
          <a:p>
            <a:r>
              <a:rPr lang="en-US" smtClean="0"/>
              <a:t>Authentication</a:t>
            </a:r>
          </a:p>
          <a:p>
            <a:pPr lvl="1"/>
            <a:r>
              <a:rPr lang="en-US" smtClean="0"/>
              <a:t>Authentication is the process of verifying/identifying the identity of a user by obtaining some sort of credentials.</a:t>
            </a:r>
          </a:p>
          <a:p>
            <a:r>
              <a:rPr lang="en-US" smtClean="0"/>
              <a:t>Authorization</a:t>
            </a:r>
          </a:p>
          <a:p>
            <a:pPr lvl="1"/>
            <a:r>
              <a:rPr lang="en-US" smtClean="0"/>
              <a:t>Authorization is the process of allowing an authenticated users to access the resources(Pages).</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ASP.NET</a:t>
            </a:r>
            <a:endParaRPr/>
          </a:p>
        </p:txBody>
      </p:sp>
      <p:sp>
        <p:nvSpPr>
          <p:cNvPr id="175107" name="Content Placeholder 2"/>
          <p:cNvSpPr>
            <a:spLocks noGrp="1"/>
          </p:cNvSpPr>
          <p:nvPr>
            <p:ph idx="1"/>
          </p:nvPr>
        </p:nvSpPr>
        <p:spPr/>
        <p:txBody>
          <a:bodyPr/>
          <a:lstStyle/>
          <a:p>
            <a:pPr eaLnBrk="1" hangingPunct="1"/>
            <a:r>
              <a:rPr lang="en-US" sz="2800" smtClean="0"/>
              <a:t>ASP.NET Security Framework :</a:t>
            </a:r>
          </a:p>
          <a:p>
            <a:pPr lvl="1" eaLnBrk="1" hangingPunct="1"/>
            <a:r>
              <a:rPr lang="en-US" smtClean="0"/>
              <a:t>ASP.NET Authentication</a:t>
            </a:r>
          </a:p>
          <a:p>
            <a:pPr lvl="2" eaLnBrk="1" hangingPunct="1"/>
            <a:r>
              <a:rPr lang="en-US" smtClean="0"/>
              <a:t>FormsAuthentication.SetAuthCookie(username, false);</a:t>
            </a:r>
          </a:p>
          <a:p>
            <a:pPr lvl="2" eaLnBrk="1" hangingPunct="1"/>
            <a:r>
              <a:rPr lang="en-US" smtClean="0"/>
              <a:t>FormsAuthentication.Signout();</a:t>
            </a:r>
          </a:p>
          <a:p>
            <a:pPr lvl="2" eaLnBrk="1" hangingPunct="1"/>
            <a:r>
              <a:rPr lang="en-US" smtClean="0"/>
              <a:t>FormsAuthentication.RedirectToLoginPage();</a:t>
            </a:r>
          </a:p>
          <a:p>
            <a:pPr lvl="3"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Asp.net</a:t>
            </a:r>
            <a:endParaRPr lang="en-US" dirty="0"/>
          </a:p>
        </p:txBody>
      </p:sp>
      <p:sp>
        <p:nvSpPr>
          <p:cNvPr id="176131" name="Content Placeholder 2"/>
          <p:cNvSpPr>
            <a:spLocks noGrp="1"/>
          </p:cNvSpPr>
          <p:nvPr>
            <p:ph idx="1"/>
          </p:nvPr>
        </p:nvSpPr>
        <p:spPr/>
        <p:txBody>
          <a:bodyPr/>
          <a:lstStyle/>
          <a:p>
            <a:r>
              <a:rPr lang="en-US" dirty="0" smtClean="0"/>
              <a:t>ASP.NET Security Framework :</a:t>
            </a:r>
          </a:p>
          <a:p>
            <a:pPr lvl="1" eaLnBrk="1" hangingPunct="1"/>
            <a:r>
              <a:rPr lang="en-US" dirty="0" smtClean="0"/>
              <a:t>Providers</a:t>
            </a:r>
          </a:p>
          <a:p>
            <a:pPr lvl="1" eaLnBrk="1" hangingPunct="1">
              <a:buFont typeface="Wingdings 2" pitchFamily="18" charset="2"/>
              <a:buNone/>
            </a:pPr>
            <a:r>
              <a:rPr lang="en-US" dirty="0" smtClean="0"/>
              <a:t>	A </a:t>
            </a:r>
            <a:r>
              <a:rPr lang="en-US" i="1" dirty="0" smtClean="0"/>
              <a:t>provider</a:t>
            </a:r>
            <a:r>
              <a:rPr lang="en-US" dirty="0" smtClean="0"/>
              <a:t> is APIs module that provides a uniform interface between a service and a data source. Services are like Security Service , Profile Service etc.</a:t>
            </a:r>
          </a:p>
          <a:p>
            <a:pPr lvl="2" eaLnBrk="1" hangingPunct="1"/>
            <a:r>
              <a:rPr lang="en-US" dirty="0" smtClean="0"/>
              <a:t>Membership Provider </a:t>
            </a:r>
          </a:p>
          <a:p>
            <a:pPr lvl="2" eaLnBrk="1" hangingPunct="1"/>
            <a:r>
              <a:rPr lang="en-US" dirty="0" smtClean="0"/>
              <a:t>Role Provider</a:t>
            </a:r>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Asp.net</a:t>
            </a:r>
            <a:endParaRPr lang="en-US" dirty="0"/>
          </a:p>
        </p:txBody>
      </p:sp>
      <p:sp>
        <p:nvSpPr>
          <p:cNvPr id="177155" name="Content Placeholder 2"/>
          <p:cNvSpPr>
            <a:spLocks noGrp="1"/>
          </p:cNvSpPr>
          <p:nvPr>
            <p:ph idx="1"/>
          </p:nvPr>
        </p:nvSpPr>
        <p:spPr/>
        <p:txBody>
          <a:bodyPr/>
          <a:lstStyle/>
          <a:p>
            <a:r>
              <a:rPr lang="en-US" sz="2800" dirty="0" smtClean="0"/>
              <a:t>Forms Authentication Steps</a:t>
            </a:r>
          </a:p>
          <a:p>
            <a:pPr lvl="1"/>
            <a:r>
              <a:rPr lang="en-US" sz="2400" dirty="0" smtClean="0"/>
              <a:t>Creating a </a:t>
            </a:r>
            <a:r>
              <a:rPr lang="en-US" sz="2400" dirty="0" err="1" smtClean="0"/>
              <a:t>WebSite</a:t>
            </a:r>
            <a:r>
              <a:rPr lang="en-US" sz="2400" dirty="0" smtClean="0"/>
              <a:t> with Login and Home Page</a:t>
            </a:r>
          </a:p>
          <a:p>
            <a:pPr lvl="1"/>
            <a:r>
              <a:rPr lang="en-US" sz="2400" dirty="0" smtClean="0"/>
              <a:t>Generating Tables in a Database for storing credentials</a:t>
            </a:r>
          </a:p>
          <a:p>
            <a:pPr lvl="2"/>
            <a:r>
              <a:rPr lang="en-US" sz="2000" dirty="0" smtClean="0"/>
              <a:t>Using </a:t>
            </a:r>
            <a:r>
              <a:rPr lang="en-US" sz="2000" dirty="0" err="1" smtClean="0"/>
              <a:t>aspnet_regsql</a:t>
            </a:r>
            <a:r>
              <a:rPr lang="en-US" sz="2000" dirty="0" smtClean="0"/>
              <a:t> utility</a:t>
            </a:r>
          </a:p>
          <a:p>
            <a:pPr lvl="1"/>
            <a:r>
              <a:rPr lang="en-US" sz="2400" dirty="0" smtClean="0"/>
              <a:t>Enabling Forms Authentications in the </a:t>
            </a:r>
            <a:r>
              <a:rPr lang="en-US" sz="2400" dirty="0" err="1" smtClean="0"/>
              <a:t>Web.Config</a:t>
            </a:r>
            <a:r>
              <a:rPr lang="en-US" sz="2400" dirty="0" smtClean="0"/>
              <a:t> file.</a:t>
            </a:r>
          </a:p>
          <a:p>
            <a:pPr lvl="1"/>
            <a:r>
              <a:rPr lang="en-US" sz="2400" dirty="0" smtClean="0"/>
              <a:t>Enabling </a:t>
            </a:r>
            <a:r>
              <a:rPr lang="en-US" sz="2400" dirty="0" err="1" smtClean="0"/>
              <a:t>MemberShip</a:t>
            </a:r>
            <a:r>
              <a:rPr lang="en-US" sz="2400" dirty="0" smtClean="0"/>
              <a:t> Provider.</a:t>
            </a:r>
          </a:p>
          <a:p>
            <a:pPr lvl="1"/>
            <a:r>
              <a:rPr lang="en-US" sz="2400" dirty="0" smtClean="0"/>
              <a:t>Generating Authentication Token for users after validation.</a:t>
            </a:r>
          </a:p>
          <a:p>
            <a:pPr lvl="1"/>
            <a:endParaRPr lang="en-US" sz="2400" dirty="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ASP.NET</a:t>
            </a:r>
            <a:endParaRPr/>
          </a:p>
        </p:txBody>
      </p:sp>
      <p:sp>
        <p:nvSpPr>
          <p:cNvPr id="178179" name="Content Placeholder 2"/>
          <p:cNvSpPr>
            <a:spLocks noGrp="1"/>
          </p:cNvSpPr>
          <p:nvPr>
            <p:ph idx="1"/>
          </p:nvPr>
        </p:nvSpPr>
        <p:spPr/>
        <p:txBody>
          <a:bodyPr/>
          <a:lstStyle/>
          <a:p>
            <a:pPr eaLnBrk="1" hangingPunct="1"/>
            <a:r>
              <a:rPr lang="en-US" sz="2400" dirty="0" err="1" smtClean="0"/>
              <a:t>MemberShip</a:t>
            </a:r>
            <a:r>
              <a:rPr lang="en-US" sz="2400" dirty="0" smtClean="0"/>
              <a:t> Provider :</a:t>
            </a:r>
          </a:p>
          <a:p>
            <a:pPr lvl="2" eaLnBrk="1" hangingPunct="1">
              <a:buFont typeface="Arial" charset="0"/>
              <a:buNone/>
            </a:pPr>
            <a:r>
              <a:rPr lang="en-US" sz="2000" dirty="0" smtClean="0"/>
              <a:t>&lt;membership </a:t>
            </a:r>
            <a:r>
              <a:rPr lang="en-US" sz="2000" dirty="0" err="1" smtClean="0"/>
              <a:t>defaultProvider</a:t>
            </a:r>
            <a:r>
              <a:rPr lang="en-US" sz="2000" dirty="0" smtClean="0"/>
              <a:t>="</a:t>
            </a:r>
            <a:r>
              <a:rPr lang="en-US" sz="2000" dirty="0" err="1" smtClean="0"/>
              <a:t>MyMembership</a:t>
            </a:r>
            <a:r>
              <a:rPr lang="en-US" sz="2000" dirty="0" smtClean="0"/>
              <a:t>"&gt;</a:t>
            </a:r>
          </a:p>
          <a:p>
            <a:pPr lvl="2" eaLnBrk="1" hangingPunct="1">
              <a:buFont typeface="Arial" charset="0"/>
              <a:buNone/>
            </a:pPr>
            <a:r>
              <a:rPr lang="en-US" sz="2000" dirty="0" smtClean="0"/>
              <a:t>        &lt;providers&gt;</a:t>
            </a:r>
          </a:p>
          <a:p>
            <a:pPr lvl="2" eaLnBrk="1" hangingPunct="1">
              <a:buFont typeface="Arial" charset="0"/>
              <a:buNone/>
            </a:pPr>
            <a:r>
              <a:rPr lang="en-US" sz="2000" dirty="0" smtClean="0"/>
              <a:t>          &lt;add name="</a:t>
            </a:r>
            <a:r>
              <a:rPr lang="en-US" sz="2000" dirty="0" err="1" smtClean="0"/>
              <a:t>MyMembership</a:t>
            </a:r>
            <a:r>
              <a:rPr lang="en-US" sz="2000" dirty="0" smtClean="0"/>
              <a:t>" </a:t>
            </a:r>
          </a:p>
          <a:p>
            <a:pPr lvl="2" eaLnBrk="1" hangingPunct="1">
              <a:buFont typeface="Arial" charset="0"/>
              <a:buNone/>
            </a:pPr>
            <a:r>
              <a:rPr lang="en-US" sz="2000" dirty="0" smtClean="0"/>
              <a:t>               type="</a:t>
            </a:r>
            <a:r>
              <a:rPr lang="en-US" sz="2000" dirty="0" err="1" smtClean="0"/>
              <a:t>System.Web.Security.SqlMembershipProvider</a:t>
            </a:r>
            <a:r>
              <a:rPr lang="en-US" sz="2000" dirty="0" smtClean="0"/>
              <a:t>" </a:t>
            </a:r>
          </a:p>
          <a:p>
            <a:pPr lvl="2" eaLnBrk="1" hangingPunct="1">
              <a:buFont typeface="Arial" charset="0"/>
              <a:buNone/>
            </a:pPr>
            <a:r>
              <a:rPr lang="en-US" sz="2000" dirty="0" smtClean="0"/>
              <a:t>               </a:t>
            </a:r>
            <a:r>
              <a:rPr lang="en-US" sz="2000" dirty="0" err="1" smtClean="0"/>
              <a:t>connectionStringName</a:t>
            </a:r>
            <a:r>
              <a:rPr lang="en-US" sz="2000" dirty="0" smtClean="0"/>
              <a:t>="</a:t>
            </a:r>
            <a:r>
              <a:rPr lang="en-US" sz="2000" dirty="0" err="1" smtClean="0"/>
              <a:t>constr</a:t>
            </a:r>
            <a:r>
              <a:rPr lang="en-US" sz="2000" dirty="0" smtClean="0"/>
              <a:t>" </a:t>
            </a:r>
            <a:r>
              <a:rPr lang="en-US" sz="2000" dirty="0" err="1" smtClean="0"/>
              <a:t>requiresQuestionAndAnswer</a:t>
            </a:r>
            <a:r>
              <a:rPr lang="en-US" sz="2000" dirty="0" smtClean="0"/>
              <a:t>="true" </a:t>
            </a:r>
          </a:p>
          <a:p>
            <a:pPr lvl="2" eaLnBrk="1" hangingPunct="1">
              <a:buFont typeface="Arial" charset="0"/>
              <a:buNone/>
            </a:pPr>
            <a:r>
              <a:rPr lang="en-US" sz="2000" dirty="0" smtClean="0"/>
              <a:t>               </a:t>
            </a:r>
            <a:r>
              <a:rPr lang="en-US" sz="2000" dirty="0" err="1" smtClean="0"/>
              <a:t>requiresUniqueEmail</a:t>
            </a:r>
            <a:r>
              <a:rPr lang="en-US" sz="2000" dirty="0" smtClean="0"/>
              <a:t>="false"/&gt;</a:t>
            </a:r>
          </a:p>
          <a:p>
            <a:pPr lvl="2" eaLnBrk="1" hangingPunct="1">
              <a:buFont typeface="Arial" charset="0"/>
              <a:buNone/>
            </a:pPr>
            <a:r>
              <a:rPr lang="en-US" sz="2000" dirty="0" smtClean="0"/>
              <a:t>        &lt;/providers&gt;</a:t>
            </a:r>
          </a:p>
          <a:p>
            <a:pPr lvl="2" eaLnBrk="1" hangingPunct="1">
              <a:buFont typeface="Arial" charset="0"/>
              <a:buNone/>
            </a:pPr>
            <a:r>
              <a:rPr lang="en-US" sz="2000" dirty="0" smtClean="0"/>
              <a:t>      &lt;/membership&gt;</a:t>
            </a:r>
            <a:endParaRPr lang="en-US" sz="4800" dirty="0"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ASP.NET</a:t>
            </a:r>
            <a:endParaRPr/>
          </a:p>
        </p:txBody>
      </p:sp>
      <p:sp>
        <p:nvSpPr>
          <p:cNvPr id="179203" name="Content Placeholder 2"/>
          <p:cNvSpPr>
            <a:spLocks noGrp="1"/>
          </p:cNvSpPr>
          <p:nvPr>
            <p:ph idx="1"/>
          </p:nvPr>
        </p:nvSpPr>
        <p:spPr/>
        <p:txBody>
          <a:bodyPr/>
          <a:lstStyle/>
          <a:p>
            <a:pPr eaLnBrk="1" hangingPunct="1"/>
            <a:r>
              <a:rPr lang="en-US" smtClean="0"/>
              <a:t>Some important Classes :</a:t>
            </a:r>
          </a:p>
          <a:p>
            <a:pPr lvl="1" eaLnBrk="1" hangingPunct="1"/>
            <a:r>
              <a:rPr lang="en-US" smtClean="0"/>
              <a:t>Membership</a:t>
            </a:r>
          </a:p>
          <a:p>
            <a:pPr lvl="1" eaLnBrk="1" hangingPunct="1"/>
            <a:r>
              <a:rPr lang="en-US" smtClean="0"/>
              <a:t>MembershipUser</a:t>
            </a:r>
          </a:p>
          <a:p>
            <a:pPr lvl="1" eaLnBrk="1" hangingPunct="1"/>
            <a:r>
              <a:rPr lang="en-US" smtClean="0"/>
              <a:t>Roles</a:t>
            </a:r>
          </a:p>
          <a:p>
            <a:pPr lvl="1" eaLnBrk="1" hangingPunct="1"/>
            <a:endParaRPr lang="en-US"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fontScale="90000"/>
          </a:bodyPr>
          <a:lstStyle/>
          <a:p>
            <a:pPr>
              <a:defRPr/>
            </a:pPr>
            <a:r>
              <a:rPr lang="en-US" dirty="0" smtClean="0"/>
              <a:t>assignment</a:t>
            </a:r>
            <a:endParaRPr lang="en-US" dirty="0"/>
          </a:p>
        </p:txBody>
      </p:sp>
      <p:sp>
        <p:nvSpPr>
          <p:cNvPr id="152579" name="Content Placeholder 2"/>
          <p:cNvSpPr>
            <a:spLocks noGrp="1"/>
          </p:cNvSpPr>
          <p:nvPr>
            <p:ph idx="1"/>
          </p:nvPr>
        </p:nvSpPr>
        <p:spPr>
          <a:xfrm>
            <a:off x="304800" y="914400"/>
            <a:ext cx="8686800" cy="5715000"/>
          </a:xfrm>
        </p:spPr>
        <p:txBody>
          <a:bodyPr/>
          <a:lstStyle/>
          <a:p>
            <a:r>
              <a:rPr lang="en-US" sz="2400" dirty="0" smtClean="0"/>
              <a:t>Create a Bank Application </a:t>
            </a:r>
            <a:r>
              <a:rPr lang="en-US" sz="2400" dirty="0" smtClean="0">
                <a:solidFill>
                  <a:srgbClr val="002060"/>
                </a:solidFill>
              </a:rPr>
              <a:t>(Implement Security in the previous assignment)</a:t>
            </a:r>
            <a:endParaRPr lang="en-US" sz="2400" dirty="0" smtClean="0"/>
          </a:p>
          <a:p>
            <a:pPr lvl="1"/>
            <a:r>
              <a:rPr lang="en-US" sz="2000" dirty="0" smtClean="0">
                <a:solidFill>
                  <a:srgbClr val="FF0000"/>
                </a:solidFill>
              </a:rPr>
              <a:t>Login Page (Without Master Page) (Use dummy user id and password for the login) (</a:t>
            </a:r>
            <a:r>
              <a:rPr lang="en-US" sz="2000" dirty="0" err="1" smtClean="0">
                <a:solidFill>
                  <a:srgbClr val="FF0000"/>
                </a:solidFill>
              </a:rPr>
              <a:t>UserID</a:t>
            </a:r>
            <a:r>
              <a:rPr lang="en-US" sz="2000" dirty="0" smtClean="0">
                <a:solidFill>
                  <a:srgbClr val="FF0000"/>
                </a:solidFill>
              </a:rPr>
              <a:t> , Password , Login Type)</a:t>
            </a:r>
          </a:p>
          <a:p>
            <a:pPr lvl="1"/>
            <a:r>
              <a:rPr lang="en-US" sz="2000" dirty="0" err="1" smtClean="0"/>
              <a:t>NewCustomer</a:t>
            </a:r>
            <a:r>
              <a:rPr lang="en-US" sz="2000" dirty="0" smtClean="0"/>
              <a:t> Page (</a:t>
            </a:r>
            <a:r>
              <a:rPr lang="en-US" sz="2000" dirty="0" err="1" smtClean="0"/>
              <a:t>CustomerID</a:t>
            </a:r>
            <a:r>
              <a:rPr lang="en-US" sz="2000" dirty="0" smtClean="0"/>
              <a:t> , </a:t>
            </a:r>
            <a:r>
              <a:rPr lang="en-US" sz="2000" dirty="0" err="1" smtClean="0"/>
              <a:t>CustomerName</a:t>
            </a:r>
            <a:r>
              <a:rPr lang="en-US" sz="2000" dirty="0" smtClean="0"/>
              <a:t> , </a:t>
            </a:r>
            <a:r>
              <a:rPr lang="en-US" sz="2000" dirty="0" err="1" smtClean="0"/>
              <a:t>CustomerDesignation</a:t>
            </a:r>
            <a:r>
              <a:rPr lang="en-US" sz="2000" dirty="0" smtClean="0"/>
              <a:t> , </a:t>
            </a:r>
            <a:r>
              <a:rPr lang="en-US" sz="2000" b="1" dirty="0" err="1" smtClean="0"/>
              <a:t>Customer</a:t>
            </a:r>
            <a:r>
              <a:rPr lang="en-US" sz="2000" b="1" i="1" dirty="0" err="1" smtClean="0"/>
              <a:t>Password</a:t>
            </a:r>
            <a:r>
              <a:rPr lang="en-US" sz="2000" b="1" i="1" dirty="0" smtClean="0"/>
              <a:t> , </a:t>
            </a:r>
            <a:r>
              <a:rPr lang="en-US" sz="2000" b="1" dirty="0" err="1" smtClean="0"/>
              <a:t>Customer</a:t>
            </a:r>
            <a:r>
              <a:rPr lang="en-US" sz="2000" b="1" i="1" dirty="0" err="1" smtClean="0"/>
              <a:t>Email</a:t>
            </a:r>
            <a:r>
              <a:rPr lang="en-US" sz="2000" b="1" i="1" dirty="0" smtClean="0"/>
              <a:t> ,</a:t>
            </a:r>
            <a:r>
              <a:rPr lang="en-US" sz="2000" b="1" i="1" dirty="0" err="1" smtClean="0"/>
              <a:t>SecurityQuestion</a:t>
            </a:r>
            <a:r>
              <a:rPr lang="en-US" sz="2000" b="1" i="1" dirty="0" smtClean="0"/>
              <a:t> , </a:t>
            </a:r>
            <a:r>
              <a:rPr lang="en-US" sz="2000" b="1" i="1" dirty="0" err="1" smtClean="0"/>
              <a:t>SecurityAnswer</a:t>
            </a:r>
            <a:r>
              <a:rPr lang="en-US" sz="2000" dirty="0" smtClean="0"/>
              <a:t>)</a:t>
            </a:r>
          </a:p>
          <a:p>
            <a:pPr lvl="1"/>
            <a:r>
              <a:rPr lang="en-US" sz="2000" dirty="0" smtClean="0">
                <a:solidFill>
                  <a:srgbClr val="FF0000"/>
                </a:solidFill>
              </a:rPr>
              <a:t>Create </a:t>
            </a:r>
            <a:r>
              <a:rPr lang="en-US" sz="2000" dirty="0" err="1" smtClean="0">
                <a:solidFill>
                  <a:srgbClr val="FF0000"/>
                </a:solidFill>
              </a:rPr>
              <a:t>CustomerMaster</a:t>
            </a:r>
            <a:r>
              <a:rPr lang="en-US" sz="2000" dirty="0" smtClean="0">
                <a:solidFill>
                  <a:srgbClr val="FF0000"/>
                </a:solidFill>
              </a:rPr>
              <a:t> &amp; </a:t>
            </a:r>
            <a:r>
              <a:rPr lang="en-US" sz="2000" dirty="0" err="1" smtClean="0">
                <a:solidFill>
                  <a:srgbClr val="FF0000"/>
                </a:solidFill>
              </a:rPr>
              <a:t>EmployeeMaster</a:t>
            </a:r>
            <a:r>
              <a:rPr lang="en-US" sz="2000" dirty="0" smtClean="0">
                <a:solidFill>
                  <a:srgbClr val="FF0000"/>
                </a:solidFill>
              </a:rPr>
              <a:t> pages </a:t>
            </a:r>
            <a:r>
              <a:rPr lang="en-US" sz="2000" dirty="0" smtClean="0"/>
              <a:t>(Show the logged in user id ) , Logout (Link Button)</a:t>
            </a:r>
          </a:p>
          <a:p>
            <a:pPr lvl="1"/>
            <a:r>
              <a:rPr lang="en-US" sz="2000" dirty="0" smtClean="0">
                <a:solidFill>
                  <a:srgbClr val="FF0000"/>
                </a:solidFill>
              </a:rPr>
              <a:t>Create </a:t>
            </a:r>
            <a:r>
              <a:rPr lang="en-US" sz="2000" dirty="0" err="1" smtClean="0">
                <a:solidFill>
                  <a:srgbClr val="FF0000"/>
                </a:solidFill>
              </a:rPr>
              <a:t>CustomerHome</a:t>
            </a:r>
            <a:r>
              <a:rPr lang="en-US" sz="2000" dirty="0" smtClean="0">
                <a:solidFill>
                  <a:srgbClr val="FF0000"/>
                </a:solidFill>
              </a:rPr>
              <a:t> &amp; </a:t>
            </a:r>
            <a:r>
              <a:rPr lang="en-US" sz="2000" dirty="0" err="1" smtClean="0">
                <a:solidFill>
                  <a:srgbClr val="FF0000"/>
                </a:solidFill>
              </a:rPr>
              <a:t>EmployeeHome</a:t>
            </a:r>
            <a:r>
              <a:rPr lang="en-US" sz="2000" dirty="0" smtClean="0">
                <a:solidFill>
                  <a:srgbClr val="FF0000"/>
                </a:solidFill>
              </a:rPr>
              <a:t> Pages</a:t>
            </a:r>
          </a:p>
          <a:p>
            <a:pPr lvl="1"/>
            <a:r>
              <a:rPr lang="en-US" sz="2000" dirty="0" smtClean="0">
                <a:solidFill>
                  <a:srgbClr val="FF0000"/>
                </a:solidFill>
              </a:rPr>
              <a:t>Customer</a:t>
            </a:r>
          </a:p>
          <a:p>
            <a:pPr lvl="2"/>
            <a:r>
              <a:rPr lang="en-US" sz="1800" dirty="0" err="1" smtClean="0">
                <a:solidFill>
                  <a:srgbClr val="FF0000"/>
                </a:solidFill>
              </a:rPr>
              <a:t>MakeTransaction</a:t>
            </a:r>
            <a:endParaRPr lang="en-US" sz="1800" dirty="0" smtClean="0">
              <a:solidFill>
                <a:srgbClr val="FF0000"/>
              </a:solidFill>
            </a:endParaRPr>
          </a:p>
          <a:p>
            <a:pPr lvl="2"/>
            <a:r>
              <a:rPr lang="en-US" sz="1800" dirty="0" err="1" smtClean="0">
                <a:solidFill>
                  <a:srgbClr val="FF0000"/>
                </a:solidFill>
              </a:rPr>
              <a:t>ViewTransations</a:t>
            </a:r>
            <a:endParaRPr lang="en-US" sz="1800" dirty="0" smtClean="0">
              <a:solidFill>
                <a:srgbClr val="FF0000"/>
              </a:solidFill>
            </a:endParaRPr>
          </a:p>
          <a:p>
            <a:pPr lvl="2"/>
            <a:r>
              <a:rPr lang="en-US" sz="1800" dirty="0" err="1" smtClean="0">
                <a:solidFill>
                  <a:srgbClr val="FF0000"/>
                </a:solidFill>
              </a:rPr>
              <a:t>BillPayment</a:t>
            </a:r>
            <a:endParaRPr lang="en-US" sz="1800" dirty="0" smtClean="0">
              <a:solidFill>
                <a:srgbClr val="FF0000"/>
              </a:solidFill>
            </a:endParaRPr>
          </a:p>
          <a:p>
            <a:pPr lvl="2"/>
            <a:r>
              <a:rPr lang="en-US" sz="1800" dirty="0" err="1" smtClean="0">
                <a:solidFill>
                  <a:srgbClr val="FF0000"/>
                </a:solidFill>
              </a:rPr>
              <a:t>UpdateProfile</a:t>
            </a:r>
            <a:endParaRPr lang="en-US" sz="1800" dirty="0" smtClean="0">
              <a:solidFill>
                <a:srgbClr val="FF0000"/>
              </a:solidFill>
            </a:endParaRPr>
          </a:p>
          <a:p>
            <a:pPr lvl="1"/>
            <a:r>
              <a:rPr lang="en-US" sz="2000" dirty="0" smtClean="0">
                <a:solidFill>
                  <a:srgbClr val="FF0000"/>
                </a:solidFill>
              </a:rPr>
              <a:t>Employee</a:t>
            </a:r>
          </a:p>
          <a:p>
            <a:pPr lvl="2"/>
            <a:r>
              <a:rPr lang="en-US" sz="1800" dirty="0" err="1" smtClean="0">
                <a:solidFill>
                  <a:srgbClr val="FF0000"/>
                </a:solidFill>
              </a:rPr>
              <a:t>NewAccount</a:t>
            </a:r>
            <a:endParaRPr lang="en-US" sz="1800" dirty="0" smtClean="0">
              <a:solidFill>
                <a:srgbClr val="FF0000"/>
              </a:solidFill>
            </a:endParaRPr>
          </a:p>
          <a:p>
            <a:pPr lvl="2"/>
            <a:r>
              <a:rPr lang="en-US" sz="1800" dirty="0" err="1" smtClean="0">
                <a:solidFill>
                  <a:srgbClr val="FF0000"/>
                </a:solidFill>
              </a:rPr>
              <a:t>NewCustomer</a:t>
            </a:r>
            <a:endParaRPr lang="en-US" sz="1800" dirty="0" smtClean="0">
              <a:solidFill>
                <a:srgbClr val="FF0000"/>
              </a:solidFill>
            </a:endParaRPr>
          </a:p>
          <a:p>
            <a:pPr lvl="2"/>
            <a:r>
              <a:rPr lang="en-US" sz="1800" dirty="0" err="1" smtClean="0">
                <a:solidFill>
                  <a:srgbClr val="FF0000"/>
                </a:solidFill>
              </a:rPr>
              <a:t>ViewStatements</a:t>
            </a:r>
            <a:endParaRPr lang="en-US" sz="1800" dirty="0" smtClean="0">
              <a:solidFill>
                <a:srgbClr val="FF0000"/>
              </a:solidFill>
            </a:endParaRPr>
          </a:p>
          <a:p>
            <a:pPr lvl="2"/>
            <a:r>
              <a:rPr lang="en-US" sz="1800" dirty="0" err="1" smtClean="0">
                <a:solidFill>
                  <a:srgbClr val="FF0000"/>
                </a:solidFill>
              </a:rPr>
              <a:t>MakeTransations</a:t>
            </a:r>
            <a:endParaRPr lang="en-US" sz="1800" dirty="0" smtClean="0">
              <a:solidFill>
                <a:srgbClr val="FF0000"/>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ASP.NET</a:t>
            </a:r>
            <a:endParaRPr/>
          </a:p>
        </p:txBody>
      </p:sp>
      <p:sp>
        <p:nvSpPr>
          <p:cNvPr id="168963" name="Content Placeholder 2"/>
          <p:cNvSpPr>
            <a:spLocks noGrp="1"/>
          </p:cNvSpPr>
          <p:nvPr>
            <p:ph idx="1"/>
          </p:nvPr>
        </p:nvSpPr>
        <p:spPr/>
        <p:txBody>
          <a:bodyPr/>
          <a:lstStyle/>
          <a:p>
            <a:pPr eaLnBrk="1" hangingPunct="1">
              <a:buFont typeface="Wingdings 2" pitchFamily="18" charset="2"/>
              <a:buNone/>
            </a:pPr>
            <a:r>
              <a:rPr lang="en-US" sz="2800" smtClean="0"/>
              <a:t>	</a:t>
            </a:r>
            <a:r>
              <a:rPr lang="en-US" sz="2800" smtClean="0">
                <a:solidFill>
                  <a:srgbClr val="FF0000"/>
                </a:solidFill>
              </a:rPr>
              <a:t>Caching</a:t>
            </a:r>
          </a:p>
          <a:p>
            <a:pPr eaLnBrk="1" hangingPunct="1">
              <a:buFont typeface="Wingdings 2" pitchFamily="18" charset="2"/>
              <a:buNone/>
            </a:pPr>
            <a:r>
              <a:rPr lang="en-IN" sz="2800" smtClean="0"/>
              <a:t>	Caching is one of the most important factor in building high-performance application.</a:t>
            </a:r>
          </a:p>
          <a:p>
            <a:pPr eaLnBrk="1" hangingPunct="1">
              <a:buFont typeface="Wingdings 2" pitchFamily="18" charset="2"/>
              <a:buNone/>
            </a:pPr>
            <a:r>
              <a:rPr lang="en-IN" sz="2800" smtClean="0"/>
              <a:t>	It has the ability to store items, like data objects, pages, or parts of a page, in memory.</a:t>
            </a:r>
          </a:p>
          <a:p>
            <a:pPr eaLnBrk="1" hangingPunct="1">
              <a:buFont typeface="Wingdings 2" pitchFamily="18" charset="2"/>
              <a:buNone/>
            </a:pPr>
            <a:r>
              <a:rPr lang="en-US" sz="2800" smtClean="0"/>
              <a:t>	It is used for </a:t>
            </a:r>
            <a:r>
              <a:rPr lang="en-IN" sz="2800" smtClean="0"/>
              <a:t>increasing  the performance of an application.</a:t>
            </a:r>
            <a:endParaRPr lang="en-US" sz="2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assignment</a:t>
            </a:r>
            <a:endParaRPr lang="en-US" dirty="0"/>
          </a:p>
        </p:txBody>
      </p:sp>
      <p:sp>
        <p:nvSpPr>
          <p:cNvPr id="20483" name="Content Placeholder 2"/>
          <p:cNvSpPr>
            <a:spLocks noGrp="1"/>
          </p:cNvSpPr>
          <p:nvPr>
            <p:ph idx="1"/>
          </p:nvPr>
        </p:nvSpPr>
        <p:spPr>
          <a:xfrm>
            <a:off x="304800" y="1371600"/>
            <a:ext cx="8686800" cy="5029200"/>
          </a:xfrm>
        </p:spPr>
        <p:txBody>
          <a:bodyPr/>
          <a:lstStyle/>
          <a:p>
            <a:r>
              <a:rPr lang="en-US" sz="2800" smtClean="0"/>
              <a:t>Create a Console Application for Banking System</a:t>
            </a:r>
          </a:p>
          <a:p>
            <a:r>
              <a:rPr lang="en-US" sz="2800" smtClean="0"/>
              <a:t>Options</a:t>
            </a:r>
          </a:p>
          <a:p>
            <a:pPr lvl="1"/>
            <a:r>
              <a:rPr lang="en-US" sz="2400" smtClean="0"/>
              <a:t>New Account (AccountID , CustomerName , CustomerAddress, TypeofAccount, Balance)</a:t>
            </a:r>
          </a:p>
          <a:p>
            <a:pPr lvl="1"/>
            <a:r>
              <a:rPr lang="en-US" sz="2400" smtClean="0"/>
              <a:t>Deposit (minimum 500)</a:t>
            </a:r>
          </a:p>
          <a:p>
            <a:pPr lvl="1"/>
            <a:r>
              <a:rPr lang="en-US" sz="2400" smtClean="0"/>
              <a:t>Withdraw (maximum 5000 with available balance check)</a:t>
            </a:r>
          </a:p>
          <a:p>
            <a:pPr lvl="1"/>
            <a:r>
              <a:rPr lang="en-US" sz="2400" smtClean="0"/>
              <a:t>CheckBalance </a:t>
            </a:r>
          </a:p>
          <a:p>
            <a:pPr lvl="1"/>
            <a:r>
              <a:rPr lang="en-US" sz="2400" smtClean="0"/>
              <a:t>Exit </a:t>
            </a:r>
          </a:p>
          <a:p>
            <a:pPr lvl="1">
              <a:buFont typeface="Wingdings 2" pitchFamily="18" charset="2"/>
              <a:buNone/>
            </a:pPr>
            <a:r>
              <a:rPr lang="en-US" sz="2400" smtClean="0"/>
              <a:t>Note : Use variables , while loop , switch case  , if else conditions </a:t>
            </a:r>
          </a:p>
          <a:p>
            <a:pPr lvl="1"/>
            <a:endParaRPr lang="en-US" sz="2400" smtClean="0"/>
          </a:p>
          <a:p>
            <a:pPr lvl="1"/>
            <a:endParaRPr lang="en-US" sz="240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Asp.net </a:t>
            </a:r>
            <a:endParaRPr lang="en-IN" dirty="0"/>
          </a:p>
        </p:txBody>
      </p:sp>
      <p:sp>
        <p:nvSpPr>
          <p:cNvPr id="169987" name="Content Placeholder 2"/>
          <p:cNvSpPr>
            <a:spLocks noGrp="1"/>
          </p:cNvSpPr>
          <p:nvPr>
            <p:ph idx="1"/>
          </p:nvPr>
        </p:nvSpPr>
        <p:spPr/>
        <p:txBody>
          <a:bodyPr/>
          <a:lstStyle/>
          <a:p>
            <a:r>
              <a:rPr lang="en-US" dirty="0" smtClean="0"/>
              <a:t>Caching </a:t>
            </a:r>
          </a:p>
          <a:p>
            <a:pPr lvl="1"/>
            <a:r>
              <a:rPr lang="en-US" dirty="0" smtClean="0"/>
              <a:t>Types</a:t>
            </a:r>
          </a:p>
          <a:p>
            <a:pPr lvl="2"/>
            <a:r>
              <a:rPr lang="en-US" dirty="0" smtClean="0"/>
              <a:t>Output Caching</a:t>
            </a:r>
          </a:p>
          <a:p>
            <a:pPr lvl="2"/>
            <a:r>
              <a:rPr lang="en-US" dirty="0" smtClean="0"/>
              <a:t>Fragment Caching</a:t>
            </a:r>
          </a:p>
          <a:p>
            <a:pPr lvl="2"/>
            <a:r>
              <a:rPr lang="en-US" dirty="0" smtClean="0"/>
              <a:t>Data Caching</a:t>
            </a:r>
          </a:p>
          <a:p>
            <a:pPr lvl="3"/>
            <a:r>
              <a:rPr lang="en-US" dirty="0" smtClean="0"/>
              <a:t>Expiration : sliding , absolute </a:t>
            </a:r>
          </a:p>
          <a:p>
            <a:pPr lvl="2"/>
            <a:endParaRPr lang="en-US" dirty="0" smtClean="0"/>
          </a:p>
          <a:p>
            <a:pPr lvl="1"/>
            <a:r>
              <a:rPr lang="en-US" dirty="0" smtClean="0"/>
              <a:t>Important Factors	</a:t>
            </a:r>
          </a:p>
          <a:p>
            <a:pPr lvl="2"/>
            <a:r>
              <a:rPr lang="en-US" dirty="0" smtClean="0"/>
              <a:t>Duration , Dependency (key , file , SQL)</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Asp.net</a:t>
            </a:r>
            <a:endParaRPr lang="en-IN" dirty="0"/>
          </a:p>
        </p:txBody>
      </p:sp>
      <p:sp>
        <p:nvSpPr>
          <p:cNvPr id="171011" name="Content Placeholder 2"/>
          <p:cNvSpPr>
            <a:spLocks noGrp="1"/>
          </p:cNvSpPr>
          <p:nvPr>
            <p:ph idx="1"/>
          </p:nvPr>
        </p:nvSpPr>
        <p:spPr/>
        <p:txBody>
          <a:bodyPr/>
          <a:lstStyle/>
          <a:p>
            <a:r>
              <a:rPr lang="en-US" dirty="0" smtClean="0"/>
              <a:t>Caching Demo</a:t>
            </a:r>
          </a:p>
          <a:p>
            <a:pPr lvl="1"/>
            <a:r>
              <a:rPr lang="en-US" dirty="0" smtClean="0"/>
              <a:t>Output Caching</a:t>
            </a:r>
          </a:p>
          <a:p>
            <a:pPr lvl="1"/>
            <a:r>
              <a:rPr lang="en-US" dirty="0" smtClean="0"/>
              <a:t>Data Caching</a:t>
            </a:r>
          </a:p>
          <a:p>
            <a:pPr lvl="2"/>
            <a:r>
              <a:rPr lang="en-US" dirty="0" smtClean="0"/>
              <a:t>Expiration</a:t>
            </a:r>
          </a:p>
          <a:p>
            <a:pPr lvl="2"/>
            <a:r>
              <a:rPr lang="en-US" dirty="0" smtClean="0"/>
              <a:t>Dependency </a:t>
            </a:r>
          </a:p>
          <a:p>
            <a:pPr lvl="3"/>
            <a:r>
              <a:rPr lang="en-US" dirty="0" smtClean="0"/>
              <a:t>Key , file</a:t>
            </a:r>
          </a:p>
          <a:p>
            <a:pPr lvl="3"/>
            <a:endParaRPr lang="en-IN" dirty="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533400"/>
          </a:xfrm>
        </p:spPr>
        <p:txBody>
          <a:bodyPr>
            <a:normAutofit fontScale="90000"/>
          </a:bodyPr>
          <a:lstStyle/>
          <a:p>
            <a:pPr>
              <a:defRPr/>
            </a:pPr>
            <a:r>
              <a:rPr lang="en-US" dirty="0" smtClean="0"/>
              <a:t>Mini project (Shopping site)</a:t>
            </a:r>
            <a:endParaRPr lang="en-US" dirty="0"/>
          </a:p>
        </p:txBody>
      </p:sp>
      <p:sp>
        <p:nvSpPr>
          <p:cNvPr id="180227" name="Content Placeholder 2"/>
          <p:cNvSpPr>
            <a:spLocks noGrp="1"/>
          </p:cNvSpPr>
          <p:nvPr>
            <p:ph idx="1"/>
          </p:nvPr>
        </p:nvSpPr>
        <p:spPr>
          <a:xfrm>
            <a:off x="228600" y="762000"/>
            <a:ext cx="8686800" cy="5486400"/>
          </a:xfrm>
        </p:spPr>
        <p:txBody>
          <a:bodyPr/>
          <a:lstStyle/>
          <a:p>
            <a:r>
              <a:rPr lang="en-US" sz="2400" dirty="0" smtClean="0">
                <a:solidFill>
                  <a:srgbClr val="FF0000"/>
                </a:solidFill>
              </a:rPr>
              <a:t>Login Page with New Customer Design</a:t>
            </a:r>
          </a:p>
          <a:p>
            <a:r>
              <a:rPr lang="en-US" sz="2400" dirty="0" smtClean="0">
                <a:solidFill>
                  <a:srgbClr val="FF0000"/>
                </a:solidFill>
              </a:rPr>
              <a:t>Home Page ( with master page) (</a:t>
            </a:r>
            <a:r>
              <a:rPr lang="en-US" sz="2400" dirty="0" err="1" smtClean="0">
                <a:solidFill>
                  <a:srgbClr val="FF0000"/>
                </a:solidFill>
              </a:rPr>
              <a:t>HyperLinks</a:t>
            </a:r>
            <a:r>
              <a:rPr lang="en-US" sz="2400" dirty="0" smtClean="0">
                <a:solidFill>
                  <a:srgbClr val="FF0000"/>
                </a:solidFill>
              </a:rPr>
              <a:t>)</a:t>
            </a:r>
          </a:p>
          <a:p>
            <a:pPr lvl="1"/>
            <a:r>
              <a:rPr lang="en-US" sz="2000" dirty="0" smtClean="0">
                <a:solidFill>
                  <a:srgbClr val="FF0000"/>
                </a:solidFill>
              </a:rPr>
              <a:t>Show Products, My Orders , My Cart Items , Logout , </a:t>
            </a:r>
            <a:r>
              <a:rPr lang="en-US" sz="2000" dirty="0" err="1" smtClean="0">
                <a:solidFill>
                  <a:srgbClr val="FF0000"/>
                </a:solidFill>
              </a:rPr>
              <a:t>AddProduct</a:t>
            </a:r>
            <a:endParaRPr lang="en-US" sz="2000" dirty="0" smtClean="0">
              <a:solidFill>
                <a:srgbClr val="FF0000"/>
              </a:solidFill>
            </a:endParaRPr>
          </a:p>
          <a:p>
            <a:r>
              <a:rPr lang="en-US" sz="2400" dirty="0" smtClean="0">
                <a:solidFill>
                  <a:srgbClr val="FF0000"/>
                </a:solidFill>
              </a:rPr>
              <a:t>Show Products Page (</a:t>
            </a:r>
            <a:r>
              <a:rPr lang="en-US" sz="2400" dirty="0" err="1" smtClean="0">
                <a:solidFill>
                  <a:srgbClr val="FF0000"/>
                </a:solidFill>
              </a:rPr>
              <a:t>GridView</a:t>
            </a:r>
            <a:r>
              <a:rPr lang="en-US" sz="2400" dirty="0" smtClean="0">
                <a:solidFill>
                  <a:srgbClr val="FF0000"/>
                </a:solidFill>
              </a:rPr>
              <a:t> with Image)</a:t>
            </a:r>
          </a:p>
          <a:p>
            <a:pPr lvl="1"/>
            <a:r>
              <a:rPr lang="en-US" sz="2000" dirty="0" err="1" smtClean="0">
                <a:solidFill>
                  <a:srgbClr val="FF0000"/>
                </a:solidFill>
              </a:rPr>
              <a:t>ProductDetails</a:t>
            </a:r>
            <a:r>
              <a:rPr lang="en-US" sz="2000" dirty="0" smtClean="0">
                <a:solidFill>
                  <a:srgbClr val="FF0000"/>
                </a:solidFill>
              </a:rPr>
              <a:t> (Add to Cart)</a:t>
            </a:r>
          </a:p>
          <a:p>
            <a:r>
              <a:rPr lang="en-US" sz="2400" dirty="0" err="1" smtClean="0">
                <a:solidFill>
                  <a:srgbClr val="FF0000"/>
                </a:solidFill>
              </a:rPr>
              <a:t>MyCart</a:t>
            </a:r>
            <a:r>
              <a:rPr lang="en-US" sz="2400" dirty="0" smtClean="0">
                <a:solidFill>
                  <a:srgbClr val="FF0000"/>
                </a:solidFill>
              </a:rPr>
              <a:t> Page (</a:t>
            </a:r>
            <a:r>
              <a:rPr lang="en-US" sz="2400" dirty="0" err="1" smtClean="0">
                <a:solidFill>
                  <a:srgbClr val="FF0000"/>
                </a:solidFill>
              </a:rPr>
              <a:t>GridView</a:t>
            </a:r>
            <a:r>
              <a:rPr lang="en-US" sz="2400" dirty="0" smtClean="0">
                <a:solidFill>
                  <a:srgbClr val="FF0000"/>
                </a:solidFill>
              </a:rPr>
              <a:t> </a:t>
            </a:r>
            <a:r>
              <a:rPr lang="en-US" sz="2400" dirty="0" smtClean="0">
                <a:solidFill>
                  <a:srgbClr val="FF0000"/>
                </a:solidFill>
              </a:rPr>
              <a:t>– Show all the products</a:t>
            </a:r>
            <a:r>
              <a:rPr lang="en-US" sz="2400" dirty="0" smtClean="0">
                <a:solidFill>
                  <a:srgbClr val="FF0000"/>
                </a:solidFill>
              </a:rPr>
              <a:t>)</a:t>
            </a:r>
            <a:endParaRPr lang="en-US" sz="2400" dirty="0" smtClean="0">
              <a:solidFill>
                <a:srgbClr val="FF0000"/>
              </a:solidFill>
            </a:endParaRPr>
          </a:p>
          <a:p>
            <a:pPr lvl="1"/>
            <a:r>
              <a:rPr lang="en-US" sz="2000" dirty="0" err="1" smtClean="0">
                <a:solidFill>
                  <a:srgbClr val="FF0000"/>
                </a:solidFill>
              </a:rPr>
              <a:t>PlaceOrder</a:t>
            </a:r>
            <a:r>
              <a:rPr lang="en-US" sz="2000" dirty="0" smtClean="0">
                <a:solidFill>
                  <a:srgbClr val="FF0000"/>
                </a:solidFill>
              </a:rPr>
              <a:t> (Select </a:t>
            </a:r>
            <a:r>
              <a:rPr lang="en-US" sz="2000" dirty="0" smtClean="0">
                <a:solidFill>
                  <a:srgbClr val="FF0000"/>
                </a:solidFill>
              </a:rPr>
              <a:t>Link) -&gt; </a:t>
            </a:r>
            <a:r>
              <a:rPr lang="en-US" sz="2000" dirty="0" err="1" smtClean="0">
                <a:solidFill>
                  <a:srgbClr val="FF0000"/>
                </a:solidFill>
              </a:rPr>
              <a:t>PlaceOrder</a:t>
            </a:r>
            <a:r>
              <a:rPr lang="en-US" sz="2000" dirty="0" smtClean="0">
                <a:solidFill>
                  <a:srgbClr val="FF0000"/>
                </a:solidFill>
              </a:rPr>
              <a:t> Page -&gt; </a:t>
            </a:r>
            <a:r>
              <a:rPr lang="en-US" sz="2000" dirty="0" err="1" smtClean="0">
                <a:solidFill>
                  <a:srgbClr val="FF0000"/>
                </a:solidFill>
              </a:rPr>
              <a:t>OrderPlaced</a:t>
            </a:r>
            <a:r>
              <a:rPr lang="en-US" sz="2000" dirty="0" smtClean="0">
                <a:solidFill>
                  <a:srgbClr val="FF0000"/>
                </a:solidFill>
              </a:rPr>
              <a:t> Page with </a:t>
            </a:r>
            <a:r>
              <a:rPr lang="en-US" sz="2000" dirty="0" err="1" smtClean="0">
                <a:solidFill>
                  <a:srgbClr val="FF0000"/>
                </a:solidFill>
              </a:rPr>
              <a:t>OrderID</a:t>
            </a:r>
            <a:r>
              <a:rPr lang="en-US" sz="2000" dirty="0" smtClean="0">
                <a:solidFill>
                  <a:srgbClr val="FF0000"/>
                </a:solidFill>
              </a:rPr>
              <a:t> </a:t>
            </a:r>
            <a:endParaRPr lang="en-US" sz="2000" dirty="0" smtClean="0">
              <a:solidFill>
                <a:srgbClr val="FF0000"/>
              </a:solidFill>
            </a:endParaRPr>
          </a:p>
          <a:p>
            <a:r>
              <a:rPr lang="en-US" sz="2400" dirty="0" smtClean="0">
                <a:solidFill>
                  <a:srgbClr val="FF0000"/>
                </a:solidFill>
              </a:rPr>
              <a:t>My Orders </a:t>
            </a:r>
            <a:r>
              <a:rPr lang="en-US" sz="2400" dirty="0" smtClean="0">
                <a:solidFill>
                  <a:srgbClr val="FF0000"/>
                </a:solidFill>
              </a:rPr>
              <a:t>Page (</a:t>
            </a:r>
            <a:r>
              <a:rPr lang="en-US" sz="2400" dirty="0" err="1" smtClean="0">
                <a:solidFill>
                  <a:srgbClr val="FF0000"/>
                </a:solidFill>
              </a:rPr>
              <a:t>GridView</a:t>
            </a:r>
            <a:r>
              <a:rPr lang="en-US" sz="2400" dirty="0" smtClean="0">
                <a:solidFill>
                  <a:srgbClr val="FF0000"/>
                </a:solidFill>
              </a:rPr>
              <a:t> - Show all the orders)</a:t>
            </a:r>
            <a:endParaRPr lang="en-US" sz="2400" dirty="0" smtClean="0">
              <a:solidFill>
                <a:srgbClr val="FF0000"/>
              </a:solidFill>
            </a:endParaRPr>
          </a:p>
          <a:p>
            <a:r>
              <a:rPr lang="en-US" sz="2400" dirty="0" smtClean="0">
                <a:solidFill>
                  <a:srgbClr val="FF0000"/>
                </a:solidFill>
              </a:rPr>
              <a:t>Tables </a:t>
            </a:r>
          </a:p>
          <a:p>
            <a:pPr lvl="1"/>
            <a:r>
              <a:rPr lang="en-US" sz="2000" dirty="0" smtClean="0">
                <a:solidFill>
                  <a:srgbClr val="FF0000"/>
                </a:solidFill>
              </a:rPr>
              <a:t>Customers (</a:t>
            </a:r>
            <a:r>
              <a:rPr lang="en-US" sz="2000" dirty="0" err="1" smtClean="0">
                <a:solidFill>
                  <a:srgbClr val="FF0000"/>
                </a:solidFill>
              </a:rPr>
              <a:t>CustomerID</a:t>
            </a:r>
            <a:r>
              <a:rPr lang="en-US" sz="2000" dirty="0" smtClean="0">
                <a:solidFill>
                  <a:srgbClr val="FF0000"/>
                </a:solidFill>
              </a:rPr>
              <a:t> (PK, Auto), </a:t>
            </a:r>
            <a:r>
              <a:rPr lang="en-US" sz="2000" dirty="0" err="1" smtClean="0">
                <a:solidFill>
                  <a:srgbClr val="FF0000"/>
                </a:solidFill>
              </a:rPr>
              <a:t>CustomerName</a:t>
            </a:r>
            <a:r>
              <a:rPr lang="en-US" sz="2000" dirty="0" smtClean="0">
                <a:solidFill>
                  <a:srgbClr val="FF0000"/>
                </a:solidFill>
              </a:rPr>
              <a:t>, </a:t>
            </a:r>
            <a:r>
              <a:rPr lang="en-US" sz="2000" dirty="0" err="1" smtClean="0">
                <a:solidFill>
                  <a:srgbClr val="FF0000"/>
                </a:solidFill>
              </a:rPr>
              <a:t>CustomerContactNo</a:t>
            </a:r>
            <a:r>
              <a:rPr lang="en-US" sz="2000" dirty="0" smtClean="0">
                <a:solidFill>
                  <a:srgbClr val="FF0000"/>
                </a:solidFill>
              </a:rPr>
              <a:t>) + Membership tables</a:t>
            </a:r>
          </a:p>
          <a:p>
            <a:pPr lvl="1"/>
            <a:r>
              <a:rPr lang="en-US" sz="2000" dirty="0" smtClean="0">
                <a:solidFill>
                  <a:srgbClr val="FF0000"/>
                </a:solidFill>
              </a:rPr>
              <a:t>Products ( </a:t>
            </a:r>
            <a:r>
              <a:rPr lang="en-US" sz="2000" dirty="0" err="1" smtClean="0">
                <a:solidFill>
                  <a:srgbClr val="FF0000"/>
                </a:solidFill>
              </a:rPr>
              <a:t>ProductID</a:t>
            </a:r>
            <a:r>
              <a:rPr lang="en-US" sz="2000" dirty="0" smtClean="0">
                <a:solidFill>
                  <a:srgbClr val="FF0000"/>
                </a:solidFill>
              </a:rPr>
              <a:t> , </a:t>
            </a:r>
            <a:r>
              <a:rPr lang="en-US" sz="2000" dirty="0" err="1" smtClean="0">
                <a:solidFill>
                  <a:srgbClr val="FF0000"/>
                </a:solidFill>
              </a:rPr>
              <a:t>ProductName</a:t>
            </a:r>
            <a:r>
              <a:rPr lang="en-US" sz="2000" dirty="0" smtClean="0">
                <a:solidFill>
                  <a:srgbClr val="FF0000"/>
                </a:solidFill>
              </a:rPr>
              <a:t> , </a:t>
            </a:r>
            <a:r>
              <a:rPr lang="en-US" sz="2000" dirty="0" err="1" smtClean="0">
                <a:solidFill>
                  <a:srgbClr val="FF0000"/>
                </a:solidFill>
              </a:rPr>
              <a:t>ProductPrice</a:t>
            </a:r>
            <a:r>
              <a:rPr lang="en-US" sz="2000" dirty="0" smtClean="0">
                <a:solidFill>
                  <a:srgbClr val="FF0000"/>
                </a:solidFill>
              </a:rPr>
              <a:t> , </a:t>
            </a:r>
            <a:r>
              <a:rPr lang="en-US" sz="2000" dirty="0" err="1" smtClean="0">
                <a:solidFill>
                  <a:srgbClr val="FF0000"/>
                </a:solidFill>
              </a:rPr>
              <a:t>ProductDesc</a:t>
            </a:r>
            <a:r>
              <a:rPr lang="en-US" sz="2000" dirty="0" smtClean="0">
                <a:solidFill>
                  <a:srgbClr val="FF0000"/>
                </a:solidFill>
              </a:rPr>
              <a:t>, </a:t>
            </a:r>
            <a:r>
              <a:rPr lang="en-US" sz="2000" dirty="0" err="1" smtClean="0">
                <a:solidFill>
                  <a:srgbClr val="FF0000"/>
                </a:solidFill>
              </a:rPr>
              <a:t>ProductModel</a:t>
            </a:r>
            <a:r>
              <a:rPr lang="en-US" sz="2000" dirty="0" smtClean="0">
                <a:solidFill>
                  <a:srgbClr val="FF0000"/>
                </a:solidFill>
              </a:rPr>
              <a:t> ,</a:t>
            </a:r>
            <a:r>
              <a:rPr lang="en-US" sz="2000" dirty="0" err="1" smtClean="0">
                <a:solidFill>
                  <a:srgbClr val="FF0000"/>
                </a:solidFill>
              </a:rPr>
              <a:t>ProductCategory</a:t>
            </a:r>
            <a:r>
              <a:rPr lang="en-US" sz="2000" dirty="0" smtClean="0">
                <a:solidFill>
                  <a:srgbClr val="FF0000"/>
                </a:solidFill>
              </a:rPr>
              <a:t>, </a:t>
            </a:r>
            <a:r>
              <a:rPr lang="en-US" sz="2000" dirty="0" err="1" smtClean="0">
                <a:solidFill>
                  <a:srgbClr val="FF0000"/>
                </a:solidFill>
              </a:rPr>
              <a:t>ProductImageAddress</a:t>
            </a:r>
            <a:r>
              <a:rPr lang="en-US" sz="2000" dirty="0" smtClean="0">
                <a:solidFill>
                  <a:srgbClr val="FF0000"/>
                </a:solidFill>
              </a:rPr>
              <a:t>)</a:t>
            </a:r>
            <a:endParaRPr lang="en-US" sz="2000" dirty="0" smtClean="0">
              <a:solidFill>
                <a:srgbClr val="FF0000"/>
              </a:solidFill>
            </a:endParaRPr>
          </a:p>
          <a:p>
            <a:pPr lvl="1"/>
            <a:r>
              <a:rPr lang="en-US" sz="2000" dirty="0" smtClean="0">
                <a:solidFill>
                  <a:srgbClr val="FF0000"/>
                </a:solidFill>
              </a:rPr>
              <a:t>Orders (</a:t>
            </a:r>
            <a:r>
              <a:rPr lang="en-US" sz="2000" dirty="0" err="1" smtClean="0">
                <a:solidFill>
                  <a:srgbClr val="FF0000"/>
                </a:solidFill>
              </a:rPr>
              <a:t>OrderID</a:t>
            </a:r>
            <a:r>
              <a:rPr lang="en-US" sz="2000" dirty="0" smtClean="0">
                <a:solidFill>
                  <a:srgbClr val="FF0000"/>
                </a:solidFill>
              </a:rPr>
              <a:t> (PK , Auto) , </a:t>
            </a:r>
            <a:r>
              <a:rPr lang="en-US" sz="2000" dirty="0" err="1" smtClean="0">
                <a:solidFill>
                  <a:srgbClr val="FF0000"/>
                </a:solidFill>
              </a:rPr>
              <a:t>CustomerID</a:t>
            </a:r>
            <a:r>
              <a:rPr lang="en-US" sz="2000" dirty="0" smtClean="0">
                <a:solidFill>
                  <a:srgbClr val="FF0000"/>
                </a:solidFill>
              </a:rPr>
              <a:t> , </a:t>
            </a:r>
            <a:r>
              <a:rPr lang="en-US" sz="2000" dirty="0" err="1" smtClean="0">
                <a:solidFill>
                  <a:srgbClr val="FF0000"/>
                </a:solidFill>
              </a:rPr>
              <a:t>ProductID</a:t>
            </a:r>
            <a:r>
              <a:rPr lang="en-US" sz="2000" dirty="0" smtClean="0">
                <a:solidFill>
                  <a:srgbClr val="FF0000"/>
                </a:solidFill>
              </a:rPr>
              <a:t> , Quantity , </a:t>
            </a:r>
            <a:r>
              <a:rPr lang="en-US" sz="2000" dirty="0" smtClean="0">
                <a:solidFill>
                  <a:srgbClr val="FF0000"/>
                </a:solidFill>
              </a:rPr>
              <a:t>Price, </a:t>
            </a:r>
            <a:r>
              <a:rPr lang="en-US" sz="2000" dirty="0" err="1" smtClean="0">
                <a:solidFill>
                  <a:srgbClr val="FF0000"/>
                </a:solidFill>
              </a:rPr>
              <a:t>OrderDate</a:t>
            </a:r>
            <a:r>
              <a:rPr lang="en-US" sz="2000" dirty="0" smtClean="0">
                <a:solidFill>
                  <a:srgbClr val="FF0000"/>
                </a:solidFill>
              </a:rPr>
              <a:t>).</a:t>
            </a:r>
          </a:p>
          <a:p>
            <a:pPr lvl="1"/>
            <a:r>
              <a:rPr lang="en-US" sz="2000" dirty="0" smtClean="0">
                <a:solidFill>
                  <a:srgbClr val="FF0000"/>
                </a:solidFill>
              </a:rPr>
              <a:t>Cart (</a:t>
            </a:r>
            <a:r>
              <a:rPr lang="en-US" sz="2000" dirty="0" err="1" smtClean="0">
                <a:solidFill>
                  <a:srgbClr val="FF0000"/>
                </a:solidFill>
              </a:rPr>
              <a:t>CustomerID</a:t>
            </a:r>
            <a:r>
              <a:rPr lang="en-US" sz="2000" dirty="0" smtClean="0">
                <a:solidFill>
                  <a:srgbClr val="FF0000"/>
                </a:solidFill>
              </a:rPr>
              <a:t> , </a:t>
            </a:r>
            <a:r>
              <a:rPr lang="en-US" sz="2000" dirty="0" err="1" smtClean="0">
                <a:solidFill>
                  <a:srgbClr val="FF0000"/>
                </a:solidFill>
              </a:rPr>
              <a:t>ProductID</a:t>
            </a:r>
            <a:r>
              <a:rPr lang="en-US" sz="2000" dirty="0" smtClean="0">
                <a:solidFill>
                  <a:srgbClr val="FF0000"/>
                </a:solidFill>
              </a:rPr>
              <a:t> , </a:t>
            </a:r>
            <a:r>
              <a:rPr lang="en-US" sz="2000" dirty="0" err="1" smtClean="0">
                <a:solidFill>
                  <a:srgbClr val="FF0000"/>
                </a:solidFill>
              </a:rPr>
              <a:t>AddedDate</a:t>
            </a:r>
            <a:r>
              <a:rPr lang="en-US" sz="2000" dirty="0" smtClean="0">
                <a:solidFill>
                  <a:srgbClr val="FF0000"/>
                </a:solidFill>
              </a:rPr>
              <a:t> )</a:t>
            </a:r>
          </a:p>
          <a:p>
            <a:pPr lvl="1"/>
            <a:endParaRPr lang="en-US" sz="2000" dirty="0" smtClean="0"/>
          </a:p>
          <a:p>
            <a:endParaRPr lang="en-US" sz="2800" dirty="0" smtClean="0"/>
          </a:p>
          <a:p>
            <a:pPr lvl="1"/>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nl-NL" dirty="0" smtClean="0"/>
              <a:t>OO Programming in .NET – C#</a:t>
            </a:r>
            <a:endParaRPr lang="en-US" dirty="0"/>
          </a:p>
        </p:txBody>
      </p:sp>
      <p:sp>
        <p:nvSpPr>
          <p:cNvPr id="21507" name="Content Placeholder 2"/>
          <p:cNvSpPr>
            <a:spLocks noGrp="1"/>
          </p:cNvSpPr>
          <p:nvPr>
            <p:ph idx="1"/>
          </p:nvPr>
        </p:nvSpPr>
        <p:spPr/>
        <p:txBody>
          <a:bodyPr/>
          <a:lstStyle/>
          <a:p>
            <a:endParaRPr lang="en-US" smtClean="0"/>
          </a:p>
          <a:p>
            <a:r>
              <a:rPr lang="en-US" smtClean="0"/>
              <a:t>OOP</a:t>
            </a:r>
          </a:p>
          <a:p>
            <a:pPr lvl="1"/>
            <a:r>
              <a:rPr lang="en-US" smtClean="0"/>
              <a:t>Abstraction</a:t>
            </a:r>
          </a:p>
          <a:p>
            <a:pPr lvl="1"/>
            <a:r>
              <a:rPr lang="en-US" smtClean="0"/>
              <a:t>Encapsulation</a:t>
            </a:r>
          </a:p>
          <a:p>
            <a:pPr lvl="1"/>
            <a:r>
              <a:rPr lang="en-US" smtClean="0"/>
              <a:t>Polymorphism </a:t>
            </a:r>
          </a:p>
          <a:p>
            <a:pPr lvl="1"/>
            <a:r>
              <a:rPr lang="en-US" smtClean="0"/>
              <a:t>Inheritance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pic>
        <p:nvPicPr>
          <p:cNvPr id="22531" name="Picture 2"/>
          <p:cNvPicPr>
            <a:picLocks noGrp="1" noChangeAspect="1" noChangeArrowheads="1"/>
          </p:cNvPicPr>
          <p:nvPr>
            <p:ph idx="1"/>
          </p:nvPr>
        </p:nvPicPr>
        <p:blipFill>
          <a:blip r:embed="rId2"/>
          <a:srcRect/>
          <a:stretch>
            <a:fillRect/>
          </a:stretch>
        </p:blipFill>
        <p:spPr>
          <a:xfrm>
            <a:off x="457200" y="1219200"/>
            <a:ext cx="8229600" cy="521970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pic>
        <p:nvPicPr>
          <p:cNvPr id="23555" name="Picture 2"/>
          <p:cNvPicPr>
            <a:picLocks noGrp="1" noChangeAspect="1" noChangeArrowheads="1"/>
          </p:cNvPicPr>
          <p:nvPr>
            <p:ph idx="1"/>
          </p:nvPr>
        </p:nvPicPr>
        <p:blipFill>
          <a:blip r:embed="rId2"/>
          <a:srcRect/>
          <a:stretch>
            <a:fillRect/>
          </a:stretch>
        </p:blipFill>
        <p:spPr>
          <a:xfrm>
            <a:off x="609600" y="1219200"/>
            <a:ext cx="8229600" cy="5172075"/>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sp>
        <p:nvSpPr>
          <p:cNvPr id="24579" name="Content Placeholder 2"/>
          <p:cNvSpPr>
            <a:spLocks noGrp="1"/>
          </p:cNvSpPr>
          <p:nvPr>
            <p:ph idx="1"/>
          </p:nvPr>
        </p:nvSpPr>
        <p:spPr/>
        <p:txBody>
          <a:bodyPr/>
          <a:lstStyle/>
          <a:p>
            <a:endParaRPr lang="en-US" dirty="0" smtClean="0"/>
          </a:p>
          <a:p>
            <a:r>
              <a:rPr lang="en-US" dirty="0" smtClean="0"/>
              <a:t>Classes and Objects (Customer/Employee)</a:t>
            </a:r>
          </a:p>
          <a:p>
            <a:pPr lvl="1"/>
            <a:r>
              <a:rPr lang="en-US" dirty="0" smtClean="0"/>
              <a:t>this keyword</a:t>
            </a:r>
          </a:p>
          <a:p>
            <a:r>
              <a:rPr lang="en-US" dirty="0" smtClean="0"/>
              <a:t>Constructor</a:t>
            </a:r>
          </a:p>
          <a:p>
            <a:pPr lvl="1"/>
            <a:r>
              <a:rPr lang="en-US" dirty="0" smtClean="0"/>
              <a:t>Constructor Overloading</a:t>
            </a:r>
          </a:p>
          <a:p>
            <a:pPr lvl="1"/>
            <a:r>
              <a:rPr lang="en-US" dirty="0" smtClean="0"/>
              <a:t>Constructor Chaining Concept</a:t>
            </a:r>
          </a:p>
          <a:p>
            <a:r>
              <a:rPr lang="en-US" dirty="0" smtClean="0"/>
              <a:t>Understanding referencing concept</a:t>
            </a:r>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a:p>
        </p:txBody>
      </p:sp>
      <p:sp>
        <p:nvSpPr>
          <p:cNvPr id="7171" name="Content Placeholder 2"/>
          <p:cNvSpPr>
            <a:spLocks noGrp="1"/>
          </p:cNvSpPr>
          <p:nvPr>
            <p:ph idx="1"/>
          </p:nvPr>
        </p:nvSpPr>
        <p:spPr/>
        <p:txBody>
          <a:bodyPr/>
          <a:lstStyle/>
          <a:p>
            <a:pPr eaLnBrk="1" hangingPunct="1">
              <a:buFont typeface="Wingdings 2" pitchFamily="18" charset="2"/>
              <a:buNone/>
            </a:pPr>
            <a:endParaRPr lang="en-US" sz="5400" smtClean="0"/>
          </a:p>
          <a:p>
            <a:pPr eaLnBrk="1" hangingPunct="1">
              <a:buFont typeface="Wingdings 2" pitchFamily="18" charset="2"/>
              <a:buNone/>
            </a:pPr>
            <a:r>
              <a:rPr lang="en-US" sz="5400" smtClean="0"/>
              <a:t>				Dot Net</a:t>
            </a:r>
          </a:p>
          <a:p>
            <a:pPr eaLnBrk="1" hangingPunct="1">
              <a:buFont typeface="Wingdings 2" pitchFamily="18" charset="2"/>
              <a:buNone/>
            </a:pPr>
            <a:r>
              <a:rPr lang="en-US" smtClean="0"/>
              <a:t>	</a:t>
            </a:r>
          </a:p>
          <a:p>
            <a:pPr eaLnBrk="1" hangingPunct="1">
              <a:buFont typeface="Wingdings 2" pitchFamily="18" charset="2"/>
              <a:buNone/>
            </a:pPr>
            <a:r>
              <a:rPr lang="en-US" smtClean="0"/>
              <a:t>						Introduction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nl-NL" sz="3200" dirty="0" smtClean="0"/>
              <a:t>OO Programming in .NET – C#</a:t>
            </a:r>
            <a:endParaRPr sz="3200" smtClean="0"/>
          </a:p>
        </p:txBody>
      </p:sp>
      <p:sp>
        <p:nvSpPr>
          <p:cNvPr id="25603" name="Rectangle 3"/>
          <p:cNvSpPr>
            <a:spLocks noGrp="1" noChangeArrowheads="1"/>
          </p:cNvSpPr>
          <p:nvPr>
            <p:ph idx="1"/>
          </p:nvPr>
        </p:nvSpPr>
        <p:spPr>
          <a:xfrm>
            <a:off x="304800" y="1447800"/>
            <a:ext cx="8686800" cy="5105400"/>
          </a:xfrm>
        </p:spPr>
        <p:txBody>
          <a:bodyPr/>
          <a:lstStyle/>
          <a:p>
            <a:pPr lvl="1" eaLnBrk="1" hangingPunct="1">
              <a:lnSpc>
                <a:spcPct val="80000"/>
              </a:lnSpc>
            </a:pPr>
            <a:endParaRPr lang="en-US" smtClean="0"/>
          </a:p>
          <a:p>
            <a:pPr lvl="1" eaLnBrk="1" hangingPunct="1">
              <a:lnSpc>
                <a:spcPct val="80000"/>
              </a:lnSpc>
            </a:pPr>
            <a:endParaRPr lang="en-US" smtClean="0"/>
          </a:p>
          <a:p>
            <a:pPr lvl="2" eaLnBrk="1" hangingPunct="1">
              <a:lnSpc>
                <a:spcPct val="80000"/>
              </a:lnSpc>
            </a:pPr>
            <a:endParaRPr lang="en-US" smtClean="0"/>
          </a:p>
          <a:p>
            <a:pPr lvl="1" eaLnBrk="1" hangingPunct="1">
              <a:lnSpc>
                <a:spcPct val="80000"/>
              </a:lnSpc>
            </a:pPr>
            <a:r>
              <a:rPr lang="en-US" sz="3600" smtClean="0"/>
              <a:t>Functions </a:t>
            </a:r>
            <a:r>
              <a:rPr lang="en-US" smtClean="0"/>
              <a:t>(Named &amp; Optional Parameter)</a:t>
            </a:r>
            <a:endParaRPr lang="en-US" sz="3600" smtClean="0"/>
          </a:p>
          <a:p>
            <a:pPr lvl="2" eaLnBrk="1" hangingPunct="1">
              <a:lnSpc>
                <a:spcPct val="80000"/>
              </a:lnSpc>
            </a:pPr>
            <a:r>
              <a:rPr lang="en-US" sz="3200" smtClean="0"/>
              <a:t>Overloading </a:t>
            </a:r>
          </a:p>
          <a:p>
            <a:pPr lvl="2" eaLnBrk="1" hangingPunct="1">
              <a:lnSpc>
                <a:spcPct val="80000"/>
              </a:lnSpc>
            </a:pPr>
            <a:endParaRPr lang="en-US" smtClean="0"/>
          </a:p>
          <a:p>
            <a:pPr lvl="2" eaLnBrk="1" hangingPunct="1">
              <a:lnSpc>
                <a:spcPct val="80000"/>
              </a:lnSpc>
              <a:buFont typeface="Wingdings 2" pitchFamily="18" charset="2"/>
              <a:buNone/>
            </a:pPr>
            <a:endParaRPr lang="en-US" smtClean="0"/>
          </a:p>
          <a:p>
            <a:pPr lvl="2" eaLnBrk="1" hangingPunct="1">
              <a:lnSpc>
                <a:spcPct val="80000"/>
              </a:lnSpc>
            </a:pPr>
            <a:endParaRPr lang="en-US" smtClean="0"/>
          </a:p>
          <a:p>
            <a:pPr lvl="1" eaLnBrk="1" hangingPunct="1">
              <a:lnSpc>
                <a:spcPct val="80000"/>
              </a:lnSpc>
            </a:pPr>
            <a:endParaRPr lang="en-US" smtClean="0"/>
          </a:p>
          <a:p>
            <a:pPr lvl="1" eaLnBrk="1" hangingPunct="1">
              <a:lnSpc>
                <a:spcPct val="80000"/>
              </a:lnSpc>
              <a:buFont typeface="Wingdings 2" pitchFamily="18" charset="2"/>
              <a:buNone/>
            </a:pPr>
            <a:endParaRPr lang="en-US" sz="1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nl-NL" sz="3200" dirty="0" smtClean="0"/>
              <a:t>OO Programming in .NET – C#</a:t>
            </a:r>
            <a:endParaRPr sz="3200" smtClean="0"/>
          </a:p>
        </p:txBody>
      </p:sp>
      <p:sp>
        <p:nvSpPr>
          <p:cNvPr id="26627" name="Rectangle 3"/>
          <p:cNvSpPr>
            <a:spLocks noGrp="1" noChangeArrowheads="1"/>
          </p:cNvSpPr>
          <p:nvPr>
            <p:ph idx="1"/>
          </p:nvPr>
        </p:nvSpPr>
        <p:spPr>
          <a:xfrm>
            <a:off x="304800" y="1447800"/>
            <a:ext cx="8686800" cy="5105400"/>
          </a:xfrm>
        </p:spPr>
        <p:txBody>
          <a:bodyPr/>
          <a:lstStyle/>
          <a:p>
            <a:pPr lvl="1" eaLnBrk="1" hangingPunct="1">
              <a:lnSpc>
                <a:spcPct val="80000"/>
              </a:lnSpc>
            </a:pPr>
            <a:endParaRPr lang="en-US" smtClean="0"/>
          </a:p>
          <a:p>
            <a:pPr lvl="1" eaLnBrk="1" hangingPunct="1">
              <a:lnSpc>
                <a:spcPct val="80000"/>
              </a:lnSpc>
            </a:pPr>
            <a:endParaRPr lang="en-US" smtClean="0"/>
          </a:p>
          <a:p>
            <a:pPr lvl="2" eaLnBrk="1" hangingPunct="1">
              <a:lnSpc>
                <a:spcPct val="80000"/>
              </a:lnSpc>
            </a:pPr>
            <a:endParaRPr lang="en-US" smtClean="0"/>
          </a:p>
          <a:p>
            <a:pPr lvl="1" eaLnBrk="1" hangingPunct="1">
              <a:lnSpc>
                <a:spcPct val="80000"/>
              </a:lnSpc>
            </a:pPr>
            <a:r>
              <a:rPr lang="en-US" sz="3600" smtClean="0"/>
              <a:t>Static</a:t>
            </a:r>
          </a:p>
          <a:p>
            <a:pPr lvl="2" eaLnBrk="1" hangingPunct="1">
              <a:lnSpc>
                <a:spcPct val="80000"/>
              </a:lnSpc>
            </a:pPr>
            <a:r>
              <a:rPr lang="en-US" sz="3200" smtClean="0"/>
              <a:t>Fields , Functions , Constructor ,  Classes</a:t>
            </a:r>
          </a:p>
          <a:p>
            <a:pPr lvl="2" eaLnBrk="1" hangingPunct="1">
              <a:lnSpc>
                <a:spcPct val="80000"/>
              </a:lnSpc>
            </a:pPr>
            <a:endParaRPr lang="en-US" smtClean="0"/>
          </a:p>
          <a:p>
            <a:pPr lvl="2" eaLnBrk="1" hangingPunct="1">
              <a:lnSpc>
                <a:spcPct val="80000"/>
              </a:lnSpc>
            </a:pPr>
            <a:endParaRPr lang="en-US" smtClean="0"/>
          </a:p>
          <a:p>
            <a:pPr lvl="2" eaLnBrk="1" hangingPunct="1">
              <a:lnSpc>
                <a:spcPct val="80000"/>
              </a:lnSpc>
            </a:pPr>
            <a:endParaRPr lang="en-US" smtClean="0"/>
          </a:p>
          <a:p>
            <a:pPr lvl="1" eaLnBrk="1" hangingPunct="1">
              <a:lnSpc>
                <a:spcPct val="80000"/>
              </a:lnSpc>
            </a:pPr>
            <a:endParaRPr lang="en-US" smtClean="0"/>
          </a:p>
          <a:p>
            <a:pPr lvl="1" eaLnBrk="1" hangingPunct="1">
              <a:lnSpc>
                <a:spcPct val="80000"/>
              </a:lnSpc>
              <a:buFont typeface="Wingdings 2" pitchFamily="18" charset="2"/>
              <a:buNone/>
            </a:pPr>
            <a:endParaRPr lang="en-US" sz="18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nl-NL" dirty="0" smtClean="0"/>
              <a:t>OO Programming in .NET – C#</a:t>
            </a:r>
            <a:endParaRPr lang="en-IN" dirty="0"/>
          </a:p>
        </p:txBody>
      </p:sp>
      <p:sp>
        <p:nvSpPr>
          <p:cNvPr id="27651" name="Content Placeholder 2"/>
          <p:cNvSpPr>
            <a:spLocks noGrp="1"/>
          </p:cNvSpPr>
          <p:nvPr>
            <p:ph idx="1"/>
          </p:nvPr>
        </p:nvSpPr>
        <p:spPr/>
        <p:txBody>
          <a:bodyPr/>
          <a:lstStyle/>
          <a:p>
            <a:pPr>
              <a:buFont typeface="Wingdings 2" pitchFamily="18" charset="2"/>
              <a:buNone/>
            </a:pPr>
            <a:endParaRPr lang="en-US" sz="2800" smtClean="0"/>
          </a:p>
          <a:p>
            <a:r>
              <a:rPr lang="en-US" sz="2800" smtClean="0"/>
              <a:t>Access Modifiers</a:t>
            </a:r>
          </a:p>
          <a:p>
            <a:pPr lvl="1"/>
            <a:r>
              <a:rPr lang="en-US" sz="2400" smtClean="0"/>
              <a:t>Public</a:t>
            </a:r>
          </a:p>
          <a:p>
            <a:pPr lvl="1"/>
            <a:r>
              <a:rPr lang="en-US" sz="2400" smtClean="0"/>
              <a:t>Private</a:t>
            </a:r>
          </a:p>
          <a:p>
            <a:pPr lvl="1"/>
            <a:r>
              <a:rPr lang="en-US" sz="2400" smtClean="0"/>
              <a:t>Internal</a:t>
            </a:r>
          </a:p>
          <a:p>
            <a:pPr lvl="1"/>
            <a:r>
              <a:rPr lang="en-US" sz="2400" smtClean="0"/>
              <a:t>Protected</a:t>
            </a:r>
          </a:p>
          <a:p>
            <a:pPr lvl="1"/>
            <a:r>
              <a:rPr lang="en-US" sz="2400" smtClean="0"/>
              <a:t>Protected internal</a:t>
            </a:r>
          </a:p>
          <a:p>
            <a:r>
              <a:rPr lang="en-US" sz="2800" smtClean="0"/>
              <a:t>Partial Class</a:t>
            </a:r>
          </a:p>
          <a:p>
            <a:endParaRPr lang="en-IN" sz="28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nl-NL" sz="3200" dirty="0" smtClean="0"/>
              <a:t>OO Programming in .NET – C#</a:t>
            </a:r>
            <a:endParaRPr sz="3200" smtClean="0"/>
          </a:p>
        </p:txBody>
      </p:sp>
      <p:sp>
        <p:nvSpPr>
          <p:cNvPr id="28675" name="Rectangle 3"/>
          <p:cNvSpPr>
            <a:spLocks noGrp="1" noChangeArrowheads="1"/>
          </p:cNvSpPr>
          <p:nvPr>
            <p:ph idx="1"/>
          </p:nvPr>
        </p:nvSpPr>
        <p:spPr>
          <a:xfrm>
            <a:off x="304800" y="1447800"/>
            <a:ext cx="8686800" cy="5105400"/>
          </a:xfrm>
        </p:spPr>
        <p:txBody>
          <a:bodyPr/>
          <a:lstStyle/>
          <a:p>
            <a:pPr lvl="1" eaLnBrk="1" hangingPunct="1">
              <a:lnSpc>
                <a:spcPct val="80000"/>
              </a:lnSpc>
            </a:pPr>
            <a:endParaRPr lang="en-US" dirty="0" smtClean="0"/>
          </a:p>
          <a:p>
            <a:pPr lvl="1" eaLnBrk="1" hangingPunct="1">
              <a:lnSpc>
                <a:spcPct val="80000"/>
              </a:lnSpc>
            </a:pPr>
            <a:endParaRPr lang="en-US" dirty="0" smtClean="0"/>
          </a:p>
          <a:p>
            <a:pPr lvl="2" eaLnBrk="1" hangingPunct="1">
              <a:lnSpc>
                <a:spcPct val="80000"/>
              </a:lnSpc>
            </a:pPr>
            <a:endParaRPr lang="en-US" dirty="0" smtClean="0"/>
          </a:p>
          <a:p>
            <a:pPr lvl="2" eaLnBrk="1" hangingPunct="1">
              <a:lnSpc>
                <a:spcPct val="80000"/>
              </a:lnSpc>
            </a:pPr>
            <a:endParaRPr lang="en-US" dirty="0" smtClean="0"/>
          </a:p>
          <a:p>
            <a:pPr lvl="1" eaLnBrk="1" hangingPunct="1">
              <a:lnSpc>
                <a:spcPct val="80000"/>
              </a:lnSpc>
            </a:pPr>
            <a:r>
              <a:rPr lang="en-US" sz="3200" dirty="0" smtClean="0"/>
              <a:t>Defining Properties for a class (Student)</a:t>
            </a:r>
          </a:p>
          <a:p>
            <a:pPr lvl="2" eaLnBrk="1" hangingPunct="1">
              <a:lnSpc>
                <a:spcPct val="80000"/>
              </a:lnSpc>
            </a:pPr>
            <a:r>
              <a:rPr lang="en-US" sz="3200" dirty="0" err="1" smtClean="0"/>
              <a:t>ReadOnly</a:t>
            </a:r>
            <a:r>
              <a:rPr lang="en-US" sz="3200" dirty="0" smtClean="0"/>
              <a:t>, </a:t>
            </a:r>
            <a:r>
              <a:rPr lang="en-US" sz="3200" dirty="0" err="1" smtClean="0"/>
              <a:t>WriteOnly</a:t>
            </a:r>
            <a:r>
              <a:rPr lang="en-US" sz="3200" dirty="0" smtClean="0"/>
              <a:t>, </a:t>
            </a:r>
            <a:r>
              <a:rPr lang="en-US" sz="3200" dirty="0" err="1" smtClean="0"/>
              <a:t>ReadWrite</a:t>
            </a:r>
            <a:endParaRPr lang="en-US" sz="3200" dirty="0" smtClean="0"/>
          </a:p>
          <a:p>
            <a:pPr lvl="2" eaLnBrk="1" hangingPunct="1">
              <a:lnSpc>
                <a:spcPct val="80000"/>
              </a:lnSpc>
            </a:pPr>
            <a:endParaRPr lang="en-US" dirty="0" smtClean="0"/>
          </a:p>
          <a:p>
            <a:pPr lvl="2" eaLnBrk="1" hangingPunct="1">
              <a:lnSpc>
                <a:spcPct val="80000"/>
              </a:lnSpc>
            </a:pPr>
            <a:endParaRPr lang="en-US" dirty="0" smtClean="0"/>
          </a:p>
          <a:p>
            <a:pPr lvl="1" eaLnBrk="1" hangingPunct="1">
              <a:lnSpc>
                <a:spcPct val="80000"/>
              </a:lnSpc>
            </a:pPr>
            <a:endParaRPr lang="en-US" dirty="0" smtClean="0"/>
          </a:p>
          <a:p>
            <a:pPr lvl="1" eaLnBrk="1" hangingPunct="1">
              <a:lnSpc>
                <a:spcPct val="80000"/>
              </a:lnSpc>
              <a:buFont typeface="Wingdings 2" pitchFamily="18" charset="2"/>
              <a:buNone/>
            </a:pPr>
            <a:endParaRPr lang="en-US"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nl-NL" dirty="0" smtClean="0"/>
              <a:t>OO Programming in .NET – C#</a:t>
            </a:r>
            <a:endParaRPr lang="en-US" dirty="0"/>
          </a:p>
        </p:txBody>
      </p:sp>
      <p:sp>
        <p:nvSpPr>
          <p:cNvPr id="29699" name="Content Placeholder 2"/>
          <p:cNvSpPr>
            <a:spLocks noGrp="1"/>
          </p:cNvSpPr>
          <p:nvPr>
            <p:ph idx="1"/>
          </p:nvPr>
        </p:nvSpPr>
        <p:spPr/>
        <p:txBody>
          <a:bodyPr/>
          <a:lstStyle/>
          <a:p>
            <a:r>
              <a:rPr lang="en-US" sz="2800" smtClean="0"/>
              <a:t>Properties</a:t>
            </a:r>
          </a:p>
          <a:p>
            <a:pPr lvl="1"/>
            <a:r>
              <a:rPr lang="en-US" sz="2400" smtClean="0"/>
              <a:t>Allow to access private members</a:t>
            </a:r>
          </a:p>
          <a:p>
            <a:pPr lvl="1"/>
            <a:r>
              <a:rPr lang="en-US" sz="2400" smtClean="0"/>
              <a:t>Allow to execute business logic</a:t>
            </a:r>
          </a:p>
          <a:p>
            <a:pPr lvl="1"/>
            <a:r>
              <a:rPr lang="en-US" sz="2400" smtClean="0"/>
              <a:t>Read / Write Only properties</a:t>
            </a:r>
          </a:p>
          <a:p>
            <a:pPr lvl="1"/>
            <a:r>
              <a:rPr lang="en-US" sz="2400" smtClean="0"/>
              <a:t>Used in Data Binding</a:t>
            </a:r>
          </a:p>
          <a:p>
            <a:pPr lvl="1"/>
            <a:r>
              <a:rPr lang="en-US" sz="2400" smtClean="0"/>
              <a:t>Used for creating Format of Data</a:t>
            </a:r>
          </a:p>
          <a:p>
            <a:pPr lvl="1"/>
            <a:r>
              <a:rPr lang="en-US" sz="2400" smtClean="0"/>
              <a:t>Used for Creating Indexer</a:t>
            </a:r>
          </a:p>
          <a:p>
            <a:pPr lvl="1"/>
            <a:endParaRPr lang="en-US" sz="2400" smtClean="0"/>
          </a:p>
          <a:p>
            <a:r>
              <a:rPr lang="en-US" sz="2800" smtClean="0"/>
              <a:t>Auto Implemented Properties</a:t>
            </a:r>
          </a:p>
          <a:p>
            <a:pPr lvl="1"/>
            <a:endParaRPr lang="en-US" sz="2400" smtClean="0"/>
          </a:p>
          <a:p>
            <a:pPr lvl="1"/>
            <a:endParaRPr lang="en-US"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assignments</a:t>
            </a:r>
            <a:endParaRPr lang="en-US" dirty="0"/>
          </a:p>
        </p:txBody>
      </p:sp>
      <p:sp>
        <p:nvSpPr>
          <p:cNvPr id="31747" name="Content Placeholder 2"/>
          <p:cNvSpPr>
            <a:spLocks noGrp="1"/>
          </p:cNvSpPr>
          <p:nvPr>
            <p:ph idx="1"/>
          </p:nvPr>
        </p:nvSpPr>
        <p:spPr>
          <a:xfrm>
            <a:off x="304800" y="1371600"/>
            <a:ext cx="8686800" cy="4708525"/>
          </a:xfrm>
        </p:spPr>
        <p:txBody>
          <a:bodyPr/>
          <a:lstStyle/>
          <a:p>
            <a:r>
              <a:rPr lang="en-US" sz="2800" dirty="0" smtClean="0"/>
              <a:t>Create a class called “Order” with these properties (</a:t>
            </a:r>
            <a:r>
              <a:rPr lang="en-US" sz="2800" dirty="0" err="1" smtClean="0"/>
              <a:t>OrderID</a:t>
            </a:r>
            <a:r>
              <a:rPr lang="en-US" sz="2800" dirty="0" smtClean="0"/>
              <a:t> , </a:t>
            </a:r>
            <a:r>
              <a:rPr lang="en-US" sz="2800" dirty="0" err="1" smtClean="0"/>
              <a:t>ItemID</a:t>
            </a:r>
            <a:r>
              <a:rPr lang="en-US" sz="2800" dirty="0" smtClean="0"/>
              <a:t> , </a:t>
            </a:r>
            <a:r>
              <a:rPr lang="en-US" sz="2800" dirty="0" err="1" smtClean="0"/>
              <a:t>ItemQTY</a:t>
            </a:r>
            <a:r>
              <a:rPr lang="en-US" sz="2800" dirty="0" smtClean="0"/>
              <a:t> , </a:t>
            </a:r>
            <a:r>
              <a:rPr lang="en-US" sz="2800" dirty="0" err="1" smtClean="0"/>
              <a:t>ItemPrice</a:t>
            </a:r>
            <a:r>
              <a:rPr lang="en-US" sz="2800" dirty="0" smtClean="0"/>
              <a:t> , </a:t>
            </a:r>
            <a:r>
              <a:rPr lang="en-US" sz="2800" dirty="0" err="1" smtClean="0"/>
              <a:t>OrderValue</a:t>
            </a:r>
            <a:r>
              <a:rPr lang="en-US" sz="2800" dirty="0" smtClean="0"/>
              <a:t>, </a:t>
            </a:r>
            <a:r>
              <a:rPr lang="en-US" sz="2800" dirty="0" err="1" smtClean="0"/>
              <a:t>CustomerName</a:t>
            </a:r>
            <a:r>
              <a:rPr lang="en-US" sz="2800" dirty="0" smtClean="0"/>
              <a:t>.</a:t>
            </a:r>
          </a:p>
          <a:p>
            <a:pPr lvl="1"/>
            <a:r>
              <a:rPr lang="en-US" sz="2400" dirty="0" smtClean="0"/>
              <a:t>Create orders by using while loop</a:t>
            </a:r>
          </a:p>
          <a:p>
            <a:pPr lvl="1"/>
            <a:r>
              <a:rPr lang="en-US" sz="2400" dirty="0" err="1" smtClean="0"/>
              <a:t>OrderID</a:t>
            </a:r>
            <a:r>
              <a:rPr lang="en-US" sz="2400" dirty="0" smtClean="0"/>
              <a:t> should be auto generated (Show the </a:t>
            </a:r>
            <a:r>
              <a:rPr lang="en-US" sz="2400" dirty="0" err="1" smtClean="0"/>
              <a:t>orderid</a:t>
            </a:r>
            <a:r>
              <a:rPr lang="en-US" sz="2400" dirty="0" smtClean="0"/>
              <a:t>)</a:t>
            </a:r>
          </a:p>
          <a:p>
            <a:pPr lvl="1"/>
            <a:r>
              <a:rPr lang="en-US" sz="2400" dirty="0" smtClean="0"/>
              <a:t>Display number of orders created after the while loop.</a:t>
            </a:r>
          </a:p>
          <a:p>
            <a:pPr lvl="1"/>
            <a:endParaRPr lang="en-US" sz="2400" dirty="0" smtClean="0"/>
          </a:p>
          <a:p>
            <a:r>
              <a:rPr lang="en-US" sz="2800" dirty="0" smtClean="0"/>
              <a:t>Create a </a:t>
            </a:r>
            <a:r>
              <a:rPr lang="en-US" sz="2800" dirty="0" err="1" smtClean="0"/>
              <a:t>SingleTon</a:t>
            </a:r>
            <a:r>
              <a:rPr lang="en-US" sz="2800" dirty="0" smtClean="0"/>
              <a:t> Class (Manager)</a:t>
            </a:r>
          </a:p>
          <a:p>
            <a:endParaRPr 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nl-NL" sz="3200" dirty="0" smtClean="0"/>
              <a:t>OO Programming in .NET – C#</a:t>
            </a:r>
            <a:endParaRPr sz="3200" smtClean="0"/>
          </a:p>
        </p:txBody>
      </p:sp>
      <p:sp>
        <p:nvSpPr>
          <p:cNvPr id="32771" name="Rectangle 3"/>
          <p:cNvSpPr>
            <a:spLocks noGrp="1" noChangeArrowheads="1"/>
          </p:cNvSpPr>
          <p:nvPr>
            <p:ph idx="1"/>
          </p:nvPr>
        </p:nvSpPr>
        <p:spPr/>
        <p:txBody>
          <a:bodyPr/>
          <a:lstStyle/>
          <a:p>
            <a:pPr lvl="2" eaLnBrk="1" hangingPunct="1">
              <a:lnSpc>
                <a:spcPct val="80000"/>
              </a:lnSpc>
            </a:pPr>
            <a:endParaRPr lang="en-US" sz="2800" smtClean="0"/>
          </a:p>
          <a:p>
            <a:pPr lvl="1" eaLnBrk="1" hangingPunct="1">
              <a:lnSpc>
                <a:spcPct val="80000"/>
              </a:lnSpc>
            </a:pPr>
            <a:r>
              <a:rPr lang="en-US" sz="3600" smtClean="0"/>
              <a:t>Inheritance</a:t>
            </a:r>
          </a:p>
          <a:p>
            <a:pPr lvl="2" eaLnBrk="1" hangingPunct="1">
              <a:lnSpc>
                <a:spcPct val="80000"/>
              </a:lnSpc>
            </a:pPr>
            <a:r>
              <a:rPr lang="en-US" sz="3200" smtClean="0"/>
              <a:t>Inherit a class</a:t>
            </a:r>
          </a:p>
          <a:p>
            <a:pPr lvl="3" eaLnBrk="1" hangingPunct="1">
              <a:lnSpc>
                <a:spcPct val="80000"/>
              </a:lnSpc>
            </a:pPr>
            <a:r>
              <a:rPr lang="en-US" sz="2800" smtClean="0"/>
              <a:t>Object Class</a:t>
            </a:r>
          </a:p>
          <a:p>
            <a:pPr lvl="3" eaLnBrk="1" hangingPunct="1">
              <a:lnSpc>
                <a:spcPct val="80000"/>
              </a:lnSpc>
            </a:pPr>
            <a:r>
              <a:rPr lang="en-US" sz="2800" smtClean="0"/>
              <a:t>base keyword</a:t>
            </a:r>
          </a:p>
          <a:p>
            <a:pPr lvl="2" eaLnBrk="1" hangingPunct="1">
              <a:lnSpc>
                <a:spcPct val="80000"/>
              </a:lnSpc>
            </a:pPr>
            <a:r>
              <a:rPr lang="en-US" sz="3200" smtClean="0"/>
              <a:t>Constructor </a:t>
            </a:r>
          </a:p>
          <a:p>
            <a:pPr lvl="2" eaLnBrk="1" hangingPunct="1">
              <a:lnSpc>
                <a:spcPct val="80000"/>
              </a:lnSpc>
            </a:pPr>
            <a:r>
              <a:rPr lang="en-US" sz="3200" smtClean="0"/>
              <a:t>Overriding </a:t>
            </a:r>
          </a:p>
          <a:p>
            <a:pPr lvl="2" eaLnBrk="1" hangingPunct="1">
              <a:lnSpc>
                <a:spcPct val="80000"/>
              </a:lnSpc>
            </a:pPr>
            <a:r>
              <a:rPr lang="en-US" sz="3200" smtClean="0"/>
              <a:t>Seal keyword</a:t>
            </a:r>
          </a:p>
          <a:p>
            <a:pPr lvl="1" eaLnBrk="1" hangingPunct="1">
              <a:lnSpc>
                <a:spcPct val="80000"/>
              </a:lnSpc>
            </a:pPr>
            <a:endParaRPr lang="en-US" sz="32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sp>
        <p:nvSpPr>
          <p:cNvPr id="33795" name="Content Placeholder 2"/>
          <p:cNvSpPr>
            <a:spLocks noGrp="1"/>
          </p:cNvSpPr>
          <p:nvPr>
            <p:ph idx="1"/>
          </p:nvPr>
        </p:nvSpPr>
        <p:spPr>
          <a:xfrm>
            <a:off x="304800" y="1371600"/>
            <a:ext cx="8686800" cy="4953000"/>
          </a:xfrm>
        </p:spPr>
        <p:txBody>
          <a:bodyPr/>
          <a:lstStyle/>
          <a:p>
            <a:r>
              <a:rPr lang="en-US" smtClean="0"/>
              <a:t>Overriding</a:t>
            </a:r>
          </a:p>
          <a:p>
            <a:pPr lvl="1"/>
            <a:r>
              <a:rPr lang="en-US" smtClean="0"/>
              <a:t>Overriding is used for extending the code or customizing the application without changing the whole application. </a:t>
            </a:r>
          </a:p>
          <a:p>
            <a:pPr lvl="1"/>
            <a:r>
              <a:rPr lang="en-US" smtClean="0"/>
              <a:t>In Overriding, a base class function gets override by the derived class function</a:t>
            </a:r>
          </a:p>
          <a:p>
            <a:pPr lvl="1"/>
            <a:r>
              <a:rPr lang="en-US" smtClean="0"/>
              <a:t>Function definition must be the same in the base and the derived class.</a:t>
            </a:r>
          </a:p>
          <a:p>
            <a:pPr lvl="1"/>
            <a:r>
              <a:rPr lang="en-US" smtClean="0"/>
              <a:t>Sealed keyword is used to stop overriding and inheritance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sp>
        <p:nvSpPr>
          <p:cNvPr id="34819" name="Content Placeholder 2"/>
          <p:cNvSpPr>
            <a:spLocks noGrp="1"/>
          </p:cNvSpPr>
          <p:nvPr>
            <p:ph idx="1"/>
          </p:nvPr>
        </p:nvSpPr>
        <p:spPr/>
        <p:txBody>
          <a:bodyPr/>
          <a:lstStyle/>
          <a:p>
            <a:r>
              <a:rPr lang="en-US" smtClean="0"/>
              <a:t>Overriding Demo</a:t>
            </a:r>
          </a:p>
          <a:p>
            <a:pPr lvl="1"/>
            <a:r>
              <a:rPr lang="en-US" smtClean="0"/>
              <a:t>Employee Class</a:t>
            </a:r>
          </a:p>
          <a:p>
            <a:pPr lvl="1"/>
            <a:r>
              <a:rPr lang="en-US" smtClean="0"/>
              <a:t>EmployeeContract Class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sp>
        <p:nvSpPr>
          <p:cNvPr id="35843" name="Content Placeholder 2"/>
          <p:cNvSpPr>
            <a:spLocks noGrp="1"/>
          </p:cNvSpPr>
          <p:nvPr>
            <p:ph idx="1"/>
          </p:nvPr>
        </p:nvSpPr>
        <p:spPr>
          <a:xfrm>
            <a:off x="304800" y="1295400"/>
            <a:ext cx="8686800" cy="4784725"/>
          </a:xfrm>
        </p:spPr>
        <p:txBody>
          <a:bodyPr/>
          <a:lstStyle/>
          <a:p>
            <a:r>
              <a:rPr lang="en-US" sz="2800" smtClean="0"/>
              <a:t>Assignment </a:t>
            </a:r>
          </a:p>
          <a:p>
            <a:pPr lvl="1"/>
            <a:r>
              <a:rPr lang="en-US" sz="2400" smtClean="0"/>
              <a:t>Create an Order Class with getorderamt function and orderid , custname , itemqty , itemprice variables (use constructor)</a:t>
            </a:r>
          </a:p>
          <a:p>
            <a:pPr lvl="1"/>
            <a:r>
              <a:rPr lang="en-US" sz="2400" smtClean="0"/>
              <a:t>Create order object in the main method and display the order amount by calling getorderamt function.</a:t>
            </a:r>
          </a:p>
          <a:p>
            <a:pPr lvl="1"/>
            <a:r>
              <a:rPr lang="en-US" sz="2400" smtClean="0"/>
              <a:t>Create Order_overseas  class and override getorderamt function (Change some logic) (Tax)</a:t>
            </a:r>
          </a:p>
          <a:p>
            <a:pPr lvl="1"/>
            <a:r>
              <a:rPr lang="en-US" sz="2400" smtClean="0"/>
              <a:t>Ask user to enter the type of order (either Order or Order_overseas) and instantiate the order object accordingly</a:t>
            </a:r>
            <a:r>
              <a:rPr lang="en-US" sz="3200" smtClean="0"/>
              <a:t>.</a:t>
            </a:r>
          </a:p>
          <a:p>
            <a:pPr lvl="1"/>
            <a:endParaRPr lang="en-US"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sz="4000" smtClean="0"/>
              <a:t>Why </a:t>
            </a:r>
            <a:r>
              <a:rPr sz="4000" err="1" smtClean="0"/>
              <a:t>Dotnet</a:t>
            </a:r>
            <a:r>
              <a:rPr sz="4000" smtClean="0"/>
              <a:t> </a:t>
            </a:r>
            <a:r>
              <a:rPr lang="en-US" sz="4000" dirty="0" smtClean="0"/>
              <a:t>Framework</a:t>
            </a:r>
            <a:r>
              <a:rPr sz="4000" smtClean="0"/>
              <a:t>?</a:t>
            </a:r>
          </a:p>
        </p:txBody>
      </p:sp>
      <p:sp>
        <p:nvSpPr>
          <p:cNvPr id="13315" name="Rectangle 3"/>
          <p:cNvSpPr>
            <a:spLocks noGrp="1" noChangeArrowheads="1"/>
          </p:cNvSpPr>
          <p:nvPr>
            <p:ph idx="1"/>
          </p:nvPr>
        </p:nvSpPr>
        <p:spPr>
          <a:xfrm>
            <a:off x="457200" y="1371600"/>
            <a:ext cx="8229600" cy="5181600"/>
          </a:xfrm>
        </p:spPr>
        <p:txBody>
          <a:bodyPr>
            <a:noAutofit/>
          </a:bodyPr>
          <a:lstStyle/>
          <a:p>
            <a:pPr marL="274320" indent="-274320" eaLnBrk="1" fontAlgn="auto" hangingPunct="1">
              <a:spcAft>
                <a:spcPts val="0"/>
              </a:spcAft>
              <a:buFont typeface="Wingdings 2"/>
              <a:buChar char=""/>
              <a:defRPr/>
            </a:pPr>
            <a:r>
              <a:rPr lang="en-US" sz="2400" b="1" dirty="0" smtClean="0">
                <a:latin typeface="Arial Narrow" pitchFamily="34" charset="0"/>
              </a:rPr>
              <a:t>OOP  Based</a:t>
            </a:r>
          </a:p>
          <a:p>
            <a:pPr marL="274320" indent="-274320" eaLnBrk="1" fontAlgn="auto" hangingPunct="1">
              <a:spcAft>
                <a:spcPts val="0"/>
              </a:spcAft>
              <a:buFont typeface="Wingdings 2"/>
              <a:buChar char=""/>
              <a:defRPr/>
            </a:pPr>
            <a:r>
              <a:rPr lang="en-US" sz="2400" b="1" dirty="0" smtClean="0">
                <a:latin typeface="Arial Narrow" pitchFamily="34" charset="0"/>
              </a:rPr>
              <a:t>Multi – Language Support </a:t>
            </a:r>
          </a:p>
          <a:p>
            <a:pPr marL="274320" indent="-274320" eaLnBrk="1" fontAlgn="auto" hangingPunct="1">
              <a:spcAft>
                <a:spcPts val="0"/>
              </a:spcAft>
              <a:buFont typeface="Wingdings 2"/>
              <a:buChar char=""/>
              <a:defRPr/>
            </a:pPr>
            <a:r>
              <a:rPr lang="en-US" sz="2400" b="1" dirty="0" smtClean="0">
                <a:latin typeface="Arial Narrow" pitchFamily="34" charset="0"/>
              </a:rPr>
              <a:t>Interoperability in Languages</a:t>
            </a:r>
          </a:p>
          <a:p>
            <a:pPr marL="274320" indent="-274320" eaLnBrk="1" fontAlgn="auto" hangingPunct="1">
              <a:spcAft>
                <a:spcPts val="0"/>
              </a:spcAft>
              <a:buFont typeface="Wingdings 2"/>
              <a:buChar char=""/>
              <a:defRPr/>
            </a:pPr>
            <a:r>
              <a:rPr lang="en-US" sz="2400" b="1" dirty="0" smtClean="0">
                <a:latin typeface="Arial Narrow" pitchFamily="34" charset="0"/>
              </a:rPr>
              <a:t>Types of Application</a:t>
            </a:r>
          </a:p>
          <a:p>
            <a:pPr marL="640080" lvl="1" indent="-274320" eaLnBrk="1" fontAlgn="auto" hangingPunct="1">
              <a:spcAft>
                <a:spcPts val="0"/>
              </a:spcAft>
              <a:buClr>
                <a:schemeClr val="accent2">
                  <a:shade val="75000"/>
                </a:schemeClr>
              </a:buClr>
              <a:buFont typeface="Wingdings 2"/>
              <a:buChar char=""/>
              <a:defRPr/>
            </a:pPr>
            <a:r>
              <a:rPr lang="en-US" sz="1800" b="1" dirty="0" smtClean="0">
                <a:latin typeface="Arial Narrow" pitchFamily="34" charset="0"/>
              </a:rPr>
              <a:t>Console </a:t>
            </a:r>
          </a:p>
          <a:p>
            <a:pPr marL="640080" lvl="1" indent="-274320" eaLnBrk="1" fontAlgn="auto" hangingPunct="1">
              <a:spcAft>
                <a:spcPts val="0"/>
              </a:spcAft>
              <a:buClr>
                <a:schemeClr val="accent2">
                  <a:shade val="75000"/>
                </a:schemeClr>
              </a:buClr>
              <a:buFont typeface="Wingdings 2"/>
              <a:buChar char=""/>
              <a:defRPr/>
            </a:pPr>
            <a:r>
              <a:rPr lang="en-US" sz="1800" b="1" dirty="0" smtClean="0">
                <a:latin typeface="Arial Narrow" pitchFamily="34" charset="0"/>
              </a:rPr>
              <a:t>Windows / Desktop</a:t>
            </a:r>
          </a:p>
          <a:p>
            <a:pPr marL="640080" lvl="1" indent="-274320" eaLnBrk="1" fontAlgn="auto" hangingPunct="1">
              <a:spcAft>
                <a:spcPts val="0"/>
              </a:spcAft>
              <a:buClr>
                <a:schemeClr val="accent2">
                  <a:shade val="75000"/>
                </a:schemeClr>
              </a:buClr>
              <a:buFont typeface="Wingdings 2"/>
              <a:buChar char=""/>
              <a:defRPr/>
            </a:pPr>
            <a:r>
              <a:rPr lang="en-US" sz="1800" b="1" dirty="0" smtClean="0">
                <a:latin typeface="Arial Narrow" pitchFamily="34" charset="0"/>
              </a:rPr>
              <a:t>Web Sites / Web Services</a:t>
            </a:r>
          </a:p>
          <a:p>
            <a:pPr marL="640080" lvl="1" indent="-274320" eaLnBrk="1" fontAlgn="auto" hangingPunct="1">
              <a:spcAft>
                <a:spcPts val="0"/>
              </a:spcAft>
              <a:buClr>
                <a:schemeClr val="accent2">
                  <a:shade val="75000"/>
                </a:schemeClr>
              </a:buClr>
              <a:buFont typeface="Wingdings 2"/>
              <a:buChar char=""/>
              <a:defRPr/>
            </a:pPr>
            <a:r>
              <a:rPr lang="en-US" sz="1800" b="1" dirty="0" smtClean="0">
                <a:latin typeface="Arial Narrow" pitchFamily="34" charset="0"/>
              </a:rPr>
              <a:t>Distributed (Multi Tier) Applications</a:t>
            </a:r>
          </a:p>
          <a:p>
            <a:pPr marL="640080" lvl="1" indent="-274320" eaLnBrk="1" fontAlgn="auto" hangingPunct="1">
              <a:spcAft>
                <a:spcPts val="0"/>
              </a:spcAft>
              <a:buClr>
                <a:schemeClr val="accent2">
                  <a:shade val="75000"/>
                </a:schemeClr>
              </a:buClr>
              <a:buFont typeface="Wingdings 2"/>
              <a:buChar char=""/>
              <a:defRPr/>
            </a:pPr>
            <a:r>
              <a:rPr lang="en-US" sz="1800" b="1" dirty="0" smtClean="0">
                <a:latin typeface="Arial Narrow" pitchFamily="34" charset="0"/>
              </a:rPr>
              <a:t>Windows Phone Apps</a:t>
            </a:r>
          </a:p>
          <a:p>
            <a:pPr marL="274320" indent="-274320" eaLnBrk="1" fontAlgn="auto" hangingPunct="1">
              <a:spcAft>
                <a:spcPts val="0"/>
              </a:spcAft>
              <a:buFont typeface="Wingdings 2"/>
              <a:buChar char=""/>
              <a:defRPr/>
            </a:pPr>
            <a:r>
              <a:rPr lang="en-US" sz="2400" b="1" dirty="0" smtClean="0">
                <a:latin typeface="Arial Narrow" pitchFamily="34" charset="0"/>
              </a:rPr>
              <a:t>Based on Industries Standards</a:t>
            </a:r>
            <a:endParaRPr lang="en-US" sz="3600" b="1" dirty="0" smtClean="0">
              <a:latin typeface="Arial Narrow" pitchFamily="34" charset="0"/>
            </a:endParaRPr>
          </a:p>
          <a:p>
            <a:pPr marL="274320" indent="-274320" eaLnBrk="1" fontAlgn="auto" hangingPunct="1">
              <a:spcAft>
                <a:spcPts val="0"/>
              </a:spcAft>
              <a:buFont typeface="Wingdings 2"/>
              <a:buChar char=""/>
              <a:defRPr/>
            </a:pPr>
            <a:r>
              <a:rPr lang="en-US" sz="2400" b="1" dirty="0" smtClean="0">
                <a:latin typeface="Arial Narrow" pitchFamily="34" charset="0"/>
              </a:rPr>
              <a:t>IDE / Built In Controls (APIs)</a:t>
            </a:r>
          </a:p>
          <a:p>
            <a:pPr marL="274320" indent="-274320" eaLnBrk="1" fontAlgn="auto" hangingPunct="1">
              <a:spcAft>
                <a:spcPts val="0"/>
              </a:spcAft>
              <a:buFont typeface="Wingdings 2"/>
              <a:buChar char=""/>
              <a:defRPr/>
            </a:pPr>
            <a:r>
              <a:rPr lang="en-US" sz="2400" b="1" dirty="0" smtClean="0">
                <a:latin typeface="Arial Narrow" pitchFamily="34" charset="0"/>
              </a:rPr>
              <a:t>Ease of Deployment</a:t>
            </a:r>
          </a:p>
          <a:p>
            <a:pPr marL="274320" indent="-274320" eaLnBrk="1" fontAlgn="auto" hangingPunct="1">
              <a:spcAft>
                <a:spcPts val="0"/>
              </a:spcAft>
              <a:buFont typeface="Wingdings 2"/>
              <a:buChar char=""/>
              <a:defRPr/>
            </a:pPr>
            <a:r>
              <a:rPr lang="en-US" sz="2400" b="1" dirty="0" err="1" smtClean="0">
                <a:latin typeface="Arial Narrow" pitchFamily="34" charset="0"/>
              </a:rPr>
              <a:t>.Net</a:t>
            </a:r>
            <a:r>
              <a:rPr lang="en-US" sz="2400" b="1" dirty="0" smtClean="0">
                <a:latin typeface="Arial Narrow" pitchFamily="34" charset="0"/>
              </a:rPr>
              <a:t> Core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sp>
        <p:nvSpPr>
          <p:cNvPr id="36867" name="Content Placeholder 2"/>
          <p:cNvSpPr>
            <a:spLocks noGrp="1"/>
          </p:cNvSpPr>
          <p:nvPr>
            <p:ph idx="1"/>
          </p:nvPr>
        </p:nvSpPr>
        <p:spPr/>
        <p:txBody>
          <a:bodyPr/>
          <a:lstStyle/>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				Abstract Class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sp>
        <p:nvSpPr>
          <p:cNvPr id="29699" name="Content Placeholder 2"/>
          <p:cNvSpPr>
            <a:spLocks noGrp="1"/>
          </p:cNvSpPr>
          <p:nvPr>
            <p:ph idx="1"/>
          </p:nvPr>
        </p:nvSpPr>
        <p:spPr>
          <a:xfrm>
            <a:off x="304800" y="1143000"/>
            <a:ext cx="8686800" cy="5562600"/>
          </a:xfrm>
        </p:spPr>
        <p:txBody>
          <a:bodyPr/>
          <a:lstStyle/>
          <a:p>
            <a:pPr marL="342900" lvl="1" indent="-342900">
              <a:buFont typeface="Wingdings 2" pitchFamily="18" charset="2"/>
              <a:buChar char=""/>
              <a:defRPr/>
            </a:pPr>
            <a:r>
              <a:rPr lang="en-US" dirty="0" smtClean="0"/>
              <a:t>Abstract Class (</a:t>
            </a:r>
            <a:r>
              <a:rPr lang="en-US" sz="2400" dirty="0" smtClean="0"/>
              <a:t>Rules / Features of Abstract class)</a:t>
            </a:r>
          </a:p>
          <a:p>
            <a:pPr lvl="1">
              <a:defRPr/>
            </a:pPr>
            <a:r>
              <a:rPr lang="en-US" dirty="0" smtClean="0"/>
              <a:t>Abstract class is a class </a:t>
            </a:r>
          </a:p>
          <a:p>
            <a:pPr lvl="1">
              <a:defRPr/>
            </a:pPr>
            <a:r>
              <a:rPr lang="en-US" dirty="0" smtClean="0"/>
              <a:t>It can have abstract functions</a:t>
            </a:r>
          </a:p>
          <a:p>
            <a:pPr lvl="1">
              <a:defRPr/>
            </a:pPr>
            <a:r>
              <a:rPr lang="en-US" dirty="0" smtClean="0"/>
              <a:t>It can have general functions</a:t>
            </a:r>
          </a:p>
          <a:p>
            <a:pPr lvl="1">
              <a:defRPr/>
            </a:pPr>
            <a:r>
              <a:rPr lang="en-US" dirty="0" smtClean="0"/>
              <a:t>It can not be instantiated by programming ( using Concrete Class Definition) </a:t>
            </a:r>
          </a:p>
          <a:p>
            <a:pPr lvl="1">
              <a:defRPr/>
            </a:pPr>
            <a:r>
              <a:rPr lang="en-US" dirty="0" smtClean="0"/>
              <a:t>It should be used as a base class</a:t>
            </a:r>
          </a:p>
          <a:p>
            <a:pPr lvl="1">
              <a:defRPr/>
            </a:pPr>
            <a:r>
              <a:rPr lang="en-US" dirty="0" smtClean="0"/>
              <a:t>It can have constructors and variables</a:t>
            </a:r>
          </a:p>
          <a:p>
            <a:pPr lvl="1">
              <a:defRPr/>
            </a:pPr>
            <a:r>
              <a:rPr lang="en-US" dirty="0" smtClean="0"/>
              <a:t>All abstract functions body must be defined in the derived class</a:t>
            </a:r>
          </a:p>
          <a:p>
            <a:pPr lvl="1">
              <a:defRPr/>
            </a:pPr>
            <a:r>
              <a:rPr lang="en-US" dirty="0" smtClean="0"/>
              <a:t>Abstract class enforces Abstraction</a:t>
            </a:r>
          </a:p>
          <a:p>
            <a:pPr lvl="1">
              <a:defRPr/>
            </a:pPr>
            <a:endParaRPr lang="en-IN" sz="2400" dirty="0" smtClean="0"/>
          </a:p>
          <a:p>
            <a:pPr>
              <a:defRPr/>
            </a:pPr>
            <a:endParaRPr lang="en-US"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sp>
        <p:nvSpPr>
          <p:cNvPr id="38915" name="Content Placeholder 2"/>
          <p:cNvSpPr>
            <a:spLocks noGrp="1"/>
          </p:cNvSpPr>
          <p:nvPr>
            <p:ph idx="1"/>
          </p:nvPr>
        </p:nvSpPr>
        <p:spPr/>
        <p:txBody>
          <a:bodyPr/>
          <a:lstStyle/>
          <a:p>
            <a:r>
              <a:rPr lang="en-US" dirty="0" smtClean="0"/>
              <a:t>Abstract Class Demo (Account)</a:t>
            </a:r>
          </a:p>
          <a:p>
            <a:pPr lvl="1"/>
            <a:r>
              <a:rPr lang="en-US" dirty="0" smtClean="0"/>
              <a:t>Saving Class</a:t>
            </a:r>
          </a:p>
          <a:p>
            <a:pPr lvl="1"/>
            <a:r>
              <a:rPr lang="en-US" dirty="0" smtClean="0"/>
              <a:t>Current Class</a:t>
            </a:r>
          </a:p>
          <a:p>
            <a:pPr lvl="1"/>
            <a:r>
              <a:rPr lang="en-US" dirty="0" smtClean="0"/>
              <a:t>DEMAT Class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a:t>
            </a:r>
            <a:r>
              <a:rPr lang="en-US" dirty="0" err="1" smtClean="0"/>
              <a:t>OOps</a:t>
            </a:r>
            <a:endParaRPr lang="en-US" dirty="0"/>
          </a:p>
        </p:txBody>
      </p:sp>
      <p:sp>
        <p:nvSpPr>
          <p:cNvPr id="39939" name="Content Placeholder 2"/>
          <p:cNvSpPr>
            <a:spLocks noGrp="1"/>
          </p:cNvSpPr>
          <p:nvPr>
            <p:ph idx="1"/>
          </p:nvPr>
        </p:nvSpPr>
        <p:spPr/>
        <p:txBody>
          <a:bodyPr/>
          <a:lstStyle/>
          <a:p>
            <a:pPr>
              <a:buFont typeface="Wingdings 2" pitchFamily="18" charset="2"/>
              <a:buNone/>
            </a:pPr>
            <a:endParaRPr lang="en-US" smtClean="0"/>
          </a:p>
          <a:p>
            <a:pPr>
              <a:buFont typeface="Wingdings 2" pitchFamily="18" charset="2"/>
              <a:buNone/>
            </a:pPr>
            <a:endParaRPr lang="en-US" smtClean="0"/>
          </a:p>
          <a:p>
            <a:pPr>
              <a:buFont typeface="Wingdings 2" pitchFamily="18" charset="2"/>
              <a:buNone/>
            </a:pPr>
            <a:r>
              <a:rPr lang="en-US" smtClean="0"/>
              <a:t>				    Interface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endParaRPr lang="en-US" dirty="0"/>
          </a:p>
        </p:txBody>
      </p:sp>
      <p:sp>
        <p:nvSpPr>
          <p:cNvPr id="40963" name="Content Placeholder 2"/>
          <p:cNvSpPr>
            <a:spLocks noGrp="1"/>
          </p:cNvSpPr>
          <p:nvPr>
            <p:ph idx="1"/>
          </p:nvPr>
        </p:nvSpPr>
        <p:spPr>
          <a:xfrm>
            <a:off x="304800" y="1066800"/>
            <a:ext cx="8686800" cy="5486400"/>
          </a:xfrm>
        </p:spPr>
        <p:txBody>
          <a:bodyPr/>
          <a:lstStyle/>
          <a:p>
            <a:r>
              <a:rPr lang="en-US" sz="2800" dirty="0" smtClean="0"/>
              <a:t>Interface </a:t>
            </a:r>
          </a:p>
          <a:p>
            <a:pPr lvl="1"/>
            <a:r>
              <a:rPr lang="en-US" sz="2400" dirty="0" smtClean="0"/>
              <a:t>Interface is a contract between two objects and it is used for a communication between objects.</a:t>
            </a:r>
          </a:p>
          <a:p>
            <a:pPr lvl="1"/>
            <a:r>
              <a:rPr lang="en-US" sz="2400" dirty="0" smtClean="0"/>
              <a:t>Interface enforces to implement some certain functionalities  in an object.</a:t>
            </a:r>
          </a:p>
          <a:p>
            <a:pPr lvl="1"/>
            <a:r>
              <a:rPr lang="en-US" sz="2400" dirty="0" smtClean="0"/>
              <a:t>Interface can have only declaration of functions.</a:t>
            </a:r>
          </a:p>
          <a:p>
            <a:pPr lvl="1"/>
            <a:r>
              <a:rPr lang="en-US" sz="2400" dirty="0" smtClean="0"/>
              <a:t>Interface functions must be defined in the implemented class.</a:t>
            </a:r>
          </a:p>
          <a:p>
            <a:pPr lvl="1"/>
            <a:r>
              <a:rPr lang="en-US" sz="2400" dirty="0" smtClean="0"/>
              <a:t>Interface type variable can have reference of implemented class.</a:t>
            </a:r>
          </a:p>
          <a:p>
            <a:pPr lvl="1"/>
            <a:r>
              <a:rPr lang="en-US" sz="2400" dirty="0" smtClean="0"/>
              <a:t>Interface can extend another interface.</a:t>
            </a:r>
          </a:p>
          <a:p>
            <a:pPr lvl="1"/>
            <a:r>
              <a:rPr lang="en-US" sz="2400" dirty="0" smtClean="0"/>
              <a:t>Interface can not be instantiated (It is not a class).</a:t>
            </a:r>
          </a:p>
          <a:p>
            <a:pPr lvl="1"/>
            <a:r>
              <a:rPr lang="en-US" sz="2400" dirty="0" smtClean="0"/>
              <a:t>Interface enforces Abstraction.</a:t>
            </a:r>
          </a:p>
          <a:p>
            <a:pPr lvl="1"/>
            <a:endParaRPr lang="en-US" sz="2400" dirty="0" smtClean="0"/>
          </a:p>
          <a:p>
            <a:pPr lvl="1"/>
            <a:endParaRPr lang="en-US" sz="2400" dirty="0" smtClean="0"/>
          </a:p>
          <a:p>
            <a:pPr lvl="1"/>
            <a:endParaRPr lang="en-US"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endParaRPr lang="en-US" dirty="0"/>
          </a:p>
        </p:txBody>
      </p:sp>
      <p:sp>
        <p:nvSpPr>
          <p:cNvPr id="41987" name="Content Placeholder 2"/>
          <p:cNvSpPr>
            <a:spLocks noGrp="1"/>
          </p:cNvSpPr>
          <p:nvPr>
            <p:ph idx="1"/>
          </p:nvPr>
        </p:nvSpPr>
        <p:spPr/>
        <p:txBody>
          <a:bodyPr/>
          <a:lstStyle/>
          <a:p>
            <a:r>
              <a:rPr lang="en-US" smtClean="0"/>
              <a:t>Interface Example</a:t>
            </a:r>
          </a:p>
          <a:p>
            <a:pPr lvl="1"/>
            <a:r>
              <a:rPr lang="en-US" smtClean="0"/>
              <a:t>Product Classes</a:t>
            </a:r>
          </a:p>
          <a:p>
            <a:pPr lvl="2"/>
            <a:r>
              <a:rPr lang="en-US" smtClean="0"/>
              <a:t>ProductA , ProductB</a:t>
            </a:r>
          </a:p>
          <a:p>
            <a:pPr lvl="1"/>
            <a:r>
              <a:rPr lang="en-US" smtClean="0"/>
              <a:t>Transport Class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685800"/>
          </a:xfrm>
        </p:spPr>
        <p:txBody>
          <a:bodyPr/>
          <a:lstStyle/>
          <a:p>
            <a:pPr>
              <a:defRPr/>
            </a:pPr>
            <a:r>
              <a:rPr lang="en-US" dirty="0" smtClean="0"/>
              <a:t>assignment</a:t>
            </a:r>
            <a:endParaRPr lang="en-US" dirty="0"/>
          </a:p>
        </p:txBody>
      </p:sp>
      <p:sp>
        <p:nvSpPr>
          <p:cNvPr id="51203" name="Content Placeholder 2"/>
          <p:cNvSpPr>
            <a:spLocks noGrp="1"/>
          </p:cNvSpPr>
          <p:nvPr>
            <p:ph idx="1"/>
          </p:nvPr>
        </p:nvSpPr>
        <p:spPr>
          <a:xfrm>
            <a:off x="304800" y="685800"/>
            <a:ext cx="8686800" cy="6019800"/>
          </a:xfrm>
        </p:spPr>
        <p:txBody>
          <a:bodyPr/>
          <a:lstStyle/>
          <a:p>
            <a:pPr lvl="1"/>
            <a:r>
              <a:rPr lang="en-US" sz="2400" smtClean="0"/>
              <a:t>Implement Interface Concept</a:t>
            </a:r>
          </a:p>
          <a:p>
            <a:pPr lvl="2"/>
            <a:r>
              <a:rPr lang="en-US" sz="2000" smtClean="0"/>
              <a:t>Employee Class</a:t>
            </a:r>
          </a:p>
          <a:p>
            <a:pPr lvl="3"/>
            <a:r>
              <a:rPr lang="en-US" sz="1800" smtClean="0"/>
              <a:t>EmployeeID , EmployeeName , EmployeeCity , EmployeeSalary, EmployeeAddress, EmployeeProjectDetails , EmployeeExp , EmployeeAccountNumber , EmployeeAccBankName , EmployeeAge.</a:t>
            </a:r>
          </a:p>
          <a:p>
            <a:pPr lvl="2"/>
            <a:r>
              <a:rPr lang="en-US" sz="2000" smtClean="0"/>
              <a:t>Interfaces</a:t>
            </a:r>
          </a:p>
          <a:p>
            <a:pPr lvl="3"/>
            <a:r>
              <a:rPr lang="en-US" sz="1800" smtClean="0"/>
              <a:t>IHR</a:t>
            </a:r>
          </a:p>
          <a:p>
            <a:pPr lvl="4"/>
            <a:r>
              <a:rPr lang="en-US" sz="1800" smtClean="0"/>
              <a:t>getEmployeeAddress</a:t>
            </a:r>
          </a:p>
          <a:p>
            <a:pPr lvl="4"/>
            <a:r>
              <a:rPr lang="en-US" sz="1800" smtClean="0"/>
              <a:t>getEmployeeSalary</a:t>
            </a:r>
          </a:p>
          <a:p>
            <a:pPr lvl="4"/>
            <a:r>
              <a:rPr lang="en-US" sz="1800" smtClean="0"/>
              <a:t>getEmployeeID</a:t>
            </a:r>
          </a:p>
          <a:p>
            <a:pPr lvl="3"/>
            <a:r>
              <a:rPr lang="en-US" sz="1800" smtClean="0"/>
              <a:t>IAccounts</a:t>
            </a:r>
          </a:p>
          <a:p>
            <a:pPr lvl="4"/>
            <a:r>
              <a:rPr lang="en-US" sz="1800" smtClean="0"/>
              <a:t>getEmployeeSalary</a:t>
            </a:r>
          </a:p>
          <a:p>
            <a:pPr lvl="4"/>
            <a:r>
              <a:rPr lang="en-US" sz="1800" smtClean="0"/>
              <a:t>getEmployeeAccountNo</a:t>
            </a:r>
          </a:p>
          <a:p>
            <a:pPr lvl="4"/>
            <a:r>
              <a:rPr lang="en-US" sz="1800" smtClean="0"/>
              <a:t>getEmplopyeeID</a:t>
            </a:r>
          </a:p>
          <a:p>
            <a:pPr lvl="3"/>
            <a:r>
              <a:rPr lang="en-US" sz="1800" smtClean="0"/>
              <a:t>IManager</a:t>
            </a:r>
          </a:p>
          <a:p>
            <a:pPr lvl="4"/>
            <a:r>
              <a:rPr lang="en-US" sz="1800" smtClean="0"/>
              <a:t>getEmployeeID</a:t>
            </a:r>
          </a:p>
          <a:p>
            <a:pPr lvl="4"/>
            <a:r>
              <a:rPr lang="en-US" sz="1800" smtClean="0"/>
              <a:t>getEmployeeExp</a:t>
            </a:r>
          </a:p>
          <a:p>
            <a:pPr lvl="4"/>
            <a:r>
              <a:rPr lang="en-US" sz="1800" smtClean="0"/>
              <a:t>getEmployeeProjectDetails</a:t>
            </a:r>
          </a:p>
          <a:p>
            <a:endParaRPr lang="en-US" sz="28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fontAlgn="auto" hangingPunct="1">
              <a:spcAft>
                <a:spcPts val="0"/>
              </a:spcAft>
              <a:defRPr/>
            </a:pPr>
            <a:r>
              <a:rPr smtClean="0"/>
              <a:t>Generics</a:t>
            </a:r>
          </a:p>
        </p:txBody>
      </p:sp>
      <p:sp>
        <p:nvSpPr>
          <p:cNvPr id="44035" name="Content Placeholder 2"/>
          <p:cNvSpPr>
            <a:spLocks noGrp="1"/>
          </p:cNvSpPr>
          <p:nvPr>
            <p:ph idx="1"/>
          </p:nvPr>
        </p:nvSpPr>
        <p:spPr>
          <a:xfrm>
            <a:off x="304800" y="1295400"/>
            <a:ext cx="8686800" cy="5181600"/>
          </a:xfrm>
        </p:spPr>
        <p:txBody>
          <a:bodyPr/>
          <a:lstStyle/>
          <a:p>
            <a:pPr eaLnBrk="1" hangingPunct="1"/>
            <a:r>
              <a:rPr lang="en-US" smtClean="0"/>
              <a:t>What is Generic ?</a:t>
            </a:r>
          </a:p>
          <a:p>
            <a:pPr lvl="1" eaLnBrk="1" hangingPunct="1"/>
            <a:r>
              <a:rPr lang="en-US" smtClean="0"/>
              <a:t>Generics introduce to the .NET Framework the concept of type parameters&lt;T&gt;, which make it possible to design classes and methods without specifying the datatypes. </a:t>
            </a:r>
          </a:p>
          <a:p>
            <a:pPr>
              <a:buFont typeface="Wingdings 2" pitchFamily="18" charset="2"/>
              <a:buNone/>
            </a:pPr>
            <a:r>
              <a:rPr lang="en-US" sz="2400" b="1" smtClean="0">
                <a:solidFill>
                  <a:srgbClr val="FF0000"/>
                </a:solidFill>
              </a:rPr>
              <a:t>		public  T GenericFunc&lt;T&gt;(T para)</a:t>
            </a:r>
          </a:p>
          <a:p>
            <a:pPr>
              <a:buFont typeface="Wingdings 2" pitchFamily="18" charset="2"/>
              <a:buNone/>
            </a:pPr>
            <a:r>
              <a:rPr lang="en-US" sz="2400" b="1" smtClean="0">
                <a:solidFill>
                  <a:srgbClr val="FF0000"/>
                </a:solidFill>
              </a:rPr>
              <a:t>        	{</a:t>
            </a:r>
          </a:p>
          <a:p>
            <a:pPr>
              <a:buFont typeface="Wingdings 2" pitchFamily="18" charset="2"/>
              <a:buNone/>
            </a:pPr>
            <a:r>
              <a:rPr lang="en-US" sz="2400" b="1" smtClean="0">
                <a:solidFill>
                  <a:srgbClr val="FF0000"/>
                </a:solidFill>
              </a:rPr>
              <a:t>            		return para;</a:t>
            </a:r>
          </a:p>
          <a:p>
            <a:pPr>
              <a:buFont typeface="Wingdings 2" pitchFamily="18" charset="2"/>
              <a:buNone/>
            </a:pPr>
            <a:r>
              <a:rPr lang="en-US" sz="2400" b="1" smtClean="0">
                <a:solidFill>
                  <a:srgbClr val="FF0000"/>
                </a:solidFill>
              </a:rPr>
              <a:t>        	}</a:t>
            </a:r>
          </a:p>
          <a:p>
            <a:pPr lvl="2" eaLnBrk="1" hangingPunct="1">
              <a:buFont typeface="Wingdings 2" pitchFamily="18" charset="2"/>
              <a:buNone/>
            </a:pPr>
            <a:r>
              <a:rPr lang="en-US" sz="2800" b="1" smtClean="0">
                <a:solidFill>
                  <a:srgbClr val="FF0000"/>
                </a:solidFill>
              </a:rPr>
              <a:t>int result=GenericFunc&lt;int&gt;(200);</a:t>
            </a:r>
          </a:p>
          <a:p>
            <a:pPr lvl="2" eaLnBrk="1" hangingPunct="1">
              <a:buFont typeface="Wingdings 2" pitchFamily="18" charset="2"/>
              <a:buNone/>
            </a:pPr>
            <a:r>
              <a:rPr lang="en-US" sz="2800" b="1" smtClean="0">
                <a:solidFill>
                  <a:srgbClr val="FF0000"/>
                </a:solidFill>
              </a:rPr>
              <a:t>String str=GenericFunc&lt;string&gt;(“Hello”);</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generics</a:t>
            </a:r>
            <a:endParaRPr lang="en-US" dirty="0"/>
          </a:p>
        </p:txBody>
      </p:sp>
      <p:sp>
        <p:nvSpPr>
          <p:cNvPr id="45059" name="Content Placeholder 2"/>
          <p:cNvSpPr>
            <a:spLocks noGrp="1"/>
          </p:cNvSpPr>
          <p:nvPr>
            <p:ph idx="1"/>
          </p:nvPr>
        </p:nvSpPr>
        <p:spPr/>
        <p:txBody>
          <a:bodyPr/>
          <a:lstStyle/>
          <a:p>
            <a:pPr lvl="2" eaLnBrk="1" hangingPunct="1"/>
            <a:endParaRPr lang="en-US" smtClean="0"/>
          </a:p>
          <a:p>
            <a:pPr eaLnBrk="1" hangingPunct="1"/>
            <a:r>
              <a:rPr lang="en-US" sz="3600" smtClean="0"/>
              <a:t>Advantage of Generics</a:t>
            </a:r>
          </a:p>
          <a:p>
            <a:pPr lvl="1" eaLnBrk="1" hangingPunct="1"/>
            <a:r>
              <a:rPr lang="en-US" smtClean="0"/>
              <a:t>It improves code reusability</a:t>
            </a:r>
          </a:p>
          <a:p>
            <a:pPr lvl="1" eaLnBrk="1" hangingPunct="1"/>
            <a:r>
              <a:rPr lang="en-US" smtClean="0"/>
              <a:t>It implements type safety</a:t>
            </a:r>
          </a:p>
          <a:p>
            <a:pPr lvl="1" eaLnBrk="1" hangingPunct="1"/>
            <a:r>
              <a:rPr lang="en-US" smtClean="0"/>
              <a:t>It improves performance</a:t>
            </a:r>
          </a:p>
          <a:p>
            <a:pPr lvl="2" eaLnBrk="1" hangingPunct="1">
              <a:buFont typeface="Wingdings 2" pitchFamily="18" charset="2"/>
              <a:buNone/>
            </a:pPr>
            <a:endParaRPr lang="en-US" smtClean="0"/>
          </a:p>
          <a:p>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generics</a:t>
            </a:r>
            <a:endParaRPr lang="en-US" dirty="0"/>
          </a:p>
        </p:txBody>
      </p:sp>
      <p:sp>
        <p:nvSpPr>
          <p:cNvPr id="46083" name="Content Placeholder 2"/>
          <p:cNvSpPr>
            <a:spLocks noGrp="1"/>
          </p:cNvSpPr>
          <p:nvPr>
            <p:ph idx="1"/>
          </p:nvPr>
        </p:nvSpPr>
        <p:spPr/>
        <p:txBody>
          <a:bodyPr/>
          <a:lstStyle/>
          <a:p>
            <a:pPr lvl="1" eaLnBrk="1" hangingPunct="1"/>
            <a:endParaRPr lang="en-US" smtClean="0"/>
          </a:p>
          <a:p>
            <a:pPr lvl="1" eaLnBrk="1" hangingPunct="1"/>
            <a:r>
              <a:rPr lang="en-US" smtClean="0"/>
              <a:t>Generic Types</a:t>
            </a:r>
          </a:p>
          <a:p>
            <a:pPr lvl="2" eaLnBrk="1" hangingPunct="1"/>
            <a:r>
              <a:rPr lang="en-US" smtClean="0"/>
              <a:t>Class , Method , Interface , Delegates </a:t>
            </a:r>
          </a:p>
          <a:p>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smtClean="0"/>
              <a:t>. Net </a:t>
            </a:r>
            <a:r>
              <a:rPr sz="4000" smtClean="0"/>
              <a:t>Framework / Architecture</a:t>
            </a:r>
          </a:p>
        </p:txBody>
      </p:sp>
      <p:sp>
        <p:nvSpPr>
          <p:cNvPr id="9219" name="Rectangle 3"/>
          <p:cNvSpPr>
            <a:spLocks noGrp="1" noChangeArrowheads="1"/>
          </p:cNvSpPr>
          <p:nvPr>
            <p:ph idx="1"/>
          </p:nvPr>
        </p:nvSpPr>
        <p:spPr/>
        <p:txBody>
          <a:bodyPr/>
          <a:lstStyle/>
          <a:p>
            <a:pPr eaLnBrk="1" hangingPunct="1"/>
            <a:endParaRPr lang="en-US" sz="2800" smtClean="0"/>
          </a:p>
          <a:p>
            <a:pPr eaLnBrk="1" hangingPunct="1"/>
            <a:r>
              <a:rPr lang="en-US" sz="2800" smtClean="0"/>
              <a:t>.Net Framework </a:t>
            </a:r>
          </a:p>
          <a:p>
            <a:pPr eaLnBrk="1" hangingPunct="1"/>
            <a:r>
              <a:rPr lang="en-US" sz="2800" smtClean="0"/>
              <a:t>Framework Components</a:t>
            </a:r>
            <a:endParaRPr lang="en-US" smtClean="0"/>
          </a:p>
          <a:p>
            <a:pPr lvl="1" eaLnBrk="1" hangingPunct="1"/>
            <a:r>
              <a:rPr lang="en-US" smtClean="0"/>
              <a:t>FCL / BCL (Framework Class Library)</a:t>
            </a:r>
          </a:p>
          <a:p>
            <a:pPr lvl="1" eaLnBrk="1" hangingPunct="1"/>
            <a:r>
              <a:rPr lang="en-US" smtClean="0"/>
              <a:t>CLR (Common Language Runtime)</a:t>
            </a:r>
          </a:p>
          <a:p>
            <a:pPr lvl="1" eaLnBrk="1" hangingPunct="1"/>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fontAlgn="auto" hangingPunct="1">
              <a:spcAft>
                <a:spcPts val="0"/>
              </a:spcAft>
              <a:defRPr/>
            </a:pPr>
            <a:r>
              <a:rPr smtClean="0"/>
              <a:t>Generics</a:t>
            </a:r>
          </a:p>
        </p:txBody>
      </p:sp>
      <p:sp>
        <p:nvSpPr>
          <p:cNvPr id="47107" name="Content Placeholder 2"/>
          <p:cNvSpPr>
            <a:spLocks noGrp="1"/>
          </p:cNvSpPr>
          <p:nvPr>
            <p:ph idx="1"/>
          </p:nvPr>
        </p:nvSpPr>
        <p:spPr/>
        <p:txBody>
          <a:bodyPr/>
          <a:lstStyle/>
          <a:p>
            <a:pPr eaLnBrk="1" hangingPunct="1"/>
            <a:r>
              <a:rPr lang="en-US" dirty="0" smtClean="0"/>
              <a:t>Using Generics:</a:t>
            </a:r>
          </a:p>
          <a:p>
            <a:pPr lvl="1" eaLnBrk="1" hangingPunct="1"/>
            <a:r>
              <a:rPr lang="en-US" dirty="0" smtClean="0"/>
              <a:t>Methods</a:t>
            </a:r>
          </a:p>
          <a:p>
            <a:pPr lvl="1" eaLnBrk="1" hangingPunct="1"/>
            <a:r>
              <a:rPr lang="en-US" dirty="0" smtClean="0"/>
              <a:t>Collections</a:t>
            </a:r>
          </a:p>
          <a:p>
            <a:pPr lvl="2" eaLnBrk="1" hangingPunct="1"/>
            <a:r>
              <a:rPr lang="en-US" dirty="0" err="1" smtClean="0"/>
              <a:t>ArrayList</a:t>
            </a:r>
            <a:r>
              <a:rPr lang="en-US" dirty="0" smtClean="0"/>
              <a:t> (Without Generic)</a:t>
            </a:r>
          </a:p>
          <a:p>
            <a:pPr lvl="3" eaLnBrk="1" hangingPunct="1"/>
            <a:r>
              <a:rPr lang="en-US" dirty="0" smtClean="0"/>
              <a:t>Performance Issue (Boxing &amp; </a:t>
            </a:r>
            <a:r>
              <a:rPr lang="en-US" dirty="0" err="1" smtClean="0"/>
              <a:t>UnBoxing</a:t>
            </a:r>
            <a:r>
              <a:rPr lang="en-US" dirty="0" smtClean="0"/>
              <a:t>)</a:t>
            </a:r>
          </a:p>
          <a:p>
            <a:pPr lvl="2" eaLnBrk="1" hangingPunct="1"/>
            <a:r>
              <a:rPr lang="en-US" dirty="0" smtClean="0"/>
              <a:t>List&lt;&gt;</a:t>
            </a:r>
          </a:p>
          <a:p>
            <a:pPr lvl="2" eaLnBrk="1" hangingPunct="1"/>
            <a:r>
              <a:rPr lang="en-US" dirty="0" smtClean="0"/>
              <a:t>Dictionary&lt;&gt;</a:t>
            </a:r>
          </a:p>
          <a:p>
            <a:pPr lvl="1" eaLnBrk="1" hangingPunct="1">
              <a:buFont typeface="Wingdings 2" pitchFamily="18" charset="2"/>
              <a:buNone/>
            </a:pPr>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err="1" smtClean="0"/>
              <a:t>.Net</a:t>
            </a:r>
            <a:r>
              <a:rPr lang="en-US" dirty="0" smtClean="0"/>
              <a:t> - </a:t>
            </a:r>
            <a:r>
              <a:rPr lang="en-US" b="1" dirty="0" smtClean="0"/>
              <a:t>Assignment</a:t>
            </a:r>
            <a:br>
              <a:rPr lang="en-US" b="1" dirty="0" smtClean="0"/>
            </a:br>
            <a:endParaRPr lang="en-US" dirty="0"/>
          </a:p>
        </p:txBody>
      </p:sp>
      <p:sp>
        <p:nvSpPr>
          <p:cNvPr id="58371" name="Content Placeholder 2"/>
          <p:cNvSpPr>
            <a:spLocks noGrp="1"/>
          </p:cNvSpPr>
          <p:nvPr>
            <p:ph idx="1"/>
          </p:nvPr>
        </p:nvSpPr>
        <p:spPr>
          <a:xfrm>
            <a:off x="304800" y="1143000"/>
            <a:ext cx="8686800" cy="4937125"/>
          </a:xfrm>
        </p:spPr>
        <p:txBody>
          <a:bodyPr/>
          <a:lstStyle/>
          <a:p>
            <a:pPr marL="0" indent="0" eaLnBrk="1" hangingPunct="1"/>
            <a:r>
              <a:rPr lang="en-US" sz="2800" dirty="0" smtClean="0"/>
              <a:t>Create a console application for managing Employees and Company.</a:t>
            </a:r>
          </a:p>
          <a:p>
            <a:pPr marL="400050" lvl="1" indent="0" eaLnBrk="1" hangingPunct="1"/>
            <a:r>
              <a:rPr lang="en-US" sz="2400" dirty="0" smtClean="0"/>
              <a:t>Employee Class ( </a:t>
            </a:r>
            <a:r>
              <a:rPr lang="en-US" sz="2400" dirty="0" err="1" smtClean="0"/>
              <a:t>EmployeeID</a:t>
            </a:r>
            <a:r>
              <a:rPr lang="en-US" sz="2400" dirty="0" smtClean="0"/>
              <a:t> , </a:t>
            </a:r>
            <a:r>
              <a:rPr lang="en-US" sz="2400" dirty="0" err="1" smtClean="0"/>
              <a:t>EmployeeName</a:t>
            </a:r>
            <a:r>
              <a:rPr lang="en-US" sz="2400" dirty="0" smtClean="0"/>
              <a:t> ,</a:t>
            </a:r>
            <a:r>
              <a:rPr lang="en-US" sz="2400" dirty="0" err="1" smtClean="0"/>
              <a:t>EmployeeCity</a:t>
            </a:r>
            <a:r>
              <a:rPr lang="en-US" sz="2400" dirty="0" smtClean="0"/>
              <a:t>)</a:t>
            </a:r>
          </a:p>
          <a:p>
            <a:pPr marL="400050" lvl="1" indent="0" eaLnBrk="1" hangingPunct="1"/>
            <a:r>
              <a:rPr lang="en-US" sz="2400" dirty="0" smtClean="0"/>
              <a:t>Company Class (List&lt;Employee&gt;)</a:t>
            </a:r>
          </a:p>
          <a:p>
            <a:pPr marL="800100" lvl="2" indent="0" eaLnBrk="1" hangingPunct="1"/>
            <a:r>
              <a:rPr lang="en-US" sz="2000" dirty="0" smtClean="0"/>
              <a:t> </a:t>
            </a:r>
            <a:r>
              <a:rPr lang="en-US" sz="2000" dirty="0" err="1" smtClean="0"/>
              <a:t>AddEmployee</a:t>
            </a:r>
            <a:r>
              <a:rPr lang="en-US" sz="2000" dirty="0" smtClean="0"/>
              <a:t> (Employee)</a:t>
            </a:r>
          </a:p>
          <a:p>
            <a:pPr marL="800100" lvl="2" indent="0" eaLnBrk="1" hangingPunct="1"/>
            <a:r>
              <a:rPr lang="en-US" sz="2000" dirty="0" err="1" smtClean="0"/>
              <a:t>SearchEmployee</a:t>
            </a:r>
            <a:r>
              <a:rPr lang="en-US" sz="2000" dirty="0" smtClean="0"/>
              <a:t>(</a:t>
            </a:r>
            <a:r>
              <a:rPr lang="en-US" sz="2000" dirty="0" err="1" smtClean="0"/>
              <a:t>EmpID</a:t>
            </a:r>
            <a:r>
              <a:rPr lang="en-US" sz="2000" dirty="0" smtClean="0"/>
              <a:t>)</a:t>
            </a:r>
          </a:p>
          <a:p>
            <a:pPr marL="800100" lvl="2" indent="0" eaLnBrk="1" hangingPunct="1"/>
            <a:r>
              <a:rPr lang="en-US" sz="2000" dirty="0" err="1" smtClean="0"/>
              <a:t>RemoveEmployee</a:t>
            </a:r>
            <a:r>
              <a:rPr lang="en-US" sz="2000" dirty="0" smtClean="0"/>
              <a:t>(</a:t>
            </a:r>
            <a:r>
              <a:rPr lang="en-US" sz="2000" dirty="0" err="1" smtClean="0"/>
              <a:t>EmpID</a:t>
            </a:r>
            <a:r>
              <a:rPr lang="en-US" sz="2000" dirty="0" smtClean="0"/>
              <a:t>)</a:t>
            </a:r>
          </a:p>
          <a:p>
            <a:pPr marL="800100" lvl="2" indent="0" eaLnBrk="1" hangingPunct="1"/>
            <a:r>
              <a:rPr lang="en-US" sz="2000" dirty="0" err="1" smtClean="0"/>
              <a:t>ShowEmployees</a:t>
            </a:r>
            <a:r>
              <a:rPr lang="en-US" sz="2000" dirty="0" smtClean="0"/>
              <a:t>()</a:t>
            </a:r>
          </a:p>
          <a:p>
            <a:pPr marL="400050" lvl="1" indent="0" eaLnBrk="1" hangingPunct="1"/>
            <a:r>
              <a:rPr lang="en-US" sz="2400" dirty="0" err="1" smtClean="0"/>
              <a:t>EmployeeID</a:t>
            </a:r>
            <a:r>
              <a:rPr lang="en-US" sz="2400" dirty="0" smtClean="0"/>
              <a:t> must be auto generated </a:t>
            </a:r>
          </a:p>
          <a:p>
            <a:pPr marL="400050" lvl="1" indent="0" eaLnBrk="1" hangingPunct="1"/>
            <a:r>
              <a:rPr lang="en-US" sz="2400" dirty="0" smtClean="0"/>
              <a:t>Use a Generic List for storing employee objects</a:t>
            </a:r>
          </a:p>
          <a:p>
            <a:pPr marL="0" indent="0" eaLnBrk="1" hangingPunct="1"/>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OOPs</a:t>
            </a:r>
            <a:endParaRPr lang="en-US" dirty="0"/>
          </a:p>
        </p:txBody>
      </p:sp>
      <p:sp>
        <p:nvSpPr>
          <p:cNvPr id="49155" name="Content Placeholder 2"/>
          <p:cNvSpPr>
            <a:spLocks noGrp="1"/>
          </p:cNvSpPr>
          <p:nvPr>
            <p:ph idx="1"/>
          </p:nvPr>
        </p:nvSpPr>
        <p:spPr/>
        <p:txBody>
          <a:bodyPr/>
          <a:lstStyle/>
          <a:p>
            <a:r>
              <a:rPr lang="en-US" dirty="0" smtClean="0"/>
              <a:t>Garbage Collector</a:t>
            </a:r>
          </a:p>
          <a:p>
            <a:pPr lvl="1"/>
            <a:r>
              <a:rPr lang="en-US" dirty="0" smtClean="0"/>
              <a:t>Destructor (Finalize)</a:t>
            </a:r>
          </a:p>
          <a:p>
            <a:pPr lvl="1"/>
            <a:r>
              <a:rPr lang="en-US" dirty="0" err="1" smtClean="0"/>
              <a:t>GC.Collect</a:t>
            </a:r>
            <a:endParaRPr lang="en-US" dirty="0" smtClean="0"/>
          </a:p>
          <a:p>
            <a:pPr lvl="1"/>
            <a:r>
              <a:rPr lang="en-US" dirty="0" err="1" smtClean="0"/>
              <a:t>GC.SuppressFinalize</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.Net</a:t>
            </a:r>
            <a:endParaRPr lang="en-US" dirty="0"/>
          </a:p>
        </p:txBody>
      </p:sp>
      <p:sp>
        <p:nvSpPr>
          <p:cNvPr id="48131" name="Content Placeholder 2"/>
          <p:cNvSpPr>
            <a:spLocks noGrp="1"/>
          </p:cNvSpPr>
          <p:nvPr>
            <p:ph idx="1"/>
          </p:nvPr>
        </p:nvSpPr>
        <p:spPr/>
        <p:txBody>
          <a:bodyPr/>
          <a:lstStyle/>
          <a:p>
            <a:pPr eaLnBrk="1" hangingPunct="1"/>
            <a:r>
              <a:rPr lang="en-US" dirty="0" smtClean="0"/>
              <a:t>String </a:t>
            </a:r>
          </a:p>
          <a:p>
            <a:pPr lvl="1" eaLnBrk="1" hangingPunct="1"/>
            <a:r>
              <a:rPr lang="en-US" sz="2400" dirty="0" smtClean="0"/>
              <a:t>String is a class.</a:t>
            </a:r>
          </a:p>
          <a:p>
            <a:pPr lvl="1" eaLnBrk="1" hangingPunct="1"/>
            <a:r>
              <a:rPr lang="en-US" sz="2400" dirty="0" smtClean="0"/>
              <a:t>A string is a sequential collection of characters that is used to represent text.(Like an Array).</a:t>
            </a:r>
          </a:p>
          <a:p>
            <a:pPr lvl="1" eaLnBrk="1" hangingPunct="1"/>
            <a:r>
              <a:rPr lang="en-US" sz="2400" dirty="0" smtClean="0"/>
              <a:t>Strings are immutable (Read Only).</a:t>
            </a:r>
          </a:p>
          <a:p>
            <a:pPr lvl="1" eaLnBrk="1" hangingPunct="1"/>
            <a:r>
              <a:rPr lang="en-US" sz="2400" dirty="0" smtClean="0"/>
              <a:t>Strings get stored in String Intern (Pool).</a:t>
            </a:r>
          </a:p>
          <a:p>
            <a:pPr lvl="1" eaLnBrk="1" hangingPunct="1"/>
            <a:r>
              <a:rPr lang="en-US" sz="2400" dirty="0" smtClean="0"/>
              <a:t>Strings are not getting destroyed by GC.</a:t>
            </a:r>
          </a:p>
          <a:p>
            <a:pPr lvl="1" eaLnBrk="1" hangingPunct="1"/>
            <a:r>
              <a:rPr lang="en-US" sz="2400" dirty="0" smtClean="0"/>
              <a:t>Difference between == operator and equals function of String type.</a:t>
            </a:r>
          </a:p>
          <a:p>
            <a:pPr lvl="1" eaLnBrk="1" hangingPunct="1"/>
            <a:endParaRPr lang="en-US" sz="2400" dirty="0" smtClean="0"/>
          </a:p>
          <a:p>
            <a:pPr lvl="1" eaLnBrk="1" hangingPunct="1"/>
            <a:endParaRPr lang="en-US" dirty="0" smtClean="0"/>
          </a:p>
          <a:p>
            <a:pPr eaLnBrk="1" hangingPunct="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endParaRPr lang="en-US" dirty="0"/>
          </a:p>
        </p:txBody>
      </p:sp>
      <p:sp>
        <p:nvSpPr>
          <p:cNvPr id="86019" name="Content Placeholder 2"/>
          <p:cNvSpPr>
            <a:spLocks noGrp="1"/>
          </p:cNvSpPr>
          <p:nvPr>
            <p:ph idx="1"/>
          </p:nvPr>
        </p:nvSpPr>
        <p:spPr/>
        <p:txBody>
          <a:bodyPr/>
          <a:lstStyle/>
          <a:p>
            <a:r>
              <a:rPr lang="en-US" dirty="0" smtClean="0"/>
              <a:t>Jagged Array</a:t>
            </a:r>
          </a:p>
          <a:p>
            <a:pPr lvl="1"/>
            <a:r>
              <a:rPr lang="en-US" dirty="0" smtClean="0"/>
              <a:t>A jagged array is an array whose elements are arrays. (Array of Arrays)</a:t>
            </a:r>
          </a:p>
          <a:p>
            <a:pPr lvl="1"/>
            <a:endParaRPr lang="en-US" dirty="0" smtClean="0"/>
          </a:p>
          <a:p>
            <a:pPr lvl="1">
              <a:buFont typeface="Wingdings 2" pitchFamily="18" charset="2"/>
              <a:buNone/>
            </a:pPr>
            <a:r>
              <a:rPr lang="en-US" dirty="0" err="1" smtClean="0"/>
              <a:t>int</a:t>
            </a:r>
            <a:r>
              <a:rPr lang="en-US" dirty="0" smtClean="0"/>
              <a:t> [][]</a:t>
            </a:r>
            <a:r>
              <a:rPr lang="en-US" dirty="0" err="1" smtClean="0"/>
              <a:t>jaggedarray</a:t>
            </a:r>
            <a:r>
              <a:rPr lang="en-US" dirty="0" smtClean="0"/>
              <a:t> =new </a:t>
            </a:r>
            <a:r>
              <a:rPr lang="en-US" dirty="0" err="1" smtClean="0"/>
              <a:t>int</a:t>
            </a:r>
            <a:r>
              <a:rPr lang="en-US" dirty="0" smtClean="0"/>
              <a:t>[3][];</a:t>
            </a:r>
          </a:p>
          <a:p>
            <a:pPr lvl="1">
              <a:buFont typeface="Wingdings 2" pitchFamily="18" charset="2"/>
              <a:buNone/>
            </a:pPr>
            <a:r>
              <a:rPr lang="en-US" dirty="0" err="1" smtClean="0"/>
              <a:t>jaggedarray</a:t>
            </a:r>
            <a:r>
              <a:rPr lang="en-US" dirty="0" smtClean="0"/>
              <a:t>[0]=new </a:t>
            </a:r>
            <a:r>
              <a:rPr lang="en-US" dirty="0" err="1" smtClean="0"/>
              <a:t>int</a:t>
            </a:r>
            <a:r>
              <a:rPr lang="en-US" dirty="0" smtClean="0"/>
              <a:t>[3];</a:t>
            </a:r>
          </a:p>
          <a:p>
            <a:pPr lvl="1">
              <a:buFont typeface="Wingdings 2" pitchFamily="18" charset="2"/>
              <a:buNone/>
            </a:pPr>
            <a:r>
              <a:rPr lang="en-US" dirty="0" err="1" smtClean="0"/>
              <a:t>jaggedarray</a:t>
            </a:r>
            <a:r>
              <a:rPr lang="en-US" dirty="0" smtClean="0"/>
              <a:t>[1]=new </a:t>
            </a:r>
            <a:r>
              <a:rPr lang="en-US" dirty="0" err="1" smtClean="0"/>
              <a:t>int</a:t>
            </a:r>
            <a:r>
              <a:rPr lang="en-US" dirty="0" smtClean="0"/>
              <a:t>[2];</a:t>
            </a:r>
          </a:p>
          <a:p>
            <a:pPr lvl="1">
              <a:buFont typeface="Wingdings 2" pitchFamily="18" charset="2"/>
              <a:buNone/>
            </a:pPr>
            <a:r>
              <a:rPr lang="en-US" dirty="0" err="1" smtClean="0"/>
              <a:t>jaggedarray</a:t>
            </a:r>
            <a:r>
              <a:rPr lang="en-US" dirty="0" smtClean="0"/>
              <a:t>[2]=new </a:t>
            </a:r>
            <a:r>
              <a:rPr lang="en-US" dirty="0" err="1" smtClean="0"/>
              <a:t>int</a:t>
            </a:r>
            <a:r>
              <a:rPr lang="en-US" dirty="0" smtClean="0"/>
              <a:t>[4];</a:t>
            </a:r>
          </a:p>
          <a:p>
            <a:pPr lvl="1">
              <a:buFont typeface="Wingdings 2" pitchFamily="18" charset="2"/>
              <a:buNone/>
            </a:pPr>
            <a:endParaRPr lang="en-US" dirty="0" smtClean="0"/>
          </a:p>
          <a:p>
            <a:pPr lvl="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a:t>
            </a:r>
            <a:endParaRPr lang="en-US" dirty="0"/>
          </a:p>
        </p:txBody>
      </p:sp>
      <p:sp>
        <p:nvSpPr>
          <p:cNvPr id="52227" name="Content Placeholder 2"/>
          <p:cNvSpPr>
            <a:spLocks noGrp="1"/>
          </p:cNvSpPr>
          <p:nvPr>
            <p:ph idx="1"/>
          </p:nvPr>
        </p:nvSpPr>
        <p:spPr/>
        <p:txBody>
          <a:bodyPr/>
          <a:lstStyle/>
          <a:p>
            <a:r>
              <a:rPr lang="en-US" dirty="0" smtClean="0"/>
              <a:t>Windows Forms Application</a:t>
            </a:r>
          </a:p>
          <a:p>
            <a:pPr lvl="1"/>
            <a:r>
              <a:rPr lang="en-US" dirty="0" smtClean="0"/>
              <a:t>Designing Windows Form</a:t>
            </a:r>
          </a:p>
          <a:p>
            <a:pPr lvl="1"/>
            <a:r>
              <a:rPr lang="en-US" dirty="0" smtClean="0"/>
              <a:t>Working with various controls</a:t>
            </a:r>
          </a:p>
          <a:p>
            <a:pPr lvl="2"/>
            <a:r>
              <a:rPr lang="en-US" dirty="0" smtClean="0"/>
              <a:t>Label , </a:t>
            </a:r>
            <a:r>
              <a:rPr lang="en-US" dirty="0" err="1" smtClean="0"/>
              <a:t>TextBox</a:t>
            </a:r>
            <a:r>
              <a:rPr lang="en-US" dirty="0" smtClean="0"/>
              <a:t> , Button , </a:t>
            </a:r>
            <a:r>
              <a:rPr lang="en-US" dirty="0" err="1" smtClean="0"/>
              <a:t>ListBox</a:t>
            </a:r>
            <a:r>
              <a:rPr lang="en-US" dirty="0" smtClean="0"/>
              <a:t> , </a:t>
            </a:r>
            <a:r>
              <a:rPr lang="en-US" dirty="0" err="1" smtClean="0"/>
              <a:t>ComboBox</a:t>
            </a:r>
            <a:r>
              <a:rPr lang="en-US" dirty="0" smtClean="0"/>
              <a:t> , </a:t>
            </a:r>
            <a:r>
              <a:rPr lang="en-US" dirty="0" err="1" smtClean="0"/>
              <a:t>CheckBox</a:t>
            </a:r>
            <a:r>
              <a:rPr lang="en-US" dirty="0" smtClean="0"/>
              <a:t> , </a:t>
            </a:r>
            <a:r>
              <a:rPr lang="en-US" dirty="0" err="1" smtClean="0"/>
              <a:t>RadioButton</a:t>
            </a:r>
            <a:r>
              <a:rPr lang="en-US" dirty="0" smtClean="0"/>
              <a:t> </a:t>
            </a:r>
          </a:p>
          <a:p>
            <a:pPr lvl="1"/>
            <a:r>
              <a:rPr lang="en-US" dirty="0" smtClean="0"/>
              <a:t>Using Events</a:t>
            </a:r>
          </a:p>
          <a:p>
            <a:pPr lvl="1"/>
            <a:r>
              <a:rPr lang="en-US" dirty="0" smtClean="0"/>
              <a:t>Validations</a:t>
            </a:r>
          </a:p>
          <a:p>
            <a:pPr lvl="1"/>
            <a:r>
              <a:rPr lang="en-US" dirty="0" smtClean="0"/>
              <a:t>Opening another Form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609600"/>
          </a:xfrm>
        </p:spPr>
        <p:txBody>
          <a:bodyPr>
            <a:normAutofit fontScale="90000"/>
          </a:bodyPr>
          <a:lstStyle/>
          <a:p>
            <a:pPr>
              <a:defRPr/>
            </a:pPr>
            <a:r>
              <a:rPr lang="en-US" dirty="0" err="1" smtClean="0"/>
              <a:t>.net</a:t>
            </a:r>
            <a:r>
              <a:rPr lang="en-US" dirty="0" smtClean="0"/>
              <a:t> - Assignment </a:t>
            </a:r>
            <a:endParaRPr lang="en-US" dirty="0"/>
          </a:p>
        </p:txBody>
      </p:sp>
      <p:sp>
        <p:nvSpPr>
          <p:cNvPr id="56323" name="Content Placeholder 2"/>
          <p:cNvSpPr>
            <a:spLocks noGrp="1"/>
          </p:cNvSpPr>
          <p:nvPr>
            <p:ph idx="1"/>
          </p:nvPr>
        </p:nvSpPr>
        <p:spPr>
          <a:xfrm>
            <a:off x="304800" y="685800"/>
            <a:ext cx="8686800" cy="5562600"/>
          </a:xfrm>
        </p:spPr>
        <p:txBody>
          <a:bodyPr/>
          <a:lstStyle/>
          <a:p>
            <a:pPr lvl="1"/>
            <a:r>
              <a:rPr lang="en-US" sz="2400" dirty="0" smtClean="0"/>
              <a:t>Create a Windows Forms Application for order entry</a:t>
            </a:r>
          </a:p>
          <a:p>
            <a:pPr lvl="2"/>
            <a:r>
              <a:rPr lang="en-US" sz="2000" dirty="0" smtClean="0"/>
              <a:t>Order ID (</a:t>
            </a:r>
            <a:r>
              <a:rPr lang="en-US" sz="2000" dirty="0" err="1" smtClean="0"/>
              <a:t>TextBox</a:t>
            </a:r>
            <a:r>
              <a:rPr lang="en-US" sz="2000" dirty="0" smtClean="0"/>
              <a:t>)</a:t>
            </a:r>
          </a:p>
          <a:p>
            <a:pPr lvl="2"/>
            <a:r>
              <a:rPr lang="en-US" sz="2000" dirty="0" smtClean="0"/>
              <a:t>Customer Name (</a:t>
            </a:r>
            <a:r>
              <a:rPr lang="en-US" sz="2000" dirty="0" err="1" smtClean="0"/>
              <a:t>TextBox</a:t>
            </a:r>
            <a:r>
              <a:rPr lang="en-US" sz="2000" dirty="0" smtClean="0"/>
              <a:t>)</a:t>
            </a:r>
          </a:p>
          <a:p>
            <a:pPr lvl="2"/>
            <a:r>
              <a:rPr lang="en-US" sz="2000" dirty="0" smtClean="0"/>
              <a:t>Item ID (</a:t>
            </a:r>
            <a:r>
              <a:rPr lang="en-US" sz="2000" dirty="0" err="1" smtClean="0"/>
              <a:t>TextBox</a:t>
            </a:r>
            <a:r>
              <a:rPr lang="en-US" sz="2000" dirty="0" smtClean="0"/>
              <a:t>)</a:t>
            </a:r>
          </a:p>
          <a:p>
            <a:pPr lvl="2"/>
            <a:r>
              <a:rPr lang="en-US" sz="2000" dirty="0" smtClean="0"/>
              <a:t>Item Qty (</a:t>
            </a:r>
            <a:r>
              <a:rPr lang="en-US" sz="2000" dirty="0" err="1" smtClean="0"/>
              <a:t>TextBox</a:t>
            </a:r>
            <a:r>
              <a:rPr lang="en-US" sz="2000" dirty="0" smtClean="0"/>
              <a:t>)</a:t>
            </a:r>
          </a:p>
          <a:p>
            <a:pPr lvl="2"/>
            <a:r>
              <a:rPr lang="en-US" sz="2000" dirty="0" smtClean="0"/>
              <a:t>Item Price (</a:t>
            </a:r>
            <a:r>
              <a:rPr lang="en-US" sz="2000" dirty="0" err="1" smtClean="0"/>
              <a:t>TextBox</a:t>
            </a:r>
            <a:r>
              <a:rPr lang="en-US" sz="2000" dirty="0" smtClean="0"/>
              <a:t>)</a:t>
            </a:r>
          </a:p>
          <a:p>
            <a:pPr lvl="2"/>
            <a:r>
              <a:rPr lang="en-US" sz="2000" dirty="0" smtClean="0"/>
              <a:t>Delivery Address (</a:t>
            </a:r>
            <a:r>
              <a:rPr lang="en-US" sz="2000" dirty="0" err="1" smtClean="0"/>
              <a:t>TextBox</a:t>
            </a:r>
            <a:r>
              <a:rPr lang="en-US" sz="2000" dirty="0" smtClean="0"/>
              <a:t>)</a:t>
            </a:r>
          </a:p>
          <a:p>
            <a:pPr lvl="2"/>
            <a:r>
              <a:rPr lang="en-US" sz="2000" dirty="0" smtClean="0"/>
              <a:t>Order City (</a:t>
            </a:r>
            <a:r>
              <a:rPr lang="en-US" sz="2000" dirty="0" err="1" smtClean="0"/>
              <a:t>DropDownList</a:t>
            </a:r>
            <a:r>
              <a:rPr lang="en-US" sz="2000" dirty="0" smtClean="0"/>
              <a:t>) </a:t>
            </a:r>
          </a:p>
          <a:p>
            <a:pPr lvl="2"/>
            <a:r>
              <a:rPr lang="en-US" sz="2000" dirty="0" smtClean="0"/>
              <a:t>Order Date  (</a:t>
            </a:r>
            <a:r>
              <a:rPr lang="en-US" sz="2000" dirty="0" err="1" smtClean="0"/>
              <a:t>TextBox</a:t>
            </a:r>
            <a:r>
              <a:rPr lang="en-US" sz="2000" dirty="0" smtClean="0"/>
              <a:t>)</a:t>
            </a:r>
          </a:p>
          <a:p>
            <a:pPr lvl="2"/>
            <a:r>
              <a:rPr lang="en-US" sz="2000" dirty="0" smtClean="0"/>
              <a:t>Payment Option  (</a:t>
            </a:r>
            <a:r>
              <a:rPr lang="en-US" sz="2000" dirty="0" err="1" smtClean="0"/>
              <a:t>RadioButton</a:t>
            </a:r>
            <a:r>
              <a:rPr lang="en-US" sz="2000" dirty="0" smtClean="0"/>
              <a:t>)</a:t>
            </a:r>
          </a:p>
          <a:p>
            <a:pPr lvl="2"/>
            <a:r>
              <a:rPr lang="en-US" sz="2000" dirty="0" smtClean="0"/>
              <a:t>Place Order(Button) , Reset (Button)</a:t>
            </a:r>
          </a:p>
          <a:p>
            <a:pPr lvl="1"/>
            <a:r>
              <a:rPr lang="en-US" sz="2400" dirty="0" smtClean="0"/>
              <a:t>Implement Validations on the Button Click </a:t>
            </a:r>
          </a:p>
          <a:p>
            <a:pPr lvl="1"/>
            <a:r>
              <a:rPr lang="en-US" sz="2400" dirty="0" smtClean="0"/>
              <a:t>Create a class called Order as per the above design.</a:t>
            </a:r>
          </a:p>
          <a:p>
            <a:pPr lvl="1"/>
            <a:r>
              <a:rPr lang="en-US" sz="2400" dirty="0" smtClean="0"/>
              <a:t>Create Order class object and store data in the same and call </a:t>
            </a:r>
            <a:r>
              <a:rPr lang="en-US" sz="2400" dirty="0" err="1" smtClean="0"/>
              <a:t>getordervalue</a:t>
            </a:r>
            <a:r>
              <a:rPr lang="en-US" sz="2400" dirty="0" smtClean="0"/>
              <a:t> function to get the order value and show in a message box.</a:t>
            </a:r>
          </a:p>
          <a:p>
            <a:pPr lvl="2">
              <a:buFont typeface="Wingdings 2" pitchFamily="18" charset="2"/>
              <a:buNone/>
            </a:pPr>
            <a:endParaRPr lang="en-US" sz="1800" dirty="0" smtClean="0"/>
          </a:p>
          <a:p>
            <a:pPr lvl="2"/>
            <a:endParaRPr lang="en-US" sz="1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533400"/>
            <a:ext cx="8229600" cy="533400"/>
          </a:xfrm>
        </p:spPr>
        <p:txBody>
          <a:bodyPr>
            <a:normAutofit fontScale="90000"/>
          </a:bodyPr>
          <a:lstStyle/>
          <a:p>
            <a:pPr eaLnBrk="1" fontAlgn="auto" hangingPunct="1">
              <a:spcAft>
                <a:spcPts val="0"/>
              </a:spcAft>
              <a:defRPr/>
            </a:pPr>
            <a:r>
              <a:rPr sz="3200" smtClean="0"/>
              <a:t>.Net Framework</a:t>
            </a:r>
          </a:p>
        </p:txBody>
      </p:sp>
      <p:sp>
        <p:nvSpPr>
          <p:cNvPr id="53251" name="Rectangle 3"/>
          <p:cNvSpPr>
            <a:spLocks noGrp="1" noChangeArrowheads="1"/>
          </p:cNvSpPr>
          <p:nvPr>
            <p:ph idx="1"/>
          </p:nvPr>
        </p:nvSpPr>
        <p:spPr/>
        <p:txBody>
          <a:bodyPr/>
          <a:lstStyle/>
          <a:p>
            <a:pPr lvl="1" eaLnBrk="1" hangingPunct="1">
              <a:lnSpc>
                <a:spcPct val="80000"/>
              </a:lnSpc>
              <a:buFont typeface="Wingdings" pitchFamily="2" charset="2"/>
              <a:buNone/>
            </a:pPr>
            <a:r>
              <a:rPr lang="en-US" sz="2400" b="1" dirty="0" smtClean="0"/>
              <a:t>What are assemblies?</a:t>
            </a:r>
            <a:endParaRPr lang="en-US" sz="2400" dirty="0" smtClean="0"/>
          </a:p>
          <a:p>
            <a:pPr lvl="1" eaLnBrk="1" hangingPunct="1">
              <a:lnSpc>
                <a:spcPct val="80000"/>
              </a:lnSpc>
              <a:buFont typeface="Wingdings" pitchFamily="2" charset="2"/>
              <a:buNone/>
            </a:pPr>
            <a:r>
              <a:rPr lang="en-US" sz="2400" dirty="0" smtClean="0"/>
              <a:t>	An Assembly is the smallest unit of versioning, security, deployment and reusability of code in Microsoft. NET Framework. An assembly contains compiled code. </a:t>
            </a:r>
          </a:p>
          <a:p>
            <a:pPr lvl="1" eaLnBrk="1" hangingPunct="1">
              <a:lnSpc>
                <a:spcPct val="80000"/>
              </a:lnSpc>
              <a:buFont typeface="Wingdings" pitchFamily="2" charset="2"/>
              <a:buNone/>
            </a:pPr>
            <a:endParaRPr lang="en-US" sz="2400" b="1" dirty="0" smtClean="0"/>
          </a:p>
          <a:p>
            <a:pPr lvl="1" eaLnBrk="1" hangingPunct="1">
              <a:lnSpc>
                <a:spcPct val="80000"/>
              </a:lnSpc>
              <a:buFont typeface="Wingdings" pitchFamily="2" charset="2"/>
              <a:buNone/>
            </a:pPr>
            <a:r>
              <a:rPr lang="en-US" sz="2400" b="1" dirty="0" smtClean="0"/>
              <a:t>Assembly contains the followings :</a:t>
            </a:r>
          </a:p>
          <a:p>
            <a:pPr lvl="1" eaLnBrk="1" hangingPunct="1">
              <a:lnSpc>
                <a:spcPct val="80000"/>
              </a:lnSpc>
              <a:buFont typeface="Wingdings" pitchFamily="2" charset="2"/>
              <a:buNone/>
            </a:pPr>
            <a:r>
              <a:rPr lang="en-US" sz="2400" dirty="0" smtClean="0"/>
              <a:t>·         Assembly Identity –  name, version , culture , public key token</a:t>
            </a:r>
          </a:p>
          <a:p>
            <a:pPr lvl="1" eaLnBrk="1" hangingPunct="1">
              <a:lnSpc>
                <a:spcPct val="80000"/>
              </a:lnSpc>
              <a:buFont typeface="Wingdings" pitchFamily="2" charset="2"/>
              <a:buNone/>
            </a:pPr>
            <a:r>
              <a:rPr lang="en-US" sz="2400" dirty="0" smtClean="0"/>
              <a:t>·         Manifest</a:t>
            </a:r>
          </a:p>
          <a:p>
            <a:pPr lvl="1" eaLnBrk="1" hangingPunct="1">
              <a:lnSpc>
                <a:spcPct val="80000"/>
              </a:lnSpc>
              <a:buFont typeface="Wingdings" pitchFamily="2" charset="2"/>
              <a:buNone/>
            </a:pPr>
            <a:r>
              <a:rPr lang="en-US" sz="2400" dirty="0" smtClean="0"/>
              <a:t>·         Metadata</a:t>
            </a:r>
          </a:p>
          <a:p>
            <a:pPr lvl="1" eaLnBrk="1" hangingPunct="1">
              <a:lnSpc>
                <a:spcPct val="80000"/>
              </a:lnSpc>
              <a:buFont typeface="Wingdings" pitchFamily="2" charset="2"/>
              <a:buNone/>
            </a:pPr>
            <a:r>
              <a:rPr lang="en-US" sz="2400" dirty="0" smtClean="0"/>
              <a:t>·         MSIL code</a:t>
            </a:r>
          </a:p>
          <a:p>
            <a:pPr lvl="1" eaLnBrk="1" hangingPunct="1">
              <a:lnSpc>
                <a:spcPct val="80000"/>
              </a:lnSpc>
              <a:buFont typeface="Wingdings" pitchFamily="2" charset="2"/>
              <a:buNone/>
            </a:pPr>
            <a:r>
              <a:rPr lang="en-US" sz="2400" dirty="0" smtClean="0"/>
              <a:t>·         Security information</a:t>
            </a:r>
          </a:p>
          <a:p>
            <a:pPr lvl="1" eaLnBrk="1" hangingPunct="1">
              <a:lnSpc>
                <a:spcPct val="80000"/>
              </a:lnSpc>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smtClean="0"/>
              <a:t>.Net Framework</a:t>
            </a:r>
          </a:p>
        </p:txBody>
      </p:sp>
      <p:sp>
        <p:nvSpPr>
          <p:cNvPr id="54275" name="Rectangle 3"/>
          <p:cNvSpPr>
            <a:spLocks noGrp="1" noChangeArrowheads="1"/>
          </p:cNvSpPr>
          <p:nvPr>
            <p:ph idx="1"/>
          </p:nvPr>
        </p:nvSpPr>
        <p:spPr/>
        <p:txBody>
          <a:bodyPr/>
          <a:lstStyle/>
          <a:p>
            <a:pPr eaLnBrk="1" hangingPunct="1">
              <a:buFont typeface="Wingdings" pitchFamily="2" charset="2"/>
              <a:buNone/>
            </a:pPr>
            <a:r>
              <a:rPr lang="en-US" sz="2400" smtClean="0"/>
              <a:t>GAC </a:t>
            </a:r>
          </a:p>
          <a:p>
            <a:pPr eaLnBrk="1" hangingPunct="1">
              <a:buFont typeface="Wingdings" pitchFamily="2" charset="2"/>
              <a:buNone/>
            </a:pPr>
            <a:r>
              <a:rPr lang="en-US" sz="2400" smtClean="0"/>
              <a:t>	Global Assembly Cache</a:t>
            </a:r>
          </a:p>
          <a:p>
            <a:pPr eaLnBrk="1" hangingPunct="1">
              <a:buFont typeface="Wingdings" pitchFamily="2" charset="2"/>
              <a:buNone/>
            </a:pPr>
            <a:r>
              <a:rPr lang="en-US" sz="2400" smtClean="0"/>
              <a:t>Types of Assembly ?</a:t>
            </a:r>
          </a:p>
          <a:p>
            <a:pPr lvl="1" eaLnBrk="1" hangingPunct="1"/>
            <a:r>
              <a:rPr lang="en-US" sz="2000" smtClean="0"/>
              <a:t>Private /Weak </a:t>
            </a:r>
          </a:p>
          <a:p>
            <a:pPr lvl="1" eaLnBrk="1" hangingPunct="1"/>
            <a:r>
              <a:rPr lang="en-US" sz="2000" smtClean="0"/>
              <a:t>Shared / Strong </a:t>
            </a:r>
          </a:p>
          <a:p>
            <a:pPr eaLnBrk="1" hangingPunct="1"/>
            <a:r>
              <a:rPr lang="en-US" sz="2400" smtClean="0"/>
              <a:t>Advantages of Strong Signed Assemblies</a:t>
            </a:r>
          </a:p>
          <a:p>
            <a:pPr eaLnBrk="1" hangingPunct="1"/>
            <a:r>
              <a:rPr lang="en-US" sz="2400" smtClean="0"/>
              <a:t>Use of Utility ILDASM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err="1" smtClean="0"/>
              <a:t>.Net</a:t>
            </a:r>
            <a:r>
              <a:rPr smtClean="0"/>
              <a:t> Framework </a:t>
            </a:r>
            <a:endParaRPr/>
          </a:p>
        </p:txBody>
      </p:sp>
      <p:sp>
        <p:nvSpPr>
          <p:cNvPr id="55299" name="Content Placeholder 2"/>
          <p:cNvSpPr>
            <a:spLocks noGrp="1"/>
          </p:cNvSpPr>
          <p:nvPr>
            <p:ph idx="1"/>
          </p:nvPr>
        </p:nvSpPr>
        <p:spPr/>
        <p:txBody>
          <a:bodyPr/>
          <a:lstStyle/>
          <a:p>
            <a:pPr eaLnBrk="1" hangingPunct="1"/>
            <a:r>
              <a:rPr lang="en-US" sz="2400" smtClean="0"/>
              <a:t>Creating Simple .Net Application</a:t>
            </a:r>
          </a:p>
          <a:p>
            <a:pPr eaLnBrk="1" hangingPunct="1"/>
            <a:r>
              <a:rPr lang="en-US" sz="2400" smtClean="0"/>
              <a:t>Creating a DLL</a:t>
            </a:r>
          </a:p>
          <a:p>
            <a:pPr eaLnBrk="1" hangingPunct="1"/>
            <a:r>
              <a:rPr lang="en-US" sz="2400" smtClean="0"/>
              <a:t>Calling the DLL in Windows Application</a:t>
            </a:r>
          </a:p>
          <a:p>
            <a:pPr eaLnBrk="1" hangingPunct="1"/>
            <a:r>
              <a:rPr lang="en-US" sz="2400" smtClean="0"/>
              <a:t>Deploying DLL in the GAC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smtClean="0"/>
              <a:t>. Net </a:t>
            </a:r>
            <a:r>
              <a:rPr sz="4000" smtClean="0"/>
              <a:t>Framework / Architecture</a:t>
            </a:r>
          </a:p>
        </p:txBody>
      </p:sp>
      <p:sp>
        <p:nvSpPr>
          <p:cNvPr id="10243" name="Rectangle 3"/>
          <p:cNvSpPr>
            <a:spLocks noGrp="1" noChangeArrowheads="1"/>
          </p:cNvSpPr>
          <p:nvPr>
            <p:ph idx="1"/>
          </p:nvPr>
        </p:nvSpPr>
        <p:spPr/>
        <p:txBody>
          <a:bodyPr/>
          <a:lstStyle/>
          <a:p>
            <a:pPr eaLnBrk="1" hangingPunct="1"/>
            <a:r>
              <a:rPr lang="en-US" b="1" u="sng" smtClean="0"/>
              <a:t>Framework Versions</a:t>
            </a:r>
          </a:p>
          <a:p>
            <a:pPr lvl="1" eaLnBrk="1" hangingPunct="1"/>
            <a:r>
              <a:rPr lang="en-US" smtClean="0"/>
              <a:t>2.0 – Generic , Anonymous Method , Partial Class , 64Bits Support </a:t>
            </a:r>
          </a:p>
          <a:p>
            <a:pPr lvl="1" eaLnBrk="1" hangingPunct="1"/>
            <a:r>
              <a:rPr lang="en-US" smtClean="0"/>
              <a:t>3.5 – WCF , WPF , WF , Linq </a:t>
            </a:r>
          </a:p>
          <a:p>
            <a:pPr lvl="1" eaLnBrk="1" hangingPunct="1"/>
            <a:r>
              <a:rPr lang="en-US" smtClean="0"/>
              <a:t>4.0 – Improvement in 3.5 , Parallel Programming , C# New Features</a:t>
            </a:r>
          </a:p>
          <a:p>
            <a:pPr lvl="1" eaLnBrk="1" hangingPunct="1"/>
            <a:r>
              <a:rPr lang="en-US" smtClean="0"/>
              <a:t>4.5 Enhancement</a:t>
            </a:r>
          </a:p>
          <a:p>
            <a:pPr lvl="1" eaLnBrk="1" hangingPunct="1"/>
            <a:endParaRPr lang="en-US" smtClean="0"/>
          </a:p>
          <a:p>
            <a:pPr lvl="1" eaLnBrk="1" hangingPunct="1">
              <a:buFont typeface="Wingdings 2" pitchFamily="18" charset="2"/>
              <a:buNone/>
            </a:pPr>
            <a:r>
              <a:rPr lang="en-US" smtClean="0"/>
              <a:t> </a:t>
            </a:r>
          </a:p>
          <a:p>
            <a:pPr lvl="1" eaLnBrk="1" hangingPunct="1"/>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assignment </a:t>
            </a:r>
            <a:endParaRPr lang="en-US" dirty="0"/>
          </a:p>
        </p:txBody>
      </p:sp>
      <p:sp>
        <p:nvSpPr>
          <p:cNvPr id="57347" name="Content Placeholder 2"/>
          <p:cNvSpPr>
            <a:spLocks noGrp="1"/>
          </p:cNvSpPr>
          <p:nvPr>
            <p:ph idx="1"/>
          </p:nvPr>
        </p:nvSpPr>
        <p:spPr/>
        <p:txBody>
          <a:bodyPr/>
          <a:lstStyle/>
          <a:p>
            <a:r>
              <a:rPr lang="en-US" sz="2800" dirty="0" smtClean="0"/>
              <a:t>Create an assembly (class library) for calculating salary of employee. Library function will take two parameters (</a:t>
            </a:r>
            <a:r>
              <a:rPr lang="en-US" sz="2800" dirty="0" err="1" smtClean="0"/>
              <a:t>per_day_salary</a:t>
            </a:r>
            <a:r>
              <a:rPr lang="en-US" sz="2800" dirty="0" smtClean="0"/>
              <a:t> &amp; </a:t>
            </a:r>
            <a:r>
              <a:rPr lang="en-US" sz="2800" dirty="0" err="1" smtClean="0"/>
              <a:t>no_of_days</a:t>
            </a:r>
            <a:r>
              <a:rPr lang="en-US" sz="2800" dirty="0" smtClean="0"/>
              <a:t>) and function will return calculated salary value.</a:t>
            </a:r>
          </a:p>
          <a:p>
            <a:r>
              <a:rPr lang="en-US" sz="2800" dirty="0" smtClean="0"/>
              <a:t>Make this assembly as a strong assembly(sign the assembly)</a:t>
            </a:r>
          </a:p>
          <a:p>
            <a:r>
              <a:rPr lang="en-US" sz="2800" dirty="0" smtClean="0"/>
              <a:t>Deploy the assembly in the GAC (Optional)</a:t>
            </a:r>
          </a:p>
          <a:p>
            <a:r>
              <a:rPr lang="en-US" sz="2800" dirty="0" smtClean="0"/>
              <a:t>Call the assembly in Windows Forms Application and Console Application.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Delegate</a:t>
            </a:r>
            <a:endParaRPr/>
          </a:p>
        </p:txBody>
      </p:sp>
      <p:sp>
        <p:nvSpPr>
          <p:cNvPr id="61443" name="Content Placeholder 2"/>
          <p:cNvSpPr>
            <a:spLocks noGrp="1"/>
          </p:cNvSpPr>
          <p:nvPr>
            <p:ph idx="1"/>
          </p:nvPr>
        </p:nvSpPr>
        <p:spPr/>
        <p:txBody>
          <a:bodyPr/>
          <a:lstStyle/>
          <a:p>
            <a:pPr eaLnBrk="1" hangingPunct="1"/>
            <a:r>
              <a:rPr lang="en-US" dirty="0" smtClean="0"/>
              <a:t>Delegates</a:t>
            </a:r>
          </a:p>
          <a:p>
            <a:pPr eaLnBrk="1" hangingPunct="1"/>
            <a:r>
              <a:rPr lang="en-US" dirty="0" smtClean="0"/>
              <a:t>Types of Delegate</a:t>
            </a:r>
          </a:p>
          <a:p>
            <a:pPr lvl="1" eaLnBrk="1" hangingPunct="1"/>
            <a:r>
              <a:rPr lang="en-US" dirty="0" smtClean="0"/>
              <a:t>Single Cast</a:t>
            </a:r>
          </a:p>
          <a:p>
            <a:pPr lvl="1" eaLnBrk="1" hangingPunct="1"/>
            <a:r>
              <a:rPr lang="en-US" dirty="0" smtClean="0"/>
              <a:t>Multi Cast</a:t>
            </a:r>
          </a:p>
          <a:p>
            <a:pPr eaLnBrk="1" hangingPunct="1"/>
            <a:r>
              <a:rPr lang="en-US" dirty="0" smtClean="0"/>
              <a:t>Anonymous Functions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a:t>
            </a:r>
            <a:endParaRPr lang="en-US" dirty="0"/>
          </a:p>
        </p:txBody>
      </p:sp>
      <p:sp>
        <p:nvSpPr>
          <p:cNvPr id="3" name="Content Placeholder 2"/>
          <p:cNvSpPr>
            <a:spLocks noGrp="1"/>
          </p:cNvSpPr>
          <p:nvPr>
            <p:ph idx="1"/>
          </p:nvPr>
        </p:nvSpPr>
        <p:spPr/>
        <p:txBody>
          <a:bodyPr/>
          <a:lstStyle/>
          <a:p>
            <a:pPr eaLnBrk="1" hangingPunct="1"/>
            <a:r>
              <a:rPr lang="en-US" sz="2800" dirty="0" smtClean="0"/>
              <a:t>Use of Delegate</a:t>
            </a:r>
          </a:p>
          <a:p>
            <a:pPr lvl="1" eaLnBrk="1" hangingPunct="1"/>
            <a:r>
              <a:rPr lang="en-US" sz="2400" dirty="0" smtClean="0"/>
              <a:t>Event Delegation Model</a:t>
            </a:r>
          </a:p>
          <a:p>
            <a:pPr lvl="1" eaLnBrk="1" hangingPunct="1"/>
            <a:r>
              <a:rPr lang="en-US" sz="2400" dirty="0" smtClean="0"/>
              <a:t>Threads </a:t>
            </a:r>
          </a:p>
          <a:p>
            <a:pPr eaLnBrk="1" hangingPunct="1"/>
            <a:r>
              <a:rPr lang="en-US" sz="2800" dirty="0" smtClean="0"/>
              <a:t>Events</a:t>
            </a:r>
          </a:p>
          <a:p>
            <a:pPr lvl="1" eaLnBrk="1" hangingPunct="1"/>
            <a:r>
              <a:rPr lang="en-US" sz="2400" dirty="0" smtClean="0"/>
              <a:t>Custom Event and Delegate</a:t>
            </a:r>
          </a:p>
          <a:p>
            <a:pPr lvl="2" eaLnBrk="1" hangingPunct="1"/>
            <a:r>
              <a:rPr lang="en-US" sz="2000" dirty="0" smtClean="0"/>
              <a:t>Company&amp; Employees example</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err="1" smtClean="0"/>
              <a:t>.Net</a:t>
            </a:r>
            <a:r>
              <a:rPr lang="en-US" dirty="0" smtClean="0"/>
              <a:t> - </a:t>
            </a:r>
            <a:r>
              <a:rPr lang="en-US" b="1" dirty="0" smtClean="0"/>
              <a:t>Assignment</a:t>
            </a:r>
            <a:br>
              <a:rPr lang="en-US" b="1" dirty="0" smtClean="0"/>
            </a:br>
            <a:endParaRPr lang="en-US" dirty="0"/>
          </a:p>
        </p:txBody>
      </p:sp>
      <p:sp>
        <p:nvSpPr>
          <p:cNvPr id="58371" name="Content Placeholder 2"/>
          <p:cNvSpPr>
            <a:spLocks noGrp="1"/>
          </p:cNvSpPr>
          <p:nvPr>
            <p:ph idx="1"/>
          </p:nvPr>
        </p:nvSpPr>
        <p:spPr>
          <a:xfrm>
            <a:off x="304800" y="1158875"/>
            <a:ext cx="8686800" cy="5165725"/>
          </a:xfrm>
        </p:spPr>
        <p:txBody>
          <a:bodyPr/>
          <a:lstStyle/>
          <a:p>
            <a:pPr marL="0" indent="0" eaLnBrk="1" hangingPunct="1"/>
            <a:r>
              <a:rPr lang="en-US" sz="2800" dirty="0" smtClean="0"/>
              <a:t>Create a console application for managing Employees and Company.</a:t>
            </a:r>
          </a:p>
          <a:p>
            <a:pPr marL="400050" lvl="1" indent="0" eaLnBrk="1" hangingPunct="1"/>
            <a:r>
              <a:rPr lang="en-US" sz="2400" dirty="0" smtClean="0"/>
              <a:t>Employee Class ( </a:t>
            </a:r>
            <a:r>
              <a:rPr lang="en-US" sz="2400" dirty="0" err="1" smtClean="0"/>
              <a:t>EmployeeID</a:t>
            </a:r>
            <a:r>
              <a:rPr lang="en-US" sz="2400" dirty="0" smtClean="0"/>
              <a:t> , </a:t>
            </a:r>
            <a:r>
              <a:rPr lang="en-US" sz="2400" dirty="0" err="1" smtClean="0"/>
              <a:t>EmployeeName</a:t>
            </a:r>
            <a:r>
              <a:rPr lang="en-US" sz="2400" dirty="0" smtClean="0"/>
              <a:t> ,</a:t>
            </a:r>
            <a:r>
              <a:rPr lang="en-US" sz="2400" dirty="0" err="1" smtClean="0"/>
              <a:t>EmployeeCity</a:t>
            </a:r>
            <a:r>
              <a:rPr lang="en-US" sz="2400" dirty="0" smtClean="0"/>
              <a:t> , </a:t>
            </a:r>
            <a:r>
              <a:rPr lang="en-US" sz="2400" dirty="0" err="1" smtClean="0"/>
              <a:t>EmployeeAge</a:t>
            </a:r>
            <a:r>
              <a:rPr lang="en-US" sz="2400" dirty="0" smtClean="0"/>
              <a:t>)</a:t>
            </a:r>
          </a:p>
          <a:p>
            <a:pPr marL="400050" lvl="1" indent="0" eaLnBrk="1" hangingPunct="1"/>
            <a:r>
              <a:rPr lang="en-US" sz="2400" dirty="0" smtClean="0"/>
              <a:t>Company Class (List&lt;Employee&gt;)</a:t>
            </a:r>
          </a:p>
          <a:p>
            <a:pPr marL="800100" lvl="2" indent="0" eaLnBrk="1" hangingPunct="1"/>
            <a:r>
              <a:rPr lang="en-US" sz="2000" dirty="0" smtClean="0"/>
              <a:t> </a:t>
            </a:r>
            <a:r>
              <a:rPr lang="en-US" sz="2000" dirty="0" err="1" smtClean="0"/>
              <a:t>AddEmployee</a:t>
            </a:r>
            <a:r>
              <a:rPr lang="en-US" sz="2000" dirty="0" smtClean="0"/>
              <a:t> (Employee),</a:t>
            </a:r>
            <a:r>
              <a:rPr lang="en-US" sz="2000" dirty="0" err="1" smtClean="0"/>
              <a:t>SearchEmployee</a:t>
            </a:r>
            <a:r>
              <a:rPr lang="en-US" sz="2000" dirty="0" smtClean="0"/>
              <a:t>(</a:t>
            </a:r>
            <a:r>
              <a:rPr lang="en-US" sz="2000" dirty="0" err="1" smtClean="0"/>
              <a:t>EmpID</a:t>
            </a:r>
            <a:r>
              <a:rPr lang="en-US" sz="2000" dirty="0" smtClean="0"/>
              <a:t>)</a:t>
            </a:r>
          </a:p>
          <a:p>
            <a:pPr marL="800100" lvl="2" indent="0" eaLnBrk="1" hangingPunct="1"/>
            <a:r>
              <a:rPr lang="en-US" sz="2000" dirty="0" err="1" smtClean="0"/>
              <a:t>RemoveEmployee</a:t>
            </a:r>
            <a:r>
              <a:rPr lang="en-US" sz="2000" dirty="0" smtClean="0"/>
              <a:t>(</a:t>
            </a:r>
            <a:r>
              <a:rPr lang="en-US" sz="2000" dirty="0" err="1" smtClean="0"/>
              <a:t>EmpID</a:t>
            </a:r>
            <a:r>
              <a:rPr lang="en-US" sz="2000" dirty="0" smtClean="0"/>
              <a:t>),</a:t>
            </a:r>
            <a:r>
              <a:rPr lang="en-US" sz="2000" dirty="0" err="1" smtClean="0"/>
              <a:t>ShowEmployees</a:t>
            </a:r>
            <a:r>
              <a:rPr lang="en-US" sz="2000" dirty="0" smtClean="0"/>
              <a:t>()</a:t>
            </a:r>
          </a:p>
          <a:p>
            <a:pPr marL="400050" lvl="1" indent="0" eaLnBrk="1" hangingPunct="1"/>
            <a:r>
              <a:rPr lang="en-US" sz="2400" dirty="0" err="1" smtClean="0"/>
              <a:t>EmployeeID</a:t>
            </a:r>
            <a:r>
              <a:rPr lang="en-US" sz="2400" dirty="0" smtClean="0"/>
              <a:t> must be auto generated </a:t>
            </a:r>
          </a:p>
          <a:p>
            <a:pPr marL="400050" lvl="1" indent="0" eaLnBrk="1" hangingPunct="1"/>
            <a:r>
              <a:rPr lang="en-US" sz="2400" dirty="0" smtClean="0"/>
              <a:t>Use a Generic List for storing employee objects</a:t>
            </a:r>
          </a:p>
          <a:p>
            <a:pPr marL="400050" lvl="1" indent="0" eaLnBrk="1" hangingPunct="1"/>
            <a:r>
              <a:rPr lang="en-US" sz="2400" dirty="0" smtClean="0">
                <a:solidFill>
                  <a:srgbClr val="FF0000"/>
                </a:solidFill>
              </a:rPr>
              <a:t>Implement Delegate - Event in the above assignment.</a:t>
            </a:r>
          </a:p>
          <a:p>
            <a:pPr marL="400050" lvl="1" indent="0" eaLnBrk="1" hangingPunct="1"/>
            <a:r>
              <a:rPr lang="en-US" sz="2400" dirty="0" smtClean="0">
                <a:solidFill>
                  <a:srgbClr val="FF0000"/>
                </a:solidFill>
              </a:rPr>
              <a:t>Add a function in the Employee class – </a:t>
            </a:r>
            <a:r>
              <a:rPr lang="en-US" sz="2400" dirty="0" err="1" smtClean="0">
                <a:solidFill>
                  <a:srgbClr val="FF0000"/>
                </a:solidFill>
              </a:rPr>
              <a:t>TakeLeave</a:t>
            </a:r>
            <a:endParaRPr lang="en-US" sz="2400" dirty="0" smtClean="0">
              <a:solidFill>
                <a:srgbClr val="FF0000"/>
              </a:solidFill>
            </a:endParaRPr>
          </a:p>
          <a:p>
            <a:pPr marL="400050" lvl="1" indent="0" eaLnBrk="1" hangingPunct="1"/>
            <a:r>
              <a:rPr lang="en-US" sz="2400" dirty="0" smtClean="0">
                <a:solidFill>
                  <a:srgbClr val="FF0000"/>
                </a:solidFill>
              </a:rPr>
              <a:t>Add an event handler function in the Company class.</a:t>
            </a:r>
          </a:p>
          <a:p>
            <a:pPr marL="0" indent="0" eaLnBrk="1" hangingPunct="1"/>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err="1" smtClean="0"/>
              <a:t>.Net</a:t>
            </a:r>
            <a:r>
              <a:rPr lang="en-US" dirty="0" smtClean="0"/>
              <a:t> - </a:t>
            </a:r>
            <a:r>
              <a:rPr lang="en-US" b="1" dirty="0" smtClean="0"/>
              <a:t>Assignment</a:t>
            </a:r>
            <a:br>
              <a:rPr lang="en-US" b="1" dirty="0" smtClean="0"/>
            </a:br>
            <a:endParaRPr lang="en-US" dirty="0"/>
          </a:p>
        </p:txBody>
      </p:sp>
      <p:sp>
        <p:nvSpPr>
          <p:cNvPr id="58371" name="Content Placeholder 2"/>
          <p:cNvSpPr>
            <a:spLocks noGrp="1"/>
          </p:cNvSpPr>
          <p:nvPr>
            <p:ph idx="1"/>
          </p:nvPr>
        </p:nvSpPr>
        <p:spPr>
          <a:xfrm>
            <a:off x="304800" y="1158875"/>
            <a:ext cx="8686800" cy="5165725"/>
          </a:xfrm>
        </p:spPr>
        <p:txBody>
          <a:bodyPr/>
          <a:lstStyle/>
          <a:p>
            <a:pPr marL="0" indent="0" eaLnBrk="1" hangingPunct="1"/>
            <a:r>
              <a:rPr lang="en-US" sz="2800" dirty="0" smtClean="0"/>
              <a:t>Create a console application for managing Students and College.</a:t>
            </a:r>
          </a:p>
          <a:p>
            <a:pPr marL="400050" lvl="1" indent="0" eaLnBrk="1" hangingPunct="1"/>
            <a:r>
              <a:rPr lang="en-US" sz="2400" dirty="0" smtClean="0"/>
              <a:t>Student Class ( </a:t>
            </a:r>
            <a:r>
              <a:rPr lang="en-US" sz="2400" dirty="0" err="1" smtClean="0"/>
              <a:t>StudentID</a:t>
            </a:r>
            <a:r>
              <a:rPr lang="en-US" sz="2400" dirty="0" smtClean="0"/>
              <a:t> , </a:t>
            </a:r>
            <a:r>
              <a:rPr lang="en-US" sz="2400" dirty="0" err="1" smtClean="0"/>
              <a:t>StudentName</a:t>
            </a:r>
            <a:r>
              <a:rPr lang="en-US" sz="2400" dirty="0" smtClean="0"/>
              <a:t> )</a:t>
            </a:r>
          </a:p>
          <a:p>
            <a:pPr marL="400050" lvl="1" indent="0" eaLnBrk="1" hangingPunct="1"/>
            <a:r>
              <a:rPr lang="en-US" sz="2400" dirty="0" smtClean="0"/>
              <a:t>College Class (List&lt;Student&gt;)</a:t>
            </a:r>
          </a:p>
          <a:p>
            <a:pPr marL="800100" lvl="2" indent="0" eaLnBrk="1" hangingPunct="1"/>
            <a:r>
              <a:rPr lang="en-US" sz="2000" dirty="0" smtClean="0"/>
              <a:t> </a:t>
            </a:r>
            <a:r>
              <a:rPr lang="en-US" dirty="0" err="1" smtClean="0"/>
              <a:t>AddStudent</a:t>
            </a:r>
            <a:r>
              <a:rPr lang="en-US" dirty="0" smtClean="0"/>
              <a:t> (Student),</a:t>
            </a:r>
            <a:r>
              <a:rPr lang="en-US" dirty="0" err="1" smtClean="0"/>
              <a:t>SearchStudent</a:t>
            </a:r>
            <a:r>
              <a:rPr lang="en-US" dirty="0" smtClean="0"/>
              <a:t>(</a:t>
            </a:r>
            <a:r>
              <a:rPr lang="en-US" dirty="0" err="1" smtClean="0"/>
              <a:t>StudentID</a:t>
            </a:r>
            <a:r>
              <a:rPr lang="en-US" dirty="0" smtClean="0"/>
              <a:t>)</a:t>
            </a:r>
            <a:endParaRPr lang="en-US" sz="2000" dirty="0" smtClean="0"/>
          </a:p>
          <a:p>
            <a:pPr marL="400050" lvl="1" indent="0" eaLnBrk="1" hangingPunct="1"/>
            <a:r>
              <a:rPr lang="en-US" sz="2400" dirty="0" smtClean="0"/>
              <a:t>Use a Generic List for storing Student objects</a:t>
            </a:r>
          </a:p>
          <a:p>
            <a:pPr marL="400050" lvl="1" indent="0" eaLnBrk="1" hangingPunct="1"/>
            <a:r>
              <a:rPr lang="en-US" sz="2400" dirty="0" smtClean="0"/>
              <a:t>Implement Delegate - Event.</a:t>
            </a:r>
          </a:p>
          <a:p>
            <a:pPr marL="400050" lvl="1" indent="0" eaLnBrk="1" hangingPunct="1"/>
            <a:r>
              <a:rPr lang="en-US" sz="2400" dirty="0" smtClean="0"/>
              <a:t>Add a function in the Student class – </a:t>
            </a:r>
            <a:r>
              <a:rPr lang="en-US" sz="2400" dirty="0" err="1" smtClean="0"/>
              <a:t>LeaveRequest</a:t>
            </a:r>
            <a:r>
              <a:rPr lang="en-US" sz="2400" dirty="0" smtClean="0"/>
              <a:t>(</a:t>
            </a:r>
            <a:r>
              <a:rPr lang="en-US" sz="2400" dirty="0" err="1" smtClean="0"/>
              <a:t>StudentID</a:t>
            </a:r>
            <a:r>
              <a:rPr lang="en-US" sz="2400" dirty="0" smtClean="0"/>
              <a:t> ,Reason)</a:t>
            </a:r>
          </a:p>
          <a:p>
            <a:pPr marL="400050" lvl="1" indent="0" eaLnBrk="1" hangingPunct="1"/>
            <a:r>
              <a:rPr lang="en-US" sz="2400" dirty="0" smtClean="0"/>
              <a:t>Add an event handler function in the College class.</a:t>
            </a:r>
          </a:p>
          <a:p>
            <a:pPr marL="0" indent="0" eaLnBrk="1" hangingPunct="1"/>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endParaRPr lang="en-US" dirty="0"/>
          </a:p>
        </p:txBody>
      </p:sp>
      <p:sp>
        <p:nvSpPr>
          <p:cNvPr id="65539" name="Content Placeholder 2"/>
          <p:cNvSpPr>
            <a:spLocks noGrp="1"/>
          </p:cNvSpPr>
          <p:nvPr>
            <p:ph idx="1"/>
          </p:nvPr>
        </p:nvSpPr>
        <p:spPr>
          <a:xfrm>
            <a:off x="304800" y="1143000"/>
            <a:ext cx="8686800" cy="5486400"/>
          </a:xfrm>
        </p:spPr>
        <p:txBody>
          <a:bodyPr/>
          <a:lstStyle/>
          <a:p>
            <a:r>
              <a:rPr lang="en-US" smtClean="0"/>
              <a:t>Threads</a:t>
            </a:r>
          </a:p>
          <a:p>
            <a:pPr lvl="1"/>
            <a:r>
              <a:rPr lang="en-US" smtClean="0"/>
              <a:t>A </a:t>
            </a:r>
            <a:r>
              <a:rPr lang="en-US" i="1" smtClean="0"/>
              <a:t>thread</a:t>
            </a:r>
            <a:r>
              <a:rPr lang="en-US" smtClean="0"/>
              <a:t> is </a:t>
            </a:r>
            <a:r>
              <a:rPr lang="en-US" i="1" smtClean="0">
                <a:solidFill>
                  <a:srgbClr val="FF0000"/>
                </a:solidFill>
              </a:rPr>
              <a:t>a single execution sequential flow of control </a:t>
            </a:r>
            <a:r>
              <a:rPr lang="en-US" smtClean="0"/>
              <a:t>within a program.</a:t>
            </a:r>
          </a:p>
          <a:p>
            <a:pPr lvl="1"/>
            <a:r>
              <a:rPr lang="en-US" smtClean="0"/>
              <a:t>A </a:t>
            </a:r>
            <a:r>
              <a:rPr lang="en-US" i="1" smtClean="0"/>
              <a:t>thread</a:t>
            </a:r>
            <a:r>
              <a:rPr lang="en-US" smtClean="0"/>
              <a:t> is an independent execution path.</a:t>
            </a:r>
          </a:p>
          <a:p>
            <a:pPr lvl="1"/>
            <a:r>
              <a:rPr lang="en-US" smtClean="0"/>
              <a:t>A </a:t>
            </a:r>
            <a:r>
              <a:rPr lang="en-US" i="1" smtClean="0"/>
              <a:t>thread</a:t>
            </a:r>
            <a:r>
              <a:rPr lang="en-US" smtClean="0"/>
              <a:t> is the entity within a process that can be scheduled for execution.</a:t>
            </a:r>
          </a:p>
          <a:p>
            <a:pPr lvl="1"/>
            <a:r>
              <a:rPr lang="en-US" smtClean="0"/>
              <a:t>A </a:t>
            </a:r>
            <a:r>
              <a:rPr lang="en-US" i="1" smtClean="0"/>
              <a:t>process</a:t>
            </a:r>
            <a:r>
              <a:rPr lang="en-US" smtClean="0"/>
              <a:t>, in the simplest terms, is an executing program. One or more threads run in the context of the process. A </a:t>
            </a:r>
            <a:r>
              <a:rPr lang="en-US" i="1" smtClean="0"/>
              <a:t>thread</a:t>
            </a:r>
            <a:r>
              <a:rPr lang="en-US" smtClean="0"/>
              <a:t> is the basic unit to which the operating system allocates processor time.</a:t>
            </a:r>
          </a:p>
          <a:p>
            <a:pPr lvl="1">
              <a:buFont typeface="Wingdings 2" pitchFamily="18" charset="2"/>
              <a:buNone/>
            </a:pPr>
            <a:r>
              <a:rPr lang="en-US" sz="2400" smtClean="0"/>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Thread</a:t>
            </a:r>
            <a:r>
              <a:rPr lang="en-US" dirty="0" smtClean="0"/>
              <a:t>s</a:t>
            </a:r>
            <a:endParaRPr/>
          </a:p>
        </p:txBody>
      </p:sp>
      <p:sp>
        <p:nvSpPr>
          <p:cNvPr id="66563" name="Content Placeholder 2"/>
          <p:cNvSpPr>
            <a:spLocks noGrp="1"/>
          </p:cNvSpPr>
          <p:nvPr>
            <p:ph idx="1"/>
          </p:nvPr>
        </p:nvSpPr>
        <p:spPr/>
        <p:txBody>
          <a:bodyPr/>
          <a:lstStyle/>
          <a:p>
            <a:pPr eaLnBrk="1" hangingPunct="1"/>
            <a:r>
              <a:rPr lang="en-US" smtClean="0"/>
              <a:t>Introduction to Thread</a:t>
            </a:r>
          </a:p>
          <a:p>
            <a:pPr lvl="1" eaLnBrk="1" hangingPunct="1"/>
            <a:r>
              <a:rPr lang="en-US" smtClean="0"/>
              <a:t>Single Threaded App </a:t>
            </a:r>
          </a:p>
          <a:p>
            <a:pPr lvl="2" eaLnBrk="1" hangingPunct="1"/>
            <a:r>
              <a:rPr lang="en-US" smtClean="0"/>
              <a:t>Main Thread Only</a:t>
            </a:r>
          </a:p>
          <a:p>
            <a:pPr lvl="1" eaLnBrk="1" hangingPunct="1"/>
            <a:r>
              <a:rPr lang="en-US" smtClean="0"/>
              <a:t>Multi Threaded App</a:t>
            </a:r>
          </a:p>
          <a:p>
            <a:pPr eaLnBrk="1" hangingPunct="1"/>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smtClean="0"/>
              <a:t>Thread</a:t>
            </a:r>
            <a:r>
              <a:rPr lang="en-US" dirty="0" smtClean="0"/>
              <a:t>s</a:t>
            </a:r>
            <a:endParaRPr smtClean="0"/>
          </a:p>
        </p:txBody>
      </p:sp>
      <p:sp>
        <p:nvSpPr>
          <p:cNvPr id="67587" name="Rectangle 3"/>
          <p:cNvSpPr>
            <a:spLocks noGrp="1" noChangeArrowheads="1"/>
          </p:cNvSpPr>
          <p:nvPr>
            <p:ph idx="1"/>
          </p:nvPr>
        </p:nvSpPr>
        <p:spPr/>
        <p:txBody>
          <a:bodyPr/>
          <a:lstStyle/>
          <a:p>
            <a:pPr eaLnBrk="1" hangingPunct="1"/>
            <a:r>
              <a:rPr lang="en-US" smtClean="0"/>
              <a:t>Life cycle of a Thread</a:t>
            </a:r>
          </a:p>
          <a:p>
            <a:pPr eaLnBrk="1" hangingPunct="1">
              <a:buFont typeface="Wingdings" pitchFamily="2" charset="2"/>
              <a:buNone/>
            </a:pPr>
            <a:endParaRPr lang="en-US" smtClean="0"/>
          </a:p>
        </p:txBody>
      </p:sp>
      <p:sp>
        <p:nvSpPr>
          <p:cNvPr id="67588" name="Text Box 4"/>
          <p:cNvSpPr txBox="1">
            <a:spLocks noChangeArrowheads="1"/>
          </p:cNvSpPr>
          <p:nvPr/>
        </p:nvSpPr>
        <p:spPr bwMode="auto">
          <a:xfrm>
            <a:off x="685800" y="5181600"/>
            <a:ext cx="1143000" cy="366713"/>
          </a:xfrm>
          <a:prstGeom prst="rect">
            <a:avLst/>
          </a:prstGeom>
          <a:noFill/>
          <a:ln w="9525">
            <a:noFill/>
            <a:miter lim="800000"/>
            <a:headEnd/>
            <a:tailEnd/>
          </a:ln>
        </p:spPr>
        <p:txBody>
          <a:bodyPr>
            <a:spAutoFit/>
          </a:bodyPr>
          <a:lstStyle/>
          <a:p>
            <a:pPr>
              <a:spcBef>
                <a:spcPct val="50000"/>
              </a:spcBef>
            </a:pPr>
            <a:endParaRPr lang="en-US"/>
          </a:p>
        </p:txBody>
      </p:sp>
      <p:sp>
        <p:nvSpPr>
          <p:cNvPr id="67589" name="Text Box 5"/>
          <p:cNvSpPr txBox="1">
            <a:spLocks noChangeArrowheads="1"/>
          </p:cNvSpPr>
          <p:nvPr/>
        </p:nvSpPr>
        <p:spPr bwMode="auto">
          <a:xfrm>
            <a:off x="457200" y="5638800"/>
            <a:ext cx="1371600" cy="376238"/>
          </a:xfrm>
          <a:prstGeom prst="rect">
            <a:avLst/>
          </a:prstGeom>
          <a:noFill/>
          <a:ln w="9525">
            <a:solidFill>
              <a:schemeClr val="tx1"/>
            </a:solidFill>
            <a:miter lim="800000"/>
            <a:headEnd/>
            <a:tailEnd/>
          </a:ln>
        </p:spPr>
        <p:txBody>
          <a:bodyPr>
            <a:spAutoFit/>
          </a:bodyPr>
          <a:lstStyle/>
          <a:p>
            <a:pPr>
              <a:spcBef>
                <a:spcPct val="50000"/>
              </a:spcBef>
            </a:pPr>
            <a:r>
              <a:rPr lang="en-US"/>
              <a:t>Thread </a:t>
            </a:r>
          </a:p>
        </p:txBody>
      </p:sp>
      <p:sp>
        <p:nvSpPr>
          <p:cNvPr id="67590" name="Text Box 6"/>
          <p:cNvSpPr txBox="1">
            <a:spLocks noChangeArrowheads="1"/>
          </p:cNvSpPr>
          <p:nvPr/>
        </p:nvSpPr>
        <p:spPr bwMode="auto">
          <a:xfrm>
            <a:off x="457200" y="2667000"/>
            <a:ext cx="1371600" cy="376238"/>
          </a:xfrm>
          <a:prstGeom prst="rect">
            <a:avLst/>
          </a:prstGeom>
          <a:noFill/>
          <a:ln w="9525">
            <a:solidFill>
              <a:schemeClr val="tx1"/>
            </a:solidFill>
            <a:miter lim="800000"/>
            <a:headEnd/>
            <a:tailEnd/>
          </a:ln>
        </p:spPr>
        <p:txBody>
          <a:bodyPr>
            <a:spAutoFit/>
          </a:bodyPr>
          <a:lstStyle/>
          <a:p>
            <a:pPr>
              <a:spcBef>
                <a:spcPct val="50000"/>
              </a:spcBef>
            </a:pPr>
            <a:r>
              <a:rPr lang="en-US"/>
              <a:t>Start</a:t>
            </a:r>
          </a:p>
        </p:txBody>
      </p:sp>
      <p:sp>
        <p:nvSpPr>
          <p:cNvPr id="67591" name="Text Box 7"/>
          <p:cNvSpPr txBox="1">
            <a:spLocks noChangeArrowheads="1"/>
          </p:cNvSpPr>
          <p:nvPr/>
        </p:nvSpPr>
        <p:spPr bwMode="auto">
          <a:xfrm>
            <a:off x="2743200" y="2667000"/>
            <a:ext cx="1371600" cy="376238"/>
          </a:xfrm>
          <a:prstGeom prst="rect">
            <a:avLst/>
          </a:prstGeom>
          <a:noFill/>
          <a:ln w="9525">
            <a:solidFill>
              <a:schemeClr val="tx1"/>
            </a:solidFill>
            <a:miter lim="800000"/>
            <a:headEnd/>
            <a:tailEnd/>
          </a:ln>
        </p:spPr>
        <p:txBody>
          <a:bodyPr>
            <a:spAutoFit/>
          </a:bodyPr>
          <a:lstStyle/>
          <a:p>
            <a:pPr>
              <a:spcBef>
                <a:spcPct val="50000"/>
              </a:spcBef>
            </a:pPr>
            <a:r>
              <a:rPr lang="en-US"/>
              <a:t>Sleep</a:t>
            </a:r>
          </a:p>
        </p:txBody>
      </p:sp>
      <p:sp>
        <p:nvSpPr>
          <p:cNvPr id="67592" name="Text Box 8"/>
          <p:cNvSpPr txBox="1">
            <a:spLocks noChangeArrowheads="1"/>
          </p:cNvSpPr>
          <p:nvPr/>
        </p:nvSpPr>
        <p:spPr bwMode="auto">
          <a:xfrm>
            <a:off x="5029200" y="2667000"/>
            <a:ext cx="1905000" cy="314325"/>
          </a:xfrm>
          <a:prstGeom prst="rect">
            <a:avLst/>
          </a:prstGeom>
          <a:noFill/>
          <a:ln w="9525">
            <a:solidFill>
              <a:schemeClr val="tx1"/>
            </a:solidFill>
            <a:miter lim="800000"/>
            <a:headEnd/>
            <a:tailEnd/>
          </a:ln>
        </p:spPr>
        <p:txBody>
          <a:bodyPr>
            <a:spAutoFit/>
          </a:bodyPr>
          <a:lstStyle/>
          <a:p>
            <a:pPr>
              <a:spcBef>
                <a:spcPct val="50000"/>
              </a:spcBef>
            </a:pPr>
            <a:r>
              <a:rPr lang="en-US" sz="1400"/>
              <a:t>Time Exp/Int Thread</a:t>
            </a:r>
          </a:p>
        </p:txBody>
      </p:sp>
      <p:sp>
        <p:nvSpPr>
          <p:cNvPr id="67593" name="Text Box 9"/>
          <p:cNvSpPr txBox="1">
            <a:spLocks noChangeArrowheads="1"/>
          </p:cNvSpPr>
          <p:nvPr/>
        </p:nvSpPr>
        <p:spPr bwMode="auto">
          <a:xfrm>
            <a:off x="7391400" y="2667000"/>
            <a:ext cx="1371600" cy="1201738"/>
          </a:xfrm>
          <a:prstGeom prst="rect">
            <a:avLst/>
          </a:prstGeom>
          <a:noFill/>
          <a:ln w="9525">
            <a:solidFill>
              <a:schemeClr val="tx1"/>
            </a:solidFill>
            <a:miter lim="800000"/>
            <a:headEnd/>
            <a:tailEnd/>
          </a:ln>
        </p:spPr>
        <p:txBody>
          <a:bodyPr>
            <a:spAutoFit/>
          </a:bodyPr>
          <a:lstStyle/>
          <a:p>
            <a:pPr>
              <a:spcBef>
                <a:spcPct val="50000"/>
              </a:spcBef>
            </a:pPr>
            <a:endParaRPr lang="en-US"/>
          </a:p>
          <a:p>
            <a:pPr>
              <a:spcBef>
                <a:spcPct val="50000"/>
              </a:spcBef>
            </a:pPr>
            <a:r>
              <a:rPr lang="en-US"/>
              <a:t>START</a:t>
            </a:r>
          </a:p>
          <a:p>
            <a:pPr>
              <a:spcBef>
                <a:spcPct val="50000"/>
              </a:spcBef>
            </a:pPr>
            <a:endParaRPr lang="en-US"/>
          </a:p>
        </p:txBody>
      </p:sp>
      <p:sp>
        <p:nvSpPr>
          <p:cNvPr id="67594" name="Text Box 10"/>
          <p:cNvSpPr txBox="1">
            <a:spLocks noChangeArrowheads="1"/>
          </p:cNvSpPr>
          <p:nvPr/>
        </p:nvSpPr>
        <p:spPr bwMode="auto">
          <a:xfrm>
            <a:off x="2743200" y="3433763"/>
            <a:ext cx="1371600" cy="376237"/>
          </a:xfrm>
          <a:prstGeom prst="rect">
            <a:avLst/>
          </a:prstGeom>
          <a:noFill/>
          <a:ln w="9525">
            <a:solidFill>
              <a:schemeClr val="tx1"/>
            </a:solidFill>
            <a:miter lim="800000"/>
            <a:headEnd/>
            <a:tailEnd/>
          </a:ln>
        </p:spPr>
        <p:txBody>
          <a:bodyPr>
            <a:spAutoFit/>
          </a:bodyPr>
          <a:lstStyle/>
          <a:p>
            <a:pPr>
              <a:spcBef>
                <a:spcPct val="50000"/>
              </a:spcBef>
            </a:pPr>
            <a:r>
              <a:rPr lang="en-US"/>
              <a:t>Suspend</a:t>
            </a:r>
          </a:p>
        </p:txBody>
      </p:sp>
      <p:sp>
        <p:nvSpPr>
          <p:cNvPr id="67595" name="Text Box 11"/>
          <p:cNvSpPr txBox="1">
            <a:spLocks noChangeArrowheads="1"/>
          </p:cNvSpPr>
          <p:nvPr/>
        </p:nvSpPr>
        <p:spPr bwMode="auto">
          <a:xfrm>
            <a:off x="2743200" y="4191000"/>
            <a:ext cx="1371600" cy="376238"/>
          </a:xfrm>
          <a:prstGeom prst="rect">
            <a:avLst/>
          </a:prstGeom>
          <a:noFill/>
          <a:ln w="9525">
            <a:solidFill>
              <a:schemeClr val="tx1"/>
            </a:solidFill>
            <a:miter lim="800000"/>
            <a:headEnd/>
            <a:tailEnd/>
          </a:ln>
        </p:spPr>
        <p:txBody>
          <a:bodyPr>
            <a:spAutoFit/>
          </a:bodyPr>
          <a:lstStyle/>
          <a:p>
            <a:pPr>
              <a:spcBef>
                <a:spcPct val="50000"/>
              </a:spcBef>
            </a:pPr>
            <a:r>
              <a:rPr lang="en-US"/>
              <a:t>Abort</a:t>
            </a:r>
          </a:p>
        </p:txBody>
      </p:sp>
      <p:sp>
        <p:nvSpPr>
          <p:cNvPr id="67596" name="Text Box 12"/>
          <p:cNvSpPr txBox="1">
            <a:spLocks noChangeArrowheads="1"/>
          </p:cNvSpPr>
          <p:nvPr/>
        </p:nvSpPr>
        <p:spPr bwMode="auto">
          <a:xfrm>
            <a:off x="2743200" y="4957763"/>
            <a:ext cx="1371600" cy="314325"/>
          </a:xfrm>
          <a:prstGeom prst="rect">
            <a:avLst/>
          </a:prstGeom>
          <a:noFill/>
          <a:ln w="9525">
            <a:solidFill>
              <a:schemeClr val="tx1"/>
            </a:solidFill>
            <a:miter lim="800000"/>
            <a:headEnd/>
            <a:tailEnd/>
          </a:ln>
        </p:spPr>
        <p:txBody>
          <a:bodyPr>
            <a:spAutoFit/>
          </a:bodyPr>
          <a:lstStyle/>
          <a:p>
            <a:pPr>
              <a:spcBef>
                <a:spcPct val="50000"/>
              </a:spcBef>
            </a:pPr>
            <a:r>
              <a:rPr lang="en-US" sz="1400"/>
              <a:t>Work Complete</a:t>
            </a:r>
          </a:p>
        </p:txBody>
      </p:sp>
      <p:sp>
        <p:nvSpPr>
          <p:cNvPr id="67597" name="Text Box 13"/>
          <p:cNvSpPr txBox="1">
            <a:spLocks noChangeArrowheads="1"/>
          </p:cNvSpPr>
          <p:nvPr/>
        </p:nvSpPr>
        <p:spPr bwMode="auto">
          <a:xfrm>
            <a:off x="5029200" y="3429000"/>
            <a:ext cx="1371600" cy="376238"/>
          </a:xfrm>
          <a:prstGeom prst="rect">
            <a:avLst/>
          </a:prstGeom>
          <a:noFill/>
          <a:ln w="9525">
            <a:solidFill>
              <a:schemeClr val="tx1"/>
            </a:solidFill>
            <a:miter lim="800000"/>
            <a:headEnd/>
            <a:tailEnd/>
          </a:ln>
        </p:spPr>
        <p:txBody>
          <a:bodyPr>
            <a:spAutoFit/>
          </a:bodyPr>
          <a:lstStyle/>
          <a:p>
            <a:pPr>
              <a:spcBef>
                <a:spcPct val="50000"/>
              </a:spcBef>
            </a:pPr>
            <a:r>
              <a:rPr lang="en-US"/>
              <a:t>Resume</a:t>
            </a:r>
          </a:p>
        </p:txBody>
      </p:sp>
      <p:sp>
        <p:nvSpPr>
          <p:cNvPr id="67598" name="Text Box 14"/>
          <p:cNvSpPr txBox="1">
            <a:spLocks noChangeArrowheads="1"/>
          </p:cNvSpPr>
          <p:nvPr/>
        </p:nvSpPr>
        <p:spPr bwMode="auto">
          <a:xfrm>
            <a:off x="6477000" y="5491163"/>
            <a:ext cx="2209800" cy="376237"/>
          </a:xfrm>
          <a:prstGeom prst="rect">
            <a:avLst/>
          </a:prstGeom>
          <a:noFill/>
          <a:ln w="9525">
            <a:solidFill>
              <a:schemeClr val="tx1"/>
            </a:solidFill>
            <a:miter lim="800000"/>
            <a:headEnd/>
            <a:tailEnd/>
          </a:ln>
        </p:spPr>
        <p:txBody>
          <a:bodyPr>
            <a:spAutoFit/>
          </a:bodyPr>
          <a:lstStyle/>
          <a:p>
            <a:pPr>
              <a:spcBef>
                <a:spcPct val="50000"/>
              </a:spcBef>
            </a:pPr>
            <a:r>
              <a:rPr lang="en-US"/>
              <a:t>Thread Stop</a:t>
            </a:r>
          </a:p>
        </p:txBody>
      </p:sp>
      <p:sp>
        <p:nvSpPr>
          <p:cNvPr id="67599" name="Line 15"/>
          <p:cNvSpPr>
            <a:spLocks noChangeShapeType="1"/>
          </p:cNvSpPr>
          <p:nvPr/>
        </p:nvSpPr>
        <p:spPr bwMode="auto">
          <a:xfrm flipV="1">
            <a:off x="1066800" y="3200400"/>
            <a:ext cx="0" cy="2362200"/>
          </a:xfrm>
          <a:prstGeom prst="line">
            <a:avLst/>
          </a:prstGeom>
          <a:noFill/>
          <a:ln w="9525">
            <a:solidFill>
              <a:schemeClr val="tx1"/>
            </a:solidFill>
            <a:round/>
            <a:headEnd/>
            <a:tailEnd type="triangle" w="med" len="med"/>
          </a:ln>
        </p:spPr>
        <p:txBody>
          <a:bodyPr/>
          <a:lstStyle/>
          <a:p>
            <a:endParaRPr lang="en-US"/>
          </a:p>
        </p:txBody>
      </p:sp>
      <p:sp>
        <p:nvSpPr>
          <p:cNvPr id="67600" name="Line 16"/>
          <p:cNvSpPr>
            <a:spLocks noChangeShapeType="1"/>
          </p:cNvSpPr>
          <p:nvPr/>
        </p:nvSpPr>
        <p:spPr bwMode="auto">
          <a:xfrm>
            <a:off x="1905000" y="2819400"/>
            <a:ext cx="762000" cy="0"/>
          </a:xfrm>
          <a:prstGeom prst="line">
            <a:avLst/>
          </a:prstGeom>
          <a:noFill/>
          <a:ln w="9525">
            <a:solidFill>
              <a:schemeClr val="tx1"/>
            </a:solidFill>
            <a:round/>
            <a:headEnd/>
            <a:tailEnd type="triangle" w="med" len="med"/>
          </a:ln>
        </p:spPr>
        <p:txBody>
          <a:bodyPr/>
          <a:lstStyle/>
          <a:p>
            <a:endParaRPr lang="en-US"/>
          </a:p>
        </p:txBody>
      </p:sp>
      <p:sp>
        <p:nvSpPr>
          <p:cNvPr id="67601" name="Line 17"/>
          <p:cNvSpPr>
            <a:spLocks noChangeShapeType="1"/>
          </p:cNvSpPr>
          <p:nvPr/>
        </p:nvSpPr>
        <p:spPr bwMode="auto">
          <a:xfrm>
            <a:off x="4267200" y="2819400"/>
            <a:ext cx="609600" cy="0"/>
          </a:xfrm>
          <a:prstGeom prst="line">
            <a:avLst/>
          </a:prstGeom>
          <a:noFill/>
          <a:ln w="9525">
            <a:solidFill>
              <a:schemeClr val="tx1"/>
            </a:solidFill>
            <a:round/>
            <a:headEnd/>
            <a:tailEnd type="triangle" w="med" len="med"/>
          </a:ln>
        </p:spPr>
        <p:txBody>
          <a:bodyPr/>
          <a:lstStyle/>
          <a:p>
            <a:endParaRPr lang="en-US"/>
          </a:p>
        </p:txBody>
      </p:sp>
      <p:sp>
        <p:nvSpPr>
          <p:cNvPr id="67602" name="Line 18"/>
          <p:cNvSpPr>
            <a:spLocks noChangeShapeType="1"/>
          </p:cNvSpPr>
          <p:nvPr/>
        </p:nvSpPr>
        <p:spPr bwMode="auto">
          <a:xfrm>
            <a:off x="7010400" y="2819400"/>
            <a:ext cx="381000" cy="0"/>
          </a:xfrm>
          <a:prstGeom prst="line">
            <a:avLst/>
          </a:prstGeom>
          <a:noFill/>
          <a:ln w="9525">
            <a:solidFill>
              <a:schemeClr val="tx1"/>
            </a:solidFill>
            <a:round/>
            <a:headEnd/>
            <a:tailEnd type="triangle" w="med" len="med"/>
          </a:ln>
        </p:spPr>
        <p:txBody>
          <a:bodyPr/>
          <a:lstStyle/>
          <a:p>
            <a:endParaRPr lang="en-US"/>
          </a:p>
        </p:txBody>
      </p:sp>
      <p:sp>
        <p:nvSpPr>
          <p:cNvPr id="67603" name="Line 19"/>
          <p:cNvSpPr>
            <a:spLocks noChangeShapeType="1"/>
          </p:cNvSpPr>
          <p:nvPr/>
        </p:nvSpPr>
        <p:spPr bwMode="auto">
          <a:xfrm>
            <a:off x="1600200" y="3124200"/>
            <a:ext cx="0" cy="457200"/>
          </a:xfrm>
          <a:prstGeom prst="line">
            <a:avLst/>
          </a:prstGeom>
          <a:noFill/>
          <a:ln w="9525">
            <a:solidFill>
              <a:schemeClr val="tx1"/>
            </a:solidFill>
            <a:round/>
            <a:headEnd/>
            <a:tailEnd type="triangle" w="med" len="med"/>
          </a:ln>
        </p:spPr>
        <p:txBody>
          <a:bodyPr/>
          <a:lstStyle/>
          <a:p>
            <a:endParaRPr lang="en-US"/>
          </a:p>
        </p:txBody>
      </p:sp>
      <p:sp>
        <p:nvSpPr>
          <p:cNvPr id="67604" name="Line 20"/>
          <p:cNvSpPr>
            <a:spLocks noChangeShapeType="1"/>
          </p:cNvSpPr>
          <p:nvPr/>
        </p:nvSpPr>
        <p:spPr bwMode="auto">
          <a:xfrm>
            <a:off x="1676400" y="3581400"/>
            <a:ext cx="914400" cy="0"/>
          </a:xfrm>
          <a:prstGeom prst="line">
            <a:avLst/>
          </a:prstGeom>
          <a:noFill/>
          <a:ln w="9525">
            <a:solidFill>
              <a:schemeClr val="tx1"/>
            </a:solidFill>
            <a:round/>
            <a:headEnd/>
            <a:tailEnd type="triangle" w="med" len="med"/>
          </a:ln>
        </p:spPr>
        <p:txBody>
          <a:bodyPr/>
          <a:lstStyle/>
          <a:p>
            <a:endParaRPr lang="en-US"/>
          </a:p>
        </p:txBody>
      </p:sp>
      <p:sp>
        <p:nvSpPr>
          <p:cNvPr id="67605" name="Line 21"/>
          <p:cNvSpPr>
            <a:spLocks noChangeShapeType="1"/>
          </p:cNvSpPr>
          <p:nvPr/>
        </p:nvSpPr>
        <p:spPr bwMode="auto">
          <a:xfrm>
            <a:off x="4267200" y="3657600"/>
            <a:ext cx="685800" cy="0"/>
          </a:xfrm>
          <a:prstGeom prst="line">
            <a:avLst/>
          </a:prstGeom>
          <a:noFill/>
          <a:ln w="9525">
            <a:solidFill>
              <a:schemeClr val="tx1"/>
            </a:solidFill>
            <a:round/>
            <a:headEnd/>
            <a:tailEnd type="triangle" w="med" len="med"/>
          </a:ln>
        </p:spPr>
        <p:txBody>
          <a:bodyPr/>
          <a:lstStyle/>
          <a:p>
            <a:endParaRPr lang="en-US"/>
          </a:p>
        </p:txBody>
      </p:sp>
      <p:sp>
        <p:nvSpPr>
          <p:cNvPr id="67606" name="Line 22"/>
          <p:cNvSpPr>
            <a:spLocks noChangeShapeType="1"/>
          </p:cNvSpPr>
          <p:nvPr/>
        </p:nvSpPr>
        <p:spPr bwMode="auto">
          <a:xfrm>
            <a:off x="6477000" y="3657600"/>
            <a:ext cx="762000" cy="0"/>
          </a:xfrm>
          <a:prstGeom prst="line">
            <a:avLst/>
          </a:prstGeom>
          <a:noFill/>
          <a:ln w="9525">
            <a:solidFill>
              <a:schemeClr val="tx1"/>
            </a:solidFill>
            <a:round/>
            <a:headEnd/>
            <a:tailEnd type="triangle" w="med" len="med"/>
          </a:ln>
        </p:spPr>
        <p:txBody>
          <a:bodyPr/>
          <a:lstStyle/>
          <a:p>
            <a:endParaRPr lang="en-US"/>
          </a:p>
        </p:txBody>
      </p:sp>
      <p:sp>
        <p:nvSpPr>
          <p:cNvPr id="67607" name="Line 23"/>
          <p:cNvSpPr>
            <a:spLocks noChangeShapeType="1"/>
          </p:cNvSpPr>
          <p:nvPr/>
        </p:nvSpPr>
        <p:spPr bwMode="auto">
          <a:xfrm>
            <a:off x="1447800" y="3124200"/>
            <a:ext cx="0" cy="1066800"/>
          </a:xfrm>
          <a:prstGeom prst="line">
            <a:avLst/>
          </a:prstGeom>
          <a:noFill/>
          <a:ln w="9525">
            <a:solidFill>
              <a:schemeClr val="tx1"/>
            </a:solidFill>
            <a:round/>
            <a:headEnd/>
            <a:tailEnd type="triangle" w="med" len="med"/>
          </a:ln>
        </p:spPr>
        <p:txBody>
          <a:bodyPr/>
          <a:lstStyle/>
          <a:p>
            <a:endParaRPr lang="en-US"/>
          </a:p>
        </p:txBody>
      </p:sp>
      <p:sp>
        <p:nvSpPr>
          <p:cNvPr id="67608" name="Line 24"/>
          <p:cNvSpPr>
            <a:spLocks noChangeShapeType="1"/>
          </p:cNvSpPr>
          <p:nvPr/>
        </p:nvSpPr>
        <p:spPr bwMode="auto">
          <a:xfrm>
            <a:off x="1524000" y="4267200"/>
            <a:ext cx="1143000" cy="0"/>
          </a:xfrm>
          <a:prstGeom prst="line">
            <a:avLst/>
          </a:prstGeom>
          <a:noFill/>
          <a:ln w="9525">
            <a:solidFill>
              <a:schemeClr val="tx1"/>
            </a:solidFill>
            <a:round/>
            <a:headEnd/>
            <a:tailEnd type="triangle" w="med" len="med"/>
          </a:ln>
        </p:spPr>
        <p:txBody>
          <a:bodyPr/>
          <a:lstStyle/>
          <a:p>
            <a:endParaRPr lang="en-US"/>
          </a:p>
        </p:txBody>
      </p:sp>
      <p:sp>
        <p:nvSpPr>
          <p:cNvPr id="67609" name="Line 25"/>
          <p:cNvSpPr>
            <a:spLocks noChangeShapeType="1"/>
          </p:cNvSpPr>
          <p:nvPr/>
        </p:nvSpPr>
        <p:spPr bwMode="auto">
          <a:xfrm>
            <a:off x="4267200" y="4343400"/>
            <a:ext cx="2971800" cy="0"/>
          </a:xfrm>
          <a:prstGeom prst="line">
            <a:avLst/>
          </a:prstGeom>
          <a:noFill/>
          <a:ln w="9525">
            <a:solidFill>
              <a:schemeClr val="tx1"/>
            </a:solidFill>
            <a:round/>
            <a:headEnd/>
            <a:tailEnd type="triangle" w="med" len="med"/>
          </a:ln>
        </p:spPr>
        <p:txBody>
          <a:bodyPr/>
          <a:lstStyle/>
          <a:p>
            <a:endParaRPr lang="en-US"/>
          </a:p>
        </p:txBody>
      </p:sp>
      <p:sp>
        <p:nvSpPr>
          <p:cNvPr id="67610" name="Line 26"/>
          <p:cNvSpPr>
            <a:spLocks noChangeShapeType="1"/>
          </p:cNvSpPr>
          <p:nvPr/>
        </p:nvSpPr>
        <p:spPr bwMode="auto">
          <a:xfrm>
            <a:off x="7239000" y="4419600"/>
            <a:ext cx="0" cy="990600"/>
          </a:xfrm>
          <a:prstGeom prst="line">
            <a:avLst/>
          </a:prstGeom>
          <a:noFill/>
          <a:ln w="9525">
            <a:solidFill>
              <a:schemeClr val="tx1"/>
            </a:solidFill>
            <a:round/>
            <a:headEnd/>
            <a:tailEnd type="triangle" w="med" len="med"/>
          </a:ln>
        </p:spPr>
        <p:txBody>
          <a:bodyPr/>
          <a:lstStyle/>
          <a:p>
            <a:endParaRPr lang="en-US"/>
          </a:p>
        </p:txBody>
      </p:sp>
      <p:sp>
        <p:nvSpPr>
          <p:cNvPr id="67611" name="Line 27"/>
          <p:cNvSpPr>
            <a:spLocks noChangeShapeType="1"/>
          </p:cNvSpPr>
          <p:nvPr/>
        </p:nvSpPr>
        <p:spPr bwMode="auto">
          <a:xfrm>
            <a:off x="8001000" y="4038600"/>
            <a:ext cx="0" cy="1447800"/>
          </a:xfrm>
          <a:prstGeom prst="line">
            <a:avLst/>
          </a:prstGeom>
          <a:noFill/>
          <a:ln w="9525">
            <a:solidFill>
              <a:schemeClr val="tx1"/>
            </a:solidFill>
            <a:round/>
            <a:headEnd/>
            <a:tailEnd type="triangle" w="med" len="med"/>
          </a:ln>
        </p:spPr>
        <p:txBody>
          <a:bodyPr/>
          <a:lstStyle/>
          <a:p>
            <a:endParaRPr lang="en-US"/>
          </a:p>
        </p:txBody>
      </p:sp>
      <p:sp>
        <p:nvSpPr>
          <p:cNvPr id="67612" name="Line 28"/>
          <p:cNvSpPr>
            <a:spLocks noChangeShapeType="1"/>
          </p:cNvSpPr>
          <p:nvPr/>
        </p:nvSpPr>
        <p:spPr bwMode="auto">
          <a:xfrm>
            <a:off x="4267200" y="5105400"/>
            <a:ext cx="2590800" cy="0"/>
          </a:xfrm>
          <a:prstGeom prst="line">
            <a:avLst/>
          </a:prstGeom>
          <a:noFill/>
          <a:ln w="9525">
            <a:solidFill>
              <a:schemeClr val="tx1"/>
            </a:solidFill>
            <a:round/>
            <a:headEnd/>
            <a:tailEnd type="triangle" w="med" len="med"/>
          </a:ln>
        </p:spPr>
        <p:txBody>
          <a:bodyPr/>
          <a:lstStyle/>
          <a:p>
            <a:endParaRPr lang="en-US"/>
          </a:p>
        </p:txBody>
      </p:sp>
      <p:sp>
        <p:nvSpPr>
          <p:cNvPr id="67613" name="Line 29"/>
          <p:cNvSpPr>
            <a:spLocks noChangeShapeType="1"/>
          </p:cNvSpPr>
          <p:nvPr/>
        </p:nvSpPr>
        <p:spPr bwMode="auto">
          <a:xfrm>
            <a:off x="6858000" y="5181600"/>
            <a:ext cx="0" cy="228600"/>
          </a:xfrm>
          <a:prstGeom prst="line">
            <a:avLst/>
          </a:prstGeom>
          <a:noFill/>
          <a:ln w="9525">
            <a:solidFill>
              <a:schemeClr val="tx1"/>
            </a:solidFill>
            <a:round/>
            <a:headEnd/>
            <a:tailEnd type="triangle" w="med" len="med"/>
          </a:ln>
        </p:spPr>
        <p:txBody>
          <a:bodyPr/>
          <a:lstStyle/>
          <a:p>
            <a:endParaRPr lang="en-US"/>
          </a:p>
        </p:txBody>
      </p:sp>
      <p:sp>
        <p:nvSpPr>
          <p:cNvPr id="67614" name="Line 30"/>
          <p:cNvSpPr>
            <a:spLocks noChangeShapeType="1"/>
          </p:cNvSpPr>
          <p:nvPr/>
        </p:nvSpPr>
        <p:spPr bwMode="auto">
          <a:xfrm>
            <a:off x="1219200" y="3124200"/>
            <a:ext cx="0" cy="1905000"/>
          </a:xfrm>
          <a:prstGeom prst="line">
            <a:avLst/>
          </a:prstGeom>
          <a:noFill/>
          <a:ln w="9525">
            <a:solidFill>
              <a:schemeClr val="tx1"/>
            </a:solidFill>
            <a:round/>
            <a:headEnd/>
            <a:tailEnd type="triangle" w="med" len="med"/>
          </a:ln>
        </p:spPr>
        <p:txBody>
          <a:bodyPr/>
          <a:lstStyle/>
          <a:p>
            <a:endParaRPr lang="en-US"/>
          </a:p>
        </p:txBody>
      </p:sp>
      <p:sp>
        <p:nvSpPr>
          <p:cNvPr id="67615" name="Line 31"/>
          <p:cNvSpPr>
            <a:spLocks noChangeShapeType="1"/>
          </p:cNvSpPr>
          <p:nvPr/>
        </p:nvSpPr>
        <p:spPr bwMode="auto">
          <a:xfrm>
            <a:off x="1371600" y="5029200"/>
            <a:ext cx="1219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fontAlgn="auto" hangingPunct="1">
              <a:spcAft>
                <a:spcPts val="0"/>
              </a:spcAft>
              <a:defRPr/>
            </a:pPr>
            <a:r>
              <a:rPr smtClean="0"/>
              <a:t>Threads</a:t>
            </a:r>
          </a:p>
        </p:txBody>
      </p:sp>
      <p:sp>
        <p:nvSpPr>
          <p:cNvPr id="68611" name="Rectangle 3"/>
          <p:cNvSpPr>
            <a:spLocks noGrp="1" noChangeArrowheads="1"/>
          </p:cNvSpPr>
          <p:nvPr>
            <p:ph idx="1"/>
          </p:nvPr>
        </p:nvSpPr>
        <p:spPr/>
        <p:txBody>
          <a:bodyPr/>
          <a:lstStyle/>
          <a:p>
            <a:pPr eaLnBrk="1" hangingPunct="1">
              <a:buFont typeface="Wingdings" pitchFamily="2" charset="2"/>
              <a:buNone/>
            </a:pPr>
            <a:r>
              <a:rPr lang="en-US" sz="2800" smtClean="0"/>
              <a:t>Demo</a:t>
            </a:r>
          </a:p>
          <a:p>
            <a:pPr eaLnBrk="1" hangingPunct="1"/>
            <a:r>
              <a:rPr lang="en-US" sz="2800" smtClean="0"/>
              <a:t>Creating a Thread and Executing a function</a:t>
            </a:r>
          </a:p>
          <a:p>
            <a:pPr eaLnBrk="1" hangingPunct="1"/>
            <a:r>
              <a:rPr lang="en-US" sz="2800" smtClean="0"/>
              <a:t>Wrapper Class – Thread </a:t>
            </a:r>
          </a:p>
          <a:p>
            <a:pPr eaLnBrk="1" hangingPunct="1"/>
            <a:r>
              <a:rPr lang="en-US" sz="2800" smtClean="0"/>
              <a:t>ThreadStart Delegate</a:t>
            </a:r>
          </a:p>
          <a:p>
            <a:pPr eaLnBrk="1" hangingPunct="1"/>
            <a:r>
              <a:rPr lang="en-US" sz="2800" smtClean="0"/>
              <a:t>Background and Foreground Thread</a:t>
            </a:r>
          </a:p>
          <a:p>
            <a:pPr eaLnBrk="1" hangingPunct="1"/>
            <a:endParaRPr lang="en-US" sz="2800" smtClean="0"/>
          </a:p>
          <a:p>
            <a:pPr eaLnBrk="1" hangingPunct="1">
              <a:buFont typeface="Wingdings" pitchFamily="2" charset="2"/>
              <a:buNone/>
            </a:pPr>
            <a:r>
              <a:rPr lang="en-US" sz="2800" smtClean="0"/>
              <a:t>	</a:t>
            </a:r>
          </a:p>
          <a:p>
            <a:pPr eaLnBrk="1" hangingPunct="1">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smtClean="0"/>
              <a:t>Thread</a:t>
            </a:r>
            <a:r>
              <a:rPr lang="en-US" dirty="0" smtClean="0"/>
              <a:t>s</a:t>
            </a:r>
            <a:endParaRPr/>
          </a:p>
        </p:txBody>
      </p:sp>
      <p:sp>
        <p:nvSpPr>
          <p:cNvPr id="69635" name="Content Placeholder 2"/>
          <p:cNvSpPr>
            <a:spLocks noGrp="1"/>
          </p:cNvSpPr>
          <p:nvPr>
            <p:ph idx="1"/>
          </p:nvPr>
        </p:nvSpPr>
        <p:spPr/>
        <p:txBody>
          <a:bodyPr/>
          <a:lstStyle/>
          <a:p>
            <a:pPr eaLnBrk="1" hangingPunct="1"/>
            <a:r>
              <a:rPr lang="en-US" sz="2800" smtClean="0"/>
              <a:t>Synchronization / Locking</a:t>
            </a:r>
          </a:p>
          <a:p>
            <a:pPr lvl="1" eaLnBrk="1" hangingPunct="1"/>
            <a:r>
              <a:rPr lang="en-US" sz="2400" smtClean="0"/>
              <a:t>Lock</a:t>
            </a:r>
          </a:p>
          <a:p>
            <a:pPr lvl="1" eaLnBrk="1" hangingPunct="1"/>
            <a:r>
              <a:rPr lang="en-US" sz="2400" smtClean="0"/>
              <a:t>Monitor</a:t>
            </a:r>
          </a:p>
          <a:p>
            <a:pPr lvl="1" eaLnBrk="1" hangingPunct="1"/>
            <a:endParaRPr lang="en-US" sz="2400" smtClean="0"/>
          </a:p>
          <a:p>
            <a:pPr lvl="1" eaLnBrk="1" hangingPunct="1"/>
            <a:endParaRPr lang="en-US" sz="2400" smtClean="0"/>
          </a:p>
          <a:p>
            <a:pPr lvl="1" eaLnBrk="1" hangingPunct="1"/>
            <a:endParaRPr lang="en-US" sz="2400" smtClean="0"/>
          </a:p>
          <a:p>
            <a:pPr lvl="1" eaLnBrk="1" hangingPunct="1"/>
            <a:endParaRPr lang="en-US" sz="2400" smtClean="0"/>
          </a:p>
          <a:p>
            <a:pPr lvl="1" eaLnBrk="1" hangingPunct="1"/>
            <a:endParaRPr lang="en-US" sz="2400" smtClean="0"/>
          </a:p>
          <a:p>
            <a:pPr eaLnBrk="1" hangingPunct="1"/>
            <a:endParaRPr 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smtClean="0"/>
              <a:t>. Net </a:t>
            </a:r>
            <a:r>
              <a:rPr sz="4000" smtClean="0"/>
              <a:t>Framework / Architecture</a:t>
            </a:r>
          </a:p>
        </p:txBody>
      </p:sp>
      <p:sp>
        <p:nvSpPr>
          <p:cNvPr id="11267" name="Rectangle 3"/>
          <p:cNvSpPr>
            <a:spLocks noGrp="1" noChangeArrowheads="1"/>
          </p:cNvSpPr>
          <p:nvPr>
            <p:ph idx="1"/>
          </p:nvPr>
        </p:nvSpPr>
        <p:spPr/>
        <p:txBody>
          <a:bodyPr/>
          <a:lstStyle/>
          <a:p>
            <a:pPr eaLnBrk="1" hangingPunct="1"/>
            <a:r>
              <a:rPr lang="en-US" sz="2800" b="1" u="sng" smtClean="0"/>
              <a:t>Development</a:t>
            </a:r>
          </a:p>
          <a:p>
            <a:pPr lvl="1" eaLnBrk="1" hangingPunct="1"/>
            <a:r>
              <a:rPr lang="en-US" sz="2400" smtClean="0"/>
              <a:t>Visual Studio 2005 / 2008 / 2010 / 2012 / 2013</a:t>
            </a:r>
          </a:p>
          <a:p>
            <a:pPr lvl="1" eaLnBrk="1" hangingPunct="1"/>
            <a:r>
              <a:rPr lang="en-US" sz="2400" smtClean="0"/>
              <a:t>NotePad</a:t>
            </a:r>
          </a:p>
          <a:p>
            <a:pPr lvl="1" eaLnBrk="1" hangingPunct="1"/>
            <a:r>
              <a:rPr lang="en-US" sz="2400" smtClean="0"/>
              <a:t>Languages</a:t>
            </a:r>
          </a:p>
          <a:p>
            <a:pPr lvl="2" eaLnBrk="1" hangingPunct="1"/>
            <a:r>
              <a:rPr lang="en-US" sz="2000" smtClean="0"/>
              <a:t>VB.NET</a:t>
            </a:r>
          </a:p>
          <a:p>
            <a:pPr lvl="2" eaLnBrk="1" hangingPunct="1"/>
            <a:r>
              <a:rPr lang="en-US" sz="2000" smtClean="0"/>
              <a:t>C#</a:t>
            </a:r>
          </a:p>
          <a:p>
            <a:pPr lvl="1" eaLnBrk="1" hangingPunct="1"/>
            <a:r>
              <a:rPr lang="en-US" sz="2400" smtClean="0"/>
              <a:t>Compilers</a:t>
            </a:r>
          </a:p>
          <a:p>
            <a:pPr lvl="2" eaLnBrk="1" hangingPunct="1"/>
            <a:r>
              <a:rPr lang="en-US" sz="2000" smtClean="0"/>
              <a:t>Vbc , csc </a:t>
            </a:r>
          </a:p>
          <a:p>
            <a:pPr lvl="1" eaLnBrk="1" hangingPunct="1"/>
            <a:r>
              <a:rPr lang="en-US" sz="2400" smtClean="0"/>
              <a:t>Visual Studio Command Prompt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threads</a:t>
            </a:r>
            <a:endParaRPr lang="en-US" dirty="0"/>
          </a:p>
        </p:txBody>
      </p:sp>
      <p:sp>
        <p:nvSpPr>
          <p:cNvPr id="70659" name="Content Placeholder 2"/>
          <p:cNvSpPr>
            <a:spLocks noGrp="1"/>
          </p:cNvSpPr>
          <p:nvPr>
            <p:ph idx="1"/>
          </p:nvPr>
        </p:nvSpPr>
        <p:spPr/>
        <p:txBody>
          <a:bodyPr/>
          <a:lstStyle/>
          <a:p>
            <a:pPr lvl="1"/>
            <a:endParaRPr lang="en-US" smtClean="0"/>
          </a:p>
          <a:p>
            <a:pPr lvl="1"/>
            <a:endParaRPr lang="en-US" smtClean="0"/>
          </a:p>
          <a:p>
            <a:pPr lvl="1"/>
            <a:r>
              <a:rPr lang="en-US" smtClean="0"/>
              <a:t>Join function</a:t>
            </a:r>
          </a:p>
          <a:p>
            <a:pPr lvl="1"/>
            <a:r>
              <a:rPr lang="en-US" smtClean="0"/>
              <a:t>AutoResetEvent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en-US" dirty="0" smtClean="0"/>
              <a:t>Asynchronous </a:t>
            </a:r>
            <a:r>
              <a:rPr smtClean="0"/>
              <a:t>Calling</a:t>
            </a:r>
            <a:endParaRPr dirty="0" smtClean="0"/>
          </a:p>
        </p:txBody>
      </p:sp>
      <p:sp>
        <p:nvSpPr>
          <p:cNvPr id="71683" name="Rectangle 3"/>
          <p:cNvSpPr>
            <a:spLocks noGrp="1" noChangeArrowheads="1"/>
          </p:cNvSpPr>
          <p:nvPr>
            <p:ph idx="1"/>
          </p:nvPr>
        </p:nvSpPr>
        <p:spPr/>
        <p:txBody>
          <a:bodyPr/>
          <a:lstStyle/>
          <a:p>
            <a:pPr eaLnBrk="1" hangingPunct="1"/>
            <a:endParaRPr lang="en-US" sz="2400" smtClean="0"/>
          </a:p>
          <a:p>
            <a:pPr eaLnBrk="1" hangingPunct="1"/>
            <a:r>
              <a:rPr lang="en-US" sz="2800" smtClean="0"/>
              <a:t>What is Asynchronous Calling ?</a:t>
            </a:r>
          </a:p>
          <a:p>
            <a:pPr lvl="1" eaLnBrk="1" hangingPunct="1"/>
            <a:r>
              <a:rPr lang="en-US" sz="2400" smtClean="0"/>
              <a:t>Calling a method asynchronously is called Async Call.</a:t>
            </a:r>
          </a:p>
          <a:p>
            <a:pPr lvl="1" eaLnBrk="1" hangingPunct="1">
              <a:buFont typeface="Wingdings 2" pitchFamily="18" charset="2"/>
              <a:buNone/>
            </a:pPr>
            <a:endParaRPr lang="en-US" sz="2000" smtClean="0"/>
          </a:p>
          <a:p>
            <a:pPr eaLnBrk="1" hangingPunct="1"/>
            <a:r>
              <a:rPr lang="en-US" sz="2400" smtClean="0"/>
              <a:t>Demonstrate </a:t>
            </a:r>
          </a:p>
          <a:p>
            <a:pPr lvl="1" eaLnBrk="1" hangingPunct="1"/>
            <a:r>
              <a:rPr lang="en-US" sz="2400" smtClean="0"/>
              <a:t>How to Call a Synchronous Function Asynchronously.</a:t>
            </a:r>
          </a:p>
          <a:p>
            <a:pPr eaLnBrk="1" hangingPunct="1"/>
            <a:endParaRPr lang="en-US" sz="2400" smtClean="0"/>
          </a:p>
          <a:p>
            <a:pPr eaLnBrk="1" hangingPunct="1">
              <a:buFont typeface="Wingdings" pitchFamily="2" charset="2"/>
              <a:buNone/>
            </a:pPr>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threads</a:t>
            </a:r>
            <a:endParaRPr lang="en-US" dirty="0"/>
          </a:p>
        </p:txBody>
      </p:sp>
      <p:sp>
        <p:nvSpPr>
          <p:cNvPr id="72707" name="Content Placeholder 2"/>
          <p:cNvSpPr>
            <a:spLocks noGrp="1"/>
          </p:cNvSpPr>
          <p:nvPr>
            <p:ph idx="1"/>
          </p:nvPr>
        </p:nvSpPr>
        <p:spPr/>
        <p:txBody>
          <a:bodyPr/>
          <a:lstStyle/>
          <a:p>
            <a:pPr eaLnBrk="1" hangingPunct="1">
              <a:buFont typeface="Wingdings" pitchFamily="2" charset="2"/>
              <a:buNone/>
            </a:pPr>
            <a:endParaRPr lang="en-US" sz="2800" smtClean="0"/>
          </a:p>
          <a:p>
            <a:pPr eaLnBrk="1" hangingPunct="1"/>
            <a:r>
              <a:rPr lang="en-US" sz="2800" smtClean="0"/>
              <a:t>Thread Affinity</a:t>
            </a:r>
          </a:p>
          <a:p>
            <a:pPr lvl="1" eaLnBrk="1" hangingPunct="1"/>
            <a:r>
              <a:rPr lang="en-US" sz="2400" smtClean="0"/>
              <a:t>Cross Thread Operation</a:t>
            </a:r>
          </a:p>
          <a:p>
            <a:endParaRPr lang="en-US" sz="36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threads</a:t>
            </a:r>
            <a:endParaRPr lang="en-US" dirty="0"/>
          </a:p>
        </p:txBody>
      </p:sp>
      <p:sp>
        <p:nvSpPr>
          <p:cNvPr id="73731" name="Content Placeholder 2"/>
          <p:cNvSpPr>
            <a:spLocks noGrp="1"/>
          </p:cNvSpPr>
          <p:nvPr>
            <p:ph idx="1"/>
          </p:nvPr>
        </p:nvSpPr>
        <p:spPr>
          <a:xfrm>
            <a:off x="304800" y="1219200"/>
            <a:ext cx="8686800" cy="5257800"/>
          </a:xfrm>
        </p:spPr>
        <p:txBody>
          <a:bodyPr/>
          <a:lstStyle/>
          <a:p>
            <a:r>
              <a:rPr lang="en-US" smtClean="0"/>
              <a:t>ThreadPool</a:t>
            </a:r>
          </a:p>
          <a:p>
            <a:pPr lvl="1"/>
            <a:r>
              <a:rPr lang="en-US" smtClean="0"/>
              <a:t>Provides a pool of threads that can be used to execute tasks. Once tasks executed then threads come back to the pool.</a:t>
            </a:r>
          </a:p>
          <a:p>
            <a:endParaRPr lang="en-US" smtClean="0"/>
          </a:p>
        </p:txBody>
      </p:sp>
      <p:pic>
        <p:nvPicPr>
          <p:cNvPr id="73732" name="Picture 3" descr="thread-pool-100629874-primary.idge.jpg"/>
          <p:cNvPicPr>
            <a:picLocks noChangeAspect="1"/>
          </p:cNvPicPr>
          <p:nvPr/>
        </p:nvPicPr>
        <p:blipFill>
          <a:blip r:embed="rId2"/>
          <a:srcRect/>
          <a:stretch>
            <a:fillRect/>
          </a:stretch>
        </p:blipFill>
        <p:spPr bwMode="auto">
          <a:xfrm>
            <a:off x="685800" y="3124200"/>
            <a:ext cx="7772400" cy="3163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endParaRPr lang="en-US" dirty="0"/>
          </a:p>
        </p:txBody>
      </p:sp>
      <p:sp>
        <p:nvSpPr>
          <p:cNvPr id="74755" name="Content Placeholder 2"/>
          <p:cNvSpPr>
            <a:spLocks noGrp="1"/>
          </p:cNvSpPr>
          <p:nvPr>
            <p:ph idx="1"/>
          </p:nvPr>
        </p:nvSpPr>
        <p:spPr/>
        <p:txBody>
          <a:bodyPr/>
          <a:lstStyle/>
          <a:p>
            <a:pPr>
              <a:buFont typeface="Wingdings 2" pitchFamily="18" charset="2"/>
              <a:buNone/>
            </a:pPr>
            <a:endParaRPr lang="en-US" smtClean="0"/>
          </a:p>
          <a:p>
            <a:pPr lvl="1"/>
            <a:r>
              <a:rPr lang="en-US" smtClean="0"/>
              <a:t>Demo</a:t>
            </a:r>
          </a:p>
          <a:p>
            <a:pPr lvl="2"/>
            <a:r>
              <a:rPr lang="en-US" smtClean="0"/>
              <a:t>Simple Thread</a:t>
            </a:r>
          </a:p>
          <a:p>
            <a:pPr lvl="2"/>
            <a:r>
              <a:rPr lang="en-US" smtClean="0"/>
              <a:t>Async Call</a:t>
            </a:r>
          </a:p>
          <a:p>
            <a:pPr lvl="2"/>
            <a:r>
              <a:rPr lang="en-US" smtClean="0"/>
              <a:t>Lock / Monitor</a:t>
            </a:r>
          </a:p>
          <a:p>
            <a:pPr lvl="2"/>
            <a:r>
              <a:rPr lang="en-US" smtClean="0"/>
              <a:t>ThreadPool</a:t>
            </a:r>
          </a:p>
          <a:p>
            <a:pPr lvl="2"/>
            <a:r>
              <a:rPr lang="en-US" smtClean="0"/>
              <a:t>AutoResetEvent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assignment</a:t>
            </a:r>
            <a:endParaRPr lang="en-US" dirty="0"/>
          </a:p>
        </p:txBody>
      </p:sp>
      <p:pic>
        <p:nvPicPr>
          <p:cNvPr id="75779" name="Picture 3"/>
          <p:cNvPicPr>
            <a:picLocks noGrp="1" noChangeAspect="1" noChangeArrowheads="1"/>
          </p:cNvPicPr>
          <p:nvPr>
            <p:ph idx="1"/>
          </p:nvPr>
        </p:nvPicPr>
        <p:blipFill>
          <a:blip r:embed="rId2"/>
          <a:srcRect/>
          <a:stretch>
            <a:fillRect/>
          </a:stretch>
        </p:blipFill>
        <p:spPr>
          <a:xfrm>
            <a:off x="533400" y="1981200"/>
            <a:ext cx="6248400" cy="4270375"/>
          </a:xfrm>
          <a:noFill/>
        </p:spPr>
      </p:pic>
      <p:sp>
        <p:nvSpPr>
          <p:cNvPr id="6" name="TextBox 5"/>
          <p:cNvSpPr txBox="1"/>
          <p:nvPr/>
        </p:nvSpPr>
        <p:spPr>
          <a:xfrm>
            <a:off x="381000" y="1371600"/>
            <a:ext cx="7772400" cy="523875"/>
          </a:xfrm>
          <a:prstGeom prst="rect">
            <a:avLst/>
          </a:prstGeom>
          <a:noFill/>
        </p:spPr>
        <p:txBody>
          <a:bodyPr>
            <a:spAutoFit/>
          </a:bodyPr>
          <a:lstStyle/>
          <a:p>
            <a:pPr>
              <a:defRPr/>
            </a:pPr>
            <a:r>
              <a:rPr lang="en-US" sz="2800" dirty="0">
                <a:solidFill>
                  <a:schemeClr val="tx2"/>
                </a:solidFill>
                <a:latin typeface="+mn-lt"/>
              </a:rPr>
              <a:t>Create a multithread calculator (use </a:t>
            </a:r>
            <a:r>
              <a:rPr lang="en-US" sz="2800" dirty="0" err="1">
                <a:solidFill>
                  <a:schemeClr val="tx2"/>
                </a:solidFill>
                <a:latin typeface="+mn-lt"/>
              </a:rPr>
              <a:t>async</a:t>
            </a:r>
            <a:r>
              <a:rPr lang="en-US" sz="2800" dirty="0">
                <a:solidFill>
                  <a:schemeClr val="tx2"/>
                </a:solidFill>
                <a:latin typeface="+mn-lt"/>
              </a:rPr>
              <a:t> call)</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z="2400" smtClean="0"/>
              <a:t>XML in Details</a:t>
            </a:r>
          </a:p>
        </p:txBody>
      </p:sp>
      <p:sp>
        <p:nvSpPr>
          <p:cNvPr id="47107" name="Rectangle 3"/>
          <p:cNvSpPr>
            <a:spLocks noGrp="1" noChangeArrowheads="1"/>
          </p:cNvSpPr>
          <p:nvPr>
            <p:ph type="body" idx="1"/>
          </p:nvPr>
        </p:nvSpPr>
        <p:spPr/>
        <p:txBody>
          <a:bodyPr/>
          <a:lstStyle/>
          <a:p>
            <a:pPr eaLnBrk="1" hangingPunct="1">
              <a:defRPr/>
            </a:pPr>
            <a:r>
              <a:rPr lang="en-US" sz="3600" dirty="0" smtClean="0"/>
              <a:t>Advantages of XML</a:t>
            </a:r>
          </a:p>
          <a:p>
            <a:pPr eaLnBrk="1" hangingPunct="1">
              <a:defRPr/>
            </a:pPr>
            <a:endParaRPr lang="en-US" sz="2400" dirty="0" smtClean="0"/>
          </a:p>
          <a:p>
            <a:pPr eaLnBrk="1" hangingPunct="1">
              <a:defRPr/>
            </a:pPr>
            <a:r>
              <a:rPr lang="en-US" sz="2800" dirty="0" smtClean="0"/>
              <a:t>It provides a way for creating domain-specific vocabulary.</a:t>
            </a:r>
          </a:p>
          <a:p>
            <a:pPr eaLnBrk="1" hangingPunct="1">
              <a:defRPr/>
            </a:pPr>
            <a:r>
              <a:rPr lang="en-US" sz="2800" dirty="0" smtClean="0"/>
              <a:t>It can be used for storing data.</a:t>
            </a:r>
          </a:p>
          <a:p>
            <a:pPr eaLnBrk="1" hangingPunct="1">
              <a:defRPr/>
            </a:pPr>
            <a:r>
              <a:rPr lang="en-US" sz="2800" dirty="0" smtClean="0"/>
              <a:t>It allows data interchange between different frameworks.</a:t>
            </a:r>
          </a:p>
          <a:p>
            <a:pPr eaLnBrk="1" hangingPunct="1">
              <a:defRPr/>
            </a:pPr>
            <a:r>
              <a:rPr lang="en-US" sz="2800" dirty="0" smtClean="0"/>
              <a:t>Almost every framework supports xml.</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z="2400" smtClean="0"/>
              <a:t>XML in Details</a:t>
            </a:r>
          </a:p>
        </p:txBody>
      </p:sp>
      <p:sp>
        <p:nvSpPr>
          <p:cNvPr id="49155" name="Rectangle 3"/>
          <p:cNvSpPr>
            <a:spLocks noGrp="1" noChangeArrowheads="1"/>
          </p:cNvSpPr>
          <p:nvPr>
            <p:ph type="body" idx="1"/>
          </p:nvPr>
        </p:nvSpPr>
        <p:spPr/>
        <p:txBody>
          <a:bodyPr/>
          <a:lstStyle/>
          <a:p>
            <a:pPr eaLnBrk="1" hangingPunct="1">
              <a:defRPr/>
            </a:pPr>
            <a:r>
              <a:rPr lang="en-US" dirty="0" smtClean="0"/>
              <a:t>Rules for creating a well formed XML Doc.</a:t>
            </a:r>
          </a:p>
          <a:p>
            <a:pPr lvl="1" eaLnBrk="1" hangingPunct="1">
              <a:defRPr/>
            </a:pPr>
            <a:r>
              <a:rPr lang="en-US" dirty="0" smtClean="0"/>
              <a:t>Every start tag should have an end tag</a:t>
            </a:r>
          </a:p>
          <a:p>
            <a:pPr lvl="1" eaLnBrk="1" hangingPunct="1">
              <a:defRPr/>
            </a:pPr>
            <a:r>
              <a:rPr lang="en-US" dirty="0" smtClean="0"/>
              <a:t>Empty tag must be closed.</a:t>
            </a:r>
          </a:p>
          <a:p>
            <a:pPr lvl="1" eaLnBrk="1" hangingPunct="1">
              <a:defRPr/>
            </a:pPr>
            <a:r>
              <a:rPr lang="en-US" dirty="0" smtClean="0"/>
              <a:t>All attributes value must be in double quotes.</a:t>
            </a:r>
          </a:p>
          <a:p>
            <a:pPr lvl="1" eaLnBrk="1" hangingPunct="1">
              <a:defRPr/>
            </a:pPr>
            <a:r>
              <a:rPr lang="en-US" dirty="0" smtClean="0"/>
              <a:t>Tags must be nested correctly.</a:t>
            </a:r>
          </a:p>
          <a:p>
            <a:pPr lvl="1" eaLnBrk="1" hangingPunct="1">
              <a:defRPr/>
            </a:pPr>
            <a:r>
              <a:rPr lang="en-US" dirty="0" smtClean="0"/>
              <a:t>XML tags are case – sensitive.</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endParaRPr lang="en-US" dirty="0"/>
          </a:p>
        </p:txBody>
      </p:sp>
      <p:sp>
        <p:nvSpPr>
          <p:cNvPr id="76803" name="Content Placeholder 2"/>
          <p:cNvSpPr>
            <a:spLocks noGrp="1"/>
          </p:cNvSpPr>
          <p:nvPr>
            <p:ph idx="1"/>
          </p:nvPr>
        </p:nvSpPr>
        <p:spPr/>
        <p:txBody>
          <a:bodyPr/>
          <a:lstStyle/>
          <a:p>
            <a:r>
              <a:rPr lang="en-US" smtClean="0"/>
              <a:t>Practice</a:t>
            </a:r>
          </a:p>
          <a:p>
            <a:pPr lvl="1"/>
            <a:r>
              <a:rPr lang="en-US" smtClean="0"/>
              <a:t>OOPs</a:t>
            </a:r>
          </a:p>
          <a:p>
            <a:pPr lvl="1"/>
            <a:r>
              <a:rPr lang="en-US" smtClean="0"/>
              <a:t>Assemblies (DLL)</a:t>
            </a:r>
          </a:p>
          <a:p>
            <a:pPr lvl="1"/>
            <a:r>
              <a:rPr lang="en-US" smtClean="0"/>
              <a:t>Delegates</a:t>
            </a:r>
          </a:p>
          <a:p>
            <a:pPr lvl="1"/>
            <a:r>
              <a:rPr lang="en-US" smtClean="0"/>
              <a:t>Threading</a:t>
            </a:r>
          </a:p>
          <a:p>
            <a:pPr lvl="1"/>
            <a:r>
              <a:rPr lang="en-US" smtClean="0"/>
              <a:t>Exception Handling</a:t>
            </a:r>
          </a:p>
          <a:p>
            <a:pPr lvl="1"/>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endParaRPr lang="en-US" dirty="0"/>
          </a:p>
        </p:txBody>
      </p:sp>
      <p:sp>
        <p:nvSpPr>
          <p:cNvPr id="88067" name="Content Placeholder 2"/>
          <p:cNvSpPr>
            <a:spLocks noGrp="1"/>
          </p:cNvSpPr>
          <p:nvPr>
            <p:ph idx="1"/>
          </p:nvPr>
        </p:nvSpPr>
        <p:spPr/>
        <p:txBody>
          <a:bodyPr/>
          <a:lstStyle/>
          <a:p>
            <a:r>
              <a:rPr lang="en-US" smtClean="0"/>
              <a:t>SQL Server</a:t>
            </a:r>
          </a:p>
          <a:p>
            <a:pPr lvl="1"/>
            <a:r>
              <a:rPr lang="en-US" smtClean="0"/>
              <a:t>Database</a:t>
            </a:r>
          </a:p>
          <a:p>
            <a:pPr lvl="1"/>
            <a:r>
              <a:rPr lang="en-US" smtClean="0"/>
              <a:t>Tables</a:t>
            </a:r>
          </a:p>
          <a:p>
            <a:pPr lvl="1"/>
            <a:r>
              <a:rPr lang="en-US" smtClean="0"/>
              <a:t>SQL</a:t>
            </a:r>
          </a:p>
          <a:p>
            <a:pPr lvl="2"/>
            <a:r>
              <a:rPr lang="en-US" smtClean="0"/>
              <a:t>Create , Insert , Update , Delete , Select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smtClean="0"/>
              <a:t>.Net </a:t>
            </a:r>
            <a:endParaRPr/>
          </a:p>
        </p:txBody>
      </p:sp>
      <p:sp>
        <p:nvSpPr>
          <p:cNvPr id="12291" name="Content Placeholder 1"/>
          <p:cNvSpPr>
            <a:spLocks noGrp="1"/>
          </p:cNvSpPr>
          <p:nvPr>
            <p:ph idx="1"/>
          </p:nvPr>
        </p:nvSpPr>
        <p:spPr/>
        <p:txBody>
          <a:bodyPr/>
          <a:lstStyle/>
          <a:p>
            <a:pPr eaLnBrk="1" hangingPunct="1"/>
            <a:r>
              <a:rPr lang="en-US" dirty="0" smtClean="0"/>
              <a:t>Demo</a:t>
            </a:r>
          </a:p>
          <a:p>
            <a:pPr lvl="1" eaLnBrk="1" hangingPunct="1"/>
            <a:r>
              <a:rPr lang="en-US" dirty="0" smtClean="0"/>
              <a:t>Using and Understanding Visual Studio Components</a:t>
            </a:r>
          </a:p>
          <a:p>
            <a:pPr lvl="1" eaLnBrk="1" hangingPunct="1"/>
            <a:r>
              <a:rPr lang="en-US" dirty="0" smtClean="0"/>
              <a:t>Creating Applications</a:t>
            </a:r>
          </a:p>
          <a:p>
            <a:pPr lvl="2" eaLnBrk="1" hangingPunct="1"/>
            <a:r>
              <a:rPr lang="en-US" dirty="0" smtClean="0"/>
              <a:t>Windows Application</a:t>
            </a:r>
          </a:p>
          <a:p>
            <a:pPr lvl="3" eaLnBrk="1" hangingPunct="1"/>
            <a:r>
              <a:rPr lang="en-US" dirty="0" smtClean="0"/>
              <a:t>Using Various Controls</a:t>
            </a:r>
          </a:p>
          <a:p>
            <a:pPr lvl="2" eaLnBrk="1" hangingPunct="1"/>
            <a:r>
              <a:rPr lang="en-US" dirty="0" smtClean="0"/>
              <a:t>Events in Windows Forms Application</a:t>
            </a:r>
          </a:p>
          <a:p>
            <a:pPr lvl="2" eaLnBrk="1" hangingPunct="1"/>
            <a:r>
              <a:rPr lang="en-US" dirty="0" smtClean="0"/>
              <a:t>Creating a User Entry Form</a:t>
            </a:r>
          </a:p>
          <a:p>
            <a:pPr lvl="2" eaLnBrk="1" hangingPunct="1"/>
            <a:r>
              <a:rPr lang="en-US" dirty="0" smtClean="0"/>
              <a:t>Console Application</a:t>
            </a:r>
          </a:p>
          <a:p>
            <a:pPr lvl="2" eaLnBrk="1" hangingPunct="1">
              <a:buFont typeface="Wingdings 2" pitchFamily="18" charset="2"/>
              <a:buNone/>
            </a:pPr>
            <a:endParaRPr lang="en-US" dirty="0" smtClean="0"/>
          </a:p>
          <a:p>
            <a:pPr lvl="3" eaLnBrk="1" hangingPunct="1"/>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fontAlgn="auto" hangingPunct="1">
              <a:spcAft>
                <a:spcPts val="0"/>
              </a:spcAft>
              <a:defRPr/>
            </a:pPr>
            <a:r>
              <a:rPr smtClean="0"/>
              <a:t>ADO.net </a:t>
            </a:r>
          </a:p>
        </p:txBody>
      </p:sp>
      <p:sp>
        <p:nvSpPr>
          <p:cNvPr id="89091" name="Rectangle 3"/>
          <p:cNvSpPr>
            <a:spLocks noGrp="1" noChangeArrowheads="1"/>
          </p:cNvSpPr>
          <p:nvPr>
            <p:ph idx="1"/>
          </p:nvPr>
        </p:nvSpPr>
        <p:spPr/>
        <p:txBody>
          <a:bodyPr/>
          <a:lstStyle/>
          <a:p>
            <a:pPr eaLnBrk="1" hangingPunct="1"/>
            <a:r>
              <a:rPr lang="en-US" smtClean="0"/>
              <a:t>ADO.NET</a:t>
            </a:r>
          </a:p>
          <a:p>
            <a:pPr eaLnBrk="1" hangingPunct="1">
              <a:buFont typeface="Wingdings 2" pitchFamily="18" charset="2"/>
              <a:buNone/>
            </a:pPr>
            <a:r>
              <a:rPr lang="en-IN" sz="2800" smtClean="0"/>
              <a:t>	ADO.NET is an object-oriented set of libraries that allows you to interact with data sources. Commonly, the data source is a database server such as SQL Server , Oracle Server etc, but it could also be a text file, an Excel spreadsheet, or an XML file.</a:t>
            </a:r>
            <a:endParaRPr lang="en-US" sz="2800" smtClean="0"/>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Ado.net</a:t>
            </a:r>
            <a:endParaRPr lang="en-US" dirty="0"/>
          </a:p>
        </p:txBody>
      </p:sp>
      <p:sp>
        <p:nvSpPr>
          <p:cNvPr id="90115" name="Content Placeholder 2"/>
          <p:cNvSpPr>
            <a:spLocks noGrp="1"/>
          </p:cNvSpPr>
          <p:nvPr>
            <p:ph idx="1"/>
          </p:nvPr>
        </p:nvSpPr>
        <p:spPr/>
        <p:txBody>
          <a:bodyPr/>
          <a:lstStyle/>
          <a:p>
            <a:pPr lvl="1" eaLnBrk="1" hangingPunct="1"/>
            <a:endParaRPr lang="en-US" sz="3200" smtClean="0"/>
          </a:p>
          <a:p>
            <a:pPr lvl="1" eaLnBrk="1" hangingPunct="1"/>
            <a:r>
              <a:rPr lang="en-US" sz="3200" smtClean="0"/>
              <a:t>Architecture of ADO.NET</a:t>
            </a:r>
          </a:p>
          <a:p>
            <a:pPr lvl="2" eaLnBrk="1" hangingPunct="1"/>
            <a:r>
              <a:rPr lang="en-US" sz="2800" smtClean="0"/>
              <a:t>Connected </a:t>
            </a:r>
          </a:p>
          <a:p>
            <a:pPr lvl="2" eaLnBrk="1" hangingPunct="1"/>
            <a:r>
              <a:rPr lang="en-US" sz="2800" smtClean="0"/>
              <a:t>Disconnected</a:t>
            </a:r>
          </a:p>
          <a:p>
            <a:pPr lvl="2" eaLnBrk="1" hangingPunct="1"/>
            <a:endParaRPr lang="en-US" sz="2800" smtClean="0"/>
          </a:p>
          <a:p>
            <a:pPr lvl="1" eaLnBrk="1" hangingPunct="1"/>
            <a:r>
              <a:rPr lang="en-US" sz="3200" smtClean="0"/>
              <a:t>Data Cached in DataSet</a:t>
            </a:r>
          </a:p>
          <a:p>
            <a:endParaRPr lang="en-US" sz="36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t>Architecture of ADO.NET</a:t>
            </a:r>
            <a:endParaRPr lang="en-IN" dirty="0"/>
          </a:p>
        </p:txBody>
      </p:sp>
      <p:sp>
        <p:nvSpPr>
          <p:cNvPr id="91139" name="Content Placeholder 2"/>
          <p:cNvSpPr>
            <a:spLocks noGrp="1"/>
          </p:cNvSpPr>
          <p:nvPr>
            <p:ph idx="1"/>
          </p:nvPr>
        </p:nvSpPr>
        <p:spPr/>
        <p:txBody>
          <a:bodyPr/>
          <a:lstStyle/>
          <a:p>
            <a:r>
              <a:rPr lang="en-US" smtClean="0"/>
              <a:t>Managed Data Provider</a:t>
            </a:r>
          </a:p>
          <a:p>
            <a:pPr lvl="1"/>
            <a:r>
              <a:rPr lang="en-US" smtClean="0"/>
              <a:t>SqlClient </a:t>
            </a:r>
          </a:p>
          <a:p>
            <a:pPr lvl="1"/>
            <a:r>
              <a:rPr lang="en-US" smtClean="0"/>
              <a:t>Oledb (Object Linking and Embedding Database)</a:t>
            </a:r>
          </a:p>
          <a:p>
            <a:pPr lvl="1"/>
            <a:r>
              <a:rPr lang="en-US" smtClean="0"/>
              <a:t>Oracle</a:t>
            </a:r>
          </a:p>
          <a:p>
            <a:pPr lvl="1"/>
            <a:r>
              <a:rPr lang="en-US" smtClean="0"/>
              <a:t>ODBC</a:t>
            </a:r>
            <a:endParaRPr lang="en-IN"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533400"/>
            <a:ext cx="8229600" cy="838200"/>
          </a:xfrm>
        </p:spPr>
        <p:txBody>
          <a:bodyPr/>
          <a:lstStyle/>
          <a:p>
            <a:pPr eaLnBrk="1" fontAlgn="auto" hangingPunct="1">
              <a:spcAft>
                <a:spcPts val="0"/>
              </a:spcAft>
              <a:defRPr/>
            </a:pPr>
            <a:r>
              <a:rPr sz="3200" smtClean="0"/>
              <a:t>Architecture of ADO.NET</a:t>
            </a:r>
          </a:p>
        </p:txBody>
      </p:sp>
      <p:sp>
        <p:nvSpPr>
          <p:cNvPr id="92163" name="Rectangle 3"/>
          <p:cNvSpPr>
            <a:spLocks noGrp="1" noChangeArrowheads="1"/>
          </p:cNvSpPr>
          <p:nvPr>
            <p:ph idx="1"/>
          </p:nvPr>
        </p:nvSpPr>
        <p:spPr/>
        <p:txBody>
          <a:bodyPr/>
          <a:lstStyle/>
          <a:p>
            <a:pPr eaLnBrk="1" hangingPunct="1">
              <a:buFont typeface="Wingdings" pitchFamily="2" charset="2"/>
              <a:buNone/>
            </a:pPr>
            <a:endParaRPr lang="en-US" sz="1400" smtClean="0"/>
          </a:p>
        </p:txBody>
      </p:sp>
      <p:sp>
        <p:nvSpPr>
          <p:cNvPr id="92164" name="Text Box 4"/>
          <p:cNvSpPr txBox="1">
            <a:spLocks noChangeArrowheads="1"/>
          </p:cNvSpPr>
          <p:nvPr/>
        </p:nvSpPr>
        <p:spPr bwMode="auto">
          <a:xfrm>
            <a:off x="1143000" y="2743200"/>
            <a:ext cx="1219200" cy="366713"/>
          </a:xfrm>
          <a:prstGeom prst="rect">
            <a:avLst/>
          </a:prstGeom>
          <a:noFill/>
          <a:ln w="9525">
            <a:noFill/>
            <a:miter lim="800000"/>
            <a:headEnd/>
            <a:tailEnd/>
          </a:ln>
        </p:spPr>
        <p:txBody>
          <a:bodyPr>
            <a:spAutoFit/>
          </a:bodyPr>
          <a:lstStyle/>
          <a:p>
            <a:pPr>
              <a:spcBef>
                <a:spcPct val="50000"/>
              </a:spcBef>
            </a:pPr>
            <a:endParaRPr lang="en-US"/>
          </a:p>
        </p:txBody>
      </p:sp>
      <p:sp>
        <p:nvSpPr>
          <p:cNvPr id="92165" name="Rectangle 5"/>
          <p:cNvSpPr>
            <a:spLocks noChangeArrowheads="1"/>
          </p:cNvSpPr>
          <p:nvPr/>
        </p:nvSpPr>
        <p:spPr bwMode="auto">
          <a:xfrm>
            <a:off x="838200" y="2286000"/>
            <a:ext cx="1295400" cy="3505200"/>
          </a:xfrm>
          <a:prstGeom prst="rect">
            <a:avLst/>
          </a:prstGeom>
          <a:solidFill>
            <a:schemeClr val="accent1"/>
          </a:solidFill>
          <a:ln w="9525">
            <a:solidFill>
              <a:schemeClr val="tx1"/>
            </a:solidFill>
            <a:miter lim="800000"/>
            <a:headEnd/>
            <a:tailEnd/>
          </a:ln>
        </p:spPr>
        <p:txBody>
          <a:bodyPr wrap="none" anchor="ctr"/>
          <a:lstStyle/>
          <a:p>
            <a:pPr algn="ctr"/>
            <a:r>
              <a:rPr lang="en-US" sz="2000"/>
              <a:t>Front End</a:t>
            </a:r>
          </a:p>
          <a:p>
            <a:pPr algn="ctr"/>
            <a:r>
              <a:rPr lang="en-US" sz="2000"/>
              <a:t>.Net</a:t>
            </a:r>
          </a:p>
        </p:txBody>
      </p:sp>
      <p:sp>
        <p:nvSpPr>
          <p:cNvPr id="92166" name="Rectangle 9"/>
          <p:cNvSpPr>
            <a:spLocks noChangeArrowheads="1"/>
          </p:cNvSpPr>
          <p:nvPr/>
        </p:nvSpPr>
        <p:spPr bwMode="auto">
          <a:xfrm>
            <a:off x="7086600" y="2286000"/>
            <a:ext cx="1295400" cy="3505200"/>
          </a:xfrm>
          <a:prstGeom prst="rect">
            <a:avLst/>
          </a:prstGeom>
          <a:solidFill>
            <a:schemeClr val="accent1"/>
          </a:solidFill>
          <a:ln w="9525">
            <a:solidFill>
              <a:schemeClr val="tx1"/>
            </a:solidFill>
            <a:miter lim="800000"/>
            <a:headEnd/>
            <a:tailEnd/>
          </a:ln>
        </p:spPr>
        <p:txBody>
          <a:bodyPr wrap="none" anchor="ctr"/>
          <a:lstStyle/>
          <a:p>
            <a:pPr algn="ctr"/>
            <a:r>
              <a:rPr lang="en-US" sz="2000"/>
              <a:t>Back End</a:t>
            </a:r>
          </a:p>
          <a:p>
            <a:pPr algn="ctr"/>
            <a:r>
              <a:rPr lang="en-US" sz="2000"/>
              <a:t>SQLServer,</a:t>
            </a:r>
          </a:p>
          <a:p>
            <a:pPr algn="ctr"/>
            <a:r>
              <a:rPr lang="en-US" sz="2000"/>
              <a:t>ORACLE</a:t>
            </a:r>
          </a:p>
        </p:txBody>
      </p:sp>
      <p:sp>
        <p:nvSpPr>
          <p:cNvPr id="92167" name="Rectangle 10"/>
          <p:cNvSpPr>
            <a:spLocks noChangeArrowheads="1"/>
          </p:cNvSpPr>
          <p:nvPr/>
        </p:nvSpPr>
        <p:spPr bwMode="auto">
          <a:xfrm>
            <a:off x="3810000" y="2438400"/>
            <a:ext cx="1600200" cy="3276600"/>
          </a:xfrm>
          <a:prstGeom prst="rect">
            <a:avLst/>
          </a:prstGeom>
          <a:solidFill>
            <a:srgbClr val="FF9966"/>
          </a:solidFill>
          <a:ln w="9525">
            <a:solidFill>
              <a:schemeClr val="tx1"/>
            </a:solidFill>
            <a:miter lim="800000"/>
            <a:headEnd/>
            <a:tailEnd/>
          </a:ln>
        </p:spPr>
        <p:txBody>
          <a:bodyPr wrap="none" anchor="ctr"/>
          <a:lstStyle/>
          <a:p>
            <a:pPr algn="ctr"/>
            <a:r>
              <a:rPr lang="en-US" sz="2000"/>
              <a:t>Connection</a:t>
            </a:r>
          </a:p>
          <a:p>
            <a:pPr algn="ctr"/>
            <a:endParaRPr lang="en-US" sz="2000"/>
          </a:p>
          <a:p>
            <a:pPr algn="ctr"/>
            <a:r>
              <a:rPr lang="en-US" sz="2000"/>
              <a:t>Command</a:t>
            </a:r>
          </a:p>
          <a:p>
            <a:pPr algn="ctr"/>
            <a:endParaRPr lang="en-US" sz="2000"/>
          </a:p>
          <a:p>
            <a:pPr algn="ctr"/>
            <a:r>
              <a:rPr lang="en-US" sz="2000"/>
              <a:t>DataReader</a:t>
            </a:r>
          </a:p>
          <a:p>
            <a:pPr algn="ctr"/>
            <a:endParaRPr lang="en-US" sz="2000"/>
          </a:p>
          <a:p>
            <a:pPr algn="ctr"/>
            <a:r>
              <a:rPr lang="en-US" sz="2000"/>
              <a:t>DataAdapter</a:t>
            </a:r>
          </a:p>
        </p:txBody>
      </p:sp>
      <p:sp>
        <p:nvSpPr>
          <p:cNvPr id="92168" name="Line 12"/>
          <p:cNvSpPr>
            <a:spLocks noChangeShapeType="1"/>
          </p:cNvSpPr>
          <p:nvPr/>
        </p:nvSpPr>
        <p:spPr bwMode="auto">
          <a:xfrm flipH="1">
            <a:off x="5638800" y="3962400"/>
            <a:ext cx="1371600" cy="0"/>
          </a:xfrm>
          <a:prstGeom prst="line">
            <a:avLst/>
          </a:prstGeom>
          <a:noFill/>
          <a:ln w="9525">
            <a:solidFill>
              <a:schemeClr val="tx1"/>
            </a:solidFill>
            <a:round/>
            <a:headEnd/>
            <a:tailEnd type="triangle" w="med" len="med"/>
          </a:ln>
        </p:spPr>
        <p:txBody>
          <a:bodyPr/>
          <a:lstStyle/>
          <a:p>
            <a:endParaRPr lang="en-US"/>
          </a:p>
        </p:txBody>
      </p:sp>
      <p:sp>
        <p:nvSpPr>
          <p:cNvPr id="92169" name="Line 13"/>
          <p:cNvSpPr>
            <a:spLocks noChangeShapeType="1"/>
          </p:cNvSpPr>
          <p:nvPr/>
        </p:nvSpPr>
        <p:spPr bwMode="auto">
          <a:xfrm flipH="1">
            <a:off x="2286000" y="3962400"/>
            <a:ext cx="1371600" cy="0"/>
          </a:xfrm>
          <a:prstGeom prst="line">
            <a:avLst/>
          </a:prstGeom>
          <a:noFill/>
          <a:ln w="9525">
            <a:solidFill>
              <a:schemeClr val="tx1"/>
            </a:solidFill>
            <a:round/>
            <a:headEnd/>
            <a:tailEnd type="triangle" w="med" len="med"/>
          </a:ln>
        </p:spPr>
        <p:txBody>
          <a:bodyPr/>
          <a:lstStyle/>
          <a:p>
            <a:endParaRPr lang="en-US"/>
          </a:p>
        </p:txBody>
      </p:sp>
      <p:sp>
        <p:nvSpPr>
          <p:cNvPr id="92170" name="Text Box 14"/>
          <p:cNvSpPr txBox="1">
            <a:spLocks noChangeArrowheads="1"/>
          </p:cNvSpPr>
          <p:nvPr/>
        </p:nvSpPr>
        <p:spPr bwMode="auto">
          <a:xfrm>
            <a:off x="3886200" y="2057400"/>
            <a:ext cx="1600200" cy="400050"/>
          </a:xfrm>
          <a:prstGeom prst="rect">
            <a:avLst/>
          </a:prstGeom>
          <a:noFill/>
          <a:ln w="9525">
            <a:noFill/>
            <a:miter lim="800000"/>
            <a:headEnd/>
            <a:tailEnd/>
          </a:ln>
        </p:spPr>
        <p:txBody>
          <a:bodyPr>
            <a:spAutoFit/>
          </a:bodyPr>
          <a:lstStyle/>
          <a:p>
            <a:pPr>
              <a:spcBef>
                <a:spcPct val="50000"/>
              </a:spcBef>
            </a:pPr>
            <a:r>
              <a:rPr lang="en-US" sz="2000"/>
              <a:t>Data Provider</a:t>
            </a:r>
          </a:p>
        </p:txBody>
      </p:sp>
      <p:sp>
        <p:nvSpPr>
          <p:cNvPr id="92171" name="Rectangle 15"/>
          <p:cNvSpPr>
            <a:spLocks noChangeArrowheads="1"/>
          </p:cNvSpPr>
          <p:nvPr/>
        </p:nvSpPr>
        <p:spPr bwMode="auto">
          <a:xfrm>
            <a:off x="2362200" y="5105400"/>
            <a:ext cx="914400" cy="609600"/>
          </a:xfrm>
          <a:prstGeom prst="rect">
            <a:avLst/>
          </a:prstGeom>
          <a:solidFill>
            <a:srgbClr val="A2C85E"/>
          </a:solidFill>
          <a:ln w="9525">
            <a:solidFill>
              <a:schemeClr val="tx1"/>
            </a:solidFill>
            <a:miter lim="800000"/>
            <a:headEnd/>
            <a:tailEnd/>
          </a:ln>
        </p:spPr>
        <p:txBody>
          <a:bodyPr wrap="none" anchor="ctr"/>
          <a:lstStyle/>
          <a:p>
            <a:pPr algn="ctr"/>
            <a:r>
              <a:rPr lang="en-US"/>
              <a:t>DataSet</a:t>
            </a:r>
          </a:p>
        </p:txBody>
      </p:sp>
      <p:sp>
        <p:nvSpPr>
          <p:cNvPr id="92172" name="Line 17"/>
          <p:cNvSpPr>
            <a:spLocks noChangeShapeType="1"/>
          </p:cNvSpPr>
          <p:nvPr/>
        </p:nvSpPr>
        <p:spPr bwMode="auto">
          <a:xfrm flipH="1">
            <a:off x="3352800" y="5410200"/>
            <a:ext cx="381000" cy="0"/>
          </a:xfrm>
          <a:prstGeom prst="line">
            <a:avLst/>
          </a:prstGeom>
          <a:noFill/>
          <a:ln w="9525">
            <a:solidFill>
              <a:schemeClr val="tx1"/>
            </a:solidFill>
            <a:round/>
            <a:headEnd/>
            <a:tailEnd type="triangle" w="med" len="med"/>
          </a:ln>
        </p:spPr>
        <p:txBody>
          <a:bodyPr/>
          <a:lstStyle/>
          <a:p>
            <a:endParaRPr lang="en-US"/>
          </a:p>
        </p:txBody>
      </p:sp>
      <p:sp>
        <p:nvSpPr>
          <p:cNvPr id="92173" name="Line 18"/>
          <p:cNvSpPr>
            <a:spLocks noChangeShapeType="1"/>
          </p:cNvSpPr>
          <p:nvPr/>
        </p:nvSpPr>
        <p:spPr bwMode="auto">
          <a:xfrm flipH="1">
            <a:off x="2057400" y="5410200"/>
            <a:ext cx="304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Ado.net</a:t>
            </a:r>
            <a:endParaRPr lang="en-US" dirty="0"/>
          </a:p>
        </p:txBody>
      </p:sp>
      <p:sp>
        <p:nvSpPr>
          <p:cNvPr id="93187" name="Content Placeholder 2"/>
          <p:cNvSpPr>
            <a:spLocks noGrp="1"/>
          </p:cNvSpPr>
          <p:nvPr>
            <p:ph idx="1"/>
          </p:nvPr>
        </p:nvSpPr>
        <p:spPr>
          <a:xfrm>
            <a:off x="304800" y="1295400"/>
            <a:ext cx="8686800" cy="4922838"/>
          </a:xfrm>
        </p:spPr>
        <p:txBody>
          <a:bodyPr/>
          <a:lstStyle/>
          <a:p>
            <a:r>
              <a:rPr lang="en-US" sz="2800" smtClean="0"/>
              <a:t>Connection</a:t>
            </a:r>
          </a:p>
          <a:p>
            <a:pPr lvl="1"/>
            <a:r>
              <a:rPr lang="en-US" sz="2400" smtClean="0"/>
              <a:t>Establishes a connection to a specific data source.</a:t>
            </a:r>
          </a:p>
          <a:p>
            <a:r>
              <a:rPr lang="en-US" sz="2800" smtClean="0"/>
              <a:t>Command</a:t>
            </a:r>
          </a:p>
          <a:p>
            <a:pPr lvl="1"/>
            <a:r>
              <a:rPr lang="en-US" sz="2400" smtClean="0"/>
              <a:t>Executes a command (SQL Statement) against a data source.</a:t>
            </a:r>
          </a:p>
          <a:p>
            <a:r>
              <a:rPr lang="en-US" sz="2800" smtClean="0"/>
              <a:t>DataReader</a:t>
            </a:r>
          </a:p>
          <a:p>
            <a:pPr lvl="1"/>
            <a:r>
              <a:rPr lang="en-US" sz="2400" smtClean="0"/>
              <a:t>Reads a forward-only, read-only stream of data from a data source.</a:t>
            </a:r>
          </a:p>
          <a:p>
            <a:r>
              <a:rPr lang="en-US" sz="2800" smtClean="0"/>
              <a:t>DataAdapter</a:t>
            </a:r>
          </a:p>
          <a:p>
            <a:pPr lvl="1"/>
            <a:r>
              <a:rPr lang="en-US" sz="2400" smtClean="0"/>
              <a:t>Populates a </a:t>
            </a:r>
            <a:r>
              <a:rPr lang="en-US" sz="2400" b="1" smtClean="0"/>
              <a:t>DataSet</a:t>
            </a:r>
            <a:r>
              <a:rPr lang="en-US" sz="2400" smtClean="0"/>
              <a:t> and resolves updates with the data source.</a:t>
            </a:r>
          </a:p>
          <a:p>
            <a:pPr lvl="1"/>
            <a:endParaRPr lang="en-US" sz="2400" smtClean="0"/>
          </a:p>
          <a:p>
            <a:pPr lvl="1"/>
            <a:endParaRPr lang="en-US" sz="24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sz="4000" smtClean="0"/>
              <a:t>DataSet Architecture</a:t>
            </a:r>
          </a:p>
        </p:txBody>
      </p:sp>
      <p:sp>
        <p:nvSpPr>
          <p:cNvPr id="94211" name="Rectangle 3"/>
          <p:cNvSpPr>
            <a:spLocks noGrp="1" noChangeArrowheads="1"/>
          </p:cNvSpPr>
          <p:nvPr>
            <p:ph idx="1"/>
          </p:nvPr>
        </p:nvSpPr>
        <p:spPr/>
        <p:txBody>
          <a:bodyPr/>
          <a:lstStyle/>
          <a:p>
            <a:pPr eaLnBrk="1" hangingPunct="1"/>
            <a:r>
              <a:rPr lang="en-US" sz="2800" b="1" smtClean="0"/>
              <a:t>A DataSet</a:t>
            </a:r>
            <a:r>
              <a:rPr lang="en-US" sz="2800" smtClean="0"/>
              <a:t> contains a collection of zero or more tables represented by DataTable objects.</a:t>
            </a:r>
          </a:p>
        </p:txBody>
      </p:sp>
      <p:sp>
        <p:nvSpPr>
          <p:cNvPr id="38916" name="Rectangle 4"/>
          <p:cNvSpPr>
            <a:spLocks noChangeArrowheads="1"/>
          </p:cNvSpPr>
          <p:nvPr/>
        </p:nvSpPr>
        <p:spPr bwMode="auto">
          <a:xfrm>
            <a:off x="990600" y="2438400"/>
            <a:ext cx="4953000" cy="3352800"/>
          </a:xfrm>
          <a:prstGeom prst="rect">
            <a:avLst/>
          </a:prstGeom>
          <a:solidFill>
            <a:schemeClr val="accent1">
              <a:lumMod val="60000"/>
              <a:lumOff val="40000"/>
            </a:schemeClr>
          </a:solidFill>
          <a:ln w="9525">
            <a:solidFill>
              <a:schemeClr val="tx2">
                <a:lumMod val="20000"/>
                <a:lumOff val="80000"/>
              </a:schemeClr>
            </a:solidFill>
            <a:miter lim="800000"/>
            <a:headEnd/>
            <a:tailEnd/>
          </a:ln>
        </p:spPr>
        <p:txBody>
          <a:bodyPr wrap="none" anchor="ctr"/>
          <a:lstStyle/>
          <a:p>
            <a:pPr>
              <a:defRPr/>
            </a:pPr>
            <a:endParaRPr lang="en-US" sz="2000"/>
          </a:p>
        </p:txBody>
      </p:sp>
      <p:sp>
        <p:nvSpPr>
          <p:cNvPr id="94213" name="WordArt 5"/>
          <p:cNvSpPr>
            <a:spLocks noChangeArrowheads="1" noChangeShapeType="1" noTextEdit="1"/>
          </p:cNvSpPr>
          <p:nvPr/>
        </p:nvSpPr>
        <p:spPr bwMode="auto">
          <a:xfrm>
            <a:off x="1828800" y="5867400"/>
            <a:ext cx="3124200" cy="381000"/>
          </a:xfrm>
          <a:prstGeom prst="rect">
            <a:avLst/>
          </a:prstGeom>
        </p:spPr>
        <p:txBody>
          <a:bodyPr wrap="none" fromWordArt="1">
            <a:prstTxWarp prst="textPlain">
              <a:avLst>
                <a:gd name="adj" fmla="val 50000"/>
              </a:avLst>
            </a:prstTxWarp>
          </a:bodyPr>
          <a:lstStyle/>
          <a:p>
            <a:pPr algn="ctr"/>
            <a:r>
              <a:rPr lang="en-US" sz="40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DATASET</a:t>
            </a:r>
          </a:p>
        </p:txBody>
      </p:sp>
      <p:sp>
        <p:nvSpPr>
          <p:cNvPr id="94214" name="Rectangle 6"/>
          <p:cNvSpPr>
            <a:spLocks noChangeArrowheads="1"/>
          </p:cNvSpPr>
          <p:nvPr/>
        </p:nvSpPr>
        <p:spPr bwMode="auto">
          <a:xfrm>
            <a:off x="1447800" y="2590800"/>
            <a:ext cx="1143000" cy="533400"/>
          </a:xfrm>
          <a:prstGeom prst="rect">
            <a:avLst/>
          </a:prstGeom>
          <a:solidFill>
            <a:schemeClr val="accent1"/>
          </a:solidFill>
          <a:ln w="9525">
            <a:solidFill>
              <a:schemeClr val="tx1"/>
            </a:solidFill>
            <a:miter lim="800000"/>
            <a:headEnd/>
            <a:tailEnd/>
          </a:ln>
        </p:spPr>
        <p:txBody>
          <a:bodyPr wrap="none" anchor="ctr"/>
          <a:lstStyle/>
          <a:p>
            <a:pPr algn="ctr"/>
            <a:r>
              <a:rPr lang="en-US" sz="2000"/>
              <a:t>DataTable</a:t>
            </a:r>
          </a:p>
        </p:txBody>
      </p:sp>
      <p:sp>
        <p:nvSpPr>
          <p:cNvPr id="94215" name="Rectangle 8"/>
          <p:cNvSpPr>
            <a:spLocks noChangeArrowheads="1"/>
          </p:cNvSpPr>
          <p:nvPr/>
        </p:nvSpPr>
        <p:spPr bwMode="auto">
          <a:xfrm>
            <a:off x="2895600" y="2590800"/>
            <a:ext cx="1143000" cy="533400"/>
          </a:xfrm>
          <a:prstGeom prst="rect">
            <a:avLst/>
          </a:prstGeom>
          <a:solidFill>
            <a:schemeClr val="accent1"/>
          </a:solidFill>
          <a:ln w="9525">
            <a:solidFill>
              <a:schemeClr val="tx1"/>
            </a:solidFill>
            <a:miter lim="800000"/>
            <a:headEnd/>
            <a:tailEnd/>
          </a:ln>
        </p:spPr>
        <p:txBody>
          <a:bodyPr wrap="none" anchor="ctr"/>
          <a:lstStyle/>
          <a:p>
            <a:pPr algn="ctr"/>
            <a:r>
              <a:rPr lang="en-US" sz="2000"/>
              <a:t>DataTable</a:t>
            </a:r>
          </a:p>
        </p:txBody>
      </p:sp>
      <p:sp>
        <p:nvSpPr>
          <p:cNvPr id="94216" name="Rectangle 9"/>
          <p:cNvSpPr>
            <a:spLocks noChangeArrowheads="1"/>
          </p:cNvSpPr>
          <p:nvPr/>
        </p:nvSpPr>
        <p:spPr bwMode="auto">
          <a:xfrm>
            <a:off x="4343400" y="2590800"/>
            <a:ext cx="1143000" cy="533400"/>
          </a:xfrm>
          <a:prstGeom prst="rect">
            <a:avLst/>
          </a:prstGeom>
          <a:solidFill>
            <a:schemeClr val="accent1"/>
          </a:solidFill>
          <a:ln w="9525">
            <a:solidFill>
              <a:schemeClr val="tx1"/>
            </a:solidFill>
            <a:miter lim="800000"/>
            <a:headEnd/>
            <a:tailEnd/>
          </a:ln>
        </p:spPr>
        <p:txBody>
          <a:bodyPr wrap="none" anchor="ctr"/>
          <a:lstStyle/>
          <a:p>
            <a:pPr algn="ctr"/>
            <a:r>
              <a:rPr lang="en-US" sz="2000"/>
              <a:t>DataTable</a:t>
            </a:r>
          </a:p>
        </p:txBody>
      </p:sp>
      <p:sp>
        <p:nvSpPr>
          <p:cNvPr id="94217" name="Rectangle 10"/>
          <p:cNvSpPr>
            <a:spLocks noChangeArrowheads="1"/>
          </p:cNvSpPr>
          <p:nvPr/>
        </p:nvSpPr>
        <p:spPr bwMode="auto">
          <a:xfrm>
            <a:off x="1371600" y="2514600"/>
            <a:ext cx="4267200" cy="1676400"/>
          </a:xfrm>
          <a:prstGeom prst="rect">
            <a:avLst/>
          </a:prstGeom>
          <a:noFill/>
          <a:ln w="9525">
            <a:solidFill>
              <a:schemeClr val="tx1"/>
            </a:solidFill>
            <a:miter lim="800000"/>
            <a:headEnd/>
            <a:tailEnd/>
          </a:ln>
        </p:spPr>
        <p:txBody>
          <a:bodyPr wrap="none" anchor="ctr"/>
          <a:lstStyle/>
          <a:p>
            <a:endParaRPr lang="en-US" sz="2000"/>
          </a:p>
        </p:txBody>
      </p:sp>
      <p:sp>
        <p:nvSpPr>
          <p:cNvPr id="94218" name="Line 11"/>
          <p:cNvSpPr>
            <a:spLocks noChangeShapeType="1"/>
          </p:cNvSpPr>
          <p:nvPr/>
        </p:nvSpPr>
        <p:spPr bwMode="auto">
          <a:xfrm>
            <a:off x="5638800" y="2667000"/>
            <a:ext cx="609600" cy="0"/>
          </a:xfrm>
          <a:prstGeom prst="line">
            <a:avLst/>
          </a:prstGeom>
          <a:noFill/>
          <a:ln w="9525">
            <a:solidFill>
              <a:schemeClr val="tx1"/>
            </a:solidFill>
            <a:round/>
            <a:headEnd/>
            <a:tailEnd type="triangle" w="med" len="med"/>
          </a:ln>
        </p:spPr>
        <p:txBody>
          <a:bodyPr/>
          <a:lstStyle/>
          <a:p>
            <a:endParaRPr lang="en-US"/>
          </a:p>
        </p:txBody>
      </p:sp>
      <p:sp>
        <p:nvSpPr>
          <p:cNvPr id="94219" name="Text Box 12"/>
          <p:cNvSpPr txBox="1">
            <a:spLocks noChangeArrowheads="1"/>
          </p:cNvSpPr>
          <p:nvPr/>
        </p:nvSpPr>
        <p:spPr bwMode="auto">
          <a:xfrm>
            <a:off x="6324600" y="2438400"/>
            <a:ext cx="2286000" cy="400050"/>
          </a:xfrm>
          <a:prstGeom prst="rect">
            <a:avLst/>
          </a:prstGeom>
          <a:noFill/>
          <a:ln w="9525">
            <a:noFill/>
            <a:miter lim="800000"/>
            <a:headEnd/>
            <a:tailEnd/>
          </a:ln>
        </p:spPr>
        <p:txBody>
          <a:bodyPr>
            <a:spAutoFit/>
          </a:bodyPr>
          <a:lstStyle/>
          <a:p>
            <a:pPr>
              <a:spcBef>
                <a:spcPct val="50000"/>
              </a:spcBef>
            </a:pPr>
            <a:r>
              <a:rPr lang="en-US" sz="2000"/>
              <a:t>DataTableCollection</a:t>
            </a:r>
          </a:p>
        </p:txBody>
      </p:sp>
      <p:sp>
        <p:nvSpPr>
          <p:cNvPr id="94220" name="Line 13"/>
          <p:cNvSpPr>
            <a:spLocks noChangeShapeType="1"/>
          </p:cNvSpPr>
          <p:nvPr/>
        </p:nvSpPr>
        <p:spPr bwMode="auto">
          <a:xfrm>
            <a:off x="2590800" y="2895600"/>
            <a:ext cx="304800" cy="0"/>
          </a:xfrm>
          <a:prstGeom prst="line">
            <a:avLst/>
          </a:prstGeom>
          <a:noFill/>
          <a:ln w="9525">
            <a:solidFill>
              <a:schemeClr val="tx1"/>
            </a:solidFill>
            <a:round/>
            <a:headEnd/>
            <a:tailEnd/>
          </a:ln>
        </p:spPr>
        <p:txBody>
          <a:bodyPr/>
          <a:lstStyle/>
          <a:p>
            <a:endParaRPr lang="en-US"/>
          </a:p>
        </p:txBody>
      </p:sp>
      <p:sp>
        <p:nvSpPr>
          <p:cNvPr id="94221" name="Rectangle 14"/>
          <p:cNvSpPr>
            <a:spLocks noChangeArrowheads="1"/>
          </p:cNvSpPr>
          <p:nvPr/>
        </p:nvSpPr>
        <p:spPr bwMode="auto">
          <a:xfrm>
            <a:off x="1524000" y="3276600"/>
            <a:ext cx="1143000" cy="533400"/>
          </a:xfrm>
          <a:prstGeom prst="rect">
            <a:avLst/>
          </a:prstGeom>
          <a:solidFill>
            <a:schemeClr val="accent1"/>
          </a:solidFill>
          <a:ln w="9525">
            <a:solidFill>
              <a:schemeClr val="tx1"/>
            </a:solidFill>
            <a:miter lim="800000"/>
            <a:headEnd/>
            <a:tailEnd/>
          </a:ln>
        </p:spPr>
        <p:txBody>
          <a:bodyPr wrap="none" anchor="ctr"/>
          <a:lstStyle/>
          <a:p>
            <a:pPr algn="ctr"/>
            <a:r>
              <a:rPr lang="en-US" sz="2000"/>
              <a:t>DataTable</a:t>
            </a:r>
          </a:p>
        </p:txBody>
      </p:sp>
      <p:sp>
        <p:nvSpPr>
          <p:cNvPr id="94222" name="Line 15"/>
          <p:cNvSpPr>
            <a:spLocks noChangeShapeType="1"/>
          </p:cNvSpPr>
          <p:nvPr/>
        </p:nvSpPr>
        <p:spPr bwMode="auto">
          <a:xfrm flipV="1">
            <a:off x="2667000" y="3124200"/>
            <a:ext cx="1752600" cy="457200"/>
          </a:xfrm>
          <a:prstGeom prst="line">
            <a:avLst/>
          </a:prstGeom>
          <a:noFill/>
          <a:ln w="9525">
            <a:solidFill>
              <a:schemeClr val="tx1"/>
            </a:solidFill>
            <a:round/>
            <a:headEnd/>
            <a:tailEnd/>
          </a:ln>
        </p:spPr>
        <p:txBody>
          <a:bodyPr/>
          <a:lstStyle/>
          <a:p>
            <a:endParaRPr lang="en-US"/>
          </a:p>
        </p:txBody>
      </p:sp>
      <p:sp>
        <p:nvSpPr>
          <p:cNvPr id="94223" name="Line 16"/>
          <p:cNvSpPr>
            <a:spLocks noChangeShapeType="1"/>
          </p:cNvSpPr>
          <p:nvPr/>
        </p:nvSpPr>
        <p:spPr bwMode="auto">
          <a:xfrm>
            <a:off x="4267200" y="3200400"/>
            <a:ext cx="1905000" cy="0"/>
          </a:xfrm>
          <a:prstGeom prst="line">
            <a:avLst/>
          </a:prstGeom>
          <a:noFill/>
          <a:ln w="9525">
            <a:solidFill>
              <a:schemeClr val="tx1"/>
            </a:solidFill>
            <a:round/>
            <a:headEnd/>
            <a:tailEnd type="triangle" w="med" len="med"/>
          </a:ln>
        </p:spPr>
        <p:txBody>
          <a:bodyPr/>
          <a:lstStyle/>
          <a:p>
            <a:endParaRPr lang="en-US"/>
          </a:p>
        </p:txBody>
      </p:sp>
      <p:sp>
        <p:nvSpPr>
          <p:cNvPr id="94224" name="Text Box 18"/>
          <p:cNvSpPr txBox="1">
            <a:spLocks noChangeArrowheads="1"/>
          </p:cNvSpPr>
          <p:nvPr/>
        </p:nvSpPr>
        <p:spPr bwMode="auto">
          <a:xfrm>
            <a:off x="6400800" y="3048000"/>
            <a:ext cx="1981200" cy="400050"/>
          </a:xfrm>
          <a:prstGeom prst="rect">
            <a:avLst/>
          </a:prstGeom>
          <a:noFill/>
          <a:ln w="9525">
            <a:noFill/>
            <a:miter lim="800000"/>
            <a:headEnd/>
            <a:tailEnd/>
          </a:ln>
        </p:spPr>
        <p:txBody>
          <a:bodyPr>
            <a:spAutoFit/>
          </a:bodyPr>
          <a:lstStyle/>
          <a:p>
            <a:pPr>
              <a:spcBef>
                <a:spcPct val="50000"/>
              </a:spcBef>
            </a:pPr>
            <a:r>
              <a:rPr lang="en-US" sz="2000"/>
              <a:t>DataRelation</a:t>
            </a:r>
          </a:p>
        </p:txBody>
      </p:sp>
      <p:sp>
        <p:nvSpPr>
          <p:cNvPr id="94225" name="Line 19"/>
          <p:cNvSpPr>
            <a:spLocks noChangeShapeType="1"/>
          </p:cNvSpPr>
          <p:nvPr/>
        </p:nvSpPr>
        <p:spPr bwMode="auto">
          <a:xfrm>
            <a:off x="2667000" y="2895600"/>
            <a:ext cx="3657600" cy="990600"/>
          </a:xfrm>
          <a:prstGeom prst="line">
            <a:avLst/>
          </a:prstGeom>
          <a:noFill/>
          <a:ln w="9525">
            <a:solidFill>
              <a:schemeClr val="tx1"/>
            </a:solidFill>
            <a:round/>
            <a:headEnd/>
            <a:tailEnd type="triangle" w="med" len="med"/>
          </a:ln>
        </p:spPr>
        <p:txBody>
          <a:bodyPr/>
          <a:lstStyle/>
          <a:p>
            <a:endParaRPr lang="en-US"/>
          </a:p>
        </p:txBody>
      </p:sp>
      <p:sp>
        <p:nvSpPr>
          <p:cNvPr id="94226" name="Line 20"/>
          <p:cNvSpPr>
            <a:spLocks noChangeShapeType="1"/>
          </p:cNvSpPr>
          <p:nvPr/>
        </p:nvSpPr>
        <p:spPr bwMode="auto">
          <a:xfrm>
            <a:off x="3200400" y="3505200"/>
            <a:ext cx="3124200" cy="381000"/>
          </a:xfrm>
          <a:prstGeom prst="line">
            <a:avLst/>
          </a:prstGeom>
          <a:noFill/>
          <a:ln w="9525">
            <a:solidFill>
              <a:schemeClr val="tx1"/>
            </a:solidFill>
            <a:round/>
            <a:headEnd/>
            <a:tailEnd type="triangle" w="med" len="med"/>
          </a:ln>
        </p:spPr>
        <p:txBody>
          <a:bodyPr/>
          <a:lstStyle/>
          <a:p>
            <a:endParaRPr lang="en-US"/>
          </a:p>
        </p:txBody>
      </p:sp>
      <p:sp>
        <p:nvSpPr>
          <p:cNvPr id="94227" name="Text Box 21"/>
          <p:cNvSpPr txBox="1">
            <a:spLocks noChangeArrowheads="1"/>
          </p:cNvSpPr>
          <p:nvPr/>
        </p:nvSpPr>
        <p:spPr bwMode="auto">
          <a:xfrm>
            <a:off x="6324600" y="3733800"/>
            <a:ext cx="2286000" cy="646113"/>
          </a:xfrm>
          <a:prstGeom prst="rect">
            <a:avLst/>
          </a:prstGeom>
          <a:noFill/>
          <a:ln w="9525">
            <a:noFill/>
            <a:miter lim="800000"/>
            <a:headEnd/>
            <a:tailEnd/>
          </a:ln>
        </p:spPr>
        <p:txBody>
          <a:bodyPr>
            <a:spAutoFit/>
          </a:bodyPr>
          <a:lstStyle/>
          <a:p>
            <a:pPr>
              <a:spcBef>
                <a:spcPct val="50000"/>
              </a:spcBef>
            </a:pPr>
            <a:r>
              <a:rPr lang="en-US"/>
              <a:t>DataRelationCollections</a:t>
            </a:r>
          </a:p>
        </p:txBody>
      </p:sp>
      <p:sp>
        <p:nvSpPr>
          <p:cNvPr id="94228" name="Rectangle 22"/>
          <p:cNvSpPr>
            <a:spLocks noChangeArrowheads="1"/>
          </p:cNvSpPr>
          <p:nvPr/>
        </p:nvSpPr>
        <p:spPr bwMode="auto">
          <a:xfrm>
            <a:off x="1447800" y="4419600"/>
            <a:ext cx="3048000" cy="990600"/>
          </a:xfrm>
          <a:prstGeom prst="rect">
            <a:avLst/>
          </a:prstGeom>
          <a:solidFill>
            <a:schemeClr val="accent1"/>
          </a:solidFill>
          <a:ln w="9525">
            <a:solidFill>
              <a:schemeClr val="tx1"/>
            </a:solidFill>
            <a:miter lim="800000"/>
            <a:headEnd/>
            <a:tailEnd/>
          </a:ln>
        </p:spPr>
        <p:txBody>
          <a:bodyPr wrap="none" anchor="ctr"/>
          <a:lstStyle/>
          <a:p>
            <a:pPr algn="ctr"/>
            <a:r>
              <a:rPr lang="en-US" sz="1600"/>
              <a:t>DataRow</a:t>
            </a:r>
          </a:p>
          <a:p>
            <a:pPr algn="ctr"/>
            <a:r>
              <a:rPr lang="en-US" sz="1600"/>
              <a:t>DataRowCollection</a:t>
            </a:r>
          </a:p>
          <a:p>
            <a:pPr algn="ctr"/>
            <a:r>
              <a:rPr lang="en-US" sz="1600"/>
              <a:t>DataColumn</a:t>
            </a:r>
          </a:p>
          <a:p>
            <a:pPr algn="ctr"/>
            <a:r>
              <a:rPr lang="en-US" sz="1600"/>
              <a:t>DataColumnCollection</a:t>
            </a:r>
          </a:p>
        </p:txBody>
      </p:sp>
      <p:sp>
        <p:nvSpPr>
          <p:cNvPr id="94229" name="Line 23"/>
          <p:cNvSpPr>
            <a:spLocks noChangeShapeType="1"/>
          </p:cNvSpPr>
          <p:nvPr/>
        </p:nvSpPr>
        <p:spPr bwMode="auto">
          <a:xfrm>
            <a:off x="1981200" y="3810000"/>
            <a:ext cx="0" cy="609600"/>
          </a:xfrm>
          <a:prstGeom prst="line">
            <a:avLst/>
          </a:prstGeom>
          <a:noFill/>
          <a:ln w="9525">
            <a:solidFill>
              <a:schemeClr val="tx1"/>
            </a:solidFill>
            <a:round/>
            <a:headEnd/>
            <a:tailEnd type="triangle" w="med" len="med"/>
          </a:ln>
        </p:spPr>
        <p:txBody>
          <a:bodyPr/>
          <a:lstStyle/>
          <a:p>
            <a:endParaRPr lang="en-US"/>
          </a:p>
        </p:txBody>
      </p:sp>
      <p:sp>
        <p:nvSpPr>
          <p:cNvPr id="94230" name="Rectangle 27"/>
          <p:cNvSpPr>
            <a:spLocks noChangeArrowheads="1"/>
          </p:cNvSpPr>
          <p:nvPr/>
        </p:nvSpPr>
        <p:spPr bwMode="auto">
          <a:xfrm>
            <a:off x="1447800" y="5486400"/>
            <a:ext cx="1752600" cy="228600"/>
          </a:xfrm>
          <a:prstGeom prst="rect">
            <a:avLst/>
          </a:prstGeom>
          <a:solidFill>
            <a:schemeClr val="accent1"/>
          </a:solidFill>
          <a:ln w="9525">
            <a:solidFill>
              <a:schemeClr val="tx1"/>
            </a:solidFill>
            <a:miter lim="800000"/>
            <a:headEnd/>
            <a:tailEnd/>
          </a:ln>
        </p:spPr>
        <p:txBody>
          <a:bodyPr wrap="none" anchor="ctr"/>
          <a:lstStyle/>
          <a:p>
            <a:pPr algn="ctr"/>
            <a:r>
              <a:rPr lang="en-US" sz="1600"/>
              <a:t>Primary Key</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a:t>
            </a:r>
            <a:endParaRPr lang="en-US" dirty="0"/>
          </a:p>
        </p:txBody>
      </p:sp>
      <p:sp>
        <p:nvSpPr>
          <p:cNvPr id="3" name="Content Placeholder 2"/>
          <p:cNvSpPr>
            <a:spLocks noGrp="1"/>
          </p:cNvSpPr>
          <p:nvPr>
            <p:ph idx="1"/>
          </p:nvPr>
        </p:nvSpPr>
        <p:spPr/>
        <p:txBody>
          <a:bodyPr/>
          <a:lstStyle/>
          <a:p>
            <a:pPr>
              <a:defRPr/>
            </a:pPr>
            <a:r>
              <a:rPr lang="en-US" sz="2400" dirty="0" smtClean="0"/>
              <a:t>ADO.NET Objects (</a:t>
            </a:r>
            <a:r>
              <a:rPr lang="en-US" sz="2400" dirty="0" err="1" smtClean="0"/>
              <a:t>SQLClient</a:t>
            </a:r>
            <a:r>
              <a:rPr lang="en-US" sz="2400" dirty="0" smtClean="0"/>
              <a:t> Provider)</a:t>
            </a:r>
          </a:p>
          <a:p>
            <a:pPr lvl="1">
              <a:defRPr/>
            </a:pPr>
            <a:r>
              <a:rPr lang="en-US" sz="2000" dirty="0" err="1" smtClean="0"/>
              <a:t>SQLConnection</a:t>
            </a:r>
            <a:endParaRPr lang="en-US" sz="2000" dirty="0" smtClean="0"/>
          </a:p>
          <a:p>
            <a:pPr lvl="2">
              <a:defRPr/>
            </a:pPr>
            <a:r>
              <a:rPr lang="en-US" sz="1800" dirty="0" smtClean="0"/>
              <a:t>Open() , Close()</a:t>
            </a:r>
          </a:p>
          <a:p>
            <a:pPr lvl="1">
              <a:defRPr/>
            </a:pPr>
            <a:r>
              <a:rPr lang="en-US" sz="2000" dirty="0" err="1" smtClean="0"/>
              <a:t>SQLCommand</a:t>
            </a:r>
            <a:endParaRPr lang="en-US" sz="2000" dirty="0" smtClean="0"/>
          </a:p>
          <a:p>
            <a:pPr lvl="2">
              <a:defRPr/>
            </a:pPr>
            <a:r>
              <a:rPr lang="en-US" sz="1800" dirty="0" err="1" smtClean="0"/>
              <a:t>ExecuteNonQuery</a:t>
            </a:r>
            <a:r>
              <a:rPr lang="en-US" sz="1800" dirty="0" smtClean="0"/>
              <a:t>()</a:t>
            </a:r>
          </a:p>
          <a:p>
            <a:pPr lvl="2">
              <a:defRPr/>
            </a:pPr>
            <a:r>
              <a:rPr lang="en-US" sz="1800" dirty="0" err="1" smtClean="0"/>
              <a:t>ExecuteReader</a:t>
            </a:r>
            <a:r>
              <a:rPr lang="en-US" sz="1800" dirty="0" smtClean="0"/>
              <a:t>()</a:t>
            </a:r>
          </a:p>
          <a:p>
            <a:pPr lvl="2">
              <a:defRPr/>
            </a:pPr>
            <a:r>
              <a:rPr lang="en-US" sz="1800" dirty="0" err="1" smtClean="0"/>
              <a:t>ExecuteScalar</a:t>
            </a:r>
            <a:r>
              <a:rPr lang="en-US" sz="1800" dirty="0" smtClean="0"/>
              <a:t>()</a:t>
            </a:r>
          </a:p>
          <a:p>
            <a:pPr lvl="1">
              <a:defRPr/>
            </a:pPr>
            <a:r>
              <a:rPr lang="en-US" sz="2000" dirty="0" smtClean="0"/>
              <a:t>Data Reader</a:t>
            </a:r>
          </a:p>
          <a:p>
            <a:pPr lvl="2">
              <a:defRPr/>
            </a:pPr>
            <a:r>
              <a:rPr lang="en-US" sz="1800" dirty="0" smtClean="0"/>
              <a:t>Read() , </a:t>
            </a:r>
            <a:r>
              <a:rPr lang="en-US" sz="1800" dirty="0" err="1" smtClean="0"/>
              <a:t>HasRow</a:t>
            </a:r>
            <a:endParaRPr lang="en-US" sz="1800" dirty="0" smtClean="0"/>
          </a:p>
          <a:p>
            <a:pPr lvl="1">
              <a:defRPr/>
            </a:pPr>
            <a:r>
              <a:rPr lang="en-US" sz="2000" dirty="0" smtClean="0"/>
              <a:t>Data Adapter</a:t>
            </a:r>
          </a:p>
          <a:p>
            <a:pPr lvl="2">
              <a:defRPr/>
            </a:pPr>
            <a:r>
              <a:rPr lang="en-US" sz="1800" dirty="0" smtClean="0"/>
              <a:t>Fill() , Update()</a:t>
            </a:r>
          </a:p>
          <a:p>
            <a:pPr lvl="1">
              <a:defRPr/>
            </a:pPr>
            <a:r>
              <a:rPr lang="en-US" sz="2000" dirty="0" err="1" smtClean="0"/>
              <a:t>DataSet</a:t>
            </a:r>
            <a:r>
              <a:rPr lang="en-US" sz="2000" dirty="0" smtClean="0"/>
              <a:t> / </a:t>
            </a:r>
            <a:r>
              <a:rPr lang="en-US" sz="2000" dirty="0" err="1" smtClean="0"/>
              <a:t>DataTable</a:t>
            </a:r>
            <a:endParaRPr lang="en-US" sz="2000" dirty="0" smtClean="0"/>
          </a:p>
          <a:p>
            <a:pPr lvl="2">
              <a:defRPr/>
            </a:pPr>
            <a:endParaRPr lang="en-US" sz="1800" dirty="0" smtClean="0"/>
          </a:p>
          <a:p>
            <a:pPr lvl="1">
              <a:defRPr/>
            </a:pPr>
            <a:endParaRPr lang="en-US" sz="2000" dirty="0" smtClean="0"/>
          </a:p>
          <a:p>
            <a:pPr marL="457200" lvl="1" indent="0">
              <a:buFont typeface="Wingdings 2" pitchFamily="18" charset="2"/>
              <a:buNone/>
              <a:defRPr/>
            </a:pPr>
            <a:endParaRPr lang="en-US" sz="20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endParaRPr lang="en-US" dirty="0"/>
          </a:p>
        </p:txBody>
      </p:sp>
      <p:sp>
        <p:nvSpPr>
          <p:cNvPr id="96259" name="Content Placeholder 2"/>
          <p:cNvSpPr>
            <a:spLocks noGrp="1"/>
          </p:cNvSpPr>
          <p:nvPr>
            <p:ph idx="1"/>
          </p:nvPr>
        </p:nvSpPr>
        <p:spPr/>
        <p:txBody>
          <a:bodyPr/>
          <a:lstStyle/>
          <a:p>
            <a:r>
              <a:rPr lang="en-US" smtClean="0"/>
              <a:t>Demo</a:t>
            </a:r>
          </a:p>
          <a:p>
            <a:pPr lvl="1"/>
            <a:r>
              <a:rPr lang="en-US" smtClean="0"/>
              <a:t>Using SqlConnection , </a:t>
            </a:r>
          </a:p>
          <a:p>
            <a:pPr lvl="1"/>
            <a:r>
              <a:rPr lang="en-US" smtClean="0"/>
              <a:t>Using SqlCommand ( CRUD)</a:t>
            </a:r>
          </a:p>
          <a:p>
            <a:pPr lvl="1"/>
            <a:r>
              <a:rPr lang="en-US" smtClean="0"/>
              <a:t>Using Data Reader </a:t>
            </a:r>
          </a:p>
          <a:p>
            <a:pPr lvl="1"/>
            <a:r>
              <a:rPr lang="en-US" smtClean="0"/>
              <a:t>Storing Connection string in configuration file</a:t>
            </a:r>
          </a:p>
          <a:p>
            <a:pPr lvl="1"/>
            <a:r>
              <a:rPr lang="en-US" smtClean="0"/>
              <a:t>Creating a Login Form  </a:t>
            </a:r>
          </a:p>
          <a:p>
            <a:pPr lvl="1"/>
            <a:r>
              <a:rPr lang="en-US" smtClean="0"/>
              <a:t>SQL Injection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assignment (60 </a:t>
            </a:r>
            <a:r>
              <a:rPr lang="en-US" dirty="0" err="1" smtClean="0"/>
              <a:t>mins</a:t>
            </a:r>
            <a:r>
              <a:rPr lang="en-US" dirty="0" smtClean="0"/>
              <a:t>)</a:t>
            </a:r>
            <a:endParaRPr lang="en-US" dirty="0"/>
          </a:p>
        </p:txBody>
      </p:sp>
      <p:sp>
        <p:nvSpPr>
          <p:cNvPr id="97283" name="Content Placeholder 2"/>
          <p:cNvSpPr>
            <a:spLocks noGrp="1"/>
          </p:cNvSpPr>
          <p:nvPr>
            <p:ph idx="1"/>
          </p:nvPr>
        </p:nvSpPr>
        <p:spPr>
          <a:xfrm>
            <a:off x="304800" y="1295400"/>
            <a:ext cx="8686800" cy="4784725"/>
          </a:xfrm>
        </p:spPr>
        <p:txBody>
          <a:bodyPr/>
          <a:lstStyle/>
          <a:p>
            <a:r>
              <a:rPr lang="en-US" sz="2800" dirty="0" smtClean="0"/>
              <a:t>Create Login Form (</a:t>
            </a:r>
            <a:r>
              <a:rPr lang="en-US" sz="2800" dirty="0" err="1" smtClean="0"/>
              <a:t>EmployeeID</a:t>
            </a:r>
            <a:r>
              <a:rPr lang="en-US" sz="2800" dirty="0" smtClean="0"/>
              <a:t> , </a:t>
            </a:r>
            <a:r>
              <a:rPr lang="en-US" sz="2800" dirty="0" err="1" smtClean="0"/>
              <a:t>EmployeePassword</a:t>
            </a:r>
            <a:r>
              <a:rPr lang="en-US" sz="2800" dirty="0" smtClean="0"/>
              <a:t>)</a:t>
            </a:r>
          </a:p>
          <a:p>
            <a:r>
              <a:rPr lang="en-US" sz="2800" dirty="0" smtClean="0"/>
              <a:t>Create a table called Customers(</a:t>
            </a:r>
            <a:r>
              <a:rPr lang="en-US" sz="2800" dirty="0" err="1" smtClean="0"/>
              <a:t>CustomerID</a:t>
            </a:r>
            <a:r>
              <a:rPr lang="en-US" sz="2800" dirty="0" smtClean="0"/>
              <a:t> , </a:t>
            </a:r>
            <a:r>
              <a:rPr lang="en-US" sz="2800" dirty="0" err="1" smtClean="0"/>
              <a:t>CustomerName</a:t>
            </a:r>
            <a:r>
              <a:rPr lang="en-US" sz="2800" dirty="0" smtClean="0"/>
              <a:t>, </a:t>
            </a:r>
            <a:r>
              <a:rPr lang="en-US" sz="2800" dirty="0" err="1" smtClean="0"/>
              <a:t>CustomerCity</a:t>
            </a:r>
            <a:r>
              <a:rPr lang="en-US" sz="2800" dirty="0" smtClean="0"/>
              <a:t> , </a:t>
            </a:r>
            <a:r>
              <a:rPr lang="en-US" sz="2800" dirty="0" err="1" smtClean="0"/>
              <a:t>CustomerAge</a:t>
            </a:r>
            <a:r>
              <a:rPr lang="en-US" sz="2800" dirty="0" smtClean="0"/>
              <a:t> , </a:t>
            </a:r>
            <a:r>
              <a:rPr lang="en-US" sz="2800" dirty="0" err="1" smtClean="0"/>
              <a:t>CustomerDOJ</a:t>
            </a:r>
            <a:r>
              <a:rPr lang="en-US" sz="2800" dirty="0" smtClean="0"/>
              <a:t>)</a:t>
            </a:r>
          </a:p>
          <a:p>
            <a:pPr lvl="1">
              <a:buNone/>
            </a:pPr>
            <a:r>
              <a:rPr lang="en-US" sz="2400" dirty="0" smtClean="0"/>
              <a:t>(</a:t>
            </a:r>
            <a:r>
              <a:rPr lang="en-US" sz="2400" dirty="0" err="1" smtClean="0"/>
              <a:t>CustomerID</a:t>
            </a:r>
            <a:r>
              <a:rPr lang="en-US" sz="2400" dirty="0" smtClean="0"/>
              <a:t> – </a:t>
            </a:r>
            <a:r>
              <a:rPr lang="en-US" sz="2400" dirty="0" err="1" smtClean="0"/>
              <a:t>Autogenerated</a:t>
            </a:r>
            <a:r>
              <a:rPr lang="en-US" sz="2400" dirty="0" smtClean="0"/>
              <a:t> , PK)</a:t>
            </a:r>
          </a:p>
          <a:p>
            <a:pPr lvl="1"/>
            <a:r>
              <a:rPr lang="en-US" dirty="0" smtClean="0"/>
              <a:t>Add Customer with Form Design</a:t>
            </a:r>
          </a:p>
          <a:p>
            <a:pPr lvl="1"/>
            <a:r>
              <a:rPr lang="en-US" dirty="0" smtClean="0"/>
              <a:t>Find Customer based on Customer ID</a:t>
            </a:r>
          </a:p>
          <a:p>
            <a:pPr lvl="1"/>
            <a:r>
              <a:rPr lang="en-US" dirty="0" smtClean="0"/>
              <a:t>Use </a:t>
            </a:r>
            <a:r>
              <a:rPr lang="en-US" dirty="0" err="1" smtClean="0"/>
              <a:t>Combobox</a:t>
            </a:r>
            <a:r>
              <a:rPr lang="en-US" dirty="0" smtClean="0"/>
              <a:t> for the </a:t>
            </a:r>
            <a:r>
              <a:rPr lang="en-US" dirty="0" err="1" smtClean="0"/>
              <a:t>CustomerCity</a:t>
            </a:r>
            <a:r>
              <a:rPr lang="en-US" dirty="0" smtClean="0"/>
              <a:t>. </a:t>
            </a:r>
          </a:p>
          <a:p>
            <a:pPr lvl="1"/>
            <a:r>
              <a:rPr lang="en-US" dirty="0" smtClean="0"/>
              <a:t>Use Cities Table </a:t>
            </a:r>
          </a:p>
          <a:p>
            <a:pPr lvl="1"/>
            <a:r>
              <a:rPr lang="en-US" dirty="0" smtClean="0"/>
              <a:t>Store connection string in the </a:t>
            </a:r>
            <a:r>
              <a:rPr lang="en-US" dirty="0" err="1" smtClean="0"/>
              <a:t>app.config</a:t>
            </a:r>
            <a:r>
              <a:rPr lang="en-US" dirty="0" smtClean="0"/>
              <a:t> file.</a:t>
            </a:r>
          </a:p>
          <a:p>
            <a:pPr lvl="1">
              <a:buFont typeface="Wingdings 2" pitchFamily="18" charset="2"/>
              <a:buNone/>
            </a:pPr>
            <a:endParaRPr lang="en-US" dirty="0" smtClean="0"/>
          </a:p>
          <a:p>
            <a:pPr lvl="2"/>
            <a:endParaRPr lang="en-US" sz="2000" dirty="0" smtClean="0"/>
          </a:p>
          <a:p>
            <a:pPr lvl="1"/>
            <a:endParaRPr lang="en-US" sz="24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Ado.net</a:t>
            </a:r>
            <a:endParaRPr lang="en-US" dirty="0"/>
          </a:p>
        </p:txBody>
      </p:sp>
      <p:sp>
        <p:nvSpPr>
          <p:cNvPr id="98307" name="Content Placeholder 2"/>
          <p:cNvSpPr>
            <a:spLocks noGrp="1"/>
          </p:cNvSpPr>
          <p:nvPr>
            <p:ph idx="1"/>
          </p:nvPr>
        </p:nvSpPr>
        <p:spPr/>
        <p:txBody>
          <a:bodyPr/>
          <a:lstStyle/>
          <a:p>
            <a:r>
              <a:rPr lang="en-US" dirty="0" smtClean="0"/>
              <a:t>Disconnected Architecture</a:t>
            </a:r>
          </a:p>
          <a:p>
            <a:pPr lvl="1"/>
            <a:r>
              <a:rPr lang="en-US" dirty="0" smtClean="0"/>
              <a:t>Using Data Adapter </a:t>
            </a:r>
          </a:p>
          <a:p>
            <a:pPr lvl="1"/>
            <a:r>
              <a:rPr lang="en-US" dirty="0" smtClean="0"/>
              <a:t>Using Dataset</a:t>
            </a:r>
          </a:p>
          <a:p>
            <a:pPr lvl="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fontAlgn="auto" hangingPunct="1">
              <a:spcAft>
                <a:spcPts val="0"/>
              </a:spcAft>
              <a:defRPr/>
            </a:pPr>
            <a:r>
              <a:rPr smtClean="0"/>
              <a:t>.Net</a:t>
            </a:r>
          </a:p>
        </p:txBody>
      </p:sp>
      <p:sp>
        <p:nvSpPr>
          <p:cNvPr id="13315" name="Content Placeholder 2"/>
          <p:cNvSpPr>
            <a:spLocks noGrp="1"/>
          </p:cNvSpPr>
          <p:nvPr>
            <p:ph idx="1"/>
          </p:nvPr>
        </p:nvSpPr>
        <p:spPr>
          <a:xfrm>
            <a:off x="381000" y="1143000"/>
            <a:ext cx="7391400" cy="5334000"/>
          </a:xfrm>
        </p:spPr>
        <p:txBody>
          <a:bodyPr/>
          <a:lstStyle/>
          <a:p>
            <a:pPr eaLnBrk="1" hangingPunct="1"/>
            <a:r>
              <a:rPr lang="en-US" smtClean="0"/>
              <a:t>.Net Application Execution Model</a:t>
            </a:r>
          </a:p>
          <a:p>
            <a:pPr eaLnBrk="1" hangingPunct="1"/>
            <a:r>
              <a:rPr lang="en-US" smtClean="0"/>
              <a:t>Important Components</a:t>
            </a:r>
          </a:p>
          <a:p>
            <a:pPr lvl="1" eaLnBrk="1" hangingPunct="1"/>
            <a:r>
              <a:rPr lang="en-US" smtClean="0"/>
              <a:t>CLR</a:t>
            </a:r>
          </a:p>
          <a:p>
            <a:pPr lvl="1" eaLnBrk="1" hangingPunct="1"/>
            <a:r>
              <a:rPr lang="en-US" smtClean="0"/>
              <a:t>MSIL</a:t>
            </a:r>
          </a:p>
          <a:p>
            <a:pPr lvl="1" eaLnBrk="1" hangingPunct="1"/>
            <a:r>
              <a:rPr lang="en-US" smtClean="0"/>
              <a:t>Metadata</a:t>
            </a:r>
          </a:p>
          <a:p>
            <a:pPr lvl="1" eaLnBrk="1" hangingPunct="1"/>
            <a:r>
              <a:rPr lang="en-US" smtClean="0"/>
              <a:t>JIT</a:t>
            </a:r>
          </a:p>
          <a:p>
            <a:pPr lvl="1" eaLnBrk="1" hangingPunct="1"/>
            <a:r>
              <a:rPr lang="en-US" smtClean="0"/>
              <a:t>CTS</a:t>
            </a:r>
          </a:p>
          <a:p>
            <a:pPr lvl="1" eaLnBrk="1" hangingPunct="1"/>
            <a:r>
              <a:rPr lang="en-US" smtClean="0"/>
              <a:t>CLS</a:t>
            </a:r>
          </a:p>
          <a:p>
            <a:pPr lvl="1" eaLnBrk="1" hangingPunct="1"/>
            <a:r>
              <a:rPr lang="en-US" smtClean="0"/>
              <a:t>GC</a:t>
            </a:r>
          </a:p>
          <a:p>
            <a:pPr lvl="1" eaLnBrk="1" hangingPunct="1"/>
            <a:r>
              <a:rPr lang="en-US" smtClean="0"/>
              <a:t>Managed Heap</a:t>
            </a:r>
          </a:p>
          <a:p>
            <a:pPr eaLnBrk="1" hangingPunct="1">
              <a:buFont typeface="Wingdings" pitchFamily="2" charset="2"/>
              <a:buNone/>
            </a:pPr>
            <a:endParaRPr lang="en-US" smtClean="0"/>
          </a:p>
          <a:p>
            <a:pPr eaLnBrk="1" hangingPunct="1">
              <a:buFont typeface="Wingdings 2" pitchFamily="18" charset="2"/>
              <a:buNone/>
            </a:pPr>
            <a:r>
              <a:rPr lang="en-US" smtClean="0"/>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Ado.net</a:t>
            </a:r>
            <a:endParaRPr lang="en-US" dirty="0"/>
          </a:p>
        </p:txBody>
      </p:sp>
      <p:sp>
        <p:nvSpPr>
          <p:cNvPr id="98307" name="Content Placeholder 2"/>
          <p:cNvSpPr>
            <a:spLocks noGrp="1"/>
          </p:cNvSpPr>
          <p:nvPr>
            <p:ph idx="1"/>
          </p:nvPr>
        </p:nvSpPr>
        <p:spPr/>
        <p:txBody>
          <a:bodyPr/>
          <a:lstStyle/>
          <a:p>
            <a:r>
              <a:rPr lang="en-US" dirty="0" smtClean="0"/>
              <a:t>DAL – Data Access Layer</a:t>
            </a:r>
          </a:p>
          <a:p>
            <a:pPr lvl="1"/>
            <a:r>
              <a:rPr lang="en-US" dirty="0" smtClean="0"/>
              <a:t>Creating DAL</a:t>
            </a:r>
          </a:p>
          <a:p>
            <a:pPr lvl="1"/>
            <a:r>
              <a:rPr lang="en-US" dirty="0" smtClean="0"/>
              <a:t>Calling DAL </a:t>
            </a:r>
          </a:p>
          <a:p>
            <a:pPr lvl="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Ado.net</a:t>
            </a:r>
            <a:endParaRPr lang="en-US" dirty="0"/>
          </a:p>
        </p:txBody>
      </p:sp>
      <p:sp>
        <p:nvSpPr>
          <p:cNvPr id="101379" name="Content Placeholder 2"/>
          <p:cNvSpPr>
            <a:spLocks noGrp="1"/>
          </p:cNvSpPr>
          <p:nvPr>
            <p:ph idx="1"/>
          </p:nvPr>
        </p:nvSpPr>
        <p:spPr/>
        <p:txBody>
          <a:bodyPr/>
          <a:lstStyle/>
          <a:p>
            <a:endParaRPr lang="en-US" dirty="0" smtClean="0"/>
          </a:p>
          <a:p>
            <a:r>
              <a:rPr lang="en-US" dirty="0" smtClean="0"/>
              <a:t>Transaction  (ACID Properties)</a:t>
            </a:r>
          </a:p>
          <a:p>
            <a:pPr lvl="1"/>
            <a:r>
              <a:rPr lang="en-US" dirty="0" smtClean="0"/>
              <a:t>ACID – Atomicity , Consistency , Isolation , Durability</a:t>
            </a:r>
          </a:p>
          <a:p>
            <a:pPr lvl="1"/>
            <a:r>
              <a:rPr lang="en-US" dirty="0" smtClean="0"/>
              <a:t>Types of Transaction</a:t>
            </a:r>
          </a:p>
          <a:p>
            <a:pPr lvl="2"/>
            <a:r>
              <a:rPr lang="en-US" dirty="0" smtClean="0"/>
              <a:t>Local</a:t>
            </a:r>
          </a:p>
          <a:p>
            <a:pPr lvl="2"/>
            <a:r>
              <a:rPr lang="en-US" dirty="0" smtClean="0"/>
              <a:t>Distributed</a:t>
            </a:r>
          </a:p>
          <a:p>
            <a:pPr lvl="2"/>
            <a:endParaRPr lang="en-US" dirty="0" smtClean="0"/>
          </a:p>
          <a:p>
            <a:pPr lvl="1"/>
            <a:r>
              <a:rPr lang="en-US" i="1" dirty="0" smtClean="0">
                <a:solidFill>
                  <a:srgbClr val="FF0000"/>
                </a:solidFill>
              </a:rPr>
              <a:t>Orders &amp; </a:t>
            </a:r>
            <a:r>
              <a:rPr lang="en-US" i="1" dirty="0" err="1" smtClean="0">
                <a:solidFill>
                  <a:srgbClr val="FF0000"/>
                </a:solidFill>
              </a:rPr>
              <a:t>OrderDetails</a:t>
            </a:r>
            <a:endParaRPr lang="en-US" i="1" dirty="0" smtClean="0">
              <a:solidFill>
                <a:srgbClr val="FF0000"/>
              </a:solidFill>
            </a:endParaRPr>
          </a:p>
          <a:p>
            <a:pPr lvl="1"/>
            <a:endParaRPr lang="en-US"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ADO.NET</a:t>
            </a:r>
            <a:endParaRPr lang="en-US" dirty="0"/>
          </a:p>
        </p:txBody>
      </p:sp>
      <p:sp>
        <p:nvSpPr>
          <p:cNvPr id="102403" name="Content Placeholder 2"/>
          <p:cNvSpPr>
            <a:spLocks noGrp="1"/>
          </p:cNvSpPr>
          <p:nvPr>
            <p:ph idx="1"/>
          </p:nvPr>
        </p:nvSpPr>
        <p:spPr/>
        <p:txBody>
          <a:bodyPr/>
          <a:lstStyle/>
          <a:p>
            <a:endParaRPr lang="en-US" sz="2800" dirty="0" smtClean="0"/>
          </a:p>
          <a:p>
            <a:r>
              <a:rPr lang="en-US" sz="2800" dirty="0" smtClean="0"/>
              <a:t>MARS – Multiple Active </a:t>
            </a:r>
            <a:r>
              <a:rPr lang="en-US" sz="2800" dirty="0" err="1" smtClean="0"/>
              <a:t>ResultSets</a:t>
            </a:r>
            <a:r>
              <a:rPr lang="en-US" sz="2800" dirty="0" smtClean="0"/>
              <a:t> </a:t>
            </a:r>
          </a:p>
          <a:p>
            <a:r>
              <a:rPr lang="en-US" sz="2800" dirty="0" err="1" smtClean="0"/>
              <a:t>DataReader</a:t>
            </a:r>
            <a:r>
              <a:rPr lang="en-US" sz="2800" dirty="0" smtClean="0"/>
              <a:t> to </a:t>
            </a:r>
            <a:r>
              <a:rPr lang="en-US" sz="2800" dirty="0" err="1" smtClean="0"/>
              <a:t>DataTable</a:t>
            </a:r>
            <a:endParaRPr lang="en-US" sz="2800" dirty="0" smtClean="0"/>
          </a:p>
          <a:p>
            <a:r>
              <a:rPr lang="en-US" sz="2800" dirty="0" smtClean="0"/>
              <a:t>Saving and Loading from XML File</a:t>
            </a:r>
          </a:p>
          <a:p>
            <a:endParaRPr lang="en-US" sz="28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 Assignment</a:t>
            </a:r>
            <a:endParaRPr lang="en-US" dirty="0"/>
          </a:p>
        </p:txBody>
      </p:sp>
      <p:sp>
        <p:nvSpPr>
          <p:cNvPr id="3" name="Content Placeholder 2"/>
          <p:cNvSpPr>
            <a:spLocks noGrp="1"/>
          </p:cNvSpPr>
          <p:nvPr>
            <p:ph idx="1"/>
          </p:nvPr>
        </p:nvSpPr>
        <p:spPr/>
        <p:txBody>
          <a:bodyPr/>
          <a:lstStyle/>
          <a:p>
            <a:pPr>
              <a:defRPr/>
            </a:pPr>
            <a:r>
              <a:rPr lang="en-US" sz="2800" dirty="0" smtClean="0"/>
              <a:t>Create a windows application for generating tickets</a:t>
            </a:r>
          </a:p>
          <a:p>
            <a:pPr lvl="1">
              <a:defRPr/>
            </a:pPr>
            <a:r>
              <a:rPr lang="en-US" sz="2400" dirty="0" err="1" smtClean="0"/>
              <a:t>BankTransctions</a:t>
            </a:r>
            <a:r>
              <a:rPr lang="en-US" sz="2400" dirty="0" smtClean="0"/>
              <a:t> ( </a:t>
            </a:r>
            <a:r>
              <a:rPr lang="en-US" sz="2400" dirty="0" err="1" smtClean="0"/>
              <a:t>TransID</a:t>
            </a:r>
            <a:r>
              <a:rPr lang="en-US" sz="2400" dirty="0" smtClean="0"/>
              <a:t> , </a:t>
            </a:r>
            <a:r>
              <a:rPr lang="en-US" sz="2400" dirty="0" err="1" smtClean="0"/>
              <a:t>AccountNo</a:t>
            </a:r>
            <a:r>
              <a:rPr lang="en-US" sz="2400" dirty="0" smtClean="0"/>
              <a:t> , Amount , </a:t>
            </a:r>
            <a:r>
              <a:rPr lang="en-US" sz="2400" dirty="0" err="1" smtClean="0"/>
              <a:t>TransDate</a:t>
            </a:r>
            <a:r>
              <a:rPr lang="en-US" sz="2400" dirty="0" smtClean="0"/>
              <a:t>)</a:t>
            </a:r>
          </a:p>
          <a:p>
            <a:pPr lvl="1">
              <a:defRPr/>
            </a:pPr>
            <a:r>
              <a:rPr lang="en-US" sz="2400" dirty="0" smtClean="0"/>
              <a:t>Tickets (</a:t>
            </a:r>
            <a:r>
              <a:rPr lang="en-US" sz="2400" dirty="0" err="1" smtClean="0"/>
              <a:t>TicketNo</a:t>
            </a:r>
            <a:r>
              <a:rPr lang="en-US" sz="2400" dirty="0" smtClean="0"/>
              <a:t>, </a:t>
            </a:r>
            <a:r>
              <a:rPr lang="en-US" sz="2400" dirty="0" err="1" smtClean="0"/>
              <a:t>MovieName</a:t>
            </a:r>
            <a:r>
              <a:rPr lang="en-US" sz="2400" dirty="0" smtClean="0"/>
              <a:t> , </a:t>
            </a:r>
            <a:r>
              <a:rPr lang="en-US" sz="2400" dirty="0" err="1" smtClean="0"/>
              <a:t>MovieDate</a:t>
            </a:r>
            <a:r>
              <a:rPr lang="en-US" sz="2400" dirty="0" smtClean="0"/>
              <a:t> , Timings , </a:t>
            </a:r>
            <a:r>
              <a:rPr lang="en-US" sz="2400" dirty="0" err="1" smtClean="0"/>
              <a:t>NoOfTickets</a:t>
            </a:r>
            <a:r>
              <a:rPr lang="en-US" sz="2400" dirty="0" smtClean="0"/>
              <a:t> , </a:t>
            </a:r>
            <a:r>
              <a:rPr lang="en-US" sz="2400" dirty="0" err="1" smtClean="0"/>
              <a:t>TransID</a:t>
            </a:r>
            <a:r>
              <a:rPr lang="en-US" sz="2400" dirty="0" smtClean="0"/>
              <a:t> , </a:t>
            </a:r>
            <a:r>
              <a:rPr lang="en-US" sz="2400" dirty="0" err="1" smtClean="0"/>
              <a:t>TicketDate</a:t>
            </a:r>
            <a:r>
              <a:rPr lang="en-US" sz="2400" dirty="0" smtClean="0"/>
              <a:t>)</a:t>
            </a:r>
          </a:p>
          <a:p>
            <a:pPr lvl="1">
              <a:defRPr/>
            </a:pPr>
            <a:r>
              <a:rPr lang="en-US" sz="2400" dirty="0" smtClean="0"/>
              <a:t>Show </a:t>
            </a:r>
            <a:r>
              <a:rPr lang="en-US" sz="2400" dirty="0" err="1" smtClean="0"/>
              <a:t>TicketNo</a:t>
            </a:r>
            <a:r>
              <a:rPr lang="en-US" sz="2400" dirty="0" smtClean="0"/>
              <a:t> &amp; </a:t>
            </a:r>
            <a:r>
              <a:rPr lang="en-US" sz="2400" dirty="0" err="1" smtClean="0"/>
              <a:t>TransID</a:t>
            </a:r>
            <a:r>
              <a:rPr lang="en-US" sz="2400" dirty="0" smtClean="0"/>
              <a:t>  in a </a:t>
            </a:r>
            <a:r>
              <a:rPr lang="en-US" sz="2400" dirty="0" err="1" smtClean="0"/>
              <a:t>MessageBox</a:t>
            </a:r>
            <a:endParaRPr lang="en-US" sz="2400" dirty="0" smtClean="0"/>
          </a:p>
          <a:p>
            <a:pPr lvl="1">
              <a:defRPr/>
            </a:pPr>
            <a:r>
              <a:rPr lang="en-US" sz="2400" dirty="0" smtClean="0"/>
              <a:t>Use Transaction concept.</a:t>
            </a:r>
          </a:p>
          <a:p>
            <a:pPr lvl="1">
              <a:defRPr/>
            </a:pPr>
            <a:r>
              <a:rPr lang="en-US" sz="2400" dirty="0" smtClean="0"/>
              <a:t>Use DAL</a:t>
            </a:r>
          </a:p>
          <a:p>
            <a:pPr lvl="2">
              <a:defRPr/>
            </a:pPr>
            <a:r>
              <a:rPr lang="en-US" sz="2800" dirty="0" err="1" smtClean="0"/>
              <a:t>TicketsDAL</a:t>
            </a:r>
            <a:r>
              <a:rPr lang="en-US" sz="2800" dirty="0" smtClean="0"/>
              <a:t> </a:t>
            </a:r>
          </a:p>
          <a:p>
            <a:pPr lvl="3">
              <a:defRPr/>
            </a:pPr>
            <a:r>
              <a:rPr lang="en-US" dirty="0" err="1" smtClean="0"/>
              <a:t>BuyTicket</a:t>
            </a:r>
            <a:r>
              <a:rPr lang="en-US" dirty="0" smtClean="0"/>
              <a:t>(</a:t>
            </a:r>
            <a:r>
              <a:rPr lang="en-US" dirty="0" err="1" smtClean="0"/>
              <a:t>BankTransaction</a:t>
            </a:r>
            <a:r>
              <a:rPr lang="en-US" dirty="0" smtClean="0"/>
              <a:t> , Ticket)</a:t>
            </a:r>
          </a:p>
          <a:p>
            <a:pPr lvl="2">
              <a:buNone/>
              <a:defRPr/>
            </a:pPr>
            <a:endParaRPr lang="en-US" sz="1600" dirty="0" smtClean="0"/>
          </a:p>
          <a:p>
            <a:pPr marL="971550" lvl="1" indent="-514350">
              <a:buFont typeface="Wingdings 2" pitchFamily="18" charset="2"/>
              <a:buAutoNum type="arabicPeriod"/>
              <a:defRPr/>
            </a:pPr>
            <a:endParaRPr lang="en-US" sz="2400" dirty="0" smtClean="0"/>
          </a:p>
          <a:p>
            <a:pPr marL="0" indent="0">
              <a:buFont typeface="Wingdings 2" pitchFamily="18" charset="2"/>
              <a:buNone/>
              <a:defRPr/>
            </a:pPr>
            <a:endParaRPr lang="en-US" sz="2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 Assignment</a:t>
            </a:r>
            <a:endParaRPr lang="en-US" dirty="0"/>
          </a:p>
        </p:txBody>
      </p:sp>
      <p:sp>
        <p:nvSpPr>
          <p:cNvPr id="3" name="Content Placeholder 2"/>
          <p:cNvSpPr>
            <a:spLocks noGrp="1"/>
          </p:cNvSpPr>
          <p:nvPr>
            <p:ph idx="1"/>
          </p:nvPr>
        </p:nvSpPr>
        <p:spPr/>
        <p:txBody>
          <a:bodyPr/>
          <a:lstStyle/>
          <a:p>
            <a:pPr>
              <a:defRPr/>
            </a:pPr>
            <a:r>
              <a:rPr lang="en-US" sz="2800" dirty="0" smtClean="0"/>
              <a:t>Create a windows application for managing employees details</a:t>
            </a:r>
          </a:p>
          <a:p>
            <a:pPr lvl="1">
              <a:defRPr/>
            </a:pPr>
            <a:r>
              <a:rPr lang="en-US" sz="2400" dirty="0" err="1" smtClean="0"/>
              <a:t>EmployeesProfessionalDetails</a:t>
            </a:r>
            <a:r>
              <a:rPr lang="en-US" sz="2400" dirty="0" smtClean="0"/>
              <a:t> (</a:t>
            </a:r>
            <a:r>
              <a:rPr lang="en-US" sz="2400" dirty="0" err="1" smtClean="0"/>
              <a:t>EmployeeID</a:t>
            </a:r>
            <a:r>
              <a:rPr lang="en-US" sz="2400" dirty="0" smtClean="0"/>
              <a:t>(PK), </a:t>
            </a:r>
            <a:r>
              <a:rPr lang="en-US" sz="2400" dirty="0" err="1" smtClean="0"/>
              <a:t>EmployeeName</a:t>
            </a:r>
            <a:r>
              <a:rPr lang="en-US" sz="2400" dirty="0" smtClean="0"/>
              <a:t>, </a:t>
            </a:r>
            <a:r>
              <a:rPr lang="en-US" sz="2400" dirty="0" err="1" smtClean="0"/>
              <a:t>EmployeeExp</a:t>
            </a:r>
            <a:r>
              <a:rPr lang="en-US" sz="2400" dirty="0" smtClean="0"/>
              <a:t> , </a:t>
            </a:r>
            <a:r>
              <a:rPr lang="en-US" sz="2400" dirty="0" err="1" smtClean="0"/>
              <a:t>EmployeeDept</a:t>
            </a:r>
            <a:r>
              <a:rPr lang="en-US" sz="2400" dirty="0" smtClean="0"/>
              <a:t> , </a:t>
            </a:r>
            <a:r>
              <a:rPr lang="en-US" sz="2400" dirty="0" err="1" smtClean="0"/>
              <a:t>EmployeeCity</a:t>
            </a:r>
            <a:r>
              <a:rPr lang="en-US" sz="2400" dirty="0" smtClean="0"/>
              <a:t>, </a:t>
            </a:r>
            <a:r>
              <a:rPr lang="en-US" sz="2400" dirty="0" err="1" smtClean="0"/>
              <a:t>EmployeeDOJ</a:t>
            </a:r>
            <a:r>
              <a:rPr lang="en-US" sz="2400" dirty="0" smtClean="0"/>
              <a:t>)</a:t>
            </a:r>
          </a:p>
          <a:p>
            <a:pPr lvl="1">
              <a:defRPr/>
            </a:pPr>
            <a:r>
              <a:rPr lang="en-US" sz="2400" dirty="0" err="1" smtClean="0"/>
              <a:t>EmployeesPersonalDetails</a:t>
            </a:r>
            <a:r>
              <a:rPr lang="en-US" sz="2400" dirty="0" smtClean="0"/>
              <a:t> (</a:t>
            </a:r>
            <a:r>
              <a:rPr lang="en-US" sz="2400" dirty="0" err="1" smtClean="0"/>
              <a:t>EmployeeID</a:t>
            </a:r>
            <a:r>
              <a:rPr lang="en-US" sz="2400" dirty="0" smtClean="0"/>
              <a:t>(FK+PK) , </a:t>
            </a:r>
            <a:r>
              <a:rPr lang="en-US" sz="2400" dirty="0" err="1" smtClean="0"/>
              <a:t>EmployeeDOB</a:t>
            </a:r>
            <a:r>
              <a:rPr lang="en-US" sz="2400" dirty="0" smtClean="0"/>
              <a:t>, </a:t>
            </a:r>
            <a:r>
              <a:rPr lang="en-US" sz="2400" dirty="0" err="1" smtClean="0"/>
              <a:t>EmployeeContactInfo</a:t>
            </a:r>
            <a:r>
              <a:rPr lang="en-US" sz="2400" dirty="0" smtClean="0"/>
              <a:t> , </a:t>
            </a:r>
            <a:r>
              <a:rPr lang="en-US" sz="2400" dirty="0" err="1" smtClean="0"/>
              <a:t>EmployeeAddress</a:t>
            </a:r>
            <a:r>
              <a:rPr lang="en-US" sz="2400" dirty="0" smtClean="0"/>
              <a:t>)</a:t>
            </a:r>
          </a:p>
          <a:p>
            <a:pPr lvl="1">
              <a:defRPr/>
            </a:pPr>
            <a:endParaRPr lang="en-US" sz="2400" dirty="0" smtClean="0"/>
          </a:p>
          <a:p>
            <a:pPr lvl="1">
              <a:defRPr/>
            </a:pPr>
            <a:r>
              <a:rPr lang="en-US" sz="2400" dirty="0" smtClean="0"/>
              <a:t>Use Transaction concept.</a:t>
            </a:r>
          </a:p>
          <a:p>
            <a:pPr lvl="1">
              <a:defRPr/>
            </a:pPr>
            <a:r>
              <a:rPr lang="en-US" sz="2400" dirty="0" smtClean="0"/>
              <a:t>Use DAL</a:t>
            </a:r>
          </a:p>
          <a:p>
            <a:pPr lvl="2">
              <a:buNone/>
              <a:defRPr/>
            </a:pPr>
            <a:endParaRPr lang="en-US" sz="1600" dirty="0" smtClean="0"/>
          </a:p>
          <a:p>
            <a:pPr marL="971550" lvl="1" indent="-514350">
              <a:buFont typeface="Wingdings 2" pitchFamily="18" charset="2"/>
              <a:buAutoNum type="arabicPeriod"/>
              <a:defRPr/>
            </a:pPr>
            <a:endParaRPr lang="en-US" sz="2400" dirty="0" smtClean="0"/>
          </a:p>
          <a:p>
            <a:pPr marL="0" indent="0">
              <a:buFont typeface="Wingdings 2" pitchFamily="18" charset="2"/>
              <a:buNone/>
              <a:defRPr/>
            </a:pPr>
            <a:endParaRPr lang="en-US" sz="28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Ado.net</a:t>
            </a:r>
            <a:endParaRPr lang="en-US" dirty="0"/>
          </a:p>
        </p:txBody>
      </p:sp>
      <p:sp>
        <p:nvSpPr>
          <p:cNvPr id="99331" name="Content Placeholder 2"/>
          <p:cNvSpPr>
            <a:spLocks noGrp="1"/>
          </p:cNvSpPr>
          <p:nvPr>
            <p:ph idx="1"/>
          </p:nvPr>
        </p:nvSpPr>
        <p:spPr/>
        <p:txBody>
          <a:bodyPr/>
          <a:lstStyle/>
          <a:p>
            <a:r>
              <a:rPr lang="en-US" dirty="0" smtClean="0"/>
              <a:t>Calling Procedures using ADO.NET</a:t>
            </a:r>
          </a:p>
          <a:p>
            <a:pPr lvl="1"/>
            <a:r>
              <a:rPr lang="en-US" dirty="0" smtClean="0"/>
              <a:t>Calling Procedure (Parameters)</a:t>
            </a:r>
          </a:p>
          <a:p>
            <a:pPr lvl="1"/>
            <a:r>
              <a:rPr lang="en-US" dirty="0" smtClean="0"/>
              <a:t>Calling Procedure (Return Value)</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fontAlgn="auto" hangingPunct="1">
              <a:spcAft>
                <a:spcPts val="0"/>
              </a:spcAft>
              <a:defRPr/>
            </a:pPr>
            <a:r>
              <a:rPr smtClean="0"/>
              <a:t>Exceptions Handling</a:t>
            </a:r>
          </a:p>
        </p:txBody>
      </p:sp>
      <p:sp>
        <p:nvSpPr>
          <p:cNvPr id="64515" name="Rectangle 3"/>
          <p:cNvSpPr>
            <a:spLocks noGrp="1" noChangeArrowheads="1"/>
          </p:cNvSpPr>
          <p:nvPr>
            <p:ph idx="1"/>
          </p:nvPr>
        </p:nvSpPr>
        <p:spPr/>
        <p:txBody>
          <a:bodyPr/>
          <a:lstStyle/>
          <a:p>
            <a:pPr eaLnBrk="1" hangingPunct="1"/>
            <a:r>
              <a:rPr lang="en-US" sz="2400" smtClean="0"/>
              <a:t>What is Exception Handling?</a:t>
            </a:r>
          </a:p>
          <a:p>
            <a:pPr lvl="1" eaLnBrk="1" hangingPunct="1"/>
            <a:r>
              <a:rPr lang="en-US" sz="2400" smtClean="0"/>
              <a:t>Try , Catch and Finally</a:t>
            </a:r>
          </a:p>
          <a:p>
            <a:pPr lvl="1" eaLnBrk="1" hangingPunct="1"/>
            <a:r>
              <a:rPr lang="en-US" sz="2400" smtClean="0"/>
              <a:t>System.Exception Class</a:t>
            </a:r>
          </a:p>
          <a:p>
            <a:pPr lvl="1" eaLnBrk="1" hangingPunct="1"/>
            <a:r>
              <a:rPr lang="en-US" sz="2400" smtClean="0"/>
              <a:t>Using finally block</a:t>
            </a:r>
          </a:p>
          <a:p>
            <a:pPr lvl="1" eaLnBrk="1" hangingPunct="1"/>
            <a:r>
              <a:rPr lang="en-US" sz="2400" smtClean="0"/>
              <a:t>Handling exceptions in different ways</a:t>
            </a:r>
          </a:p>
          <a:p>
            <a:pPr lvl="1"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457200" y="3700463"/>
            <a:ext cx="8305800" cy="719137"/>
          </a:xfrm>
        </p:spPr>
        <p:txBody>
          <a:bodyPr/>
          <a:lstStyle/>
          <a:p>
            <a:pPr eaLnBrk="1" fontAlgn="auto" hangingPunct="1">
              <a:spcAft>
                <a:spcPts val="0"/>
              </a:spcAft>
              <a:buFont typeface="Wingdings 2"/>
              <a:buNone/>
              <a:defRPr/>
            </a:pPr>
            <a:r>
              <a:rPr lang="en-US" sz="3200" dirty="0" smtClean="0"/>
              <a:t>Windows Presentation Foundation</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endParaRPr lang="en-US" dirty="0" smtClean="0"/>
          </a:p>
        </p:txBody>
      </p:sp>
      <p:sp>
        <p:nvSpPr>
          <p:cNvPr id="6147" name="Title 1"/>
          <p:cNvSpPr>
            <a:spLocks noGrp="1"/>
          </p:cNvSpPr>
          <p:nvPr>
            <p:ph type="ctrTitle"/>
          </p:nvPr>
        </p:nvSpPr>
        <p:spPr>
          <a:xfrm>
            <a:off x="457200" y="2286000"/>
            <a:ext cx="8305800" cy="1128713"/>
          </a:xfrm>
        </p:spPr>
        <p:txBody>
          <a:bodyPr/>
          <a:lstStyle/>
          <a:p>
            <a:pPr eaLnBrk="1" fontAlgn="auto" hangingPunct="1">
              <a:spcAft>
                <a:spcPts val="0"/>
              </a:spcAft>
              <a:defRPr/>
            </a:pPr>
            <a:r>
              <a:rPr smtClean="0">
                <a:solidFill>
                  <a:srgbClr val="FF0000"/>
                </a:solidFill>
              </a:rPr>
              <a:t>WPF</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ntent Placeholder 1"/>
          <p:cNvSpPr>
            <a:spLocks noGrp="1"/>
          </p:cNvSpPr>
          <p:nvPr>
            <p:ph idx="1"/>
          </p:nvPr>
        </p:nvSpPr>
        <p:spPr/>
        <p:txBody>
          <a:bodyPr/>
          <a:lstStyle/>
          <a:p>
            <a:pPr eaLnBrk="1" hangingPunct="1">
              <a:buFont typeface="Wingdings 2" pitchFamily="18" charset="2"/>
              <a:buNone/>
            </a:pPr>
            <a:r>
              <a:rPr lang="en-US" sz="2800" dirty="0" smtClean="0"/>
              <a:t>	</a:t>
            </a:r>
            <a:r>
              <a:rPr lang="en-US" sz="2800" dirty="0" smtClean="0">
                <a:solidFill>
                  <a:srgbClr val="FF0000"/>
                </a:solidFill>
              </a:rPr>
              <a:t>Windows Presentation Foundation is a completely new presentation framework, integrating the capabilities of those frameworks that preceded it, including User, GDI, GDI+, and HTML, and heavily influenced by toolkits targeted at the Web, such as Macromedia Flash, and popular Windows applications such as Microsoft Word.</a:t>
            </a:r>
          </a:p>
          <a:p>
            <a:pPr eaLnBrk="1" hangingPunct="1"/>
            <a:endParaRPr lang="en-US" sz="2800" dirty="0" smtClean="0"/>
          </a:p>
        </p:txBody>
      </p:sp>
      <p:sp>
        <p:nvSpPr>
          <p:cNvPr id="7170" name="Title 2"/>
          <p:cNvSpPr>
            <a:spLocks noGrp="1"/>
          </p:cNvSpPr>
          <p:nvPr>
            <p:ph type="title"/>
          </p:nvPr>
        </p:nvSpPr>
        <p:spPr/>
        <p:txBody>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2"/>
          <p:cNvSpPr>
            <a:spLocks noGrp="1"/>
          </p:cNvSpPr>
          <p:nvPr>
            <p:ph type="subTitle" idx="1"/>
          </p:nvPr>
        </p:nvSpPr>
        <p:spPr>
          <a:xfrm>
            <a:off x="457200" y="914400"/>
            <a:ext cx="8229600" cy="5410200"/>
          </a:xfrm>
        </p:spPr>
        <p:txBody>
          <a:bodyPr/>
          <a:lstStyle/>
          <a:p>
            <a:pPr eaLnBrk="1" fontAlgn="auto" hangingPunct="1">
              <a:spcAft>
                <a:spcPts val="0"/>
              </a:spcAft>
              <a:buFont typeface="Wingdings 2"/>
              <a:buNone/>
              <a:defRPr/>
            </a:pPr>
            <a:r>
              <a:rPr lang="en-US" dirty="0" smtClean="0">
                <a:solidFill>
                  <a:srgbClr val="FF0000"/>
                </a:solidFill>
              </a:rPr>
              <a:t>Presentation Framework</a:t>
            </a:r>
            <a:r>
              <a:rPr lang="en-US" dirty="0" smtClean="0">
                <a:solidFill>
                  <a:srgbClr val="FFC000"/>
                </a:solidFill>
              </a:rPr>
              <a:t> </a:t>
            </a:r>
            <a:r>
              <a:rPr lang="en-US" dirty="0" smtClean="0"/>
              <a:t>to develop enhanced  and customizable </a:t>
            </a:r>
            <a:r>
              <a:rPr lang="en-US" sz="2800" dirty="0" smtClean="0"/>
              <a:t>UI</a:t>
            </a:r>
            <a:r>
              <a:rPr lang="en-US" dirty="0" smtClean="0"/>
              <a:t>s  and give best User Experience.</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en-US" dirty="0" smtClean="0">
                <a:solidFill>
                  <a:srgbClr val="FF0000"/>
                </a:solidFill>
              </a:rPr>
              <a:t>Advantages</a:t>
            </a:r>
          </a:p>
          <a:p>
            <a:pPr eaLnBrk="1" fontAlgn="auto" hangingPunct="1">
              <a:spcAft>
                <a:spcPts val="0"/>
              </a:spcAft>
              <a:buFont typeface="Wingdings 2"/>
              <a:buNone/>
              <a:defRPr/>
            </a:pPr>
            <a:r>
              <a:rPr lang="en-US" dirty="0" smtClean="0">
                <a:solidFill>
                  <a:srgbClr val="FF0000"/>
                </a:solidFill>
              </a:rPr>
              <a:t>Broad Integration</a:t>
            </a:r>
            <a:r>
              <a:rPr lang="en-US" dirty="0" smtClean="0"/>
              <a:t>: Uniform Development Model (Declarative) through XAML</a:t>
            </a:r>
          </a:p>
          <a:p>
            <a:pPr eaLnBrk="1" fontAlgn="auto" hangingPunct="1">
              <a:spcAft>
                <a:spcPts val="0"/>
              </a:spcAft>
              <a:buFont typeface="Wingdings 2"/>
              <a:buNone/>
              <a:defRPr/>
            </a:pPr>
            <a:r>
              <a:rPr lang="en-US" dirty="0" smtClean="0">
                <a:solidFill>
                  <a:srgbClr val="FF0000"/>
                </a:solidFill>
              </a:rPr>
              <a:t>Hardware Acceleration</a:t>
            </a:r>
            <a:r>
              <a:rPr lang="en-US" dirty="0" smtClean="0">
                <a:solidFill>
                  <a:srgbClr val="FFC000"/>
                </a:solidFill>
              </a:rPr>
              <a:t>: </a:t>
            </a:r>
            <a:r>
              <a:rPr lang="en-US" dirty="0" smtClean="0"/>
              <a:t>Developed over top of DirectX</a:t>
            </a:r>
          </a:p>
          <a:p>
            <a:pPr eaLnBrk="1" fontAlgn="auto" hangingPunct="1">
              <a:spcAft>
                <a:spcPts val="0"/>
              </a:spcAft>
              <a:buFont typeface="Wingdings 2"/>
              <a:buNone/>
              <a:defRPr/>
            </a:pPr>
            <a:endParaRPr lang="en-US" dirty="0" smtClean="0">
              <a:solidFill>
                <a:srgbClr val="FF0000"/>
              </a:solidFill>
            </a:endParaRPr>
          </a:p>
          <a:p>
            <a:pPr eaLnBrk="1" fontAlgn="auto" hangingPunct="1">
              <a:spcAft>
                <a:spcPts val="0"/>
              </a:spcAft>
              <a:buFont typeface="Wingdings 2"/>
              <a:buNone/>
              <a:defRPr/>
            </a:pPr>
            <a:r>
              <a:rPr lang="en-US" dirty="0" smtClean="0">
                <a:solidFill>
                  <a:srgbClr val="FF0000"/>
                </a:solidFill>
              </a:rPr>
              <a:t>Rich composition and customization</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en-US" dirty="0" smtClean="0">
                <a:solidFill>
                  <a:srgbClr val="FF0000"/>
                </a:solidFill>
              </a:rPr>
              <a:t>XAML</a:t>
            </a:r>
            <a:r>
              <a:rPr lang="en-US" dirty="0" smtClean="0"/>
              <a:t> </a:t>
            </a:r>
            <a:r>
              <a:rPr lang="en-US" i="1" dirty="0" smtClean="0"/>
              <a:t>(</a:t>
            </a:r>
            <a:r>
              <a:rPr lang="en-US" i="1" dirty="0" err="1" smtClean="0"/>
              <a:t>e</a:t>
            </a:r>
            <a:r>
              <a:rPr lang="en-US" i="1" dirty="0" err="1" smtClean="0">
                <a:solidFill>
                  <a:srgbClr val="FF0000"/>
                </a:solidFill>
              </a:rPr>
              <a:t>X</a:t>
            </a:r>
            <a:r>
              <a:rPr lang="en-US" i="1" dirty="0" err="1" smtClean="0"/>
              <a:t>tensible</a:t>
            </a:r>
            <a:r>
              <a:rPr lang="en-US" i="1" dirty="0" smtClean="0"/>
              <a:t> </a:t>
            </a:r>
            <a:r>
              <a:rPr lang="en-US" i="1" dirty="0" smtClean="0">
                <a:solidFill>
                  <a:srgbClr val="FF0000"/>
                </a:solidFill>
              </a:rPr>
              <a:t>A</a:t>
            </a:r>
            <a:r>
              <a:rPr lang="en-US" i="1" dirty="0" smtClean="0"/>
              <a:t>pplication </a:t>
            </a:r>
            <a:r>
              <a:rPr lang="en-US" i="1" dirty="0" smtClean="0">
                <a:solidFill>
                  <a:srgbClr val="FF0000"/>
                </a:solidFill>
              </a:rPr>
              <a:t>M</a:t>
            </a:r>
            <a:r>
              <a:rPr lang="en-US" i="1" dirty="0" smtClean="0"/>
              <a:t>arkup </a:t>
            </a:r>
            <a:r>
              <a:rPr lang="en-US" i="1" dirty="0" smtClean="0">
                <a:solidFill>
                  <a:srgbClr val="FF0000"/>
                </a:solidFill>
              </a:rPr>
              <a:t>L</a:t>
            </a:r>
            <a:r>
              <a:rPr lang="en-US" i="1" dirty="0" smtClean="0"/>
              <a:t>anguage)</a:t>
            </a:r>
          </a:p>
          <a:p>
            <a:pPr eaLnBrk="1" fontAlgn="auto" hangingPunct="1">
              <a:spcAft>
                <a:spcPts val="0"/>
              </a:spcAft>
              <a:buFont typeface="Wingdings 2"/>
              <a:buNone/>
              <a:defRPr/>
            </a:pPr>
            <a:r>
              <a:rPr lang="en-US" dirty="0" smtClean="0"/>
              <a:t>XML based language to declaratively design UI</a:t>
            </a:r>
          </a:p>
        </p:txBody>
      </p:sp>
      <p:sp>
        <p:nvSpPr>
          <p:cNvPr id="3" name="Title 1"/>
          <p:cNvSpPr txBox="1">
            <a:spLocks/>
          </p:cNvSpPr>
          <p:nvPr/>
        </p:nvSpPr>
        <p:spPr>
          <a:xfrm>
            <a:off x="457200" y="304800"/>
            <a:ext cx="8534400" cy="838200"/>
          </a:xfrm>
          <a:prstGeom prst="rect">
            <a:avLst/>
          </a:prstGeom>
        </p:spPr>
        <p:txBody>
          <a:bodyPr vert="horz"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WPF</a:t>
            </a:r>
            <a:endParaRPr kumimoji="0" 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.net</a:t>
            </a:r>
            <a:r>
              <a:rPr lang="en-US" dirty="0" smtClean="0"/>
              <a:t> execution</a:t>
            </a:r>
            <a:endParaRPr lang="en-US" dirty="0"/>
          </a:p>
        </p:txBody>
      </p:sp>
      <p:pic>
        <p:nvPicPr>
          <p:cNvPr id="14339" name="Picture 4"/>
          <p:cNvPicPr>
            <a:picLocks noGrp="1" noChangeAspect="1" noChangeArrowheads="1"/>
          </p:cNvPicPr>
          <p:nvPr>
            <p:ph idx="1"/>
          </p:nvPr>
        </p:nvPicPr>
        <p:blipFill>
          <a:blip r:embed="rId2"/>
          <a:srcRect/>
          <a:stretch>
            <a:fillRect/>
          </a:stretch>
        </p:blipFill>
        <p:spPr>
          <a:xfrm>
            <a:off x="609600" y="1447800"/>
            <a:ext cx="7696200" cy="5016500"/>
          </a:xfr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WPF</a:t>
            </a:r>
            <a:endParaRPr lang="en-US" dirty="0"/>
          </a:p>
        </p:txBody>
      </p:sp>
      <p:sp>
        <p:nvSpPr>
          <p:cNvPr id="106499" name="Content Placeholder 2"/>
          <p:cNvSpPr>
            <a:spLocks noGrp="1"/>
          </p:cNvSpPr>
          <p:nvPr>
            <p:ph idx="1"/>
          </p:nvPr>
        </p:nvSpPr>
        <p:spPr/>
        <p:txBody>
          <a:bodyPr/>
          <a:lstStyle/>
          <a:p>
            <a:r>
              <a:rPr lang="en-US" smtClean="0"/>
              <a:t>Advantages of WPF </a:t>
            </a:r>
          </a:p>
          <a:p>
            <a:pPr lvl="1"/>
            <a:r>
              <a:rPr lang="en-US" sz="2400" smtClean="0">
                <a:solidFill>
                  <a:srgbClr val="FF0000"/>
                </a:solidFill>
              </a:rPr>
              <a:t>Declarative Programming (XAML)</a:t>
            </a:r>
          </a:p>
          <a:p>
            <a:pPr lvl="1"/>
            <a:r>
              <a:rPr lang="en-US" sz="2400" smtClean="0">
                <a:solidFill>
                  <a:srgbClr val="FF0000"/>
                </a:solidFill>
              </a:rPr>
              <a:t>Better Screen Resolution using DirectX</a:t>
            </a:r>
          </a:p>
          <a:p>
            <a:pPr lvl="1"/>
            <a:r>
              <a:rPr lang="en-US" sz="2400" smtClean="0">
                <a:solidFill>
                  <a:srgbClr val="FF0000"/>
                </a:solidFill>
              </a:rPr>
              <a:t>High Level of Customization </a:t>
            </a:r>
          </a:p>
          <a:p>
            <a:pPr lvl="1"/>
            <a:r>
              <a:rPr lang="en-US" sz="2400" smtClean="0">
                <a:solidFill>
                  <a:srgbClr val="FF0000"/>
                </a:solidFill>
              </a:rPr>
              <a:t>Template , Transform , Shapes , Layouts</a:t>
            </a:r>
          </a:p>
          <a:p>
            <a:pPr lvl="1"/>
            <a:r>
              <a:rPr lang="en-US" sz="2400" smtClean="0">
                <a:solidFill>
                  <a:srgbClr val="FF0000"/>
                </a:solidFill>
              </a:rPr>
              <a:t>2D , 3D Animation Support</a:t>
            </a:r>
          </a:p>
          <a:p>
            <a:pPr lvl="1"/>
            <a:r>
              <a:rPr lang="en-US" sz="2400" smtClean="0">
                <a:solidFill>
                  <a:srgbClr val="FF0000"/>
                </a:solidFill>
              </a:rPr>
              <a:t>Data Binding </a:t>
            </a:r>
          </a:p>
          <a:p>
            <a:pPr lvl="1"/>
            <a:r>
              <a:rPr lang="en-US" sz="2400" smtClean="0">
                <a:solidFill>
                  <a:srgbClr val="FF0000"/>
                </a:solidFill>
              </a:rPr>
              <a:t>Easy to Use </a:t>
            </a:r>
          </a:p>
          <a:p>
            <a:pPr lvl="1"/>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1"/>
          <p:cNvSpPr>
            <a:spLocks noGrp="1"/>
          </p:cNvSpPr>
          <p:nvPr>
            <p:ph idx="1"/>
          </p:nvPr>
        </p:nvSpPr>
        <p:spPr/>
        <p:txBody>
          <a:bodyPr/>
          <a:lstStyle/>
          <a:p>
            <a:pPr eaLnBrk="1" hangingPunct="1"/>
            <a:r>
              <a:rPr lang="en-US" smtClean="0"/>
              <a:t>WPF Application (.xaml)</a:t>
            </a:r>
          </a:p>
          <a:p>
            <a:pPr lvl="1" eaLnBrk="1" hangingPunct="1"/>
            <a:r>
              <a:rPr lang="en-US" smtClean="0">
                <a:solidFill>
                  <a:srgbClr val="FF0000"/>
                </a:solidFill>
              </a:rPr>
              <a:t>Windows / Desktop Application</a:t>
            </a:r>
          </a:p>
          <a:p>
            <a:pPr lvl="1" eaLnBrk="1" hangingPunct="1"/>
            <a:r>
              <a:rPr lang="en-US" smtClean="0">
                <a:solidFill>
                  <a:srgbClr val="FF0000"/>
                </a:solidFill>
              </a:rPr>
              <a:t>Web Application (xbap) (IE)</a:t>
            </a:r>
          </a:p>
          <a:p>
            <a:pPr lvl="1" eaLnBrk="1" hangingPunct="1"/>
            <a:r>
              <a:rPr lang="en-US" smtClean="0">
                <a:solidFill>
                  <a:srgbClr val="FF0000"/>
                </a:solidFill>
              </a:rPr>
              <a:t>Web Application</a:t>
            </a:r>
          </a:p>
          <a:p>
            <a:pPr lvl="2" eaLnBrk="1" hangingPunct="1"/>
            <a:r>
              <a:rPr lang="en-US" smtClean="0">
                <a:solidFill>
                  <a:srgbClr val="FF0000"/>
                </a:solidFill>
              </a:rPr>
              <a:t>Required SilverLight plug in (Browser)</a:t>
            </a:r>
          </a:p>
          <a:p>
            <a:pPr lvl="1" eaLnBrk="1" hangingPunct="1"/>
            <a:endParaRPr lang="en-US" smtClean="0"/>
          </a:p>
        </p:txBody>
      </p:sp>
      <p:sp>
        <p:nvSpPr>
          <p:cNvPr id="10242" name="Title 2"/>
          <p:cNvSpPr>
            <a:spLocks noGrp="1"/>
          </p:cNvSpPr>
          <p:nvPr>
            <p:ph type="title"/>
          </p:nvPr>
        </p:nvSpPr>
        <p:spPr/>
        <p:txBody>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ntent Placeholder 1"/>
          <p:cNvSpPr>
            <a:spLocks noGrp="1"/>
          </p:cNvSpPr>
          <p:nvPr>
            <p:ph idx="1"/>
          </p:nvPr>
        </p:nvSpPr>
        <p:spPr/>
        <p:txBody>
          <a:bodyPr/>
          <a:lstStyle/>
          <a:p>
            <a:pPr eaLnBrk="1" hangingPunct="1"/>
            <a:r>
              <a:rPr lang="en-US" dirty="0" smtClean="0">
                <a:solidFill>
                  <a:srgbClr val="FF0000"/>
                </a:solidFill>
              </a:rPr>
              <a:t>Windows</a:t>
            </a:r>
          </a:p>
          <a:p>
            <a:pPr eaLnBrk="1" hangingPunct="1"/>
            <a:r>
              <a:rPr lang="en-US" dirty="0" smtClean="0">
                <a:solidFill>
                  <a:srgbClr val="FF0000"/>
                </a:solidFill>
              </a:rPr>
              <a:t>Some basic </a:t>
            </a:r>
            <a:r>
              <a:rPr lang="en-US" dirty="0" err="1" smtClean="0">
                <a:solidFill>
                  <a:srgbClr val="FF0000"/>
                </a:solidFill>
              </a:rPr>
              <a:t>Xaml</a:t>
            </a:r>
            <a:r>
              <a:rPr lang="en-US" dirty="0" smtClean="0">
                <a:solidFill>
                  <a:srgbClr val="FF0000"/>
                </a:solidFill>
              </a:rPr>
              <a:t> Controls</a:t>
            </a:r>
          </a:p>
          <a:p>
            <a:pPr eaLnBrk="1" hangingPunct="1"/>
            <a:r>
              <a:rPr lang="en-US" dirty="0" smtClean="0">
                <a:solidFill>
                  <a:srgbClr val="FF0000"/>
                </a:solidFill>
              </a:rPr>
              <a:t>Layouts</a:t>
            </a:r>
          </a:p>
          <a:p>
            <a:pPr lvl="1" eaLnBrk="1" hangingPunct="1"/>
            <a:r>
              <a:rPr lang="en-US" dirty="0" err="1" smtClean="0">
                <a:solidFill>
                  <a:srgbClr val="FF0000"/>
                </a:solidFill>
              </a:rPr>
              <a:t>StackPanel</a:t>
            </a:r>
            <a:endParaRPr lang="en-US" dirty="0" smtClean="0">
              <a:solidFill>
                <a:srgbClr val="FF0000"/>
              </a:solidFill>
            </a:endParaRPr>
          </a:p>
          <a:p>
            <a:pPr lvl="1" eaLnBrk="1" hangingPunct="1"/>
            <a:r>
              <a:rPr lang="en-US" dirty="0" smtClean="0">
                <a:solidFill>
                  <a:srgbClr val="FF0000"/>
                </a:solidFill>
              </a:rPr>
              <a:t>Grid Layout</a:t>
            </a:r>
          </a:p>
          <a:p>
            <a:pPr lvl="1" eaLnBrk="1" hangingPunct="1"/>
            <a:endParaRPr lang="en-US" dirty="0" smtClean="0"/>
          </a:p>
        </p:txBody>
      </p:sp>
      <p:sp>
        <p:nvSpPr>
          <p:cNvPr id="11266" name="Title 2"/>
          <p:cNvSpPr>
            <a:spLocks noGrp="1"/>
          </p:cNvSpPr>
          <p:nvPr>
            <p:ph type="title"/>
          </p:nvPr>
        </p:nvSpPr>
        <p:spPr/>
        <p:txBody>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1"/>
          <p:cNvSpPr>
            <a:spLocks noGrp="1"/>
          </p:cNvSpPr>
          <p:nvPr>
            <p:ph idx="1"/>
          </p:nvPr>
        </p:nvSpPr>
        <p:spPr/>
        <p:txBody>
          <a:bodyPr/>
          <a:lstStyle/>
          <a:p>
            <a:pPr eaLnBrk="1" hangingPunct="1">
              <a:buFont typeface="Wingdings 2" pitchFamily="18" charset="2"/>
              <a:buNone/>
            </a:pPr>
            <a:r>
              <a:rPr lang="en-US" sz="6600" smtClean="0">
                <a:solidFill>
                  <a:srgbClr val="FF0000"/>
                </a:solidFill>
              </a:rPr>
              <a:t>		</a:t>
            </a:r>
          </a:p>
          <a:p>
            <a:pPr algn="ctr" eaLnBrk="1" hangingPunct="1">
              <a:buFont typeface="Wingdings 2" pitchFamily="18" charset="2"/>
              <a:buNone/>
            </a:pPr>
            <a:r>
              <a:rPr lang="en-US" sz="6600" smtClean="0">
                <a:solidFill>
                  <a:srgbClr val="FF0000"/>
                </a:solidFill>
              </a:rPr>
              <a:t>WPF Controls</a:t>
            </a:r>
          </a:p>
          <a:p>
            <a:pPr lvl="1" eaLnBrk="1" hangingPunct="1"/>
            <a:endParaRPr lang="en-US" smtClean="0"/>
          </a:p>
          <a:p>
            <a:pPr lvl="1" eaLnBrk="1" hangingPunct="1"/>
            <a:endParaRPr lang="en-US" smtClean="0"/>
          </a:p>
        </p:txBody>
      </p:sp>
      <p:sp>
        <p:nvSpPr>
          <p:cNvPr id="13314" name="Title 2"/>
          <p:cNvSpPr>
            <a:spLocks noGrp="1"/>
          </p:cNvSpPr>
          <p:nvPr>
            <p:ph type="title"/>
          </p:nvPr>
        </p:nvSpPr>
        <p:spPr/>
        <p:txBody>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WPF</a:t>
            </a:r>
            <a:endParaRPr lang="en-US" dirty="0"/>
          </a:p>
        </p:txBody>
      </p:sp>
      <p:sp>
        <p:nvSpPr>
          <p:cNvPr id="110595" name="Content Placeholder 2"/>
          <p:cNvSpPr>
            <a:spLocks noGrp="1"/>
          </p:cNvSpPr>
          <p:nvPr>
            <p:ph idx="1"/>
          </p:nvPr>
        </p:nvSpPr>
        <p:spPr>
          <a:xfrm>
            <a:off x="304800" y="1295400"/>
            <a:ext cx="8686800" cy="4784725"/>
          </a:xfrm>
        </p:spPr>
        <p:txBody>
          <a:bodyPr/>
          <a:lstStyle/>
          <a:p>
            <a:r>
              <a:rPr lang="en-US" sz="2800" dirty="0" smtClean="0"/>
              <a:t>Controls</a:t>
            </a:r>
          </a:p>
          <a:p>
            <a:pPr lvl="1"/>
            <a:r>
              <a:rPr lang="en-US" sz="2400" dirty="0" smtClean="0">
                <a:solidFill>
                  <a:srgbClr val="FF0000"/>
                </a:solidFill>
              </a:rPr>
              <a:t>Button</a:t>
            </a:r>
          </a:p>
          <a:p>
            <a:pPr lvl="1"/>
            <a:r>
              <a:rPr lang="en-US" sz="2400" dirty="0" err="1" smtClean="0">
                <a:solidFill>
                  <a:srgbClr val="FF0000"/>
                </a:solidFill>
              </a:rPr>
              <a:t>TextBlock</a:t>
            </a:r>
            <a:endParaRPr lang="en-US" sz="2400" dirty="0" smtClean="0">
              <a:solidFill>
                <a:srgbClr val="FF0000"/>
              </a:solidFill>
            </a:endParaRPr>
          </a:p>
          <a:p>
            <a:pPr lvl="1"/>
            <a:r>
              <a:rPr lang="en-US" sz="2400" dirty="0" err="1" smtClean="0">
                <a:solidFill>
                  <a:srgbClr val="FF0000"/>
                </a:solidFill>
              </a:rPr>
              <a:t>TextBox</a:t>
            </a:r>
            <a:endParaRPr lang="en-US" sz="2400" dirty="0" smtClean="0">
              <a:solidFill>
                <a:srgbClr val="FF0000"/>
              </a:solidFill>
            </a:endParaRPr>
          </a:p>
          <a:p>
            <a:pPr lvl="1"/>
            <a:r>
              <a:rPr lang="en-US" sz="2400" dirty="0" err="1" smtClean="0">
                <a:solidFill>
                  <a:srgbClr val="FF0000"/>
                </a:solidFill>
              </a:rPr>
              <a:t>PasswordBox</a:t>
            </a:r>
            <a:endParaRPr lang="en-US" sz="2400" dirty="0" smtClean="0">
              <a:solidFill>
                <a:srgbClr val="FF0000"/>
              </a:solidFill>
            </a:endParaRPr>
          </a:p>
          <a:p>
            <a:pPr lvl="1"/>
            <a:r>
              <a:rPr lang="en-US" sz="2400" dirty="0" smtClean="0">
                <a:solidFill>
                  <a:srgbClr val="FF0000"/>
                </a:solidFill>
              </a:rPr>
              <a:t>Image</a:t>
            </a:r>
          </a:p>
          <a:p>
            <a:pPr lvl="1"/>
            <a:r>
              <a:rPr lang="en-US" sz="2400" dirty="0" smtClean="0">
                <a:solidFill>
                  <a:srgbClr val="FF0000"/>
                </a:solidFill>
              </a:rPr>
              <a:t>Slider</a:t>
            </a:r>
          </a:p>
          <a:p>
            <a:pPr lvl="1"/>
            <a:r>
              <a:rPr lang="en-US" sz="2400" dirty="0" smtClean="0">
                <a:solidFill>
                  <a:srgbClr val="FF0000"/>
                </a:solidFill>
              </a:rPr>
              <a:t>ToolTip</a:t>
            </a:r>
          </a:p>
          <a:p>
            <a:pPr lvl="1"/>
            <a:endParaRPr lang="en-US" sz="2400"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1"/>
          <p:cNvSpPr>
            <a:spLocks noGrp="1"/>
          </p:cNvSpPr>
          <p:nvPr>
            <p:ph idx="1"/>
          </p:nvPr>
        </p:nvSpPr>
        <p:spPr/>
        <p:txBody>
          <a:bodyPr/>
          <a:lstStyle/>
          <a:p>
            <a:pPr eaLnBrk="1" hangingPunct="1"/>
            <a:r>
              <a:rPr lang="en-US" dirty="0" smtClean="0">
                <a:solidFill>
                  <a:srgbClr val="FF0000"/>
                </a:solidFill>
              </a:rPr>
              <a:t>Windows</a:t>
            </a:r>
          </a:p>
          <a:p>
            <a:pPr lvl="1" eaLnBrk="1" hangingPunct="1"/>
            <a:r>
              <a:rPr lang="en-US" dirty="0" smtClean="0">
                <a:solidFill>
                  <a:srgbClr val="FF0000"/>
                </a:solidFill>
              </a:rPr>
              <a:t>Application Object (</a:t>
            </a:r>
            <a:r>
              <a:rPr lang="en-US" dirty="0" err="1" smtClean="0">
                <a:solidFill>
                  <a:srgbClr val="FF0000"/>
                </a:solidFill>
              </a:rPr>
              <a:t>SingleTon</a:t>
            </a:r>
            <a:r>
              <a:rPr lang="en-US" dirty="0" smtClean="0">
                <a:solidFill>
                  <a:srgbClr val="FF0000"/>
                </a:solidFill>
              </a:rPr>
              <a:t>)</a:t>
            </a:r>
          </a:p>
          <a:p>
            <a:pPr lvl="1" eaLnBrk="1" hangingPunct="1"/>
            <a:r>
              <a:rPr lang="en-US" dirty="0" err="1" smtClean="0">
                <a:solidFill>
                  <a:srgbClr val="FF0000"/>
                </a:solidFill>
              </a:rPr>
              <a:t>ShutDownMode</a:t>
            </a:r>
            <a:endParaRPr lang="en-US" dirty="0" smtClean="0">
              <a:solidFill>
                <a:srgbClr val="FF0000"/>
              </a:solidFill>
            </a:endParaRPr>
          </a:p>
          <a:p>
            <a:pPr lvl="1" eaLnBrk="1" hangingPunct="1"/>
            <a:r>
              <a:rPr lang="en-US" dirty="0" smtClean="0">
                <a:solidFill>
                  <a:srgbClr val="FF0000"/>
                </a:solidFill>
              </a:rPr>
              <a:t>Opening another window</a:t>
            </a:r>
          </a:p>
          <a:p>
            <a:pPr lvl="1" eaLnBrk="1" hangingPunct="1"/>
            <a:endParaRPr lang="en-US" dirty="0" smtClean="0">
              <a:solidFill>
                <a:srgbClr val="FF0000"/>
              </a:solidFill>
            </a:endParaRPr>
          </a:p>
          <a:p>
            <a:pPr eaLnBrk="1" hangingPunct="1">
              <a:buFont typeface="Wingdings 2" pitchFamily="18" charset="2"/>
              <a:buNone/>
            </a:pPr>
            <a:endParaRPr lang="en-IN" dirty="0" smtClean="0"/>
          </a:p>
        </p:txBody>
      </p:sp>
      <p:sp>
        <p:nvSpPr>
          <p:cNvPr id="16386" name="Title 2"/>
          <p:cNvSpPr>
            <a:spLocks noGrp="1"/>
          </p:cNvSpPr>
          <p:nvPr>
            <p:ph type="title"/>
          </p:nvPr>
        </p:nvSpPr>
        <p:spPr/>
        <p:txBody>
          <a:bodyPr/>
          <a:lstStyle/>
          <a:p>
            <a:pPr algn="r" eaLnBrk="1" fontAlgn="auto" hangingPunct="1">
              <a:spcAft>
                <a:spcPts val="0"/>
              </a:spcAft>
              <a:defRPr/>
            </a:pPr>
            <a:r>
              <a:rPr smtClean="0"/>
              <a:t>WPF</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WPF- ASSIGNMENT</a:t>
            </a:r>
            <a:endParaRPr/>
          </a:p>
        </p:txBody>
      </p:sp>
      <p:sp>
        <p:nvSpPr>
          <p:cNvPr id="112643" name="Content Placeholder 2"/>
          <p:cNvSpPr>
            <a:spLocks noGrp="1"/>
          </p:cNvSpPr>
          <p:nvPr>
            <p:ph idx="1"/>
          </p:nvPr>
        </p:nvSpPr>
        <p:spPr>
          <a:xfrm>
            <a:off x="304800" y="1371600"/>
            <a:ext cx="8686800" cy="5257800"/>
          </a:xfrm>
        </p:spPr>
        <p:txBody>
          <a:bodyPr/>
          <a:lstStyle/>
          <a:p>
            <a:r>
              <a:rPr lang="en-US" sz="2400" dirty="0" smtClean="0"/>
              <a:t>Login Window </a:t>
            </a:r>
          </a:p>
          <a:p>
            <a:r>
              <a:rPr lang="en-US" sz="2400" dirty="0" smtClean="0"/>
              <a:t>Home Window (Calculator , Place Order )</a:t>
            </a:r>
          </a:p>
          <a:p>
            <a:r>
              <a:rPr lang="en-US" sz="2400" dirty="0" smtClean="0"/>
              <a:t>Create a Calculator (use grid layout)</a:t>
            </a:r>
          </a:p>
          <a:p>
            <a:r>
              <a:rPr lang="en-US" sz="2400" dirty="0" smtClean="0"/>
              <a:t>Create Order Entry Window</a:t>
            </a:r>
          </a:p>
          <a:p>
            <a:pPr lvl="1"/>
            <a:r>
              <a:rPr lang="en-US" sz="2400" dirty="0" smtClean="0"/>
              <a:t>Login ID</a:t>
            </a:r>
          </a:p>
          <a:p>
            <a:pPr lvl="1"/>
            <a:r>
              <a:rPr lang="en-US" sz="2400" dirty="0" smtClean="0"/>
              <a:t>Order ID </a:t>
            </a:r>
          </a:p>
          <a:p>
            <a:pPr lvl="1"/>
            <a:r>
              <a:rPr lang="en-US" sz="2400" dirty="0" smtClean="0"/>
              <a:t>Customer Name</a:t>
            </a:r>
          </a:p>
          <a:p>
            <a:pPr lvl="1"/>
            <a:r>
              <a:rPr lang="en-US" sz="2400" dirty="0" smtClean="0"/>
              <a:t>Order Date</a:t>
            </a:r>
          </a:p>
          <a:p>
            <a:pPr lvl="1"/>
            <a:r>
              <a:rPr lang="en-US" sz="2400" dirty="0" smtClean="0"/>
              <a:t>Product Name</a:t>
            </a:r>
          </a:p>
          <a:p>
            <a:pPr lvl="1"/>
            <a:r>
              <a:rPr lang="en-US" sz="2400" dirty="0" smtClean="0"/>
              <a:t>Delivery Address (Address , City , Pin , State)</a:t>
            </a:r>
          </a:p>
          <a:p>
            <a:pPr lvl="1"/>
            <a:r>
              <a:rPr lang="en-US" sz="2400" dirty="0" smtClean="0"/>
              <a:t>Payment Options (Cash , Card , </a:t>
            </a:r>
            <a:r>
              <a:rPr lang="en-US" sz="2400" dirty="0" err="1" smtClean="0"/>
              <a:t>NetBanking</a:t>
            </a:r>
            <a:r>
              <a:rPr lang="en-US" sz="2400" dirty="0" smtClean="0"/>
              <a:t>)</a:t>
            </a:r>
          </a:p>
          <a:p>
            <a:pPr lvl="1"/>
            <a:r>
              <a:rPr lang="en-US" sz="2400" dirty="0" smtClean="0"/>
              <a:t>Save Button   (ToolTip)</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1"/>
          <p:cNvSpPr>
            <a:spLocks noGrp="1"/>
          </p:cNvSpPr>
          <p:nvPr>
            <p:ph idx="1"/>
          </p:nvPr>
        </p:nvSpPr>
        <p:spPr/>
        <p:txBody>
          <a:bodyPr/>
          <a:lstStyle/>
          <a:p>
            <a:pPr>
              <a:buFont typeface="Wingdings 2" pitchFamily="18" charset="2"/>
              <a:buNone/>
            </a:pPr>
            <a:endParaRPr lang="en-US" dirty="0" smtClean="0">
              <a:solidFill>
                <a:srgbClr val="FF0000"/>
              </a:solidFill>
            </a:endParaRPr>
          </a:p>
          <a:p>
            <a:pPr>
              <a:buFont typeface="Wingdings 2" pitchFamily="18" charset="2"/>
              <a:buNone/>
            </a:pPr>
            <a:endParaRPr lang="en-US" dirty="0" smtClean="0">
              <a:solidFill>
                <a:srgbClr val="FF0000"/>
              </a:solidFill>
            </a:endParaRPr>
          </a:p>
          <a:p>
            <a:pPr>
              <a:buFont typeface="Wingdings 2" pitchFamily="18" charset="2"/>
              <a:buNone/>
            </a:pPr>
            <a:endParaRPr lang="en-US" dirty="0" smtClean="0">
              <a:solidFill>
                <a:srgbClr val="FF0000"/>
              </a:solidFill>
            </a:endParaRPr>
          </a:p>
          <a:p>
            <a:pPr algn="ctr">
              <a:buFont typeface="Wingdings 2" pitchFamily="18" charset="2"/>
              <a:buNone/>
            </a:pPr>
            <a:r>
              <a:rPr lang="en-US" sz="3600" b="1" i="1" dirty="0" smtClean="0">
                <a:solidFill>
                  <a:srgbClr val="FF0000"/>
                </a:solidFill>
              </a:rPr>
              <a:t>Styles &amp; Resources</a:t>
            </a:r>
          </a:p>
        </p:txBody>
      </p:sp>
      <p:sp>
        <p:nvSpPr>
          <p:cNvPr id="3" name="Title 2"/>
          <p:cNvSpPr>
            <a:spLocks noGrp="1"/>
          </p:cNvSpPr>
          <p:nvPr>
            <p:ph type="title"/>
          </p:nvPr>
        </p:nvSpPr>
        <p:spPr/>
        <p:txBody>
          <a:bodyPr/>
          <a:lstStyle/>
          <a:p>
            <a:pPr>
              <a:defRPr/>
            </a:pPr>
            <a:r>
              <a:rPr smtClean="0"/>
              <a:t>WPF</a:t>
            </a:r>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1"/>
          <p:cNvSpPr>
            <a:spLocks noGrp="1"/>
          </p:cNvSpPr>
          <p:nvPr>
            <p:ph idx="1"/>
          </p:nvPr>
        </p:nvSpPr>
        <p:spPr/>
        <p:txBody>
          <a:bodyPr/>
          <a:lstStyle/>
          <a:p>
            <a:endParaRPr lang="en-US" smtClean="0">
              <a:solidFill>
                <a:srgbClr val="FF0000"/>
              </a:solidFill>
            </a:endParaRPr>
          </a:p>
          <a:p>
            <a:r>
              <a:rPr lang="en-US" smtClean="0">
                <a:solidFill>
                  <a:srgbClr val="FF0000"/>
                </a:solidFill>
              </a:rPr>
              <a:t>Styles</a:t>
            </a:r>
          </a:p>
          <a:p>
            <a:pPr lvl="1"/>
            <a:r>
              <a:rPr lang="en-US" sz="3200" smtClean="0">
                <a:solidFill>
                  <a:srgbClr val="FF0000"/>
                </a:solidFill>
              </a:rPr>
              <a:t>Inline</a:t>
            </a:r>
          </a:p>
          <a:p>
            <a:pPr lvl="1"/>
            <a:r>
              <a:rPr lang="en-US" sz="3200" smtClean="0">
                <a:solidFill>
                  <a:srgbClr val="FF0000"/>
                </a:solidFill>
              </a:rPr>
              <a:t>Shared</a:t>
            </a:r>
          </a:p>
          <a:p>
            <a:pPr lvl="1"/>
            <a:endParaRPr lang="en-US" smtClean="0"/>
          </a:p>
        </p:txBody>
      </p:sp>
      <p:sp>
        <p:nvSpPr>
          <p:cNvPr id="3" name="Title 2"/>
          <p:cNvSpPr>
            <a:spLocks noGrp="1"/>
          </p:cNvSpPr>
          <p:nvPr>
            <p:ph type="title"/>
          </p:nvPr>
        </p:nvSpPr>
        <p:spPr/>
        <p:txBody>
          <a:bodyPr/>
          <a:lstStyle/>
          <a:p>
            <a:pPr>
              <a:defRPr/>
            </a:pPr>
            <a:r>
              <a:rPr smtClean="0"/>
              <a:t>WPF</a:t>
            </a:r>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WPF</a:t>
            </a:r>
            <a:endParaRPr lang="en-US" dirty="0"/>
          </a:p>
        </p:txBody>
      </p:sp>
      <p:sp>
        <p:nvSpPr>
          <p:cNvPr id="116739" name="Content Placeholder 2"/>
          <p:cNvSpPr>
            <a:spLocks noGrp="1"/>
          </p:cNvSpPr>
          <p:nvPr>
            <p:ph idx="1"/>
          </p:nvPr>
        </p:nvSpPr>
        <p:spPr/>
        <p:txBody>
          <a:bodyPr/>
          <a:lstStyle/>
          <a:p>
            <a:r>
              <a:rPr lang="en-US" smtClean="0">
                <a:solidFill>
                  <a:srgbClr val="FF0000"/>
                </a:solidFill>
              </a:rPr>
              <a:t>Triggers</a:t>
            </a:r>
          </a:p>
          <a:p>
            <a:pPr lvl="1"/>
            <a:r>
              <a:rPr lang="en-US" smtClean="0">
                <a:solidFill>
                  <a:srgbClr val="FF0000"/>
                </a:solidFill>
              </a:rPr>
              <a:t>Trigger is an action in WPF , which gets invoked whenever a specific property changed , event fired or data modified. </a:t>
            </a:r>
          </a:p>
          <a:p>
            <a:pPr lvl="2"/>
            <a:r>
              <a:rPr lang="en-US" smtClean="0">
                <a:solidFill>
                  <a:srgbClr val="FF0000"/>
                </a:solidFill>
              </a:rPr>
              <a:t>Property Trigger</a:t>
            </a:r>
          </a:p>
          <a:p>
            <a:pPr lvl="2"/>
            <a:r>
              <a:rPr lang="en-US" smtClean="0">
                <a:solidFill>
                  <a:srgbClr val="FF0000"/>
                </a:solidFill>
              </a:rPr>
              <a:t>Data Trigger</a:t>
            </a:r>
          </a:p>
          <a:p>
            <a:pPr lvl="2"/>
            <a:r>
              <a:rPr lang="en-US" smtClean="0">
                <a:solidFill>
                  <a:srgbClr val="FF0000"/>
                </a:solidFill>
              </a:rPr>
              <a:t>Event Trigger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157843</TotalTime>
  <Words>4219</Words>
  <Application>Microsoft Office PowerPoint</Application>
  <PresentationFormat>On-screen Show (4:3)</PresentationFormat>
  <Paragraphs>1167</Paragraphs>
  <Slides>152</Slides>
  <Notes>7</Notes>
  <HiddenSlides>0</HiddenSlides>
  <MMClips>0</MMClips>
  <ScaleCrop>false</ScaleCrop>
  <HeadingPairs>
    <vt:vector size="4" baseType="variant">
      <vt:variant>
        <vt:lpstr>Theme</vt:lpstr>
      </vt:variant>
      <vt:variant>
        <vt:i4>1</vt:i4>
      </vt:variant>
      <vt:variant>
        <vt:lpstr>Slide Titles</vt:lpstr>
      </vt:variant>
      <vt:variant>
        <vt:i4>152</vt:i4>
      </vt:variant>
    </vt:vector>
  </HeadingPairs>
  <TitlesOfParts>
    <vt:vector size="153" baseType="lpstr">
      <vt:lpstr>Trek</vt:lpstr>
      <vt:lpstr>.Net Framework       </vt:lpstr>
      <vt:lpstr>Slide 2</vt:lpstr>
      <vt:lpstr>Why Dotnet Framework?</vt:lpstr>
      <vt:lpstr>. Net Framework / Architecture</vt:lpstr>
      <vt:lpstr>. Net Framework / Architecture</vt:lpstr>
      <vt:lpstr>. Net Framework / Architecture</vt:lpstr>
      <vt:lpstr>.Net </vt:lpstr>
      <vt:lpstr>.Net</vt:lpstr>
      <vt:lpstr>.net execution</vt:lpstr>
      <vt:lpstr>.Net </vt:lpstr>
      <vt:lpstr>.Net (Managed Code)</vt:lpstr>
      <vt:lpstr>.net</vt:lpstr>
      <vt:lpstr>.net c#</vt:lpstr>
      <vt:lpstr>.net c#</vt:lpstr>
      <vt:lpstr>assignment</vt:lpstr>
      <vt:lpstr>OO Programming in .NET – C#</vt:lpstr>
      <vt:lpstr>OOPs</vt:lpstr>
      <vt:lpstr>oops</vt:lpstr>
      <vt:lpstr>OOPs</vt:lpstr>
      <vt:lpstr>OO Programming in .NET – C#</vt:lpstr>
      <vt:lpstr>OO Programming in .NET – C#</vt:lpstr>
      <vt:lpstr>OO Programming in .NET – C#</vt:lpstr>
      <vt:lpstr>OO Programming in .NET – C#</vt:lpstr>
      <vt:lpstr>OO Programming in .NET – C#</vt:lpstr>
      <vt:lpstr>assignments</vt:lpstr>
      <vt:lpstr>OO Programming in .NET – C#</vt:lpstr>
      <vt:lpstr>oops</vt:lpstr>
      <vt:lpstr>OOPs</vt:lpstr>
      <vt:lpstr>oops</vt:lpstr>
      <vt:lpstr>OOPs</vt:lpstr>
      <vt:lpstr>oops</vt:lpstr>
      <vt:lpstr>oops</vt:lpstr>
      <vt:lpstr>.net OOps</vt:lpstr>
      <vt:lpstr>.net</vt:lpstr>
      <vt:lpstr>.net</vt:lpstr>
      <vt:lpstr>assignment</vt:lpstr>
      <vt:lpstr>Generics</vt:lpstr>
      <vt:lpstr>generics</vt:lpstr>
      <vt:lpstr>generics</vt:lpstr>
      <vt:lpstr>Generics</vt:lpstr>
      <vt:lpstr>.Net - Assignment </vt:lpstr>
      <vt:lpstr>OOPs</vt:lpstr>
      <vt:lpstr>.Net</vt:lpstr>
      <vt:lpstr>.net</vt:lpstr>
      <vt:lpstr>.net </vt:lpstr>
      <vt:lpstr>.net - Assignment </vt:lpstr>
      <vt:lpstr>.Net Framework</vt:lpstr>
      <vt:lpstr>.Net Framework</vt:lpstr>
      <vt:lpstr>.Net Framework </vt:lpstr>
      <vt:lpstr>.net assignment </vt:lpstr>
      <vt:lpstr>Delegate</vt:lpstr>
      <vt:lpstr>delegate</vt:lpstr>
      <vt:lpstr>.Net - Assignment </vt:lpstr>
      <vt:lpstr>.Net - Assignment </vt:lpstr>
      <vt:lpstr>.net</vt:lpstr>
      <vt:lpstr>Threads</vt:lpstr>
      <vt:lpstr>Threads</vt:lpstr>
      <vt:lpstr>Threads</vt:lpstr>
      <vt:lpstr>Threads</vt:lpstr>
      <vt:lpstr>.net threads</vt:lpstr>
      <vt:lpstr>Asynchronous Calling</vt:lpstr>
      <vt:lpstr>.net threads</vt:lpstr>
      <vt:lpstr>.net threads</vt:lpstr>
      <vt:lpstr>.net</vt:lpstr>
      <vt:lpstr>assignment</vt:lpstr>
      <vt:lpstr>XML in Details</vt:lpstr>
      <vt:lpstr>XML in Details</vt:lpstr>
      <vt:lpstr>.Net</vt:lpstr>
      <vt:lpstr>.net</vt:lpstr>
      <vt:lpstr>ADO.net </vt:lpstr>
      <vt:lpstr>Ado.net</vt:lpstr>
      <vt:lpstr>Architecture of ADO.NET</vt:lpstr>
      <vt:lpstr>Architecture of ADO.NET</vt:lpstr>
      <vt:lpstr>Ado.net</vt:lpstr>
      <vt:lpstr>DataSet Architecture</vt:lpstr>
      <vt:lpstr>.Net </vt:lpstr>
      <vt:lpstr>.Net</vt:lpstr>
      <vt:lpstr>.net assignment (60 mins)</vt:lpstr>
      <vt:lpstr>Ado.net</vt:lpstr>
      <vt:lpstr>Ado.net</vt:lpstr>
      <vt:lpstr>Ado.net</vt:lpstr>
      <vt:lpstr>ADO.NET</vt:lpstr>
      <vt:lpstr>.Net - Assignment</vt:lpstr>
      <vt:lpstr>.Net - Assignment</vt:lpstr>
      <vt:lpstr>Ado.net</vt:lpstr>
      <vt:lpstr>Exceptions Handling</vt:lpstr>
      <vt:lpstr>WPF</vt:lpstr>
      <vt:lpstr>WPF</vt:lpstr>
      <vt:lpstr>Slide 89</vt:lpstr>
      <vt:lpstr>WPF</vt:lpstr>
      <vt:lpstr>WPF</vt:lpstr>
      <vt:lpstr>WPF</vt:lpstr>
      <vt:lpstr>WPF</vt:lpstr>
      <vt:lpstr>WPF</vt:lpstr>
      <vt:lpstr>WPF</vt:lpstr>
      <vt:lpstr>WPF- ASSIGNMENT</vt:lpstr>
      <vt:lpstr>WPF</vt:lpstr>
      <vt:lpstr>WPF</vt:lpstr>
      <vt:lpstr>WPF</vt:lpstr>
      <vt:lpstr>WPF</vt:lpstr>
      <vt:lpstr>WPF- ASSIGNMENT</vt:lpstr>
      <vt:lpstr>WPF</vt:lpstr>
      <vt:lpstr>WPF</vt:lpstr>
      <vt:lpstr>WPF</vt:lpstr>
      <vt:lpstr>WPF</vt:lpstr>
      <vt:lpstr>WPF</vt:lpstr>
      <vt:lpstr>WPF</vt:lpstr>
      <vt:lpstr>WPF</vt:lpstr>
      <vt:lpstr>WPF</vt:lpstr>
      <vt:lpstr>ASSIGNMENT</vt:lpstr>
      <vt:lpstr>Slide 111</vt:lpstr>
      <vt:lpstr>.net Project</vt:lpstr>
      <vt:lpstr>WPF</vt:lpstr>
      <vt:lpstr>WPF</vt:lpstr>
      <vt:lpstr>Slide 115</vt:lpstr>
      <vt:lpstr>ASP.NET</vt:lpstr>
      <vt:lpstr>Asp.net</vt:lpstr>
      <vt:lpstr>ASP.NET</vt:lpstr>
      <vt:lpstr>ASP.NET</vt:lpstr>
      <vt:lpstr>Slide 120</vt:lpstr>
      <vt:lpstr>ASP.NET</vt:lpstr>
      <vt:lpstr>Assignment</vt:lpstr>
      <vt:lpstr>ASP.NET</vt:lpstr>
      <vt:lpstr>Asp.net</vt:lpstr>
      <vt:lpstr>Asp.net</vt:lpstr>
      <vt:lpstr>assignment</vt:lpstr>
      <vt:lpstr>ASP.net </vt:lpstr>
      <vt:lpstr>Slide 128</vt:lpstr>
      <vt:lpstr>ASP.NET</vt:lpstr>
      <vt:lpstr>ASP.NET</vt:lpstr>
      <vt:lpstr>ASP.NET</vt:lpstr>
      <vt:lpstr>assignments</vt:lpstr>
      <vt:lpstr>assignment</vt:lpstr>
      <vt:lpstr>ASP.NET</vt:lpstr>
      <vt:lpstr>Slide 135</vt:lpstr>
      <vt:lpstr>Slide 136</vt:lpstr>
      <vt:lpstr>Slide 137</vt:lpstr>
      <vt:lpstr>ASP.NET</vt:lpstr>
      <vt:lpstr>ASP.NET</vt:lpstr>
      <vt:lpstr>ASP.NET</vt:lpstr>
      <vt:lpstr>Asp.net</vt:lpstr>
      <vt:lpstr>Asp.net</vt:lpstr>
      <vt:lpstr>ASP.NET</vt:lpstr>
      <vt:lpstr>Asp.net</vt:lpstr>
      <vt:lpstr>Asp.net</vt:lpstr>
      <vt:lpstr>ASP.NET</vt:lpstr>
      <vt:lpstr>ASP.NET</vt:lpstr>
      <vt:lpstr>assignment</vt:lpstr>
      <vt:lpstr>ASP.NET</vt:lpstr>
      <vt:lpstr>Asp.net </vt:lpstr>
      <vt:lpstr>Asp.net</vt:lpstr>
      <vt:lpstr>Mini project (Shopping site)</vt:lpstr>
    </vt:vector>
  </TitlesOfParts>
  <Compan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 Net C#</dc:title>
  <dc:creator>alankar</dc:creator>
  <cp:lastModifiedBy>sooraj</cp:lastModifiedBy>
  <cp:revision>1826</cp:revision>
  <dcterms:created xsi:type="dcterms:W3CDTF">2007-07-25T17:48:58Z</dcterms:created>
  <dcterms:modified xsi:type="dcterms:W3CDTF">2017-02-17T07:10:35Z</dcterms:modified>
</cp:coreProperties>
</file>