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</p:sldMasterIdLst>
  <p:sldIdLst>
    <p:sldId id="257" r:id="rId4"/>
    <p:sldId id="258" r:id="rId5"/>
    <p:sldId id="259" r:id="rId6"/>
    <p:sldId id="260" r:id="rId7"/>
    <p:sldId id="304" r:id="rId8"/>
    <p:sldId id="261" r:id="rId9"/>
    <p:sldId id="262" r:id="rId10"/>
    <p:sldId id="263" r:id="rId11"/>
    <p:sldId id="300" r:id="rId12"/>
    <p:sldId id="298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324" r:id="rId27"/>
    <p:sldId id="305" r:id="rId28"/>
    <p:sldId id="306" r:id="rId29"/>
    <p:sldId id="325" r:id="rId30"/>
    <p:sldId id="282" r:id="rId31"/>
    <p:sldId id="335" r:id="rId32"/>
    <p:sldId id="326" r:id="rId33"/>
    <p:sldId id="283" r:id="rId34"/>
    <p:sldId id="297" r:id="rId35"/>
    <p:sldId id="307" r:id="rId36"/>
    <p:sldId id="336" r:id="rId37"/>
    <p:sldId id="285" r:id="rId38"/>
    <p:sldId id="286" r:id="rId39"/>
    <p:sldId id="337" r:id="rId40"/>
    <p:sldId id="287" r:id="rId41"/>
    <p:sldId id="316" r:id="rId42"/>
    <p:sldId id="317" r:id="rId43"/>
    <p:sldId id="351" r:id="rId44"/>
    <p:sldId id="278" r:id="rId45"/>
    <p:sldId id="344" r:id="rId46"/>
    <p:sldId id="345" r:id="rId47"/>
    <p:sldId id="348" r:id="rId48"/>
    <p:sldId id="279" r:id="rId49"/>
    <p:sldId id="280" r:id="rId50"/>
    <p:sldId id="349" r:id="rId51"/>
    <p:sldId id="350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169F99-CF0D-405C-8B2F-8CD14CEDE69E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DBBA4-64EF-4257-955C-C3A7878EF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169F99-CF0D-405C-8B2F-8CD14CEDE69E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DBBA4-64EF-4257-955C-C3A7878EF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169F99-CF0D-405C-8B2F-8CD14CEDE69E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DBBA4-64EF-4257-955C-C3A7878EF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F99-CF0D-405C-8B2F-8CD14CEDE69E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BBA4-64EF-4257-955C-C3A7878EF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CB41-3200-4C96-A491-F5DD7A5C5D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968B-CCAA-46CE-9D40-BEC60AEE0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CB41-3200-4C96-A491-F5DD7A5C5D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968B-CCAA-46CE-9D40-BEC60AEE0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CB41-3200-4C96-A491-F5DD7A5C5D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968B-CCAA-46CE-9D40-BEC60AEE0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CB41-3200-4C96-A491-F5DD7A5C5D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968B-CCAA-46CE-9D40-BEC60AEE0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CB41-3200-4C96-A491-F5DD7A5C5D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968B-CCAA-46CE-9D40-BEC60AEE0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CB41-3200-4C96-A491-F5DD7A5C5D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968B-CCAA-46CE-9D40-BEC60AEE0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CB41-3200-4C96-A491-F5DD7A5C5D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968B-CCAA-46CE-9D40-BEC60AEE0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400800"/>
            <a:ext cx="1295400" cy="457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MVC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CB41-3200-4C96-A491-F5DD7A5C5D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968B-CCAA-46CE-9D40-BEC60AEE0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CB41-3200-4C96-A491-F5DD7A5C5D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968B-CCAA-46CE-9D40-BEC60AEE0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CB41-3200-4C96-A491-F5DD7A5C5D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968B-CCAA-46CE-9D40-BEC60AEE0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CB41-3200-4C96-A491-F5DD7A5C5D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968B-CCAA-46CE-9D40-BEC60AEE0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8D52-1050-485B-AE8E-CBE6E69326C0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59AB-A2ED-4F0C-B119-F59E3B10B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8D52-1050-485B-AE8E-CBE6E69326C0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59AB-A2ED-4F0C-B119-F59E3B10B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8D52-1050-485B-AE8E-CBE6E69326C0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59AB-A2ED-4F0C-B119-F59E3B10B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8D52-1050-485B-AE8E-CBE6E69326C0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59AB-A2ED-4F0C-B119-F59E3B10B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8D52-1050-485B-AE8E-CBE6E69326C0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59AB-A2ED-4F0C-B119-F59E3B10B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8D52-1050-485B-AE8E-CBE6E69326C0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59AB-A2ED-4F0C-B119-F59E3B10B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169F99-CF0D-405C-8B2F-8CD14CEDE69E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DBBA4-64EF-4257-955C-C3A7878EF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8D52-1050-485B-AE8E-CBE6E69326C0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59AB-A2ED-4F0C-B119-F59E3B10B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8D52-1050-485B-AE8E-CBE6E69326C0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59AB-A2ED-4F0C-B119-F59E3B10B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8D52-1050-485B-AE8E-CBE6E69326C0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59AB-A2ED-4F0C-B119-F59E3B10B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8D52-1050-485B-AE8E-CBE6E69326C0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59AB-A2ED-4F0C-B119-F59E3B10B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8D52-1050-485B-AE8E-CBE6E69326C0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59AB-A2ED-4F0C-B119-F59E3B10B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169F99-CF0D-405C-8B2F-8CD14CEDE69E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DBBA4-64EF-4257-955C-C3A7878EF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169F99-CF0D-405C-8B2F-8CD14CEDE69E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DBBA4-64EF-4257-955C-C3A7878EF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169F99-CF0D-405C-8B2F-8CD14CEDE69E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DBBA4-64EF-4257-955C-C3A7878EF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169F99-CF0D-405C-8B2F-8CD14CEDE69E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DBBA4-64EF-4257-955C-C3A7878EF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169F99-CF0D-405C-8B2F-8CD14CEDE69E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DBBA4-64EF-4257-955C-C3A7878EF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169F99-CF0D-405C-8B2F-8CD14CEDE69E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DBBA4-64EF-4257-955C-C3A7878EF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5C169F99-CF0D-405C-8B2F-8CD14CEDE69E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10DBBA4-64EF-4257-955C-C3A7878EF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DCB41-3200-4C96-A491-F5DD7A5C5D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3968B-CCAA-46CE-9D40-BEC60AEE0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98D52-1050-485B-AE8E-CBE6E69326C0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959AB-A2ED-4F0C-B119-F59E3B10B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World_Wide_Web" TargetMode="Externa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81000"/>
            <a:ext cx="480059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7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WCF</a:t>
            </a:r>
            <a:r>
              <a:rPr lang="en-US" sz="7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…</a:t>
            </a:r>
            <a:endParaRPr lang="en-US" sz="7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" name="Rectangle 3"/>
          <p:cNvSpPr txBox="1">
            <a:spLocks noRot="1" noChangeArrowheads="1"/>
          </p:cNvSpPr>
          <p:nvPr/>
        </p:nvSpPr>
        <p:spPr>
          <a:xfrm>
            <a:off x="457200" y="2895601"/>
            <a:ext cx="8229600" cy="9143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3200" kern="0" dirty="0" smtClean="0">
                <a:solidFill>
                  <a:srgbClr val="FF0000"/>
                </a:solidFill>
              </a:rPr>
              <a:t>Windows Communication Foundation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Web Service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Creating a Web Service using ASP.NET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ea typeface="+mn-ea"/>
              </a:rPr>
              <a:t>Creating a Test Service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ea typeface="+mn-ea"/>
              </a:rPr>
              <a:t>Consuming the Service in Windows Application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ea typeface="+mn-ea"/>
              </a:rPr>
              <a:t>Testing the Application</a:t>
            </a:r>
          </a:p>
          <a:p>
            <a:pPr lvl="1">
              <a:buNone/>
            </a:pPr>
            <a:endParaRPr lang="en-US" dirty="0" smtClean="0">
              <a:solidFill>
                <a:schemeClr val="accent5">
                  <a:lumMod val="50000"/>
                </a:schemeClr>
              </a:solidFill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WCF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87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pPr algn="ctr">
              <a:buFont typeface="Wingdings 2" pitchFamily="18" charset="2"/>
              <a:buNone/>
            </a:pPr>
            <a:r>
              <a:rPr lang="en-US" dirty="0" smtClean="0">
                <a:solidFill>
                  <a:srgbClr val="FF0000"/>
                </a:solidFill>
              </a:rPr>
              <a:t>But  why WCF ???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305800" cy="4953000"/>
          </a:xfrm>
        </p:spPr>
        <p:txBody>
          <a:bodyPr/>
          <a:lstStyle/>
          <a:p>
            <a:pPr lvl="1" eaLnBrk="1" hangingPunct="1">
              <a:defRPr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Advantage of WCF (WS*)</a:t>
            </a:r>
          </a:p>
          <a:p>
            <a:pPr lvl="2" eaLnBrk="1" hangingPunct="1">
              <a:defRPr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Multiple Protocols Support (HTTP , TCP , SMTP , FTP etc)</a:t>
            </a:r>
          </a:p>
          <a:p>
            <a:pPr lvl="2" eaLnBrk="1" hangingPunct="1">
              <a:defRPr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Message Level Security (Without SSL). </a:t>
            </a:r>
          </a:p>
          <a:p>
            <a:pPr lvl="3" eaLnBrk="1" hangingPunct="1">
              <a:defRPr/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Supported by all the Protocols</a:t>
            </a:r>
          </a:p>
          <a:p>
            <a:pPr lvl="2" eaLnBrk="1" hangingPunct="1">
              <a:defRPr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WS Security Features</a:t>
            </a:r>
          </a:p>
          <a:p>
            <a:pPr lvl="3" eaLnBrk="1" hangingPunct="1">
              <a:defRPr/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Message Integrity </a:t>
            </a:r>
          </a:p>
          <a:p>
            <a:pPr lvl="3" eaLnBrk="1" hangingPunct="1">
              <a:defRPr/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Data Privacy (Confidential)</a:t>
            </a:r>
          </a:p>
          <a:p>
            <a:pPr lvl="3" eaLnBrk="1" hangingPunct="1">
              <a:defRPr/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Client and Service Authentication</a:t>
            </a:r>
          </a:p>
          <a:p>
            <a:pPr lvl="3" eaLnBrk="1" hangingPunct="1">
              <a:defRPr/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Reliable Messaging </a:t>
            </a:r>
          </a:p>
          <a:p>
            <a:pPr lvl="4" eaLnBrk="1" hangingPunct="1">
              <a:defRPr/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No Replay, Message ordering,100 % Message Delivery</a:t>
            </a:r>
          </a:p>
          <a:p>
            <a:pPr lvl="2" eaLnBrk="1" hangingPunct="1">
              <a:defRPr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Transaction Management </a:t>
            </a:r>
          </a:p>
          <a:p>
            <a:pPr lvl="2" eaLnBrk="1" hangingPunct="1">
              <a:defRPr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Session Management </a:t>
            </a:r>
          </a:p>
          <a:p>
            <a:pPr lvl="2" eaLnBrk="1" hangingPunct="1">
              <a:defRPr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Multiple types of Hosting (IIS , Custom)</a:t>
            </a:r>
          </a:p>
        </p:txBody>
      </p:sp>
      <p:sp>
        <p:nvSpPr>
          <p:cNvPr id="20484" name="Rectangle 4"/>
          <p:cNvSpPr>
            <a:spLocks noRot="1" noChangeArrowheads="1"/>
          </p:cNvSpPr>
          <p:nvPr/>
        </p:nvSpPr>
        <p:spPr bwMode="auto">
          <a:xfrm>
            <a:off x="301625" y="228600"/>
            <a:ext cx="8540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WCF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33400" y="304800"/>
            <a:ext cx="8066087" cy="990600"/>
          </a:xfrm>
        </p:spPr>
        <p:txBody>
          <a:bodyPr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WCF</a:t>
            </a:r>
          </a:p>
        </p:txBody>
      </p:sp>
      <p:sp>
        <p:nvSpPr>
          <p:cNvPr id="120835" name="Subtitle 2"/>
          <p:cNvSpPr>
            <a:spLocks noGrp="1"/>
          </p:cNvSpPr>
          <p:nvPr>
            <p:ph type="subTitle" idx="4294967295"/>
          </p:nvPr>
        </p:nvSpPr>
        <p:spPr>
          <a:xfrm>
            <a:off x="533400" y="4038600"/>
            <a:ext cx="8229600" cy="685800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  <a:defRPr/>
            </a:pP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One Solution for All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600" y="2743200"/>
            <a:ext cx="8229600" cy="6858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Follows WS-* Specification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Content Placeholder 2"/>
          <p:cNvSpPr>
            <a:spLocks noGrp="1"/>
          </p:cNvSpPr>
          <p:nvPr>
            <p:ph idx="4294967295"/>
          </p:nvPr>
        </p:nvSpPr>
        <p:spPr>
          <a:xfrm>
            <a:off x="609600" y="1600201"/>
            <a:ext cx="7778750" cy="3429000"/>
          </a:xfrm>
        </p:spPr>
        <p:txBody>
          <a:bodyPr/>
          <a:lstStyle/>
          <a:p>
            <a:pPr marL="419100" indent="-382588" eaLnBrk="1" hangingPunct="1">
              <a:defRPr/>
            </a:pP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419100" indent="-382588" eaLnBrk="1" hangingPunct="1">
              <a:buFont typeface="Arial" charset="0"/>
              <a:buNone/>
              <a:defRPr/>
            </a:pP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419100" indent="-382588" eaLnBrk="1" hangingPunct="1">
              <a:buFont typeface="Arial" charset="0"/>
              <a:buNone/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		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WCF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WCF</a:t>
            </a:r>
          </a:p>
        </p:txBody>
      </p:sp>
      <p:sp>
        <p:nvSpPr>
          <p:cNvPr id="12288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990600" lvl="1" indent="-533400" eaLnBrk="1" hangingPunct="1">
              <a:buFont typeface="Wingdings" pitchFamily="2" charset="2"/>
              <a:buNone/>
              <a:defRPr/>
            </a:pP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990600" lvl="1" indent="-533400" eaLnBrk="1" hangingPunct="1">
              <a:buFont typeface="Wingdings" pitchFamily="2" charset="2"/>
              <a:buNone/>
              <a:defRPr/>
            </a:pP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990600" lvl="1" indent="-533400" eaLnBrk="1" hangingPunct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	A – Address</a:t>
            </a:r>
          </a:p>
          <a:p>
            <a:pPr marL="990600" lvl="1" indent="-533400" eaLnBrk="1" hangingPunct="1">
              <a:buFont typeface="Wingdings" pitchFamily="2" charset="2"/>
              <a:buNone/>
              <a:defRPr/>
            </a:pP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990600" lvl="1" indent="-533400" eaLnBrk="1" hangingPunct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	B – Binding</a:t>
            </a:r>
          </a:p>
          <a:p>
            <a:pPr marL="990600" lvl="1" indent="-533400" eaLnBrk="1" hangingPunct="1">
              <a:buFont typeface="Wingdings" pitchFamily="2" charset="2"/>
              <a:buNone/>
              <a:defRPr/>
            </a:pP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990600" lvl="1" indent="-533400" eaLnBrk="1" hangingPunct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	C – Contract</a:t>
            </a:r>
          </a:p>
          <a:p>
            <a:pPr marL="990600" lvl="1" indent="-533400" eaLnBrk="1" hangingPunct="1">
              <a:buFont typeface="Wingdings" pitchFamily="2" charset="2"/>
              <a:buNone/>
              <a:defRPr/>
            </a:pP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WCF</a:t>
            </a:r>
          </a:p>
        </p:txBody>
      </p:sp>
      <p:sp>
        <p:nvSpPr>
          <p:cNvPr id="12390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 – Address (  Service Endpoint Address )</a:t>
            </a:r>
          </a:p>
          <a:p>
            <a:pPr eaLnBrk="1" hangingPunct="1">
              <a:defRPr/>
            </a:pP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1900" dirty="0" smtClean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sz="2500" dirty="0" smtClean="0">
                <a:solidFill>
                  <a:schemeClr val="accent5">
                    <a:lumMod val="50000"/>
                  </a:schemeClr>
                </a:solidFill>
              </a:rPr>
              <a:t>A service exposes one or more endpoints. Each endpoint exposes one or more service operations. Address uniquely identifies the endpoint . Tells consumer to locate the service.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sz="25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sz="25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WCF</a:t>
            </a:r>
          </a:p>
        </p:txBody>
      </p:sp>
      <p:sp>
        <p:nvSpPr>
          <p:cNvPr id="12493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 – Binding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A binding defines how an endpoint communicates to the world. At the very least, a binding defines the transport (such as HTTP or TCP) and the encoding being used (such as text or binary).</a:t>
            </a:r>
          </a:p>
          <a:p>
            <a:pPr eaLnBrk="1" hangingPunct="1">
              <a:defRPr/>
            </a:pPr>
            <a:endParaRPr lang="en-US" sz="1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	With binding , we can specify the following feature :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	a. Transport Protocol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	b. Security Requirement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	c. Encoding format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7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40750" cy="1143000"/>
          </a:xfrm>
        </p:spPr>
        <p:txBody>
          <a:bodyPr lIns="45720" rIns="4572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800" dirty="0" smtClean="0">
                <a:solidFill>
                  <a:schemeClr val="bg1"/>
                </a:solidFill>
              </a:rPr>
              <a:t>   Binding Features</a:t>
            </a:r>
          </a:p>
        </p:txBody>
      </p:sp>
      <p:graphicFrame>
        <p:nvGraphicFramePr>
          <p:cNvPr id="43081" name="Group 73"/>
          <p:cNvGraphicFramePr>
            <a:graphicFrameLocks noGrp="1"/>
          </p:cNvGraphicFramePr>
          <p:nvPr>
            <p:ph idx="4294967295"/>
          </p:nvPr>
        </p:nvGraphicFramePr>
        <p:xfrm>
          <a:off x="381000" y="1401762"/>
          <a:ext cx="8305800" cy="4846638"/>
        </p:xfrm>
        <a:graphic>
          <a:graphicData uri="http://schemas.openxmlformats.org/drawingml/2006/table">
            <a:tbl>
              <a:tblPr/>
              <a:tblGrid>
                <a:gridCol w="1524000"/>
                <a:gridCol w="1611313"/>
                <a:gridCol w="1741487"/>
                <a:gridCol w="1371600"/>
                <a:gridCol w="1125538"/>
                <a:gridCol w="931862"/>
              </a:tblGrid>
              <a:tr h="823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Binding 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Interoperability 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Mode of Security (Default)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Session (Default)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Transactions 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Duplex 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839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charset="0"/>
                        </a:rPr>
                        <a:t>basicHttpBinding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F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Basic Profile 1.1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F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(None), Transport, Message, Mixed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F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None, (None)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F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(None)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F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n/a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FE4"/>
                    </a:solidFill>
                  </a:tcPr>
                </a:tc>
              </a:tr>
              <a:tr h="9449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charset="0"/>
                        </a:rPr>
                        <a:t>wsHttpBinding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WS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None, Transport, (Message), Mixed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(None), Transport, Reliable Session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(None), Yes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n/a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0F2"/>
                    </a:solidFill>
                  </a:tcPr>
                </a:tc>
              </a:tr>
              <a:tr h="731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charset="0"/>
                        </a:rPr>
                        <a:t>wsDualHttpBinding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F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WS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F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None, (Message)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F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(Reliable Session)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F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(None), Yes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F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Yes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FE4"/>
                    </a:solidFill>
                  </a:tcPr>
                </a:tc>
              </a:tr>
              <a:tr h="731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charset="0"/>
                        </a:rPr>
                        <a:t>netTcpBinding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charset="0"/>
                        </a:rPr>
                        <a:t> 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.NET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None, (Transport), Message,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Mixed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Reliable Session, (Transport)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(None), Yes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Yes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0F2"/>
                    </a:solidFill>
                  </a:tcPr>
                </a:tc>
              </a:tr>
              <a:tr h="731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charset="0"/>
                        </a:rPr>
                        <a:t>webHttpBinding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F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Rest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F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None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F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(None)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F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(None)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F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FE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159750" cy="1143000"/>
          </a:xfrm>
        </p:spPr>
        <p:txBody>
          <a:bodyPr lIns="45720" rIns="4572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bg1"/>
                </a:solidFill>
              </a:rPr>
              <a:t>Contract</a:t>
            </a:r>
          </a:p>
        </p:txBody>
      </p:sp>
      <p:sp>
        <p:nvSpPr>
          <p:cNvPr id="126979" name="Content Placeholder 2"/>
          <p:cNvSpPr>
            <a:spLocks noGrp="1"/>
          </p:cNvSpPr>
          <p:nvPr>
            <p:ph idx="4294967295"/>
          </p:nvPr>
        </p:nvSpPr>
        <p:spPr>
          <a:xfrm>
            <a:off x="831850" y="1447800"/>
            <a:ext cx="7626350" cy="4876800"/>
          </a:xfrm>
        </p:spPr>
        <p:txBody>
          <a:bodyPr/>
          <a:lstStyle/>
          <a:p>
            <a:pPr marL="419100" indent="-382588" eaLnBrk="1" hangingPunct="1">
              <a:buNone/>
              <a:defRPr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	The Contract outlines what functionality the endpoint exposes to the client. Such as</a:t>
            </a:r>
          </a:p>
          <a:p>
            <a:pPr marL="819150" lvl="1" indent="-382588">
              <a:defRPr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What operations can be called by a client</a:t>
            </a:r>
          </a:p>
          <a:p>
            <a:pPr marL="819150" lvl="1" indent="-382588">
              <a:defRPr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The form of the message</a:t>
            </a:r>
          </a:p>
          <a:p>
            <a:pPr marL="819150" lvl="1" indent="-382588">
              <a:defRPr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The type of Input parameter or return type.</a:t>
            </a:r>
          </a:p>
          <a:p>
            <a:pPr marL="1219200" lvl="2" indent="-382588"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Service Contract</a:t>
            </a:r>
          </a:p>
          <a:p>
            <a:pPr marL="1219200" lvl="2" indent="-382588"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Operation Contract</a:t>
            </a:r>
          </a:p>
          <a:p>
            <a:pPr marL="1219200" lvl="2" indent="-382588"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Data Contract</a:t>
            </a:r>
          </a:p>
          <a:p>
            <a:pPr marL="1219200" lvl="2" indent="-382588"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Fault Contract</a:t>
            </a:r>
          </a:p>
          <a:p>
            <a:pPr marL="1219200" lvl="2" indent="-382588"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Message Contract </a:t>
            </a:r>
          </a:p>
          <a:p>
            <a:pPr marL="419100" indent="-382588" eaLnBrk="1" hangingPunct="1">
              <a:defRPr/>
            </a:pPr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419100" indent="-382588" eaLnBrk="1" hangingPunct="1">
              <a:buFont typeface="Arial" charset="0"/>
              <a:buNone/>
              <a:defRPr/>
            </a:pPr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WCF</a:t>
            </a:r>
          </a:p>
        </p:txBody>
      </p:sp>
      <p:sp>
        <p:nvSpPr>
          <p:cNvPr id="11264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Introduction to WCF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1900" dirty="0" smtClean="0">
                <a:solidFill>
                  <a:schemeClr val="accent5">
                    <a:lumMod val="50000"/>
                  </a:schemeClr>
                </a:solidFill>
              </a:rPr>
              <a:t>	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Windows Communication Foundation (WCF) is a platform, a framework , for creating and distributing connected applications. It is a fusion of current distributed system technologies designed and developed from day one with the goal of achieving SOA.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1" descr="wcf-usage-diagram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57200"/>
            <a:ext cx="7162800" cy="571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6" name="Picture 4" descr="http://www.c-sharpcorner.com/UploadFile/dhananjaycoder/abc-of-an-endpoint-in-wcf/Images/image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143001"/>
            <a:ext cx="7467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62000" y="304800"/>
            <a:ext cx="7848600" cy="838200"/>
          </a:xfrm>
          <a:prstGeom prst="rect">
            <a:avLst/>
          </a:prstGeom>
        </p:spPr>
        <p:txBody>
          <a:bodyPr lIns="45720" rIns="45720"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cap="all" dirty="0">
                <a:solidFill>
                  <a:schemeClr val="bg1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WCF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1300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1447800"/>
            <a:ext cx="86868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Create a Contract</a:t>
            </a:r>
          </a:p>
          <a:p>
            <a:pPr eaLnBrk="1" hangingPunct="1">
              <a:defRPr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Create a Service</a:t>
            </a:r>
          </a:p>
          <a:p>
            <a:pPr eaLnBrk="1" hangingPunct="1">
              <a:defRPr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Implement the Contract</a:t>
            </a:r>
          </a:p>
          <a:p>
            <a:pPr eaLnBrk="1" hangingPunct="1">
              <a:defRPr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Configure the Service in the Configuration file</a:t>
            </a:r>
          </a:p>
          <a:p>
            <a:pPr eaLnBrk="1" hangingPunct="1">
              <a:defRPr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Host the Service</a:t>
            </a:r>
          </a:p>
          <a:p>
            <a:pPr eaLnBrk="1" hangingPunct="1">
              <a:defRPr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Create a client</a:t>
            </a:r>
          </a:p>
          <a:p>
            <a:pPr eaLnBrk="1" hangingPunct="1">
              <a:defRPr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Add the service reference in the client application</a:t>
            </a:r>
          </a:p>
          <a:p>
            <a:pPr eaLnBrk="1" hangingPunct="1">
              <a:defRPr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Create a Proxy class object and call operations </a:t>
            </a:r>
          </a:p>
          <a:p>
            <a:pPr eaLnBrk="1" hangingPunct="1">
              <a:defRPr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Run and Test the WCF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WCF</a:t>
            </a:r>
          </a:p>
        </p:txBody>
      </p:sp>
      <p:sp>
        <p:nvSpPr>
          <p:cNvPr id="4403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Basic Example (Name , Namespace)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Multiple Endpoints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lvl="1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WCF Assignment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Create a Calculator WCF Service (</a:t>
            </a:r>
            <a:r>
              <a:rPr lang="en-US" sz="2400" dirty="0" err="1" smtClean="0">
                <a:solidFill>
                  <a:srgbClr val="FF0000"/>
                </a:solidFill>
              </a:rPr>
              <a:t>wsHttpBinding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2400" dirty="0" err="1" smtClean="0">
                <a:solidFill>
                  <a:srgbClr val="FF0000"/>
                </a:solidFill>
                <a:ea typeface="+mn-ea"/>
              </a:rPr>
              <a:t>GetSum</a:t>
            </a:r>
            <a:r>
              <a:rPr lang="en-US" sz="2400" dirty="0" smtClean="0">
                <a:solidFill>
                  <a:srgbClr val="FF0000"/>
                </a:solidFill>
                <a:ea typeface="+mn-ea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ea typeface="+mn-ea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ea typeface="+mn-ea"/>
              </a:rPr>
              <a:t> num1,int num2)</a:t>
            </a:r>
          </a:p>
          <a:p>
            <a:pPr lvl="1"/>
            <a:r>
              <a:rPr lang="en-US" sz="2400" dirty="0" err="1" smtClean="0">
                <a:solidFill>
                  <a:srgbClr val="FF0000"/>
                </a:solidFill>
                <a:ea typeface="+mn-ea"/>
              </a:rPr>
              <a:t>GetDivision</a:t>
            </a:r>
            <a:r>
              <a:rPr lang="en-US" sz="2400" dirty="0" smtClean="0">
                <a:solidFill>
                  <a:srgbClr val="FF0000"/>
                </a:solidFill>
                <a:ea typeface="+mn-ea"/>
              </a:rPr>
              <a:t> (</a:t>
            </a:r>
            <a:r>
              <a:rPr lang="en-US" sz="2400" dirty="0" err="1" smtClean="0">
                <a:solidFill>
                  <a:srgbClr val="FF0000"/>
                </a:solidFill>
                <a:ea typeface="+mn-ea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ea typeface="+mn-ea"/>
              </a:rPr>
              <a:t> num1,int num2)</a:t>
            </a:r>
          </a:p>
          <a:p>
            <a:pPr lvl="1"/>
            <a:r>
              <a:rPr lang="en-US" sz="2400" dirty="0" err="1" smtClean="0">
                <a:solidFill>
                  <a:srgbClr val="FF0000"/>
                </a:solidFill>
                <a:ea typeface="+mn-ea"/>
              </a:rPr>
              <a:t>GetSubtract</a:t>
            </a:r>
            <a:r>
              <a:rPr lang="en-US" sz="2400" dirty="0" smtClean="0">
                <a:solidFill>
                  <a:srgbClr val="FF0000"/>
                </a:solidFill>
                <a:ea typeface="+mn-ea"/>
              </a:rPr>
              <a:t> (</a:t>
            </a:r>
            <a:r>
              <a:rPr lang="en-US" sz="2400" dirty="0" err="1" smtClean="0">
                <a:solidFill>
                  <a:srgbClr val="FF0000"/>
                </a:solidFill>
                <a:ea typeface="+mn-ea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ea typeface="+mn-ea"/>
              </a:rPr>
              <a:t> num1,int num2)</a:t>
            </a:r>
          </a:p>
          <a:p>
            <a:pPr lvl="1"/>
            <a:r>
              <a:rPr lang="en-US" sz="2400" dirty="0" err="1" smtClean="0">
                <a:solidFill>
                  <a:srgbClr val="FF0000"/>
                </a:solidFill>
                <a:ea typeface="+mn-ea"/>
              </a:rPr>
              <a:t>GetMultiply</a:t>
            </a:r>
            <a:r>
              <a:rPr lang="en-US" sz="2400" dirty="0" smtClean="0">
                <a:solidFill>
                  <a:srgbClr val="FF0000"/>
                </a:solidFill>
                <a:ea typeface="+mn-ea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ea typeface="+mn-ea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ea typeface="+mn-ea"/>
              </a:rPr>
              <a:t> num1,int num2)</a:t>
            </a:r>
          </a:p>
          <a:p>
            <a:pPr lvl="1"/>
            <a:endParaRPr lang="en-US" sz="2400" dirty="0" smtClean="0">
              <a:solidFill>
                <a:srgbClr val="FF0000"/>
              </a:solidFill>
              <a:ea typeface="+mn-ea"/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Consume the service in Windows Forms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WCF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Data Contract (Customer)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	A data contract is a formal agreement between a service and a client that abstractly describes the data to be exchanged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DataContract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DataMember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IsRequired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WCF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Demo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Creating a WCF Service for managing Customers</a:t>
            </a:r>
          </a:p>
          <a:p>
            <a:pPr lvl="2"/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AddCustomer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(Customer)</a:t>
            </a:r>
          </a:p>
          <a:p>
            <a:pPr lvl="2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List&lt;Customer&gt;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GetCustomers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Assignment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132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dirty="0" smtClean="0">
                <a:solidFill>
                  <a:srgbClr val="FF0000"/>
                </a:solidFill>
              </a:rPr>
              <a:t>Create a WCF Service called </a:t>
            </a:r>
            <a:r>
              <a:rPr lang="en-US" dirty="0" err="1" smtClean="0">
                <a:solidFill>
                  <a:srgbClr val="FF0000"/>
                </a:solidFill>
              </a:rPr>
              <a:t>OrderService</a:t>
            </a:r>
            <a:endParaRPr lang="en-US" dirty="0" smtClean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AddOrder</a:t>
            </a:r>
            <a:r>
              <a:rPr lang="en-US" dirty="0" smtClean="0">
                <a:solidFill>
                  <a:srgbClr val="FF0000"/>
                </a:solidFill>
              </a:rPr>
              <a:t>(Order) (return order id)</a:t>
            </a:r>
          </a:p>
          <a:p>
            <a:pPr lvl="2"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GetOrders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CustomerName</a:t>
            </a:r>
            <a:r>
              <a:rPr lang="en-US" dirty="0" smtClean="0">
                <a:solidFill>
                  <a:srgbClr val="FF0000"/>
                </a:solidFill>
              </a:rPr>
              <a:t>)  (return a List Collection)</a:t>
            </a:r>
          </a:p>
          <a:p>
            <a:pPr lvl="1">
              <a:defRPr/>
            </a:pPr>
            <a:r>
              <a:rPr lang="en-US" dirty="0" smtClean="0">
                <a:solidFill>
                  <a:srgbClr val="FF0000"/>
                </a:solidFill>
              </a:rPr>
              <a:t>Create a Windows Forms Application and Consume the Service.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Order Class / Table (</a:t>
            </a:r>
            <a:r>
              <a:rPr lang="en-US" sz="2000" dirty="0" err="1" smtClean="0">
                <a:solidFill>
                  <a:srgbClr val="FF0000"/>
                </a:solidFill>
              </a:rPr>
              <a:t>OrderID</a:t>
            </a:r>
            <a:r>
              <a:rPr lang="en-US" sz="2000" dirty="0" smtClean="0">
                <a:solidFill>
                  <a:srgbClr val="FF0000"/>
                </a:solidFill>
              </a:rPr>
              <a:t> , </a:t>
            </a:r>
            <a:r>
              <a:rPr lang="en-US" sz="2000" dirty="0" err="1" smtClean="0">
                <a:solidFill>
                  <a:srgbClr val="FF0000"/>
                </a:solidFill>
              </a:rPr>
              <a:t>CustomerName</a:t>
            </a:r>
            <a:r>
              <a:rPr lang="en-US" sz="2000" dirty="0" smtClean="0">
                <a:solidFill>
                  <a:srgbClr val="FF0000"/>
                </a:solidFill>
              </a:rPr>
              <a:t> , </a:t>
            </a:r>
            <a:r>
              <a:rPr lang="en-US" sz="2000" dirty="0" err="1" smtClean="0">
                <a:solidFill>
                  <a:srgbClr val="FF0000"/>
                </a:solidFill>
              </a:rPr>
              <a:t>OrderAmt</a:t>
            </a:r>
            <a:r>
              <a:rPr lang="en-US" sz="2000" dirty="0" smtClean="0">
                <a:solidFill>
                  <a:srgbClr val="FF0000"/>
                </a:solidFill>
              </a:rPr>
              <a:t> , </a:t>
            </a:r>
            <a:r>
              <a:rPr lang="en-US" sz="2000" dirty="0" err="1" smtClean="0">
                <a:solidFill>
                  <a:srgbClr val="FF0000"/>
                </a:solidFill>
              </a:rPr>
              <a:t>OrderCity</a:t>
            </a:r>
            <a:r>
              <a:rPr lang="en-US" sz="2000" dirty="0" smtClean="0">
                <a:solidFill>
                  <a:srgbClr val="FF0000"/>
                </a:solidFill>
              </a:rPr>
              <a:t>). 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OrderID</a:t>
            </a:r>
            <a:r>
              <a:rPr lang="en-US" sz="2000" dirty="0" smtClean="0">
                <a:solidFill>
                  <a:srgbClr val="FF0000"/>
                </a:solidFill>
              </a:rPr>
              <a:t> should be auto generated </a:t>
            </a:r>
          </a:p>
          <a:p>
            <a:pPr lvl="1">
              <a:defRPr/>
            </a:pPr>
            <a:endParaRPr lang="en-US" sz="36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>
          <a:xfrm>
            <a:off x="450850" y="228600"/>
            <a:ext cx="8540750" cy="1143000"/>
          </a:xfrm>
        </p:spPr>
        <p:txBody>
          <a:bodyPr lIns="45720" rIns="4572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WCF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4294967295"/>
          </p:nvPr>
        </p:nvSpPr>
        <p:spPr>
          <a:xfrm>
            <a:off x="374650" y="1597025"/>
            <a:ext cx="8540750" cy="4498975"/>
          </a:xfrm>
        </p:spPr>
        <p:txBody>
          <a:bodyPr/>
          <a:lstStyle/>
          <a:p>
            <a:pPr marL="419100" indent="-382588" eaLnBrk="1" hangingPunct="1"/>
            <a:r>
              <a:rPr lang="en-US" dirty="0" smtClean="0">
                <a:solidFill>
                  <a:srgbClr val="FF0000"/>
                </a:solidFill>
              </a:rPr>
              <a:t>Instancing Behavior</a:t>
            </a:r>
          </a:p>
          <a:p>
            <a:pPr marL="419100" indent="-382588">
              <a:buNone/>
            </a:pPr>
            <a:r>
              <a:rPr lang="en-US" i="1" dirty="0" smtClean="0"/>
              <a:t>	</a:t>
            </a:r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</a:rPr>
              <a:t>Instancing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 refers to controlling the lifetime of service objects</a:t>
            </a:r>
          </a:p>
          <a:p>
            <a:pPr marL="419100" indent="-382588" eaLnBrk="1" hangingPunct="1">
              <a:buFont typeface="Arial" charset="0"/>
              <a:buNone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	o	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Single (Single service object handles all clients requests)</a:t>
            </a:r>
          </a:p>
          <a:p>
            <a:pPr marL="419100" indent="-382588">
              <a:buNone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	o	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Per Call (A new service object is created for each client request)</a:t>
            </a:r>
          </a:p>
          <a:p>
            <a:pPr marL="419100" indent="-382588">
              <a:buNone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	o	Per Session (A new service object is created for every client proxy and handles all the requests from the proxy)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>
          <a:xfrm>
            <a:off x="450850" y="228600"/>
            <a:ext cx="8540750" cy="1143000"/>
          </a:xfrm>
        </p:spPr>
        <p:txBody>
          <a:bodyPr lIns="45720" rIns="4572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WCF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4294967295"/>
          </p:nvPr>
        </p:nvSpPr>
        <p:spPr>
          <a:xfrm>
            <a:off x="374650" y="1597025"/>
            <a:ext cx="8540750" cy="4498975"/>
          </a:xfrm>
        </p:spPr>
        <p:txBody>
          <a:bodyPr/>
          <a:lstStyle/>
          <a:p>
            <a:pPr marL="419100" indent="-382588" eaLnBrk="1" hangingPunct="1"/>
            <a:r>
              <a:rPr lang="en-US" dirty="0" smtClean="0">
                <a:solidFill>
                  <a:srgbClr val="FF0000"/>
                </a:solidFill>
              </a:rPr>
              <a:t>Instancing Behavior</a:t>
            </a:r>
          </a:p>
          <a:p>
            <a:pPr marL="819150" lvl="1" indent="-382588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Demo</a:t>
            </a:r>
            <a:endParaRPr lang="en-US" sz="20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WCF</a:t>
            </a:r>
          </a:p>
        </p:txBody>
      </p:sp>
      <p:sp>
        <p:nvSpPr>
          <p:cNvPr id="11366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WCF is based on these standards :</a:t>
            </a:r>
          </a:p>
          <a:p>
            <a:pPr eaLnBrk="1" hangingPunct="1">
              <a:defRPr/>
            </a:pP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 eaLnBrk="1" hangingPunct="1">
              <a:defRPr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WS-Specifications</a:t>
            </a:r>
          </a:p>
          <a:p>
            <a:pPr lvl="1" eaLnBrk="1" hangingPunct="1">
              <a:defRPr/>
            </a:pP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2" eaLnBrk="1" hangingPunct="1"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Basic Profile (Web Services)</a:t>
            </a:r>
          </a:p>
          <a:p>
            <a:pPr lvl="2" eaLnBrk="1" hangingPunct="1">
              <a:defRPr/>
            </a:pP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2" eaLnBrk="1" hangingPunct="1"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WS-*</a:t>
            </a:r>
          </a:p>
          <a:p>
            <a:pPr lvl="1" eaLnBrk="1" hangingPunct="1">
              <a:defRPr/>
            </a:pP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Assignment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132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Create a WCF Service called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OrderService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PerSession</a:t>
            </a:r>
            <a:r>
              <a:rPr lang="en-US" sz="2400" dirty="0" smtClean="0">
                <a:solidFill>
                  <a:srgbClr val="FF0000"/>
                </a:solidFill>
              </a:rPr>
              <a:t> Instancing Behavior)</a:t>
            </a:r>
          </a:p>
          <a:p>
            <a:pPr lvl="2">
              <a:defRPr/>
            </a:pP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AddOrder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(Order) (return order id)</a:t>
            </a:r>
          </a:p>
          <a:p>
            <a:pPr lvl="2">
              <a:defRPr/>
            </a:pP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GetOrders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CustomerName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)  (return a List Collection)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Create a Windows Forms Application and Consume the Service.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Order Class / Table (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OrderID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,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CustomerName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,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OrderAmt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,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OrderCity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). 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OrderID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should be auto generated </a:t>
            </a:r>
          </a:p>
          <a:p>
            <a:pPr lvl="1">
              <a:defRPr/>
            </a:pPr>
            <a:endParaRPr lang="en-US" sz="36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>
          <a:xfrm>
            <a:off x="374650" y="228600"/>
            <a:ext cx="8540750" cy="1143000"/>
          </a:xfrm>
        </p:spPr>
        <p:txBody>
          <a:bodyPr lIns="45720" rIns="4572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WCF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4294967295"/>
          </p:nvPr>
        </p:nvSpPr>
        <p:spPr>
          <a:xfrm>
            <a:off x="374650" y="1597025"/>
            <a:ext cx="8540750" cy="4498975"/>
          </a:xfrm>
        </p:spPr>
        <p:txBody>
          <a:bodyPr/>
          <a:lstStyle/>
          <a:p>
            <a:pPr marL="419100" indent="-382588" eaLnBrk="1" hangingPunct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Asynchronous (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Async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) Call</a:t>
            </a:r>
          </a:p>
          <a:p>
            <a:pPr marL="819150" lvl="1" indent="-382588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With error handling</a:t>
            </a:r>
          </a:p>
          <a:p>
            <a:pPr marL="419100" indent="-382588" eaLnBrk="1" hangingPunct="1"/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Assignment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132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Create a WCF Service called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OrderService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PerSession</a:t>
            </a:r>
            <a:r>
              <a:rPr lang="en-US" sz="2400" dirty="0" smtClean="0">
                <a:solidFill>
                  <a:srgbClr val="FF0000"/>
                </a:solidFill>
              </a:rPr>
              <a:t> Instancing Behavior)</a:t>
            </a:r>
          </a:p>
          <a:p>
            <a:pPr lvl="2">
              <a:defRPr/>
            </a:pP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AddOrder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(Order) (return order id)</a:t>
            </a:r>
          </a:p>
          <a:p>
            <a:pPr lvl="2">
              <a:defRPr/>
            </a:pP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GetOrders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CustomerID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)  (return a Collection) 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Create a Windows Forms Application and Consume the Service. </a:t>
            </a:r>
          </a:p>
          <a:p>
            <a:pPr lvl="1">
              <a:defRPr/>
            </a:pPr>
            <a:r>
              <a:rPr lang="en-US" dirty="0" smtClean="0">
                <a:solidFill>
                  <a:srgbClr val="FF0000"/>
                </a:solidFill>
              </a:rPr>
              <a:t>Call the </a:t>
            </a:r>
            <a:r>
              <a:rPr lang="en-US" dirty="0" err="1" smtClean="0">
                <a:solidFill>
                  <a:srgbClr val="FF0000"/>
                </a:solidFill>
              </a:rPr>
              <a:t>GetOrders</a:t>
            </a:r>
            <a:r>
              <a:rPr lang="en-US" dirty="0" smtClean="0">
                <a:solidFill>
                  <a:srgbClr val="FF0000"/>
                </a:solidFill>
              </a:rPr>
              <a:t> method (</a:t>
            </a:r>
            <a:r>
              <a:rPr lang="en-US" dirty="0" err="1" smtClean="0">
                <a:solidFill>
                  <a:srgbClr val="FF0000"/>
                </a:solidFill>
              </a:rPr>
              <a:t>Async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Order Class Type (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OrderID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,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CustomerID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,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ItemID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,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ItemQTY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,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ItemPrice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,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OrderCity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). 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OrderID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should be auto generated </a:t>
            </a:r>
          </a:p>
          <a:p>
            <a:pPr lvl="1">
              <a:defRPr/>
            </a:pPr>
            <a:endParaRPr lang="en-US" sz="36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WCF</a:t>
            </a:r>
            <a:endParaRPr lang="en-US" dirty="0" smtClean="0"/>
          </a:p>
        </p:txBody>
      </p:sp>
      <p:sp>
        <p:nvSpPr>
          <p:cNvPr id="4198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z="2400" kern="12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eaLnBrk="1" hangingPunct="1"/>
            <a:r>
              <a:rPr lang="en-US" sz="2400" kern="1200" dirty="0" smtClean="0">
                <a:solidFill>
                  <a:schemeClr val="accent5">
                    <a:lumMod val="50000"/>
                  </a:schemeClr>
                </a:solidFill>
              </a:rPr>
              <a:t>Error handling in WCF</a:t>
            </a:r>
          </a:p>
          <a:p>
            <a:pPr lvl="1" eaLnBrk="1" hangingPunct="1"/>
            <a:r>
              <a:rPr lang="en-US" sz="2400" kern="1200" dirty="0" smtClean="0">
                <a:solidFill>
                  <a:schemeClr val="accent5">
                    <a:lumMod val="50000"/>
                  </a:schemeClr>
                </a:solidFill>
                <a:ea typeface="+mn-ea"/>
              </a:rPr>
              <a:t>Communicating Error</a:t>
            </a:r>
          </a:p>
          <a:p>
            <a:pPr lvl="1" eaLnBrk="1" hangingPunct="1"/>
            <a:r>
              <a:rPr lang="en-US" sz="2400" kern="1200" dirty="0" smtClean="0">
                <a:solidFill>
                  <a:schemeClr val="accent5">
                    <a:lumMod val="50000"/>
                  </a:schemeClr>
                </a:solidFill>
                <a:ea typeface="+mn-ea"/>
              </a:rPr>
              <a:t>Proxy or Channel Error</a:t>
            </a:r>
          </a:p>
          <a:p>
            <a:pPr lvl="1"/>
            <a:r>
              <a:rPr lang="en-US" sz="2400" kern="1200" dirty="0" smtClean="0">
                <a:solidFill>
                  <a:schemeClr val="accent5">
                    <a:lumMod val="50000"/>
                  </a:schemeClr>
                </a:solidFill>
                <a:ea typeface="+mn-ea"/>
              </a:rPr>
              <a:t>Application Error (</a:t>
            </a:r>
            <a:r>
              <a:rPr lang="en-US" sz="2400" kern="1200" dirty="0" smtClean="0">
                <a:solidFill>
                  <a:schemeClr val="accent5">
                    <a:lumMod val="50000"/>
                  </a:schemeClr>
                </a:solidFill>
              </a:rPr>
              <a:t>Fault Exception) (</a:t>
            </a:r>
            <a:r>
              <a:rPr lang="en-US" sz="2400" kern="1200" dirty="0" err="1" smtClean="0">
                <a:solidFill>
                  <a:schemeClr val="accent5">
                    <a:lumMod val="50000"/>
                  </a:schemeClr>
                </a:solidFill>
              </a:rPr>
              <a:t>Async</a:t>
            </a:r>
            <a:r>
              <a:rPr lang="en-US" sz="2400" kern="1200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en-US" sz="2400" kern="1200" dirty="0" smtClean="0">
              <a:solidFill>
                <a:schemeClr val="accent5">
                  <a:lumMod val="50000"/>
                </a:schemeClr>
              </a:solidFill>
              <a:ea typeface="+mn-ea"/>
            </a:endParaRPr>
          </a:p>
          <a:p>
            <a:pPr lvl="2"/>
            <a:r>
              <a:rPr lang="en-US" kern="1200" dirty="0" err="1" smtClean="0">
                <a:solidFill>
                  <a:schemeClr val="accent5">
                    <a:lumMod val="50000"/>
                  </a:schemeClr>
                </a:solidFill>
              </a:rPr>
              <a:t>Untyped</a:t>
            </a:r>
            <a:endParaRPr lang="en-US" kern="1200" dirty="0" smtClean="0">
              <a:solidFill>
                <a:schemeClr val="accent5">
                  <a:lumMod val="50000"/>
                </a:schemeClr>
              </a:solidFill>
              <a:ea typeface="+mn-ea"/>
            </a:endParaRPr>
          </a:p>
          <a:p>
            <a:pPr lvl="2"/>
            <a:r>
              <a:rPr lang="en-US" kern="1200" dirty="0" smtClean="0">
                <a:solidFill>
                  <a:schemeClr val="accent5">
                    <a:lumMod val="50000"/>
                  </a:schemeClr>
                </a:solidFill>
                <a:ea typeface="+mn-ea"/>
              </a:rPr>
              <a:t>Typed</a:t>
            </a:r>
          </a:p>
          <a:p>
            <a:pPr lvl="3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FaultContract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typeof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ErrorInfo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))]</a:t>
            </a:r>
          </a:p>
          <a:p>
            <a:pPr lvl="3"/>
            <a:endParaRPr lang="en-US" sz="1600" kern="1200" dirty="0" smtClean="0">
              <a:solidFill>
                <a:schemeClr val="accent5">
                  <a:lumMod val="50000"/>
                </a:schemeClr>
              </a:solidFill>
              <a:ea typeface="+mn-ea"/>
            </a:endParaRPr>
          </a:p>
          <a:p>
            <a:pPr lvl="2"/>
            <a:endParaRPr lang="en-US" sz="2000" kern="1200" dirty="0" smtClean="0">
              <a:solidFill>
                <a:schemeClr val="accent5">
                  <a:lumMod val="50000"/>
                </a:schemeClr>
              </a:solidFill>
              <a:ea typeface="+mn-ea"/>
            </a:endParaRP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Assignment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132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Create a WCF Service called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</a:rPr>
              <a:t>OrderService</a:t>
            </a:r>
            <a:endParaRPr lang="en-US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PerSession</a:t>
            </a:r>
            <a:r>
              <a:rPr lang="en-US" sz="2400" dirty="0" smtClean="0">
                <a:solidFill>
                  <a:srgbClr val="FF0000"/>
                </a:solidFill>
              </a:rPr>
              <a:t> Instancing Behavior)</a:t>
            </a:r>
          </a:p>
          <a:p>
            <a:pPr lvl="2">
              <a:defRPr/>
            </a:pP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AddOrder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(Order) (return order id)</a:t>
            </a:r>
          </a:p>
          <a:p>
            <a:pPr lvl="2">
              <a:defRPr/>
            </a:pP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GetOrders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CustomerName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)  (return a Collection) 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Create a Windows Forms Application and Consume the Service. </a:t>
            </a:r>
          </a:p>
          <a:p>
            <a:pPr lvl="1"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Call the </a:t>
            </a:r>
            <a:r>
              <a:rPr lang="en-US" sz="2400" dirty="0" err="1" smtClean="0">
                <a:solidFill>
                  <a:srgbClr val="FF0000"/>
                </a:solidFill>
              </a:rPr>
              <a:t>GetOrders</a:t>
            </a:r>
            <a:r>
              <a:rPr lang="en-US" sz="2400" dirty="0" smtClean="0">
                <a:solidFill>
                  <a:srgbClr val="FF0000"/>
                </a:solidFill>
              </a:rPr>
              <a:t> method (</a:t>
            </a:r>
            <a:r>
              <a:rPr lang="en-US" sz="2400" dirty="0" err="1" smtClean="0">
                <a:solidFill>
                  <a:srgbClr val="FF0000"/>
                </a:solidFill>
              </a:rPr>
              <a:t>Async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Order Class Type (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OrderID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,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CustomerName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,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ItemID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,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ItemQTY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,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ItemPrice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,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OrderCity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). 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OrderID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should be auto generated </a:t>
            </a:r>
          </a:p>
          <a:p>
            <a:pPr lvl="1"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Implement Typed Error Handling in the assignment </a:t>
            </a:r>
          </a:p>
          <a:p>
            <a:pPr lvl="1">
              <a:defRPr/>
            </a:pPr>
            <a:endParaRPr lang="en-US" sz="36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>
          <a:xfrm>
            <a:off x="685800" y="228600"/>
            <a:ext cx="7854950" cy="1143000"/>
          </a:xfrm>
        </p:spPr>
        <p:txBody>
          <a:bodyPr lIns="45720" rIns="4572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WCF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4294967295"/>
          </p:nvPr>
        </p:nvSpPr>
        <p:spPr>
          <a:xfrm>
            <a:off x="381000" y="1600200"/>
            <a:ext cx="8159750" cy="4498975"/>
          </a:xfrm>
        </p:spPr>
        <p:txBody>
          <a:bodyPr/>
          <a:lstStyle/>
          <a:p>
            <a:pPr marL="419100" indent="-382588" eaLnBrk="1" hangingPunct="1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Message Pattern </a:t>
            </a:r>
          </a:p>
          <a:p>
            <a:pPr marL="722313" lvl="1" indent="-273050"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ea typeface="+mn-ea"/>
              </a:rPr>
              <a:t>	WCF supports several messaging patterns, including request-reply, one-way, and duplex communication. Different transports support different messaging patterns, and thus affect the types of interactions that they support. </a:t>
            </a:r>
          </a:p>
          <a:p>
            <a:pPr marL="722313" lvl="1" indent="-273050" eaLnBrk="1" hangingPunct="1">
              <a:buFont typeface="Wingdings" pitchFamily="2" charset="2"/>
              <a:buNone/>
            </a:pPr>
            <a:endParaRPr lang="en-US" sz="2400" dirty="0" smtClean="0">
              <a:solidFill>
                <a:schemeClr val="accent5">
                  <a:lumMod val="50000"/>
                </a:schemeClr>
              </a:solidFill>
              <a:ea typeface="+mn-ea"/>
            </a:endParaRPr>
          </a:p>
          <a:p>
            <a:pPr marL="722313" lvl="1" indent="-273050"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ea typeface="+mn-ea"/>
              </a:rPr>
              <a:t>	a. Request-Reply</a:t>
            </a:r>
          </a:p>
          <a:p>
            <a:pPr marL="722313" lvl="1" indent="-273050"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ea typeface="+mn-ea"/>
              </a:rPr>
              <a:t>	b. One-way</a:t>
            </a:r>
          </a:p>
          <a:p>
            <a:pPr marL="722313" lvl="1" indent="-273050"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ea typeface="+mn-ea"/>
              </a:rPr>
              <a:t>	c. Duplex </a:t>
            </a:r>
          </a:p>
          <a:p>
            <a:pPr marL="722313" lvl="1" indent="-273050" eaLnBrk="1" hangingPunct="1"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5800" y="228600"/>
            <a:ext cx="7854950" cy="1143000"/>
          </a:xfrm>
          <a:prstGeom prst="rect">
            <a:avLst/>
          </a:prstGeom>
        </p:spPr>
        <p:txBody>
          <a:bodyPr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WCF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600200"/>
            <a:ext cx="8159750" cy="44989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9100" indent="-382588"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Demo</a:t>
            </a:r>
          </a:p>
          <a:p>
            <a:pPr marL="819150" lvl="1" indent="-382588">
              <a:defRPr/>
            </a:pP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One Way</a:t>
            </a:r>
          </a:p>
          <a:p>
            <a:pPr marL="819150" lvl="1" indent="-382588">
              <a:defRPr/>
            </a:pP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Request - Reply</a:t>
            </a:r>
          </a:p>
          <a:p>
            <a:pPr marL="819150" lvl="1" indent="-382588">
              <a:defRPr/>
            </a:pP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Duplex</a:t>
            </a:r>
          </a:p>
          <a:p>
            <a:pPr marL="819150" lvl="1" indent="-382588">
              <a:defRPr/>
            </a:pPr>
            <a:endParaRPr lang="en-US" sz="2200" dirty="0" smtClean="0"/>
          </a:p>
          <a:p>
            <a:pPr marL="722313" lvl="1" indent="-273050">
              <a:buFont typeface="Wingdings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19250"/>
            <a:ext cx="7660873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85800" y="228600"/>
            <a:ext cx="7854950" cy="1143000"/>
          </a:xfrm>
          <a:prstGeom prst="rect">
            <a:avLst/>
          </a:prstGeom>
        </p:spPr>
        <p:txBody>
          <a:bodyPr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WCF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WCF - Duplex</a:t>
            </a:r>
          </a:p>
        </p:txBody>
      </p:sp>
      <p:sp>
        <p:nvSpPr>
          <p:cNvPr id="4096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33400" y="14478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kern="1200" dirty="0" smtClean="0">
                <a:solidFill>
                  <a:schemeClr val="accent5">
                    <a:lumMod val="50000"/>
                  </a:schemeClr>
                </a:solidFill>
              </a:rPr>
              <a:t>Create a Service Contract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kern="1200" dirty="0" smtClean="0">
                <a:solidFill>
                  <a:schemeClr val="accent5">
                    <a:lumMod val="50000"/>
                  </a:schemeClr>
                </a:solidFill>
              </a:rPr>
              <a:t>Create a Callback Contract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kern="1200" dirty="0" smtClean="0">
                <a:solidFill>
                  <a:schemeClr val="accent5">
                    <a:lumMod val="50000"/>
                  </a:schemeClr>
                </a:solidFill>
              </a:rPr>
              <a:t>Attach the Callback Contract in the Service Contract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kern="1200" dirty="0" smtClean="0">
                <a:solidFill>
                  <a:schemeClr val="accent5">
                    <a:lumMod val="50000"/>
                  </a:schemeClr>
                </a:solidFill>
              </a:rPr>
              <a:t>In the Service class access the reference of the client application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kern="1200" dirty="0" smtClean="0">
                <a:solidFill>
                  <a:schemeClr val="accent5">
                    <a:lumMod val="50000"/>
                  </a:schemeClr>
                </a:solidFill>
              </a:rPr>
              <a:t>Configure the </a:t>
            </a:r>
            <a:r>
              <a:rPr lang="en-US" sz="2400" kern="1200" dirty="0" err="1" smtClean="0">
                <a:solidFill>
                  <a:schemeClr val="accent5">
                    <a:lumMod val="50000"/>
                  </a:schemeClr>
                </a:solidFill>
              </a:rPr>
              <a:t>App.Config</a:t>
            </a:r>
            <a:r>
              <a:rPr lang="en-US" sz="2400" kern="1200" dirty="0" smtClean="0">
                <a:solidFill>
                  <a:schemeClr val="accent5">
                    <a:lumMod val="50000"/>
                  </a:schemeClr>
                </a:solidFill>
              </a:rPr>
              <a:t> / </a:t>
            </a:r>
            <a:r>
              <a:rPr lang="en-US" sz="2400" kern="1200" dirty="0" err="1" smtClean="0">
                <a:solidFill>
                  <a:schemeClr val="accent5">
                    <a:lumMod val="50000"/>
                  </a:schemeClr>
                </a:solidFill>
              </a:rPr>
              <a:t>Web.Config</a:t>
            </a:r>
            <a:r>
              <a:rPr lang="en-US" sz="2400" kern="1200" dirty="0" smtClean="0">
                <a:solidFill>
                  <a:schemeClr val="accent5">
                    <a:lumMod val="50000"/>
                  </a:schemeClr>
                </a:solidFill>
              </a:rPr>
              <a:t> file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kern="1200" dirty="0" smtClean="0">
                <a:solidFill>
                  <a:schemeClr val="accent5">
                    <a:lumMod val="50000"/>
                  </a:schemeClr>
                </a:solidFill>
              </a:rPr>
              <a:t>Run the service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kern="1200" dirty="0" smtClean="0">
                <a:solidFill>
                  <a:schemeClr val="accent5">
                    <a:lumMod val="50000"/>
                  </a:schemeClr>
                </a:solidFill>
              </a:rPr>
              <a:t>Create a client and add the service reference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kern="1200" dirty="0" smtClean="0">
                <a:solidFill>
                  <a:schemeClr val="accent5">
                    <a:lumMod val="50000"/>
                  </a:schemeClr>
                </a:solidFill>
              </a:rPr>
              <a:t>Implement the callback contract in the client application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kern="1200" dirty="0" smtClean="0">
                <a:solidFill>
                  <a:schemeClr val="accent5">
                    <a:lumMod val="50000"/>
                  </a:schemeClr>
                </a:solidFill>
              </a:rPr>
              <a:t>Create a proxy class object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kern="1200" dirty="0" smtClean="0">
                <a:solidFill>
                  <a:schemeClr val="accent5">
                    <a:lumMod val="50000"/>
                  </a:schemeClr>
                </a:solidFill>
              </a:rPr>
              <a:t>Test your application</a:t>
            </a:r>
            <a:endParaRPr lang="en-US" kern="12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 idx="4294967295"/>
          </p:nvPr>
        </p:nvSpPr>
        <p:spPr>
          <a:xfrm>
            <a:off x="533400" y="457200"/>
            <a:ext cx="8007350" cy="914400"/>
          </a:xfrm>
        </p:spPr>
        <p:txBody>
          <a:bodyPr lIns="45720" rIns="4572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WCF Transactions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7107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540750" cy="4498975"/>
          </a:xfrm>
        </p:spPr>
        <p:txBody>
          <a:bodyPr/>
          <a:lstStyle/>
          <a:p>
            <a:pPr marL="419100" indent="-382588" eaLnBrk="1" hangingPunct="1"/>
            <a:r>
              <a:rPr lang="en-US" sz="2400" kern="1200" dirty="0" smtClean="0">
                <a:solidFill>
                  <a:schemeClr val="accent5">
                    <a:lumMod val="50000"/>
                  </a:schemeClr>
                </a:solidFill>
              </a:rPr>
              <a:t>Windows Communication Foundation (WCF) provides a rich set of features that enable you to create distributed transactions in your Web service application.</a:t>
            </a:r>
          </a:p>
          <a:p>
            <a:pPr marL="419100" indent="-382588" eaLnBrk="1" hangingPunct="1"/>
            <a:endParaRPr lang="en-US" sz="2400" kern="12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419100" indent="-382588" eaLnBrk="1" hangingPunct="1"/>
            <a:r>
              <a:rPr lang="en-US" sz="2400" kern="1200" dirty="0" smtClean="0">
                <a:solidFill>
                  <a:schemeClr val="accent5">
                    <a:lumMod val="50000"/>
                  </a:schemeClr>
                </a:solidFill>
              </a:rPr>
              <a:t>WCF implements support for the WS-Atomic Transaction (WS-AT) protocol that enables WCF applications to flow transactions to interoperable applications, such as interoperable Web services built using third-party technology. WCF also implements support for the OLE Transactions protocol, which can be used in scenarios where you do not need </a:t>
            </a:r>
            <a:r>
              <a:rPr lang="en-US" sz="2400" kern="1200" dirty="0" err="1" smtClean="0">
                <a:solidFill>
                  <a:schemeClr val="accent5">
                    <a:lumMod val="50000"/>
                  </a:schemeClr>
                </a:solidFill>
              </a:rPr>
              <a:t>interop</a:t>
            </a:r>
            <a:r>
              <a:rPr lang="en-US" sz="2400" kern="1200" dirty="0" smtClean="0">
                <a:solidFill>
                  <a:schemeClr val="accent5">
                    <a:lumMod val="50000"/>
                  </a:schemeClr>
                </a:solidFill>
              </a:rPr>
              <a:t> functionality to enable transaction flow.</a:t>
            </a:r>
          </a:p>
          <a:p>
            <a:pPr marL="419100" indent="-382588"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bg1"/>
                </a:solidFill>
              </a:rPr>
              <a:t>Web Service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114691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784725"/>
          </a:xfrm>
        </p:spPr>
        <p:txBody>
          <a:bodyPr/>
          <a:lstStyle/>
          <a:p>
            <a:pPr eaLnBrk="1" hangingPunct="1">
              <a:defRPr/>
            </a:pPr>
            <a:endParaRPr lang="en-US" sz="28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Web service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 is a method of communication between two frameworks / technologies over the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hlinkClick r:id="rId2" tooltip="World Wide Web"/>
              </a:rPr>
              <a:t>World Wide Web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eaLnBrk="1" hangingPunct="1">
              <a:defRPr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It is used for data interchange in standard xml format.</a:t>
            </a:r>
          </a:p>
          <a:p>
            <a:pPr eaLnBrk="1" hangingPunct="1">
              <a:defRPr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Its platform independent service.</a:t>
            </a:r>
          </a:p>
          <a:p>
            <a:pPr eaLnBrk="1" hangingPunct="1">
              <a:defRPr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Web Service is based on a Standard called </a:t>
            </a:r>
            <a:r>
              <a:rPr lang="en-US" sz="2800" dirty="0" smtClean="0">
                <a:solidFill>
                  <a:srgbClr val="FF0000"/>
                </a:solidFill>
              </a:rPr>
              <a:t>Web Service Basic profile.</a:t>
            </a:r>
          </a:p>
          <a:p>
            <a:pPr eaLnBrk="1" hangingPunct="1">
              <a:defRPr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Standard is designed by W3C.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eaLnBrk="1" hangingPunct="1">
              <a:buFont typeface="Wingdings 2" pitchFamily="18" charset="2"/>
              <a:buNone/>
              <a:defRPr/>
            </a:pPr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 idx="4294967295"/>
          </p:nvPr>
        </p:nvSpPr>
        <p:spPr>
          <a:xfrm>
            <a:off x="838200" y="228600"/>
            <a:ext cx="7702550" cy="1143000"/>
          </a:xfrm>
        </p:spPr>
        <p:txBody>
          <a:bodyPr lIns="45720" rIns="4572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WCF Transactions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4294967295"/>
          </p:nvPr>
        </p:nvSpPr>
        <p:spPr>
          <a:xfrm>
            <a:off x="533400" y="1600200"/>
            <a:ext cx="8007350" cy="4498975"/>
          </a:xfrm>
        </p:spPr>
        <p:txBody>
          <a:bodyPr/>
          <a:lstStyle/>
          <a:p>
            <a:pPr marL="419100" indent="-382588" eaLnBrk="1" hangingPunct="1">
              <a:buNone/>
            </a:pPr>
            <a:endParaRPr lang="en-US" sz="2800" kern="12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419100" indent="-382588" eaLnBrk="1" hangingPunct="1"/>
            <a:r>
              <a:rPr lang="en-US" sz="2800" kern="1200" dirty="0" smtClean="0">
                <a:solidFill>
                  <a:schemeClr val="accent5">
                    <a:lumMod val="50000"/>
                  </a:schemeClr>
                </a:solidFill>
              </a:rPr>
              <a:t>Method Level</a:t>
            </a:r>
          </a:p>
          <a:p>
            <a:pPr marL="819150" lvl="1" indent="-382588"/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TransactionAutoComplete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,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TransactionScopeRequired</a:t>
            </a:r>
            <a:endParaRPr lang="en-US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819150" lvl="1" indent="-382588"/>
            <a:endParaRPr lang="en-US" sz="2400" kern="12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419100" indent="-382588" eaLnBrk="1" hangingPunct="1"/>
            <a:r>
              <a:rPr lang="en-US" sz="2800" kern="1200" dirty="0" err="1" smtClean="0">
                <a:solidFill>
                  <a:schemeClr val="accent5">
                    <a:lumMod val="50000"/>
                  </a:schemeClr>
                </a:solidFill>
              </a:rPr>
              <a:t>TransactionFlow</a:t>
            </a:r>
            <a:endParaRPr lang="en-US" sz="2800" kern="12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819150" lvl="1" indent="-382588"/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[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TransactionFlow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TransactionFlowOption.Mandatory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)]</a:t>
            </a:r>
          </a:p>
          <a:p>
            <a:pPr marL="819150" lvl="1" indent="-382588"/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BindingConfiguration</a:t>
            </a:r>
            <a:endParaRPr lang="en-US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819150" lvl="1" indent="-382588"/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[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OperationBehavior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TransactionScopeRequired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= true)]</a:t>
            </a:r>
          </a:p>
          <a:p>
            <a:pPr marL="819150" lvl="1" indent="-382588"/>
            <a:endParaRPr lang="en-US" sz="2000" dirty="0" smtClean="0"/>
          </a:p>
          <a:p>
            <a:pPr marL="819150" lvl="1" indent="-382588"/>
            <a:endParaRPr lang="en-US" sz="2400" kern="12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419100" indent="-382588" eaLnBrk="1" hangingPunct="1"/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Assignment</a:t>
            </a:r>
            <a:endParaRPr lang="en-US" dirty="0" smtClean="0"/>
          </a:p>
        </p:txBody>
      </p:sp>
      <p:sp>
        <p:nvSpPr>
          <p:cNvPr id="4301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400" kern="1200" dirty="0" smtClean="0">
                <a:solidFill>
                  <a:schemeClr val="accent5">
                    <a:lumMod val="50000"/>
                  </a:schemeClr>
                </a:solidFill>
              </a:rPr>
              <a:t>Create a Product Purchasing System (</a:t>
            </a:r>
            <a:r>
              <a:rPr lang="en-US" sz="2400" kern="1200" dirty="0" err="1" smtClean="0">
                <a:solidFill>
                  <a:schemeClr val="accent5">
                    <a:lumMod val="50000"/>
                  </a:schemeClr>
                </a:solidFill>
              </a:rPr>
              <a:t>TransactionFlow</a:t>
            </a:r>
            <a:r>
              <a:rPr lang="en-US" sz="2400" kern="1200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sz="2000" kern="1200" dirty="0" smtClean="0">
                <a:solidFill>
                  <a:schemeClr val="accent5">
                    <a:lumMod val="50000"/>
                  </a:schemeClr>
                </a:solidFill>
                <a:ea typeface="+mn-ea"/>
              </a:rPr>
              <a:t>A Windows Forms Application for purchasing tickets</a:t>
            </a:r>
          </a:p>
          <a:p>
            <a:pPr lvl="2"/>
            <a:r>
              <a:rPr lang="en-US" sz="2000" kern="1200" dirty="0" err="1" smtClean="0">
                <a:solidFill>
                  <a:schemeClr val="accent5">
                    <a:lumMod val="50000"/>
                  </a:schemeClr>
                </a:solidFill>
                <a:ea typeface="+mn-ea"/>
              </a:rPr>
              <a:t>ProductID,ProductPrice,BankName,AccountNo</a:t>
            </a:r>
            <a:endParaRPr lang="en-US" sz="2000" kern="1200" dirty="0" smtClean="0">
              <a:solidFill>
                <a:schemeClr val="accent5">
                  <a:lumMod val="50000"/>
                </a:schemeClr>
              </a:solidFill>
              <a:ea typeface="+mn-ea"/>
            </a:endParaRPr>
          </a:p>
          <a:p>
            <a:pPr lvl="2"/>
            <a:r>
              <a:rPr lang="en-US" sz="2000" kern="1200" dirty="0" smtClean="0">
                <a:solidFill>
                  <a:schemeClr val="accent5">
                    <a:lumMod val="50000"/>
                  </a:schemeClr>
                </a:solidFill>
                <a:ea typeface="+mn-ea"/>
              </a:rPr>
              <a:t>Call some services for the same.</a:t>
            </a:r>
          </a:p>
          <a:p>
            <a:pPr lvl="1"/>
            <a:r>
              <a:rPr lang="en-US" sz="2400" kern="1200" dirty="0" smtClean="0">
                <a:solidFill>
                  <a:schemeClr val="accent5">
                    <a:lumMod val="50000"/>
                  </a:schemeClr>
                </a:solidFill>
                <a:ea typeface="+mn-ea"/>
              </a:rPr>
              <a:t>Create two services (</a:t>
            </a:r>
            <a:r>
              <a:rPr lang="en-US" sz="2400" kern="1200" dirty="0" err="1" smtClean="0">
                <a:solidFill>
                  <a:schemeClr val="accent5">
                    <a:lumMod val="50000"/>
                  </a:schemeClr>
                </a:solidFill>
                <a:ea typeface="+mn-ea"/>
              </a:rPr>
              <a:t>PaymentService</a:t>
            </a:r>
            <a:r>
              <a:rPr lang="en-US" sz="2400" kern="1200" dirty="0" smtClean="0">
                <a:solidFill>
                  <a:schemeClr val="accent5">
                    <a:lumMod val="50000"/>
                  </a:schemeClr>
                </a:solidFill>
                <a:ea typeface="+mn-ea"/>
              </a:rPr>
              <a:t> , </a:t>
            </a:r>
            <a:r>
              <a:rPr lang="en-US" sz="2400" kern="1200" dirty="0" err="1" smtClean="0">
                <a:solidFill>
                  <a:schemeClr val="accent5">
                    <a:lumMod val="50000"/>
                  </a:schemeClr>
                </a:solidFill>
                <a:ea typeface="+mn-ea"/>
              </a:rPr>
              <a:t>PlaceOrderService</a:t>
            </a:r>
            <a:r>
              <a:rPr lang="en-US" sz="2400" kern="1200" dirty="0" smtClean="0">
                <a:solidFill>
                  <a:schemeClr val="accent5">
                    <a:lumMod val="50000"/>
                  </a:schemeClr>
                </a:solidFill>
                <a:ea typeface="+mn-ea"/>
              </a:rPr>
              <a:t>)</a:t>
            </a:r>
          </a:p>
          <a:p>
            <a:pPr lvl="1"/>
            <a:r>
              <a:rPr lang="en-US" sz="2400" kern="1200" dirty="0" smtClean="0">
                <a:solidFill>
                  <a:schemeClr val="accent5">
                    <a:lumMod val="50000"/>
                  </a:schemeClr>
                </a:solidFill>
                <a:ea typeface="+mn-ea"/>
              </a:rPr>
              <a:t>Database Tables : </a:t>
            </a:r>
          </a:p>
          <a:p>
            <a:pPr lvl="2"/>
            <a:r>
              <a:rPr lang="en-US" sz="1800" kern="1200" dirty="0" err="1" smtClean="0">
                <a:solidFill>
                  <a:schemeClr val="accent5">
                    <a:lumMod val="50000"/>
                  </a:schemeClr>
                </a:solidFill>
                <a:ea typeface="+mn-ea"/>
              </a:rPr>
              <a:t>BankTransaction</a:t>
            </a:r>
            <a:r>
              <a:rPr lang="en-US" sz="1800" kern="1200" dirty="0" smtClean="0">
                <a:solidFill>
                  <a:schemeClr val="accent5">
                    <a:lumMod val="50000"/>
                  </a:schemeClr>
                </a:solidFill>
                <a:ea typeface="+mn-ea"/>
              </a:rPr>
              <a:t> (</a:t>
            </a:r>
            <a:r>
              <a:rPr lang="en-US" sz="1800" kern="1200" dirty="0" err="1" smtClean="0">
                <a:solidFill>
                  <a:schemeClr val="accent5">
                    <a:lumMod val="50000"/>
                  </a:schemeClr>
                </a:solidFill>
                <a:ea typeface="+mn-ea"/>
              </a:rPr>
              <a:t>TransactionID</a:t>
            </a:r>
            <a:r>
              <a:rPr lang="en-US" sz="1800" kern="1200" dirty="0" smtClean="0">
                <a:solidFill>
                  <a:schemeClr val="accent5">
                    <a:lumMod val="50000"/>
                  </a:schemeClr>
                </a:solidFill>
                <a:ea typeface="+mn-ea"/>
              </a:rPr>
              <a:t>, </a:t>
            </a:r>
            <a:r>
              <a:rPr lang="en-US" sz="1800" kern="1200" dirty="0" err="1" smtClean="0">
                <a:solidFill>
                  <a:schemeClr val="accent5">
                    <a:lumMod val="50000"/>
                  </a:schemeClr>
                </a:solidFill>
                <a:ea typeface="+mn-ea"/>
              </a:rPr>
              <a:t>AccountNo</a:t>
            </a:r>
            <a:r>
              <a:rPr lang="en-US" sz="1800" kern="1200" dirty="0" smtClean="0">
                <a:solidFill>
                  <a:schemeClr val="accent5">
                    <a:lumMod val="50000"/>
                  </a:schemeClr>
                </a:solidFill>
                <a:ea typeface="+mn-ea"/>
              </a:rPr>
              <a:t>, Amount , </a:t>
            </a:r>
            <a:r>
              <a:rPr lang="en-US" sz="1800" kern="1200" dirty="0" err="1" smtClean="0">
                <a:solidFill>
                  <a:schemeClr val="accent5">
                    <a:lumMod val="50000"/>
                  </a:schemeClr>
                </a:solidFill>
                <a:ea typeface="+mn-ea"/>
              </a:rPr>
              <a:t>TransactionDate</a:t>
            </a:r>
            <a:r>
              <a:rPr lang="en-US" sz="1800" kern="1200" dirty="0" smtClean="0">
                <a:solidFill>
                  <a:schemeClr val="accent5">
                    <a:lumMod val="50000"/>
                  </a:schemeClr>
                </a:solidFill>
                <a:ea typeface="+mn-ea"/>
              </a:rPr>
              <a:t>) – </a:t>
            </a:r>
            <a:r>
              <a:rPr lang="en-US" sz="1800" kern="1200" dirty="0" err="1" smtClean="0">
                <a:solidFill>
                  <a:schemeClr val="accent5">
                    <a:lumMod val="50000"/>
                  </a:schemeClr>
                </a:solidFill>
                <a:ea typeface="+mn-ea"/>
              </a:rPr>
              <a:t>BankDB</a:t>
            </a:r>
            <a:r>
              <a:rPr lang="en-US" sz="1800" kern="1200" dirty="0" smtClean="0">
                <a:solidFill>
                  <a:schemeClr val="accent5">
                    <a:lumMod val="50000"/>
                  </a:schemeClr>
                </a:solidFill>
                <a:ea typeface="+mn-ea"/>
              </a:rPr>
              <a:t> returns </a:t>
            </a:r>
            <a:r>
              <a:rPr lang="en-US" sz="1800" kern="1200" dirty="0" err="1" smtClean="0">
                <a:solidFill>
                  <a:schemeClr val="accent5">
                    <a:lumMod val="50000"/>
                  </a:schemeClr>
                </a:solidFill>
                <a:ea typeface="+mn-ea"/>
              </a:rPr>
              <a:t>TransationID</a:t>
            </a:r>
            <a:endParaRPr lang="en-US" sz="1800" kern="1200" dirty="0" smtClean="0">
              <a:solidFill>
                <a:schemeClr val="accent5">
                  <a:lumMod val="50000"/>
                </a:schemeClr>
              </a:solidFill>
              <a:ea typeface="+mn-ea"/>
            </a:endParaRPr>
          </a:p>
          <a:p>
            <a:pPr lvl="2"/>
            <a:r>
              <a:rPr lang="en-US" sz="1800" kern="1200" dirty="0" err="1" smtClean="0">
                <a:solidFill>
                  <a:schemeClr val="accent5">
                    <a:lumMod val="50000"/>
                  </a:schemeClr>
                </a:solidFill>
                <a:ea typeface="+mn-ea"/>
              </a:rPr>
              <a:t>ProductsOrder</a:t>
            </a:r>
            <a:r>
              <a:rPr lang="en-US" sz="1800" kern="1200" dirty="0" smtClean="0">
                <a:solidFill>
                  <a:schemeClr val="accent5">
                    <a:lumMod val="50000"/>
                  </a:schemeClr>
                </a:solidFill>
                <a:ea typeface="+mn-ea"/>
              </a:rPr>
              <a:t>( </a:t>
            </a:r>
            <a:r>
              <a:rPr lang="en-US" sz="1800" kern="1200" dirty="0" err="1" smtClean="0">
                <a:solidFill>
                  <a:schemeClr val="accent5">
                    <a:lumMod val="50000"/>
                  </a:schemeClr>
                </a:solidFill>
                <a:ea typeface="+mn-ea"/>
              </a:rPr>
              <a:t>OrderID</a:t>
            </a:r>
            <a:r>
              <a:rPr lang="en-US" sz="1800" kern="1200" dirty="0" smtClean="0">
                <a:solidFill>
                  <a:schemeClr val="accent5">
                    <a:lumMod val="50000"/>
                  </a:schemeClr>
                </a:solidFill>
                <a:ea typeface="+mn-ea"/>
              </a:rPr>
              <a:t>, </a:t>
            </a:r>
            <a:r>
              <a:rPr lang="en-US" sz="1800" kern="1200" dirty="0" err="1" smtClean="0">
                <a:solidFill>
                  <a:schemeClr val="accent5">
                    <a:lumMod val="50000"/>
                  </a:schemeClr>
                </a:solidFill>
                <a:ea typeface="+mn-ea"/>
              </a:rPr>
              <a:t>ProductID</a:t>
            </a:r>
            <a:r>
              <a:rPr lang="en-US" sz="1800" kern="1200" dirty="0" smtClean="0">
                <a:solidFill>
                  <a:schemeClr val="accent5">
                    <a:lumMod val="50000"/>
                  </a:schemeClr>
                </a:solidFill>
                <a:ea typeface="+mn-ea"/>
              </a:rPr>
              <a:t> , </a:t>
            </a:r>
            <a:r>
              <a:rPr lang="en-US" sz="1800" kern="1200" dirty="0" err="1" smtClean="0">
                <a:solidFill>
                  <a:schemeClr val="accent5">
                    <a:lumMod val="50000"/>
                  </a:schemeClr>
                </a:solidFill>
                <a:ea typeface="+mn-ea"/>
              </a:rPr>
              <a:t>ProductPrice</a:t>
            </a:r>
            <a:r>
              <a:rPr lang="en-US" sz="1800" kern="1200" dirty="0" smtClean="0">
                <a:solidFill>
                  <a:schemeClr val="accent5">
                    <a:lumMod val="50000"/>
                  </a:schemeClr>
                </a:solidFill>
                <a:ea typeface="+mn-ea"/>
              </a:rPr>
              <a:t> , </a:t>
            </a:r>
            <a:r>
              <a:rPr lang="en-US" sz="1800" kern="1200" dirty="0" err="1" smtClean="0">
                <a:solidFill>
                  <a:schemeClr val="accent5">
                    <a:lumMod val="50000"/>
                  </a:schemeClr>
                </a:solidFill>
                <a:ea typeface="+mn-ea"/>
              </a:rPr>
              <a:t>OrderDate</a:t>
            </a:r>
            <a:r>
              <a:rPr lang="en-US" sz="1800" kern="1200" dirty="0" smtClean="0">
                <a:solidFill>
                  <a:schemeClr val="accent5">
                    <a:lumMod val="50000"/>
                  </a:schemeClr>
                </a:solidFill>
                <a:ea typeface="+mn-ea"/>
              </a:rPr>
              <a:t> , </a:t>
            </a:r>
            <a:r>
              <a:rPr lang="en-US" sz="1800" kern="1200" dirty="0" err="1" smtClean="0">
                <a:solidFill>
                  <a:schemeClr val="accent5">
                    <a:lumMod val="50000"/>
                  </a:schemeClr>
                </a:solidFill>
                <a:ea typeface="+mn-ea"/>
              </a:rPr>
              <a:t>TransationID,BankName</a:t>
            </a:r>
            <a:r>
              <a:rPr lang="en-US" sz="1800" kern="1200" dirty="0" smtClean="0">
                <a:solidFill>
                  <a:schemeClr val="accent5">
                    <a:lumMod val="50000"/>
                  </a:schemeClr>
                </a:solidFill>
                <a:ea typeface="+mn-ea"/>
              </a:rPr>
              <a:t>)- </a:t>
            </a:r>
            <a:r>
              <a:rPr lang="en-US" sz="1800" kern="1200" dirty="0" err="1" smtClean="0">
                <a:solidFill>
                  <a:schemeClr val="accent5">
                    <a:lumMod val="50000"/>
                  </a:schemeClr>
                </a:solidFill>
                <a:ea typeface="+mn-ea"/>
              </a:rPr>
              <a:t>OrdersDB</a:t>
            </a:r>
            <a:r>
              <a:rPr lang="en-US" sz="1800" kern="1200" dirty="0" smtClean="0">
                <a:solidFill>
                  <a:schemeClr val="accent5">
                    <a:lumMod val="50000"/>
                  </a:schemeClr>
                </a:solidFill>
                <a:ea typeface="+mn-ea"/>
              </a:rPr>
              <a:t> – returns </a:t>
            </a:r>
            <a:r>
              <a:rPr lang="en-US" sz="1800" kern="1200" dirty="0" err="1" smtClean="0">
                <a:solidFill>
                  <a:schemeClr val="accent5">
                    <a:lumMod val="50000"/>
                  </a:schemeClr>
                </a:solidFill>
                <a:ea typeface="+mn-ea"/>
              </a:rPr>
              <a:t>OrderID</a:t>
            </a:r>
            <a:endParaRPr lang="en-US" sz="1800" kern="1200" dirty="0" smtClean="0">
              <a:solidFill>
                <a:schemeClr val="accent5">
                  <a:lumMod val="50000"/>
                </a:schemeClr>
              </a:solidFill>
              <a:ea typeface="+mn-ea"/>
            </a:endParaRPr>
          </a:p>
          <a:p>
            <a:pPr lvl="1"/>
            <a:r>
              <a:rPr lang="en-US" sz="2000" kern="1200" dirty="0" smtClean="0">
                <a:solidFill>
                  <a:schemeClr val="accent5">
                    <a:lumMod val="50000"/>
                  </a:schemeClr>
                </a:solidFill>
              </a:rPr>
              <a:t>Implement Transaction Flow </a:t>
            </a:r>
          </a:p>
          <a:p>
            <a:pPr lvl="1"/>
            <a:r>
              <a:rPr lang="en-US" sz="2000" kern="1200" dirty="0" smtClean="0">
                <a:solidFill>
                  <a:schemeClr val="accent5">
                    <a:lumMod val="50000"/>
                  </a:schemeClr>
                </a:solidFill>
              </a:rPr>
              <a:t>Display </a:t>
            </a:r>
            <a:r>
              <a:rPr lang="en-US" sz="2000" kern="1200" dirty="0" err="1" smtClean="0">
                <a:solidFill>
                  <a:schemeClr val="accent5">
                    <a:lumMod val="50000"/>
                  </a:schemeClr>
                </a:solidFill>
              </a:rPr>
              <a:t>OrderID</a:t>
            </a:r>
            <a:r>
              <a:rPr lang="en-US" sz="2000" kern="1200" dirty="0" smtClean="0">
                <a:solidFill>
                  <a:schemeClr val="accent5">
                    <a:lumMod val="50000"/>
                  </a:schemeClr>
                </a:solidFill>
              </a:rPr>
              <a:t> and </a:t>
            </a:r>
            <a:r>
              <a:rPr lang="en-US" sz="2000" kern="1200" dirty="0" err="1" smtClean="0">
                <a:solidFill>
                  <a:schemeClr val="accent5">
                    <a:lumMod val="50000"/>
                  </a:schemeClr>
                </a:solidFill>
              </a:rPr>
              <a:t>TransactionID</a:t>
            </a:r>
            <a:r>
              <a:rPr lang="en-US" sz="2000" kern="1200" dirty="0" smtClean="0">
                <a:solidFill>
                  <a:schemeClr val="accent5">
                    <a:lumMod val="50000"/>
                  </a:schemeClr>
                </a:solidFill>
              </a:rPr>
              <a:t> (if no error)</a:t>
            </a:r>
            <a:endParaRPr lang="en-US" sz="2200" kern="1200" dirty="0" smtClean="0">
              <a:solidFill>
                <a:schemeClr val="accent5">
                  <a:lumMod val="50000"/>
                </a:schemeClr>
              </a:solidFill>
              <a:ea typeface="+mn-ea"/>
            </a:endParaRPr>
          </a:p>
          <a:p>
            <a:pPr lvl="2"/>
            <a:endParaRPr lang="en-US" sz="1600" kern="1200" dirty="0" smtClean="0">
              <a:solidFill>
                <a:schemeClr val="accent5">
                  <a:lumMod val="50000"/>
                </a:schemeClr>
              </a:solidFill>
              <a:ea typeface="+mn-ea"/>
            </a:endParaRPr>
          </a:p>
          <a:p>
            <a:pPr lvl="2"/>
            <a:endParaRPr lang="en-US" sz="1600" kern="1200" dirty="0" smtClean="0">
              <a:solidFill>
                <a:schemeClr val="accent5">
                  <a:lumMod val="50000"/>
                </a:schemeClr>
              </a:solidFill>
              <a:ea typeface="+mn-ea"/>
            </a:endParaRPr>
          </a:p>
          <a:p>
            <a:pPr lvl="1">
              <a:buNone/>
            </a:pPr>
            <a:endParaRPr lang="en-US" sz="2400" kern="1200" dirty="0" smtClean="0">
              <a:solidFill>
                <a:schemeClr val="accent5">
                  <a:lumMod val="50000"/>
                </a:schemeClr>
              </a:solidFill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WCF REST Service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381000" y="1463675"/>
            <a:ext cx="8686800" cy="4860925"/>
          </a:xfrm>
        </p:spPr>
        <p:txBody>
          <a:bodyPr/>
          <a:lstStyle/>
          <a:p>
            <a:pPr>
              <a:buFont typeface="Wingdings 2" pitchFamily="18" charset="2"/>
              <a:buNone/>
              <a:defRPr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		REST ( </a:t>
            </a:r>
            <a:r>
              <a:rPr lang="en-US" sz="2800" dirty="0" err="1" smtClean="0">
                <a:solidFill>
                  <a:srgbClr val="FF0000"/>
                </a:solidFill>
              </a:rPr>
              <a:t>RE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</a:rPr>
              <a:t>presentational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S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tate </a:t>
            </a:r>
            <a:r>
              <a:rPr lang="en-US" sz="2800" dirty="0" smtClean="0">
                <a:solidFill>
                  <a:srgbClr val="FF0000"/>
                </a:solidFill>
              </a:rPr>
              <a:t>T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ransfer )</a:t>
            </a:r>
          </a:p>
          <a:p>
            <a:pPr>
              <a:defRPr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A software architecture style for designing scalable distributed applications</a:t>
            </a:r>
          </a:p>
          <a:p>
            <a:pPr>
              <a:defRPr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A simple alternative to SOAP , WSDL – based WEB services</a:t>
            </a:r>
          </a:p>
          <a:p>
            <a:pPr eaLnBrk="1" hangingPunct="1">
              <a:defRPr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A REST based service called as WCF Restful Service </a:t>
            </a:r>
          </a:p>
          <a:p>
            <a:pPr lvl="1" eaLnBrk="1" hangingPunct="1">
              <a:buFont typeface="Wingdings 2" pitchFamily="18" charset="2"/>
              <a:buChar char=""/>
              <a:defRPr/>
            </a:pP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</a:rPr>
              <a:t>System.ServiceModel.Web.dll</a:t>
            </a:r>
            <a:endParaRPr lang="en-US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Rest support light weight format called JSON</a:t>
            </a:r>
          </a:p>
          <a:p>
            <a:pPr lvl="1" eaLnBrk="1" hangingPunct="1">
              <a:buFont typeface="Wingdings 2" pitchFamily="18" charset="2"/>
              <a:buChar char=""/>
              <a:defRPr/>
            </a:pP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</a:rPr>
              <a:t>System.Runtime.Serialization</a:t>
            </a:r>
            <a:endParaRPr lang="en-US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REST URL (Get)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http://service_address/GetProducts/Mobile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WCF REST Service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844534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XML </a:t>
            </a:r>
            <a:r>
              <a:rPr lang="en-US" dirty="0" err="1" smtClean="0">
                <a:solidFill>
                  <a:schemeClr val="bg1"/>
                </a:solidFill>
              </a:rPr>
              <a:t>vs</a:t>
            </a:r>
            <a:r>
              <a:rPr lang="en-US" dirty="0" smtClean="0">
                <a:solidFill>
                  <a:schemeClr val="bg1"/>
                </a:solidFill>
              </a:rPr>
              <a:t> JSON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89149"/>
            <a:ext cx="6629399" cy="4694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WCF REST Service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REST Supported Methods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GET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POST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PUT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DELETE</a:t>
            </a:r>
          </a:p>
          <a:p>
            <a:pPr lvl="1"/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WCF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4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38200" y="1371600"/>
            <a:ext cx="7772400" cy="1912938"/>
          </a:xfrm>
          <a:noFill/>
        </p:spPr>
      </p:pic>
      <p:pic>
        <p:nvPicPr>
          <p:cNvPr id="134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352800"/>
            <a:ext cx="7823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WCF REST Service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REST Demo (Order)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Creating a REST service using WCF </a:t>
            </a:r>
          </a:p>
          <a:p>
            <a:pPr lvl="2"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Using JSON Format</a:t>
            </a:r>
          </a:p>
          <a:p>
            <a:pPr lvl="2"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GET Method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Calling the REST Service</a:t>
            </a:r>
          </a:p>
          <a:p>
            <a:pPr lvl="1">
              <a:defRPr/>
            </a:pP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WCF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Overloaded Methods</a:t>
            </a:r>
          </a:p>
          <a:p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Name and Namespace</a:t>
            </a:r>
          </a:p>
          <a:p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Using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</a:rPr>
              <a:t>svcutil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 command </a:t>
            </a:r>
          </a:p>
          <a:p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Consuming WCF Service in ASP.NET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</a:rPr>
              <a:t>WebSite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 (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</a:rPr>
              <a:t>Async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Thanks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Web Service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24000"/>
            <a:ext cx="6858000" cy="23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962400"/>
            <a:ext cx="6858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mtClean="0">
                <a:solidFill>
                  <a:schemeClr val="bg1"/>
                </a:solidFill>
              </a:rPr>
              <a:t>Web Services</a:t>
            </a:r>
          </a:p>
        </p:txBody>
      </p:sp>
      <p:sp>
        <p:nvSpPr>
          <p:cNvPr id="1157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Important Components</a:t>
            </a:r>
          </a:p>
          <a:p>
            <a:pPr lvl="1" eaLnBrk="1" hangingPunct="1">
              <a:defRPr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SOAP</a:t>
            </a:r>
          </a:p>
          <a:p>
            <a:pPr lvl="2" eaLnBrk="1" hangingPunct="1">
              <a:defRPr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Envelope ,  Body , Header , Fault</a:t>
            </a:r>
          </a:p>
          <a:p>
            <a:pPr lvl="1" eaLnBrk="1" hangingPunct="1">
              <a:defRPr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WSDL</a:t>
            </a:r>
          </a:p>
          <a:p>
            <a:pPr lvl="2" eaLnBrk="1" hangingPunct="1">
              <a:defRPr/>
            </a:pPr>
            <a:endParaRPr lang="en-US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sz="18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919" y="22860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mtClean="0">
                <a:solidFill>
                  <a:schemeClr val="bg1"/>
                </a:solidFill>
              </a:rPr>
              <a:t>SOAP Format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16739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9530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&lt;?xml version="1.0" encoding="utf-8"?&gt;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&lt;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soap:Envelope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&gt;</a:t>
            </a:r>
          </a:p>
          <a:p>
            <a:pPr lvl="1" eaLnBrk="1" hangingPunct="1">
              <a:buFont typeface="Wingdings 2" pitchFamily="18" charset="2"/>
              <a:buNone/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&lt;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soap:Body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&gt; </a:t>
            </a:r>
          </a:p>
          <a:p>
            <a:pPr lvl="1" eaLnBrk="1" hangingPunct="1">
              <a:buFont typeface="Wingdings 2" pitchFamily="18" charset="2"/>
              <a:buNone/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&lt;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getemployees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xmlns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="http://tempuri.org/"&gt; </a:t>
            </a:r>
          </a:p>
          <a:p>
            <a:pPr lvl="1" eaLnBrk="1" hangingPunct="1">
              <a:buFont typeface="Wingdings 2" pitchFamily="18" charset="2"/>
              <a:buNone/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&lt;city&gt;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Chennai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&lt;/city&gt; </a:t>
            </a:r>
          </a:p>
          <a:p>
            <a:pPr lvl="1">
              <a:buNone/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&lt;/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getemployees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&gt; </a:t>
            </a:r>
          </a:p>
          <a:p>
            <a:pPr lvl="1" eaLnBrk="1" hangingPunct="1">
              <a:buFont typeface="Wingdings 2" pitchFamily="18" charset="2"/>
              <a:buNone/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&lt;/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soap:Body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&gt;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&lt;/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soap:Envelope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Web service call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776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09600" y="1773237"/>
            <a:ext cx="7848600" cy="40179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Proxy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A client and a Web service can communicate using SOAP messages, which encapsulate the input and output parameters as XML. A proxy class maps parameters to XML elements and then sends the SOAP messages over a network.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8326</TotalTime>
  <Words>984</Words>
  <Application>Microsoft Office PowerPoint</Application>
  <PresentationFormat>On-screen Show (4:3)</PresentationFormat>
  <Paragraphs>311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Theme2</vt:lpstr>
      <vt:lpstr>Custom Design</vt:lpstr>
      <vt:lpstr>1_Custom Design</vt:lpstr>
      <vt:lpstr>Slide 1</vt:lpstr>
      <vt:lpstr>WCF</vt:lpstr>
      <vt:lpstr>WCF</vt:lpstr>
      <vt:lpstr>Web Service</vt:lpstr>
      <vt:lpstr>Web Service </vt:lpstr>
      <vt:lpstr>Web Services</vt:lpstr>
      <vt:lpstr>SOAP Format</vt:lpstr>
      <vt:lpstr>Web service call</vt:lpstr>
      <vt:lpstr>Proxy</vt:lpstr>
      <vt:lpstr>Web Service </vt:lpstr>
      <vt:lpstr>WCF</vt:lpstr>
      <vt:lpstr>Slide 12</vt:lpstr>
      <vt:lpstr>WCF</vt:lpstr>
      <vt:lpstr>Slide 14</vt:lpstr>
      <vt:lpstr>WCF</vt:lpstr>
      <vt:lpstr>WCF</vt:lpstr>
      <vt:lpstr>WCF</vt:lpstr>
      <vt:lpstr>   Binding Features</vt:lpstr>
      <vt:lpstr>    Contract</vt:lpstr>
      <vt:lpstr>Slide 20</vt:lpstr>
      <vt:lpstr>Slide 21</vt:lpstr>
      <vt:lpstr>Demo</vt:lpstr>
      <vt:lpstr>WCF</vt:lpstr>
      <vt:lpstr>WCF Assignment</vt:lpstr>
      <vt:lpstr>WCF</vt:lpstr>
      <vt:lpstr>WCF</vt:lpstr>
      <vt:lpstr>Assignment </vt:lpstr>
      <vt:lpstr>WCF</vt:lpstr>
      <vt:lpstr>WCF</vt:lpstr>
      <vt:lpstr>Assignment </vt:lpstr>
      <vt:lpstr>WCF</vt:lpstr>
      <vt:lpstr>Assignment </vt:lpstr>
      <vt:lpstr>WCF</vt:lpstr>
      <vt:lpstr>Assignment </vt:lpstr>
      <vt:lpstr>WCF</vt:lpstr>
      <vt:lpstr>Slide 36</vt:lpstr>
      <vt:lpstr>Slide 37</vt:lpstr>
      <vt:lpstr>WCF - Duplex</vt:lpstr>
      <vt:lpstr>WCF Transactions </vt:lpstr>
      <vt:lpstr>WCF Transactions</vt:lpstr>
      <vt:lpstr>Assignment</vt:lpstr>
      <vt:lpstr>WCF REST Service</vt:lpstr>
      <vt:lpstr>WCF REST Service</vt:lpstr>
      <vt:lpstr>XML vs JSON</vt:lpstr>
      <vt:lpstr>WCF REST Service</vt:lpstr>
      <vt:lpstr>WCF</vt:lpstr>
      <vt:lpstr>WCF REST Service</vt:lpstr>
      <vt:lpstr>WCF</vt:lpstr>
      <vt:lpstr>Slide 49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sooraj</dc:creator>
  <cp:lastModifiedBy>sooraj</cp:lastModifiedBy>
  <cp:revision>187</cp:revision>
  <dcterms:created xsi:type="dcterms:W3CDTF">2016-09-03T11:02:13Z</dcterms:created>
  <dcterms:modified xsi:type="dcterms:W3CDTF">2017-03-01T18:10:31Z</dcterms:modified>
</cp:coreProperties>
</file>