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  <p:sldMasterId id="2147483709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5" r:id="rId12"/>
    <p:sldId id="268" r:id="rId13"/>
    <p:sldId id="269" r:id="rId14"/>
    <p:sldId id="287" r:id="rId15"/>
    <p:sldId id="288" r:id="rId16"/>
    <p:sldId id="276" r:id="rId17"/>
    <p:sldId id="277" r:id="rId18"/>
    <p:sldId id="278" r:id="rId19"/>
    <p:sldId id="280" r:id="rId20"/>
    <p:sldId id="289" r:id="rId21"/>
    <p:sldId id="281" r:id="rId22"/>
    <p:sldId id="270" r:id="rId23"/>
    <p:sldId id="358" r:id="rId24"/>
    <p:sldId id="322" r:id="rId25"/>
    <p:sldId id="354" r:id="rId26"/>
    <p:sldId id="355" r:id="rId27"/>
    <p:sldId id="357" r:id="rId28"/>
    <p:sldId id="356" r:id="rId29"/>
    <p:sldId id="292" r:id="rId30"/>
    <p:sldId id="303" r:id="rId31"/>
    <p:sldId id="304" r:id="rId32"/>
    <p:sldId id="305" r:id="rId33"/>
    <p:sldId id="265" r:id="rId34"/>
    <p:sldId id="306" r:id="rId35"/>
    <p:sldId id="335" r:id="rId36"/>
    <p:sldId id="336" r:id="rId37"/>
    <p:sldId id="337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9" r:id="rId47"/>
    <p:sldId id="368" r:id="rId48"/>
    <p:sldId id="370" r:id="rId49"/>
    <p:sldId id="339" r:id="rId50"/>
    <p:sldId id="327" r:id="rId51"/>
    <p:sldId id="348" r:id="rId52"/>
    <p:sldId id="349" r:id="rId53"/>
    <p:sldId id="350" r:id="rId54"/>
    <p:sldId id="342" r:id="rId55"/>
    <p:sldId id="328" r:id="rId56"/>
    <p:sldId id="347" r:id="rId57"/>
    <p:sldId id="345" r:id="rId58"/>
    <p:sldId id="343" r:id="rId59"/>
    <p:sldId id="344" r:id="rId60"/>
    <p:sldId id="351" r:id="rId61"/>
    <p:sldId id="346" r:id="rId62"/>
    <p:sldId id="353" r:id="rId63"/>
    <p:sldId id="352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784A2-9034-4D3C-80D2-D10C8826B1E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89AF-9DDF-4375-81EF-E78F371D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784A2-9034-4D3C-80D2-D10C8826B1E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89AF-9DDF-4375-81EF-E78F371D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784A2-9034-4D3C-80D2-D10C8826B1E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89AF-9DDF-4375-81EF-E78F371D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CA24-4782-4CC7-8580-36BD35538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784A2-9034-4D3C-80D2-D10C8826B1E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89AF-9DDF-4375-81EF-E78F371D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784A2-9034-4D3C-80D2-D10C8826B1E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89AF-9DDF-4375-81EF-E78F371D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784A2-9034-4D3C-80D2-D10C8826B1E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89AF-9DDF-4375-81EF-E78F371D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784A2-9034-4D3C-80D2-D10C8826B1E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89AF-9DDF-4375-81EF-E78F371D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784A2-9034-4D3C-80D2-D10C8826B1E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89AF-9DDF-4375-81EF-E78F371D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784A2-9034-4D3C-80D2-D10C8826B1E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89AF-9DDF-4375-81EF-E78F371D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784A2-9034-4D3C-80D2-D10C8826B1E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F89AF-9DDF-4375-81EF-E78F371D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D6784A2-9034-4D3C-80D2-D10C8826B1EB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5F89AF-9DDF-4375-81EF-E78F371D4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2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CB41-3200-4C96-A491-F5DD7A5C5D09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968B-CCAA-46CE-9D40-BEC60AEE08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8D52-1050-485B-AE8E-CBE6E69326C0}" type="datetimeFigureOut">
              <a:rPr lang="en-US" smtClean="0"/>
              <a:pPr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59AB-A2ED-4F0C-B119-F59E3B10B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8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defRPr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 2" pitchFamily="18" charset="2"/>
              <a:buNone/>
              <a:defRPr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buFont typeface="Wingdings 2" pitchFamily="18" charset="2"/>
              <a:buNone/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ASP.NET MVC</a:t>
            </a:r>
          </a:p>
          <a:p>
            <a:pPr algn="ctr">
              <a:buFont typeface="Wingdings 2" pitchFamily="18" charset="2"/>
              <a:buNone/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(Model – View -  Controller)</a:t>
            </a:r>
          </a:p>
          <a:p>
            <a:pPr>
              <a:buFont typeface="Wingdings 2" pitchFamily="18" charset="2"/>
              <a:buNone/>
              <a:defRPr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Wingdings 2" pitchFamily="18" charset="2"/>
              <a:buNone/>
              <a:defRPr/>
            </a:pP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181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Demo</a:t>
            </a:r>
          </a:p>
          <a:p>
            <a:pPr lvl="1">
              <a:defRPr/>
            </a:pPr>
            <a:r>
              <a:rPr lang="en-US" dirty="0" smtClean="0"/>
              <a:t>Creating Simple MVC Application (Calculator)</a:t>
            </a:r>
          </a:p>
          <a:p>
            <a:pPr lvl="2">
              <a:defRPr/>
            </a:pPr>
            <a:r>
              <a:rPr lang="en-US" dirty="0" smtClean="0"/>
              <a:t>Understanding Folder Structure</a:t>
            </a:r>
          </a:p>
          <a:p>
            <a:pPr lvl="2">
              <a:defRPr/>
            </a:pPr>
            <a:r>
              <a:rPr lang="en-US" dirty="0" smtClean="0"/>
              <a:t>Controller </a:t>
            </a:r>
          </a:p>
          <a:p>
            <a:pPr lvl="2">
              <a:defRPr/>
            </a:pPr>
            <a:r>
              <a:rPr lang="en-US" dirty="0" smtClean="0"/>
              <a:t>Actions</a:t>
            </a:r>
          </a:p>
          <a:p>
            <a:pPr lvl="2">
              <a:defRPr/>
            </a:pPr>
            <a:r>
              <a:rPr lang="en-US" dirty="0" smtClean="0"/>
              <a:t>View</a:t>
            </a:r>
          </a:p>
          <a:p>
            <a:pPr lvl="2">
              <a:defRPr/>
            </a:pPr>
            <a:r>
              <a:rPr lang="en-US" dirty="0" smtClean="0"/>
              <a:t>Understanding Routing </a:t>
            </a:r>
          </a:p>
          <a:p>
            <a:pPr lvl="2">
              <a:defRPr/>
            </a:pPr>
            <a:r>
              <a:rPr lang="en-US" dirty="0" err="1" smtClean="0"/>
              <a:t>ViewBag</a:t>
            </a:r>
            <a:endParaRPr lang="en-US" dirty="0" smtClean="0"/>
          </a:p>
          <a:p>
            <a:pPr lvl="2">
              <a:defRPr/>
            </a:pPr>
            <a:endParaRPr lang="en-US" dirty="0" smtClean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MVC Application with a Controller and Actions</a:t>
            </a:r>
          </a:p>
          <a:p>
            <a:pPr lvl="1"/>
            <a:r>
              <a:rPr lang="en-US" sz="2400" dirty="0" smtClean="0"/>
              <a:t>Login Action and View (</a:t>
            </a:r>
            <a:r>
              <a:rPr lang="en-US" sz="2400" dirty="0" err="1" smtClean="0"/>
              <a:t>LoginID</a:t>
            </a:r>
            <a:r>
              <a:rPr lang="en-US" sz="2400" dirty="0" smtClean="0"/>
              <a:t> , Password ,</a:t>
            </a:r>
            <a:r>
              <a:rPr lang="en-US" sz="2400" dirty="0" err="1" smtClean="0"/>
              <a:t>RememberMe</a:t>
            </a:r>
            <a:r>
              <a:rPr lang="en-US" sz="2400" dirty="0" smtClean="0"/>
              <a:t>) with New User link</a:t>
            </a:r>
          </a:p>
          <a:p>
            <a:pPr lvl="2"/>
            <a:r>
              <a:rPr lang="en-US" sz="2000" dirty="0" err="1" smtClean="0"/>
              <a:t>InvalidUser</a:t>
            </a:r>
            <a:r>
              <a:rPr lang="en-US" sz="2000" dirty="0" smtClean="0"/>
              <a:t> View with Try Again Link</a:t>
            </a:r>
          </a:p>
          <a:p>
            <a:pPr lvl="1"/>
            <a:r>
              <a:rPr lang="en-US" sz="2400" dirty="0" smtClean="0"/>
              <a:t>Register Action and View (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 , </a:t>
            </a:r>
            <a:r>
              <a:rPr lang="en-US" sz="2400" dirty="0" err="1" smtClean="0"/>
              <a:t>CustomerName</a:t>
            </a:r>
            <a:r>
              <a:rPr lang="en-US" sz="2400" dirty="0" smtClean="0"/>
              <a:t> , </a:t>
            </a:r>
            <a:r>
              <a:rPr lang="en-US" sz="2400" dirty="0" err="1" smtClean="0"/>
              <a:t>CustomerCity</a:t>
            </a:r>
            <a:r>
              <a:rPr lang="en-US" sz="2400" dirty="0" smtClean="0"/>
              <a:t> , </a:t>
            </a:r>
            <a:r>
              <a:rPr lang="en-US" sz="2400" dirty="0" err="1" smtClean="0"/>
              <a:t>CustomerPassword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 err="1" smtClean="0"/>
              <a:t>CustomerCreated</a:t>
            </a:r>
            <a:r>
              <a:rPr lang="en-US" sz="2000" dirty="0" smtClean="0"/>
              <a:t> View </a:t>
            </a:r>
          </a:p>
          <a:p>
            <a:pPr lvl="1"/>
            <a:r>
              <a:rPr lang="en-US" sz="2400" dirty="0" smtClean="0"/>
              <a:t>Home Action and View</a:t>
            </a:r>
            <a:endParaRPr lang="en-US" sz="2400" dirty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ActionResult</a:t>
            </a:r>
            <a:r>
              <a:rPr lang="en-US" sz="2800" dirty="0" smtClean="0"/>
              <a:t>  (Abstract class)</a:t>
            </a:r>
          </a:p>
          <a:p>
            <a:pPr lvl="1"/>
            <a:r>
              <a:rPr lang="en-US" sz="2400" dirty="0" err="1" smtClean="0"/>
              <a:t>ViewResult</a:t>
            </a:r>
            <a:r>
              <a:rPr lang="en-US" sz="2400" dirty="0" smtClean="0"/>
              <a:t> (View)</a:t>
            </a:r>
          </a:p>
          <a:p>
            <a:pPr lvl="1"/>
            <a:r>
              <a:rPr lang="en-US" sz="2400" dirty="0" err="1" smtClean="0"/>
              <a:t>PartialViewResult</a:t>
            </a:r>
            <a:r>
              <a:rPr lang="en-US" sz="2400" dirty="0" smtClean="0"/>
              <a:t> (</a:t>
            </a:r>
            <a:r>
              <a:rPr lang="en-US" sz="2400" dirty="0" err="1" smtClean="0"/>
              <a:t>PartialView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RedirectResult</a:t>
            </a:r>
            <a:r>
              <a:rPr lang="en-US" sz="2400" dirty="0" smtClean="0"/>
              <a:t> (Redirect)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Redirect(“/Home/Customer/1");</a:t>
            </a:r>
          </a:p>
          <a:p>
            <a:pPr lvl="1"/>
            <a:r>
              <a:rPr lang="en-US" sz="2400" dirty="0" err="1" smtClean="0"/>
              <a:t>RedirectToRouteResult</a:t>
            </a:r>
            <a:r>
              <a:rPr lang="en-US" sz="2400" dirty="0" smtClean="0"/>
              <a:t> (</a:t>
            </a:r>
            <a:r>
              <a:rPr lang="en-US" sz="2400" dirty="0" err="1" smtClean="0"/>
              <a:t>RedirectToAction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RedirectToAction</a:t>
            </a:r>
            <a:r>
              <a:rPr lang="en-US" sz="2000" dirty="0" smtClean="0">
                <a:solidFill>
                  <a:srgbClr val="FF0000"/>
                </a:solidFill>
              </a:rPr>
              <a:t>("</a:t>
            </a:r>
            <a:r>
              <a:rPr lang="en-US" sz="2000" dirty="0" err="1" smtClean="0">
                <a:solidFill>
                  <a:srgbClr val="FF0000"/>
                </a:solidFill>
              </a:rPr>
              <a:t>About","Home</a:t>
            </a:r>
            <a:r>
              <a:rPr lang="en-US" sz="2000" dirty="0" smtClean="0">
                <a:solidFill>
                  <a:srgbClr val="FF0000"/>
                </a:solidFill>
              </a:rPr>
              <a:t>");</a:t>
            </a:r>
          </a:p>
          <a:p>
            <a:pPr lvl="1"/>
            <a:r>
              <a:rPr lang="en-US" sz="2400" dirty="0" err="1" smtClean="0"/>
              <a:t>JsonResult</a:t>
            </a:r>
            <a:r>
              <a:rPr lang="en-US" sz="2400" dirty="0" smtClean="0"/>
              <a:t> (</a:t>
            </a:r>
            <a:r>
              <a:rPr lang="en-US" sz="2400" dirty="0" err="1" smtClean="0"/>
              <a:t>Json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JavaScriptResult</a:t>
            </a:r>
            <a:r>
              <a:rPr lang="en-US" sz="2400" dirty="0" smtClean="0"/>
              <a:t> (JavaScript)</a:t>
            </a:r>
          </a:p>
          <a:p>
            <a:pPr lvl="1"/>
            <a:r>
              <a:rPr lang="en-US" sz="2400" dirty="0" err="1" smtClean="0"/>
              <a:t>FileContentResult</a:t>
            </a:r>
            <a:r>
              <a:rPr lang="en-US" sz="2400" dirty="0" smtClean="0"/>
              <a:t>(File)</a:t>
            </a:r>
          </a:p>
          <a:p>
            <a:pPr lvl="1">
              <a:buNone/>
            </a:pPr>
            <a:endParaRPr lang="en-US" sz="24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ViewBag</a:t>
            </a:r>
            <a:endParaRPr lang="en-US" dirty="0" smtClean="0"/>
          </a:p>
          <a:p>
            <a:pPr lvl="1"/>
            <a:r>
              <a:rPr lang="en-US" dirty="0" smtClean="0"/>
              <a:t>The </a:t>
            </a:r>
            <a:r>
              <a:rPr lang="en-US" dirty="0" err="1" smtClean="0"/>
              <a:t>ViewBag</a:t>
            </a:r>
            <a:r>
              <a:rPr lang="en-US" dirty="0" smtClean="0"/>
              <a:t> property enables you to dynamically share values from the controller to the view.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Routing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Routing is a pattern matching system that monitor the incoming request and figure out what to do with that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request.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Route defines the URL pattern and handler </a:t>
            </a:r>
            <a:r>
              <a:rPr lang="en-US" dirty="0" smtClean="0">
                <a:solidFill>
                  <a:schemeClr val="tx1"/>
                </a:solidFill>
                <a:latin typeface="+mn-lt"/>
                <a:cs typeface="+mn-cs"/>
              </a:rPr>
              <a:t>information.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6629400" cy="455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6781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648200"/>
            <a:ext cx="678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Routing</a:t>
            </a:r>
          </a:p>
          <a:p>
            <a:pPr lvl="1"/>
            <a:r>
              <a:rPr lang="en-US" dirty="0" smtClean="0"/>
              <a:t>Implementing Multiple Routes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routes.MapRoute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name:“</a:t>
            </a:r>
            <a:r>
              <a:rPr lang="en-US" sz="2000" dirty="0" err="1" smtClean="0">
                <a:solidFill>
                  <a:srgbClr val="FF0000"/>
                </a:solidFill>
              </a:rPr>
              <a:t>Inautix</a:t>
            </a:r>
            <a:r>
              <a:rPr lang="en-US" sz="2000" dirty="0" smtClean="0">
                <a:solidFill>
                  <a:srgbClr val="FF0000"/>
                </a:solidFill>
              </a:rPr>
              <a:t>",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</a:t>
            </a:r>
            <a:r>
              <a:rPr lang="en-US" sz="2000" dirty="0" err="1" smtClean="0">
                <a:solidFill>
                  <a:srgbClr val="FF0000"/>
                </a:solidFill>
              </a:rPr>
              <a:t>url</a:t>
            </a:r>
            <a:r>
              <a:rPr lang="en-US" sz="2000" dirty="0" smtClean="0">
                <a:solidFill>
                  <a:srgbClr val="FF0000"/>
                </a:solidFill>
              </a:rPr>
              <a:t>:"</a:t>
            </a:r>
            <a:r>
              <a:rPr lang="en-US" sz="2000" dirty="0" err="1" smtClean="0">
                <a:solidFill>
                  <a:srgbClr val="FF0000"/>
                </a:solidFill>
              </a:rPr>
              <a:t>Inautix</a:t>
            </a:r>
            <a:r>
              <a:rPr lang="en-US" sz="2000" dirty="0" smtClean="0">
                <a:solidFill>
                  <a:srgbClr val="FF0000"/>
                </a:solidFill>
              </a:rPr>
              <a:t>",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 defaults: new { controller="</a:t>
            </a:r>
            <a:r>
              <a:rPr lang="en-US" sz="2000" dirty="0" err="1" smtClean="0">
                <a:solidFill>
                  <a:srgbClr val="FF0000"/>
                </a:solidFill>
              </a:rPr>
              <a:t>Test",action</a:t>
            </a:r>
            <a:r>
              <a:rPr lang="en-US" sz="2000" dirty="0" smtClean="0">
                <a:solidFill>
                  <a:srgbClr val="FF0000"/>
                </a:solidFill>
              </a:rPr>
              <a:t>=“About"});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47800"/>
            <a:ext cx="6400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important points (State Management)</a:t>
            </a:r>
          </a:p>
          <a:p>
            <a:pPr lvl="1"/>
            <a:r>
              <a:rPr lang="en-US" dirty="0" err="1" smtClean="0"/>
              <a:t>ViewBag</a:t>
            </a:r>
            <a:endParaRPr lang="en-US" dirty="0" smtClean="0"/>
          </a:p>
          <a:p>
            <a:pPr lvl="1"/>
            <a:r>
              <a:rPr lang="en-US" dirty="0" err="1" smtClean="0"/>
              <a:t>TempData</a:t>
            </a:r>
            <a:endParaRPr lang="en-US" dirty="0" smtClean="0"/>
          </a:p>
          <a:p>
            <a:pPr lvl="1">
              <a:buNone/>
            </a:pPr>
            <a:r>
              <a:rPr lang="en-US" sz="1800" dirty="0" smtClean="0"/>
              <a:t>	</a:t>
            </a:r>
            <a:r>
              <a:rPr lang="en-US" sz="2000" dirty="0" err="1" smtClean="0"/>
              <a:t>TempData</a:t>
            </a:r>
            <a:r>
              <a:rPr lang="en-US" sz="2000" dirty="0" smtClean="0"/>
              <a:t> in ASP.NET MVC is basically a dictionary object derived from </a:t>
            </a:r>
            <a:r>
              <a:rPr lang="en-US" sz="2000" dirty="0" err="1" smtClean="0"/>
              <a:t>TempDataDictionary</a:t>
            </a:r>
            <a:r>
              <a:rPr lang="en-US" sz="2000" dirty="0" smtClean="0"/>
              <a:t>. </a:t>
            </a:r>
            <a:r>
              <a:rPr lang="en-US" sz="2000" dirty="0" err="1" smtClean="0"/>
              <a:t>TempData</a:t>
            </a:r>
            <a:r>
              <a:rPr lang="en-US" sz="2000" dirty="0" smtClean="0"/>
              <a:t> stays for a subsequent HTTP Request as opposed to other options (</a:t>
            </a:r>
            <a:r>
              <a:rPr lang="en-US" sz="2000" dirty="0" err="1" smtClean="0"/>
              <a:t>ViewBag</a:t>
            </a:r>
            <a:r>
              <a:rPr lang="en-US" sz="2000" dirty="0" smtClean="0"/>
              <a:t> and </a:t>
            </a:r>
            <a:r>
              <a:rPr lang="en-US" sz="2000" dirty="0" err="1" smtClean="0"/>
              <a:t>ViewData</a:t>
            </a:r>
            <a:r>
              <a:rPr lang="en-US" sz="2000" dirty="0" smtClean="0"/>
              <a:t>) those stay only for current request. So, </a:t>
            </a:r>
            <a:r>
              <a:rPr lang="en-US" sz="2000" dirty="0" err="1" smtClean="0"/>
              <a:t>TempdData</a:t>
            </a:r>
            <a:r>
              <a:rPr lang="en-US" sz="2000" dirty="0" smtClean="0"/>
              <a:t> can be used to maintain data between controller actions as well as redirects.</a:t>
            </a:r>
          </a:p>
          <a:p>
            <a:pPr lvl="1"/>
            <a:r>
              <a:rPr lang="en-US" dirty="0" smtClean="0"/>
              <a:t>Session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3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 dirty="0" smtClean="0"/>
              <a:t>	The ASP.NET MVC simplifies the complex parts of ASP.NET Web Forms without any compromise of the power and flexibility of ASP.NET platform. 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ASP.NET MVC implements Model-View-Controller UI pattern for web application development that lets you allows to develop applications in a </a:t>
            </a:r>
            <a:r>
              <a:rPr lang="en-US" sz="2400" dirty="0" smtClean="0">
                <a:solidFill>
                  <a:srgbClr val="FF0000"/>
                </a:solidFill>
              </a:rPr>
              <a:t>loosely couples manner</a:t>
            </a:r>
            <a:r>
              <a:rPr lang="en-US" sz="2400" dirty="0" smtClean="0"/>
              <a:t>. 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sz="2400" dirty="0" smtClean="0"/>
              <a:t>	MVC pattern is separating the application in three parts- Model, View and Controller.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399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Some important points</a:t>
            </a:r>
          </a:p>
          <a:p>
            <a:pPr lvl="1"/>
            <a:r>
              <a:rPr lang="en-US" dirty="0" smtClean="0"/>
              <a:t>Multiple Submit Buttons</a:t>
            </a:r>
          </a:p>
          <a:p>
            <a:pPr lvl="2"/>
            <a:r>
              <a:rPr lang="en-US" dirty="0" smtClean="0"/>
              <a:t>Multi Forms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DropDownList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HTML.AntyForgeryToken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Uploading a File</a:t>
            </a:r>
          </a:p>
          <a:p>
            <a:pPr lvl="2"/>
            <a:r>
              <a:rPr lang="en-US" dirty="0" err="1" smtClean="0"/>
              <a:t>FormMethod.Post</a:t>
            </a:r>
            <a:r>
              <a:rPr lang="en-US" dirty="0" smtClean="0"/>
              <a:t>, new { </a:t>
            </a:r>
            <a:r>
              <a:rPr lang="en-US" dirty="0" err="1" smtClean="0"/>
              <a:t>enctype</a:t>
            </a:r>
            <a:r>
              <a:rPr lang="en-US" dirty="0" smtClean="0"/>
              <a:t> = "multipart/form-data" }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MVC Application with a Controller and Actions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Login Action and View (</a:t>
            </a:r>
            <a:r>
              <a:rPr lang="en-US" sz="2400" dirty="0" err="1" smtClean="0">
                <a:solidFill>
                  <a:srgbClr val="FF0000"/>
                </a:solidFill>
              </a:rPr>
              <a:t>LoginID</a:t>
            </a:r>
            <a:r>
              <a:rPr lang="en-US" sz="2400" dirty="0" smtClean="0">
                <a:solidFill>
                  <a:srgbClr val="FF0000"/>
                </a:solidFill>
              </a:rPr>
              <a:t> , Password ,</a:t>
            </a:r>
            <a:r>
              <a:rPr lang="en-US" sz="2400" dirty="0" err="1" smtClean="0">
                <a:solidFill>
                  <a:srgbClr val="FF0000"/>
                </a:solidFill>
              </a:rPr>
              <a:t>RememberMe</a:t>
            </a:r>
            <a:r>
              <a:rPr lang="en-US" sz="2400" dirty="0" smtClean="0">
                <a:solidFill>
                  <a:srgbClr val="FF0000"/>
                </a:solidFill>
              </a:rPr>
              <a:t>) with New User link</a:t>
            </a: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InvalidUser</a:t>
            </a:r>
            <a:r>
              <a:rPr lang="en-US" sz="2000" dirty="0" smtClean="0">
                <a:solidFill>
                  <a:srgbClr val="FF0000"/>
                </a:solidFill>
              </a:rPr>
              <a:t> View with Try Again Link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Register Action and View (</a:t>
            </a:r>
            <a:r>
              <a:rPr lang="en-US" sz="2400" dirty="0" err="1" smtClean="0">
                <a:solidFill>
                  <a:srgbClr val="FF0000"/>
                </a:solidFill>
              </a:rPr>
              <a:t>CustomerID</a:t>
            </a:r>
            <a:r>
              <a:rPr lang="en-US" sz="2400" dirty="0" smtClean="0">
                <a:solidFill>
                  <a:srgbClr val="FF0000"/>
                </a:solidFill>
              </a:rPr>
              <a:t> , </a:t>
            </a:r>
            <a:r>
              <a:rPr lang="en-US" sz="2400" dirty="0" err="1" smtClean="0">
                <a:solidFill>
                  <a:srgbClr val="FF0000"/>
                </a:solidFill>
              </a:rPr>
              <a:t>CustomerName</a:t>
            </a:r>
            <a:r>
              <a:rPr lang="en-US" sz="2400" dirty="0" smtClean="0">
                <a:solidFill>
                  <a:srgbClr val="FF0000"/>
                </a:solidFill>
              </a:rPr>
              <a:t> , </a:t>
            </a:r>
            <a:r>
              <a:rPr lang="en-US" sz="2400" dirty="0" err="1" smtClean="0">
                <a:solidFill>
                  <a:srgbClr val="FF0000"/>
                </a:solidFill>
              </a:rPr>
              <a:t>CustomerCity</a:t>
            </a:r>
            <a:r>
              <a:rPr lang="en-US" sz="2400" dirty="0" smtClean="0">
                <a:solidFill>
                  <a:srgbClr val="FF0000"/>
                </a:solidFill>
              </a:rPr>
              <a:t> , </a:t>
            </a:r>
            <a:r>
              <a:rPr lang="en-US" sz="2400" dirty="0" err="1" smtClean="0">
                <a:solidFill>
                  <a:srgbClr val="FF0000"/>
                </a:solidFill>
              </a:rPr>
              <a:t>CustomerPassword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CustomerCreated</a:t>
            </a:r>
            <a:r>
              <a:rPr lang="en-US" sz="2000" dirty="0" smtClean="0">
                <a:solidFill>
                  <a:srgbClr val="FF0000"/>
                </a:solidFill>
              </a:rPr>
              <a:t> View 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Home Action and View</a:t>
            </a:r>
          </a:p>
          <a:p>
            <a:pPr lvl="1"/>
            <a:r>
              <a:rPr lang="en-US" sz="2400" dirty="0" smtClean="0"/>
              <a:t>Make </a:t>
            </a:r>
            <a:r>
              <a:rPr lang="en-US" sz="2400" dirty="0" err="1" smtClean="0"/>
              <a:t>CustomerCity</a:t>
            </a:r>
            <a:r>
              <a:rPr lang="en-US" sz="2400" dirty="0" smtClean="0"/>
              <a:t> as </a:t>
            </a:r>
            <a:r>
              <a:rPr lang="en-US" sz="2400" dirty="0" err="1" smtClean="0"/>
              <a:t>DropDownList</a:t>
            </a:r>
            <a:endParaRPr lang="en-US" sz="2400" dirty="0" smtClean="0"/>
          </a:p>
          <a:p>
            <a:pPr lvl="1"/>
            <a:r>
              <a:rPr lang="en-US" sz="2400" dirty="0" smtClean="0"/>
              <a:t>Show the </a:t>
            </a:r>
            <a:r>
              <a:rPr lang="en-US" sz="2400" dirty="0" err="1" smtClean="0"/>
              <a:t>LoginID</a:t>
            </a:r>
            <a:r>
              <a:rPr lang="en-US" sz="2400" dirty="0" smtClean="0"/>
              <a:t> on the Home View.</a:t>
            </a:r>
            <a:endParaRPr lang="en-US" sz="2400" dirty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Layout </a:t>
            </a:r>
          </a:p>
          <a:p>
            <a:pPr>
              <a:buNone/>
            </a:pPr>
            <a:r>
              <a:rPr lang="en-US" sz="2400" dirty="0" smtClean="0"/>
              <a:t>	Razor supports a concept with a feature called “Layouts“, allow you to define a common site template, and then inherit its look and feel across all the views/pages on your web application. (</a:t>
            </a:r>
            <a:r>
              <a:rPr lang="en-US" sz="2400" dirty="0" err="1" smtClean="0">
                <a:solidFill>
                  <a:srgbClr val="FF0000"/>
                </a:solidFill>
              </a:rPr>
              <a:t>MasterPage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000" dirty="0" err="1" smtClean="0"/>
              <a:t>RenderBody</a:t>
            </a:r>
            <a:r>
              <a:rPr lang="en-US" sz="2000" dirty="0" smtClean="0"/>
              <a:t> : Renders the actual body of the associated View</a:t>
            </a:r>
          </a:p>
          <a:p>
            <a:pPr lvl="1"/>
            <a:r>
              <a:rPr lang="en-US" sz="2000" dirty="0" err="1" smtClean="0"/>
              <a:t>RenderSection</a:t>
            </a:r>
            <a:r>
              <a:rPr lang="en-US" sz="2000" dirty="0" smtClean="0"/>
              <a:t> : Section to render at the given location in Layout</a:t>
            </a:r>
          </a:p>
          <a:p>
            <a:pPr lvl="1"/>
            <a:endParaRPr lang="en-US" sz="2000" dirty="0" smtClean="0"/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@</a:t>
            </a:r>
            <a:r>
              <a:rPr lang="en-US" sz="1800" dirty="0" err="1" smtClean="0">
                <a:solidFill>
                  <a:srgbClr val="FF0000"/>
                </a:solidFill>
              </a:rPr>
              <a:t>Scripts.Render</a:t>
            </a:r>
            <a:r>
              <a:rPr lang="en-US" sz="1800" dirty="0" smtClean="0">
                <a:solidFill>
                  <a:srgbClr val="FF0000"/>
                </a:solidFill>
              </a:rPr>
              <a:t>("~/bundles/</a:t>
            </a:r>
            <a:r>
              <a:rPr lang="en-US" sz="1800" dirty="0" err="1" smtClean="0">
                <a:solidFill>
                  <a:srgbClr val="FF0000"/>
                </a:solidFill>
              </a:rPr>
              <a:t>jquery</a:t>
            </a:r>
            <a:r>
              <a:rPr lang="en-US" sz="1800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@</a:t>
            </a:r>
            <a:r>
              <a:rPr lang="en-US" sz="1800" dirty="0" err="1" smtClean="0">
                <a:solidFill>
                  <a:srgbClr val="FF0000"/>
                </a:solidFill>
              </a:rPr>
              <a:t>Scripts.Render</a:t>
            </a:r>
            <a:r>
              <a:rPr lang="en-US" sz="1800" dirty="0" smtClean="0">
                <a:solidFill>
                  <a:srgbClr val="FF0000"/>
                </a:solidFill>
              </a:rPr>
              <a:t>("~/bundles/</a:t>
            </a:r>
            <a:r>
              <a:rPr lang="en-US" sz="1800" dirty="0" err="1" smtClean="0">
                <a:solidFill>
                  <a:srgbClr val="FF0000"/>
                </a:solidFill>
              </a:rPr>
              <a:t>jqueryval</a:t>
            </a:r>
            <a:r>
              <a:rPr lang="en-US" sz="1800" dirty="0" smtClean="0">
                <a:solidFill>
                  <a:srgbClr val="FF0000"/>
                </a:solidFill>
              </a:rPr>
              <a:t>")</a:t>
            </a:r>
          </a:p>
          <a:p>
            <a:pPr lvl="1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lvl="1">
              <a:defRPr/>
            </a:pPr>
            <a:r>
              <a:rPr lang="en-US" dirty="0" smtClean="0"/>
              <a:t>Creating Models</a:t>
            </a:r>
          </a:p>
          <a:p>
            <a:pPr lvl="1">
              <a:buNone/>
              <a:defRPr/>
            </a:pPr>
            <a:r>
              <a:rPr lang="en-US" sz="2400" dirty="0" smtClean="0"/>
              <a:t>	</a:t>
            </a:r>
          </a:p>
          <a:p>
            <a:pPr lvl="1">
              <a:buNone/>
              <a:defRPr/>
            </a:pPr>
            <a:r>
              <a:rPr lang="en-US" sz="2400" dirty="0" smtClean="0"/>
              <a:t>	The Model represents a set of classes that describes the </a:t>
            </a:r>
            <a:r>
              <a:rPr lang="en-US" sz="2400" dirty="0" smtClean="0">
                <a:solidFill>
                  <a:srgbClr val="FF0000"/>
                </a:solidFill>
              </a:rPr>
              <a:t>business logic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data </a:t>
            </a:r>
            <a:r>
              <a:rPr lang="en-US" sz="2400" i="1" dirty="0" smtClean="0">
                <a:solidFill>
                  <a:srgbClr val="FF0000"/>
                </a:solidFill>
              </a:rPr>
              <a:t>(DAL)</a:t>
            </a:r>
            <a:r>
              <a:rPr lang="en-US" sz="2400" dirty="0" smtClean="0"/>
              <a:t>. It also defines business rules for how the data can be changed and manipulated.	</a:t>
            </a:r>
          </a:p>
          <a:p>
            <a:pPr lvl="1">
              <a:buNone/>
              <a:defRPr/>
            </a:pPr>
            <a:endParaRPr lang="en-US" sz="2400" dirty="0" smtClean="0"/>
          </a:p>
          <a:p>
            <a:pPr lvl="1">
              <a:buNone/>
              <a:defRPr/>
            </a:pPr>
            <a:r>
              <a:rPr lang="en-US" sz="2400" dirty="0" smtClean="0"/>
              <a:t>	Represents Data Source for the entire application. All the persistent data sources are accessed and manipulated using Model.</a:t>
            </a:r>
          </a:p>
          <a:p>
            <a:pPr lvl="3">
              <a:buNone/>
              <a:defRPr/>
            </a:pPr>
            <a:endParaRPr lang="en-US" dirty="0" smtClean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dirty="0" smtClean="0"/>
              <a:t>Demo</a:t>
            </a:r>
          </a:p>
          <a:p>
            <a:pPr lvl="3">
              <a:defRPr/>
            </a:pPr>
            <a:r>
              <a:rPr lang="en-US" dirty="0" smtClean="0"/>
              <a:t>Creating Model (Order)</a:t>
            </a:r>
          </a:p>
          <a:p>
            <a:pPr lvl="3">
              <a:defRPr/>
            </a:pPr>
            <a:r>
              <a:rPr lang="en-US" dirty="0" smtClean="0"/>
              <a:t>Creating Strongly Typed Views using Scaffold Templates</a:t>
            </a:r>
          </a:p>
          <a:p>
            <a:pPr lvl="4">
              <a:defRPr/>
            </a:pPr>
            <a:r>
              <a:rPr lang="en-US" dirty="0" smtClean="0"/>
              <a:t>Create , List , </a:t>
            </a:r>
            <a:r>
              <a:rPr lang="en-US" dirty="0" err="1" smtClean="0"/>
              <a:t>FindOrderDetails</a:t>
            </a:r>
            <a:endParaRPr lang="en-US" dirty="0" smtClean="0"/>
          </a:p>
          <a:p>
            <a:pPr lvl="3">
              <a:defRPr/>
            </a:pPr>
            <a:r>
              <a:rPr lang="en-US" dirty="0" smtClean="0"/>
              <a:t>Lambda Expression</a:t>
            </a:r>
          </a:p>
          <a:p>
            <a:pPr lvl="3">
              <a:buNone/>
              <a:defRPr/>
            </a:pPr>
            <a:endParaRPr lang="en-US" dirty="0" smtClean="0"/>
          </a:p>
          <a:p>
            <a:pPr lvl="4">
              <a:defRPr/>
            </a:pPr>
            <a:r>
              <a:rPr lang="en-US" dirty="0" smtClean="0"/>
              <a:t>Anonymous Function</a:t>
            </a:r>
          </a:p>
          <a:p>
            <a:pPr lvl="3">
              <a:buNone/>
              <a:defRPr/>
            </a:pPr>
            <a:r>
              <a:rPr lang="en-US" dirty="0" smtClean="0"/>
              <a:t>(model=&gt;</a:t>
            </a:r>
            <a:r>
              <a:rPr lang="en-US" dirty="0" err="1" smtClean="0"/>
              <a:t>model.OrderID</a:t>
            </a:r>
            <a:r>
              <a:rPr lang="en-US" dirty="0" smtClean="0"/>
              <a:t>)</a:t>
            </a:r>
          </a:p>
          <a:p>
            <a:pPr lvl="3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string </a:t>
            </a:r>
            <a:r>
              <a:rPr lang="en-US" dirty="0" err="1" smtClean="0">
                <a:solidFill>
                  <a:srgbClr val="FF0000"/>
                </a:solidFill>
              </a:rPr>
              <a:t>func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ModelType</a:t>
            </a:r>
            <a:r>
              <a:rPr lang="en-US" dirty="0" smtClean="0">
                <a:solidFill>
                  <a:srgbClr val="FF0000"/>
                </a:solidFill>
              </a:rPr>
              <a:t> model)</a:t>
            </a:r>
          </a:p>
          <a:p>
            <a:pPr lvl="3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pPr lvl="3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return </a:t>
            </a:r>
            <a:r>
              <a:rPr lang="en-US" dirty="0" err="1" smtClean="0">
                <a:solidFill>
                  <a:srgbClr val="FF0000"/>
                </a:solidFill>
              </a:rPr>
              <a:t>model.OrderID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3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dirty="0" smtClean="0"/>
              <a:t>Validations using Model (Data Annotation)</a:t>
            </a:r>
          </a:p>
          <a:p>
            <a:pPr lvl="3">
              <a:defRPr/>
            </a:pPr>
            <a:r>
              <a:rPr lang="en-US" dirty="0" smtClean="0"/>
              <a:t>Server</a:t>
            </a:r>
          </a:p>
          <a:p>
            <a:pPr lvl="3">
              <a:defRPr/>
            </a:pPr>
            <a:r>
              <a:rPr lang="en-US" dirty="0" smtClean="0"/>
              <a:t>Client</a:t>
            </a:r>
          </a:p>
          <a:p>
            <a:pPr lvl="4">
              <a:defRPr/>
            </a:pPr>
            <a:r>
              <a:rPr lang="en-US" dirty="0" smtClean="0"/>
              <a:t>Required , Range , </a:t>
            </a:r>
            <a:r>
              <a:rPr lang="en-US" dirty="0" err="1" smtClean="0"/>
              <a:t>StringLength</a:t>
            </a:r>
            <a:r>
              <a:rPr lang="en-US" dirty="0" smtClean="0"/>
              <a:t> , </a:t>
            </a:r>
            <a:r>
              <a:rPr lang="en-US" dirty="0" err="1" smtClean="0"/>
              <a:t>RegularExpression</a:t>
            </a:r>
            <a:r>
              <a:rPr lang="en-US" dirty="0" smtClean="0"/>
              <a:t> ,Compare, </a:t>
            </a:r>
            <a:r>
              <a:rPr lang="en-US" dirty="0" err="1" smtClean="0"/>
              <a:t>EmailAddress</a:t>
            </a:r>
            <a:endParaRPr lang="en-US" dirty="0" smtClean="0"/>
          </a:p>
          <a:p>
            <a:pPr lvl="4">
              <a:defRPr/>
            </a:pPr>
            <a:r>
              <a:rPr lang="en-US" dirty="0" err="1" smtClean="0"/>
              <a:t>DataType</a:t>
            </a:r>
            <a:endParaRPr lang="en-US" dirty="0" smtClean="0"/>
          </a:p>
          <a:p>
            <a:pPr lvl="4">
              <a:defRPr/>
            </a:pPr>
            <a:r>
              <a:rPr lang="en-US" dirty="0" smtClean="0"/>
              <a:t>Remote</a:t>
            </a:r>
          </a:p>
          <a:p>
            <a:pPr lvl="3">
              <a:buNone/>
              <a:defRPr/>
            </a:pPr>
            <a:r>
              <a:rPr lang="en-US" sz="1400" dirty="0" smtClean="0"/>
              <a:t>@"^([a-zA-Z0-9_\.\-])+\@(([a-zA-Z0-9\-])+\.)+([a-zA-Z0-9]{2,4})+$“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Note : ref the site.css file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1"/>
            <a:r>
              <a:rPr lang="en-US" sz="2400" dirty="0" smtClean="0"/>
              <a:t>Create a Table Called Customers</a:t>
            </a:r>
          </a:p>
          <a:p>
            <a:pPr lvl="2"/>
            <a:r>
              <a:rPr lang="en-US" sz="2000" dirty="0" err="1" smtClean="0"/>
              <a:t>CustomerID</a:t>
            </a:r>
            <a:r>
              <a:rPr lang="en-US" sz="2000" dirty="0" smtClean="0"/>
              <a:t> , </a:t>
            </a:r>
            <a:r>
              <a:rPr lang="en-US" sz="2000" dirty="0" err="1" smtClean="0"/>
              <a:t>CustomerFName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CustomerLName</a:t>
            </a:r>
            <a:r>
              <a:rPr lang="en-US" sz="2000" dirty="0" smtClean="0"/>
              <a:t> , </a:t>
            </a:r>
            <a:r>
              <a:rPr lang="en-US" sz="2000" dirty="0" err="1" smtClean="0"/>
              <a:t>CustomerAge</a:t>
            </a:r>
            <a:r>
              <a:rPr lang="en-US" sz="2000" dirty="0" smtClean="0"/>
              <a:t> , </a:t>
            </a:r>
            <a:r>
              <a:rPr lang="en-US" sz="2000" dirty="0" err="1" smtClean="0"/>
              <a:t>CustomerCity</a:t>
            </a:r>
            <a:r>
              <a:rPr lang="en-US" sz="2000" dirty="0" smtClean="0"/>
              <a:t> , </a:t>
            </a:r>
            <a:r>
              <a:rPr lang="en-US" sz="2000" dirty="0" err="1" smtClean="0"/>
              <a:t>CustomerEmailID</a:t>
            </a:r>
            <a:r>
              <a:rPr lang="en-US" sz="2000" dirty="0" smtClean="0"/>
              <a:t> , </a:t>
            </a:r>
            <a:r>
              <a:rPr lang="en-US" sz="2000" dirty="0" err="1" smtClean="0"/>
              <a:t>CustomerAddress</a:t>
            </a:r>
            <a:endParaRPr lang="en-US" sz="2000" dirty="0" smtClean="0"/>
          </a:p>
          <a:p>
            <a:pPr lvl="1"/>
            <a:r>
              <a:rPr lang="en-US" sz="2400" dirty="0" smtClean="0"/>
              <a:t>Create a Model (Customer) with Validations</a:t>
            </a:r>
          </a:p>
          <a:p>
            <a:pPr lvl="2"/>
            <a:r>
              <a:rPr lang="en-US" sz="2000" dirty="0" smtClean="0"/>
              <a:t>DAL ( </a:t>
            </a:r>
            <a:r>
              <a:rPr lang="en-US" sz="2000" dirty="0" err="1" smtClean="0"/>
              <a:t>AddCustomer</a:t>
            </a:r>
            <a:r>
              <a:rPr lang="en-US" sz="2000" dirty="0" smtClean="0"/>
              <a:t> , </a:t>
            </a:r>
            <a:r>
              <a:rPr lang="en-US" sz="2000" dirty="0" err="1" smtClean="0"/>
              <a:t>GetCustomers</a:t>
            </a:r>
            <a:r>
              <a:rPr lang="en-US" sz="2000" dirty="0" smtClean="0"/>
              <a:t> , </a:t>
            </a:r>
            <a:r>
              <a:rPr lang="en-US" sz="2000" dirty="0" err="1" smtClean="0"/>
              <a:t>CheckEmailID</a:t>
            </a:r>
            <a:r>
              <a:rPr lang="en-US" sz="2000" dirty="0" smtClean="0"/>
              <a:t>, </a:t>
            </a:r>
            <a:r>
              <a:rPr lang="en-US" sz="2000" dirty="0" err="1" smtClean="0"/>
              <a:t>GetCities</a:t>
            </a:r>
            <a:r>
              <a:rPr lang="en-US" sz="2000" dirty="0" smtClean="0"/>
              <a:t>)</a:t>
            </a:r>
          </a:p>
          <a:p>
            <a:pPr lvl="1"/>
            <a:r>
              <a:rPr lang="en-US" sz="2400" dirty="0" smtClean="0"/>
              <a:t>Create a Home Action and View (with Links)</a:t>
            </a:r>
          </a:p>
          <a:p>
            <a:pPr lvl="2"/>
            <a:r>
              <a:rPr lang="en-US" sz="2000" dirty="0" smtClean="0"/>
              <a:t>Use Layout</a:t>
            </a:r>
          </a:p>
          <a:p>
            <a:pPr lvl="1"/>
            <a:r>
              <a:rPr lang="en-US" sz="2400" dirty="0" smtClean="0"/>
              <a:t>Create Views using Scaffold Template </a:t>
            </a:r>
          </a:p>
          <a:p>
            <a:pPr lvl="2"/>
            <a:r>
              <a:rPr lang="en-US" sz="2000" dirty="0" smtClean="0"/>
              <a:t>Create </a:t>
            </a:r>
          </a:p>
          <a:p>
            <a:pPr lvl="2"/>
            <a:r>
              <a:rPr lang="en-US" sz="2000" dirty="0" err="1" smtClean="0"/>
              <a:t>ShowAllCustomers</a:t>
            </a:r>
            <a:endParaRPr lang="en-US" sz="2000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Partial Views</a:t>
            </a:r>
          </a:p>
          <a:p>
            <a:pPr lvl="1">
              <a:buNone/>
            </a:pPr>
            <a:r>
              <a:rPr lang="en-US" sz="2400" dirty="0" smtClean="0"/>
              <a:t>	A partial view enables you to define a view that will be rendered inside a parent view. Can be called using two ways</a:t>
            </a:r>
          </a:p>
          <a:p>
            <a:pPr lvl="2"/>
            <a:r>
              <a:rPr lang="en-US" sz="2000" dirty="0" smtClean="0"/>
              <a:t>Directly by View</a:t>
            </a:r>
          </a:p>
          <a:p>
            <a:pPr lvl="3"/>
            <a:r>
              <a:rPr lang="en-US" dirty="0" smtClean="0"/>
              <a:t>@</a:t>
            </a:r>
            <a:r>
              <a:rPr lang="en-US" dirty="0" err="1" smtClean="0"/>
              <a:t>Html.Partial</a:t>
            </a:r>
            <a:r>
              <a:rPr lang="en-US" dirty="0" smtClean="0"/>
              <a:t>(“</a:t>
            </a:r>
            <a:r>
              <a:rPr lang="en-US" dirty="0" err="1" smtClean="0"/>
              <a:t>NameOfView</a:t>
            </a:r>
            <a:r>
              <a:rPr lang="en-US" dirty="0" smtClean="0"/>
              <a:t>”)</a:t>
            </a:r>
          </a:p>
          <a:p>
            <a:pPr lvl="3">
              <a:buNone/>
            </a:pPr>
            <a:endParaRPr lang="en-US" sz="1600" dirty="0" smtClean="0"/>
          </a:p>
          <a:p>
            <a:pPr lvl="2"/>
            <a:r>
              <a:rPr lang="en-US" sz="2000" dirty="0" smtClean="0"/>
              <a:t>Using an Action </a:t>
            </a:r>
          </a:p>
          <a:p>
            <a:pPr lvl="3"/>
            <a:r>
              <a:rPr lang="en-US" dirty="0" smtClean="0"/>
              <a:t>@</a:t>
            </a:r>
            <a:r>
              <a:rPr lang="en-US" dirty="0" err="1" smtClean="0"/>
              <a:t>Html.Action</a:t>
            </a:r>
            <a:r>
              <a:rPr lang="en-US" dirty="0" smtClean="0"/>
              <a:t>(“</a:t>
            </a:r>
            <a:r>
              <a:rPr lang="en-US" dirty="0" err="1" smtClean="0"/>
              <a:t>NameOfAction</a:t>
            </a:r>
            <a:r>
              <a:rPr lang="en-US" dirty="0" smtClean="0"/>
              <a:t>”)</a:t>
            </a:r>
          </a:p>
          <a:p>
            <a:pPr lvl="3"/>
            <a:endParaRPr lang="en-US" sz="1600" dirty="0" smtClean="0"/>
          </a:p>
          <a:p>
            <a:pPr lvl="2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i="1" smtClean="0"/>
              <a:t>Ajax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600" i="1" dirty="0" smtClean="0"/>
              <a:t>Asynchronous JavaScript And XML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600" i="1" dirty="0" smtClean="0"/>
          </a:p>
        </p:txBody>
      </p:sp>
      <p:sp>
        <p:nvSpPr>
          <p:cNvPr id="4" name="Text Placeholder 13"/>
          <p:cNvSpPr txBox="1">
            <a:spLocks/>
          </p:cNvSpPr>
          <p:nvPr/>
        </p:nvSpPr>
        <p:spPr bwMode="auto">
          <a:xfrm>
            <a:off x="0" y="6400800"/>
            <a:ext cx="12954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MVC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228600" y="457200"/>
            <a:ext cx="8686800" cy="838200"/>
          </a:xfrm>
        </p:spPr>
        <p:txBody>
          <a:bodyPr lIns="0" rIns="0" bIns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>
                <a:solidFill>
                  <a:schemeClr val="bg1"/>
                </a:solidFill>
              </a:rPr>
              <a:t>Ajax</a:t>
            </a:r>
          </a:p>
        </p:txBody>
      </p:sp>
      <p:pic>
        <p:nvPicPr>
          <p:cNvPr id="15155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524000"/>
            <a:ext cx="7010400" cy="3552825"/>
          </a:xfrm>
          <a:noFill/>
        </p:spPr>
      </p:pic>
      <p:sp>
        <p:nvSpPr>
          <p:cNvPr id="151556" name="TextBox 4"/>
          <p:cNvSpPr txBox="1">
            <a:spLocks noChangeArrowheads="1"/>
          </p:cNvSpPr>
          <p:nvPr/>
        </p:nvSpPr>
        <p:spPr bwMode="auto">
          <a:xfrm>
            <a:off x="2143125" y="5429250"/>
            <a:ext cx="414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Constantia" pitchFamily="18" charset="0"/>
              </a:rPr>
              <a:t>Without Ajax Execution</a:t>
            </a:r>
          </a:p>
        </p:txBody>
      </p:sp>
      <p:sp>
        <p:nvSpPr>
          <p:cNvPr id="5" name="Text Placeholder 13"/>
          <p:cNvSpPr txBox="1">
            <a:spLocks/>
          </p:cNvSpPr>
          <p:nvPr/>
        </p:nvSpPr>
        <p:spPr bwMode="auto">
          <a:xfrm>
            <a:off x="0" y="6400800"/>
            <a:ext cx="12954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MVC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144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MVC makes it mandatory to have at least 3 kinds of objects or components apart from Business Layer, Validation Layer and other layers. </a:t>
            </a:r>
          </a:p>
          <a:p>
            <a:pPr lvl="1"/>
            <a:r>
              <a:rPr lang="en-US" smtClean="0"/>
              <a:t>Model</a:t>
            </a:r>
          </a:p>
          <a:p>
            <a:pPr lvl="1"/>
            <a:r>
              <a:rPr lang="en-US" smtClean="0"/>
              <a:t>View</a:t>
            </a:r>
          </a:p>
          <a:p>
            <a:pPr lvl="1"/>
            <a:r>
              <a:rPr lang="en-US" smtClean="0"/>
              <a:t>Controller</a:t>
            </a:r>
          </a:p>
          <a:p>
            <a:endParaRPr lang="en-US" smtClean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228600" y="457200"/>
            <a:ext cx="8686800" cy="838200"/>
          </a:xfrm>
        </p:spPr>
        <p:txBody>
          <a:bodyPr lIns="0" rIns="0" bIns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mtClean="0">
                <a:solidFill>
                  <a:schemeClr val="bg1"/>
                </a:solidFill>
              </a:rPr>
              <a:t>Ajax</a:t>
            </a:r>
          </a:p>
        </p:txBody>
      </p:sp>
      <p:pic>
        <p:nvPicPr>
          <p:cNvPr id="152579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905000"/>
            <a:ext cx="7696200" cy="2743200"/>
          </a:xfrm>
          <a:noFill/>
        </p:spPr>
      </p:pic>
      <p:sp>
        <p:nvSpPr>
          <p:cNvPr id="5" name="Text Placeholder 13"/>
          <p:cNvSpPr txBox="1">
            <a:spLocks/>
          </p:cNvSpPr>
          <p:nvPr/>
        </p:nvSpPr>
        <p:spPr bwMode="auto">
          <a:xfrm>
            <a:off x="0" y="6400800"/>
            <a:ext cx="12954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MVC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8001000" cy="4343400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AJAX in MVC (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pPr lvl="2">
              <a:defRPr/>
            </a:pPr>
            <a:r>
              <a:rPr lang="en-US" dirty="0" smtClean="0"/>
              <a:t>AJAX Views</a:t>
            </a:r>
          </a:p>
          <a:p>
            <a:pPr lvl="3">
              <a:defRPr/>
            </a:pPr>
            <a:r>
              <a:rPr lang="en-US" dirty="0" smtClean="0"/>
              <a:t>Ajax Action</a:t>
            </a:r>
          </a:p>
          <a:p>
            <a:pPr lvl="4">
              <a:defRPr/>
            </a:pPr>
            <a:r>
              <a:rPr lang="en-US" dirty="0" smtClean="0"/>
              <a:t>Calling a </a:t>
            </a:r>
            <a:r>
              <a:rPr lang="en-US" dirty="0" err="1" smtClean="0"/>
              <a:t>PartialView</a:t>
            </a:r>
            <a:r>
              <a:rPr lang="en-US" dirty="0" smtClean="0"/>
              <a:t> </a:t>
            </a:r>
          </a:p>
          <a:p>
            <a:pPr lvl="3">
              <a:defRPr/>
            </a:pPr>
            <a:r>
              <a:rPr lang="en-US" dirty="0" smtClean="0"/>
              <a:t>Ajax Forms</a:t>
            </a:r>
          </a:p>
          <a:p>
            <a:pPr marL="914400" lvl="2" indent="0">
              <a:buFont typeface="Wingdings 2" pitchFamily="18" charset="2"/>
              <a:buNone/>
              <a:defRPr/>
            </a:pPr>
            <a:endParaRPr lang="en-US" dirty="0" smtClean="0"/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@</a:t>
            </a:r>
            <a:r>
              <a:rPr lang="en-US" sz="1800" dirty="0" err="1" smtClean="0">
                <a:solidFill>
                  <a:srgbClr val="FF0000"/>
                </a:solidFill>
              </a:rPr>
              <a:t>Scripts.Render</a:t>
            </a:r>
            <a:r>
              <a:rPr lang="en-US" sz="1800" dirty="0" smtClean="0">
                <a:solidFill>
                  <a:srgbClr val="FF0000"/>
                </a:solidFill>
              </a:rPr>
              <a:t>("~/bundles/</a:t>
            </a:r>
            <a:r>
              <a:rPr lang="en-US" sz="1800" dirty="0" err="1" smtClean="0">
                <a:solidFill>
                  <a:srgbClr val="FF0000"/>
                </a:solidFill>
              </a:rPr>
              <a:t>jquery</a:t>
            </a:r>
            <a:r>
              <a:rPr lang="en-US" sz="1800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@</a:t>
            </a:r>
            <a:r>
              <a:rPr lang="en-US" sz="1800" dirty="0" err="1" smtClean="0">
                <a:solidFill>
                  <a:srgbClr val="FF0000"/>
                </a:solidFill>
              </a:rPr>
              <a:t>Scripts.Render</a:t>
            </a:r>
            <a:r>
              <a:rPr lang="en-US" sz="1800" dirty="0" smtClean="0">
                <a:solidFill>
                  <a:srgbClr val="FF0000"/>
                </a:solidFill>
              </a:rPr>
              <a:t>("~/bundles/</a:t>
            </a:r>
            <a:r>
              <a:rPr lang="en-US" sz="1800" dirty="0" err="1" smtClean="0">
                <a:solidFill>
                  <a:srgbClr val="FF0000"/>
                </a:solidFill>
              </a:rPr>
              <a:t>jqueryval</a:t>
            </a:r>
            <a:r>
              <a:rPr lang="en-US" sz="1800" dirty="0" smtClean="0">
                <a:solidFill>
                  <a:srgbClr val="FF0000"/>
                </a:solidFill>
              </a:rPr>
              <a:t>")</a:t>
            </a:r>
          </a:p>
          <a:p>
            <a:endParaRPr lang="en-US" dirty="0" smtClean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Ajax Demo</a:t>
            </a:r>
          </a:p>
          <a:p>
            <a:pPr lvl="1"/>
            <a:r>
              <a:rPr lang="en-US" dirty="0" smtClean="0"/>
              <a:t>Ajax Link</a:t>
            </a:r>
          </a:p>
          <a:p>
            <a:pPr lvl="1"/>
            <a:r>
              <a:rPr lang="en-US" dirty="0" smtClean="0"/>
              <a:t>Ajax Partial View (Model)</a:t>
            </a:r>
          </a:p>
          <a:p>
            <a:pPr lvl="1"/>
            <a:r>
              <a:rPr lang="en-US" dirty="0" smtClean="0"/>
              <a:t>Ajax 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800" u="sng" dirty="0" smtClean="0">
                <a:solidFill>
                  <a:srgbClr val="FF0000"/>
                </a:solidFill>
              </a:rPr>
              <a:t>Bundling and </a:t>
            </a:r>
            <a:r>
              <a:rPr lang="en-US" sz="2800" u="sng" dirty="0" err="1" smtClean="0">
                <a:solidFill>
                  <a:srgbClr val="FF0000"/>
                </a:solidFill>
              </a:rPr>
              <a:t>Minification</a:t>
            </a:r>
            <a:endParaRPr lang="en-US" sz="2800" u="sng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Bundling and </a:t>
            </a:r>
            <a:r>
              <a:rPr lang="en-US" sz="2400" dirty="0" err="1" smtClean="0"/>
              <a:t>minification</a:t>
            </a:r>
            <a:r>
              <a:rPr lang="en-US" sz="2400" dirty="0" smtClean="0"/>
              <a:t> techniques were introduced in MVC 4 to improve request load time. </a:t>
            </a:r>
          </a:p>
          <a:p>
            <a:r>
              <a:rPr lang="en-US" sz="2400" dirty="0" smtClean="0"/>
              <a:t>Bundling allow us to load the bunch of static files from the server into one http request.</a:t>
            </a:r>
          </a:p>
          <a:p>
            <a:r>
              <a:rPr lang="en-US" sz="2400" dirty="0" err="1" smtClean="0"/>
              <a:t>Minification</a:t>
            </a:r>
            <a:r>
              <a:rPr lang="en-US" sz="2400" dirty="0" smtClean="0"/>
              <a:t> technique optimizes script or </a:t>
            </a:r>
            <a:r>
              <a:rPr lang="en-US" sz="2400" dirty="0" err="1" smtClean="0"/>
              <a:t>css</a:t>
            </a:r>
            <a:r>
              <a:rPr lang="en-US" sz="2400" dirty="0" smtClean="0"/>
              <a:t> file size by removing unnecessary white space and comments and shortening variable names to one character.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81559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981450"/>
            <a:ext cx="77724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sayHello</a:t>
            </a:r>
            <a:r>
              <a:rPr lang="en-US" sz="2000" dirty="0" smtClean="0">
                <a:solidFill>
                  <a:srgbClr val="FF0000"/>
                </a:solidFill>
              </a:rPr>
              <a:t> = function(name)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//this is comment </a:t>
            </a: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msg</a:t>
            </a:r>
            <a:r>
              <a:rPr lang="en-US" sz="2000" dirty="0" smtClean="0">
                <a:solidFill>
                  <a:srgbClr val="FF0000"/>
                </a:solidFill>
              </a:rPr>
              <a:t> = "Hello" + name;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alert(</a:t>
            </a:r>
            <a:r>
              <a:rPr lang="en-US" sz="2000" dirty="0" err="1" smtClean="0">
                <a:solidFill>
                  <a:srgbClr val="FF0000"/>
                </a:solidFill>
              </a:rPr>
              <a:t>msg</a:t>
            </a:r>
            <a:r>
              <a:rPr lang="en-US" sz="2000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}</a:t>
            </a: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FF0000"/>
                </a:solidFill>
              </a:rPr>
              <a:t>Minification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dirty="0" err="1" smtClean="0">
                <a:solidFill>
                  <a:srgbClr val="00B050"/>
                </a:solidFill>
              </a:rPr>
              <a:t>sayHello</a:t>
            </a:r>
            <a:r>
              <a:rPr lang="en-US" sz="2000" dirty="0" smtClean="0">
                <a:solidFill>
                  <a:srgbClr val="00B050"/>
                </a:solidFill>
              </a:rPr>
              <a:t>=function(n){</a:t>
            </a:r>
            <a:r>
              <a:rPr lang="en-US" sz="2000" dirty="0" err="1" smtClean="0">
                <a:solidFill>
                  <a:srgbClr val="00B050"/>
                </a:solidFill>
              </a:rPr>
              <a:t>var</a:t>
            </a:r>
            <a:r>
              <a:rPr lang="en-US" sz="2000" dirty="0" smtClean="0">
                <a:solidFill>
                  <a:srgbClr val="00B050"/>
                </a:solidFill>
              </a:rPr>
              <a:t> t="Hello"+</a:t>
            </a:r>
            <a:r>
              <a:rPr lang="en-US" sz="2000" dirty="0" err="1" smtClean="0">
                <a:solidFill>
                  <a:srgbClr val="00B050"/>
                </a:solidFill>
              </a:rPr>
              <a:t>n;alert</a:t>
            </a:r>
            <a:r>
              <a:rPr lang="en-US" sz="2000" dirty="0" smtClean="0">
                <a:solidFill>
                  <a:srgbClr val="00B050"/>
                </a:solidFill>
              </a:rPr>
              <a:t>(t)}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JQuery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JQuery</a:t>
            </a:r>
            <a:r>
              <a:rPr lang="en-US" sz="2400" dirty="0" smtClean="0"/>
              <a:t> is a fast and concise JavaScript Library created by John </a:t>
            </a:r>
            <a:r>
              <a:rPr lang="en-US" sz="2400" dirty="0" err="1" smtClean="0"/>
              <a:t>Resig</a:t>
            </a:r>
            <a:r>
              <a:rPr lang="en-US" sz="2400" dirty="0" smtClean="0"/>
              <a:t> in 2006 with a nice motto − Write less, do more. </a:t>
            </a:r>
            <a:r>
              <a:rPr lang="en-US" sz="2400" b="1" dirty="0" err="1" smtClean="0"/>
              <a:t>JQuery</a:t>
            </a:r>
            <a:r>
              <a:rPr lang="en-US" sz="2400" dirty="0" smtClean="0"/>
              <a:t> simplifies HTML document traversing, event handling, animating, and Ajax interactions for rapid web development.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Demonstration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JQuery</a:t>
            </a:r>
            <a:r>
              <a:rPr lang="en-US" dirty="0" smtClean="0"/>
              <a:t> calling an Action</a:t>
            </a:r>
          </a:p>
          <a:p>
            <a:pPr lvl="1"/>
            <a:r>
              <a:rPr lang="en-US" dirty="0" smtClean="0"/>
              <a:t>Calling an Action with parameters</a:t>
            </a:r>
          </a:p>
          <a:p>
            <a:pPr lvl="1"/>
            <a:r>
              <a:rPr lang="en-US" dirty="0" smtClean="0"/>
              <a:t>Calling a Post Action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UI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@</a:t>
            </a:r>
            <a:r>
              <a:rPr lang="en-US" sz="1800" dirty="0" err="1" smtClean="0">
                <a:solidFill>
                  <a:srgbClr val="FF0000"/>
                </a:solidFill>
              </a:rPr>
              <a:t>Scripts.Render</a:t>
            </a:r>
            <a:r>
              <a:rPr lang="en-US" sz="1800" dirty="0" smtClean="0">
                <a:solidFill>
                  <a:srgbClr val="FF0000"/>
                </a:solidFill>
              </a:rPr>
              <a:t>("~/bundles/</a:t>
            </a:r>
            <a:r>
              <a:rPr lang="en-US" sz="1800" dirty="0" err="1" smtClean="0">
                <a:solidFill>
                  <a:srgbClr val="FF0000"/>
                </a:solidFill>
              </a:rPr>
              <a:t>jquery</a:t>
            </a:r>
            <a:r>
              <a:rPr lang="en-US" sz="1800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@</a:t>
            </a:r>
            <a:r>
              <a:rPr lang="en-US" sz="1800" dirty="0" err="1" smtClean="0">
                <a:solidFill>
                  <a:srgbClr val="FF0000"/>
                </a:solidFill>
              </a:rPr>
              <a:t>Scripts.Render</a:t>
            </a:r>
            <a:r>
              <a:rPr lang="en-US" sz="1800" dirty="0" smtClean="0">
                <a:solidFill>
                  <a:srgbClr val="FF0000"/>
                </a:solidFill>
              </a:rPr>
              <a:t>("~/bundles/</a:t>
            </a:r>
            <a:r>
              <a:rPr lang="en-US" sz="1800" dirty="0" err="1" smtClean="0">
                <a:solidFill>
                  <a:srgbClr val="FF0000"/>
                </a:solidFill>
              </a:rPr>
              <a:t>jqueryval</a:t>
            </a:r>
            <a:r>
              <a:rPr lang="en-US" sz="1800" dirty="0" smtClean="0">
                <a:solidFill>
                  <a:srgbClr val="FF0000"/>
                </a:solidFill>
              </a:rPr>
              <a:t>")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&lt;div id="</a:t>
            </a:r>
            <a:r>
              <a:rPr lang="en-US" sz="1800" dirty="0" err="1" smtClean="0">
                <a:solidFill>
                  <a:srgbClr val="FF0000"/>
                </a:solidFill>
              </a:rPr>
              <a:t>rData</a:t>
            </a:r>
            <a:r>
              <a:rPr lang="en-US" sz="1800" dirty="0" smtClean="0">
                <a:solidFill>
                  <a:srgbClr val="FF0000"/>
                </a:solidFill>
              </a:rPr>
              <a:t>"&gt;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&lt;/div&gt;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 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&lt;script type="text/</a:t>
            </a:r>
            <a:r>
              <a:rPr lang="en-US" sz="1800" dirty="0" err="1" smtClean="0">
                <a:solidFill>
                  <a:srgbClr val="FF0000"/>
                </a:solidFill>
              </a:rPr>
              <a:t>jscript</a:t>
            </a:r>
            <a:r>
              <a:rPr lang="en-US" sz="1800" dirty="0" smtClean="0">
                <a:solidFill>
                  <a:srgbClr val="FF0000"/>
                </a:solidFill>
              </a:rPr>
              <a:t>"&gt;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</a:t>
            </a:r>
            <a:r>
              <a:rPr lang="en-US" sz="1800" dirty="0" err="1" smtClean="0">
                <a:solidFill>
                  <a:srgbClr val="FF0000"/>
                </a:solidFill>
              </a:rPr>
              <a:t>var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url</a:t>
            </a:r>
            <a:r>
              <a:rPr lang="en-US" sz="1800" dirty="0" smtClean="0">
                <a:solidFill>
                  <a:srgbClr val="FF0000"/>
                </a:solidFill>
              </a:rPr>
              <a:t> = "/Home/</a:t>
            </a:r>
            <a:r>
              <a:rPr lang="en-US" sz="1800" dirty="0" err="1" smtClean="0">
                <a:solidFill>
                  <a:srgbClr val="FF0000"/>
                </a:solidFill>
              </a:rPr>
              <a:t>GetDate</a:t>
            </a:r>
            <a:r>
              <a:rPr lang="en-US" sz="1800" dirty="0" smtClean="0">
                <a:solidFill>
                  <a:srgbClr val="FF0000"/>
                </a:solidFill>
              </a:rPr>
              <a:t>";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$.get(</a:t>
            </a:r>
            <a:r>
              <a:rPr lang="en-US" sz="1800" dirty="0" err="1" smtClean="0">
                <a:solidFill>
                  <a:srgbClr val="FF0000"/>
                </a:solidFill>
              </a:rPr>
              <a:t>url</a:t>
            </a:r>
            <a:r>
              <a:rPr lang="en-US" sz="1800" dirty="0" smtClean="0">
                <a:solidFill>
                  <a:srgbClr val="FF0000"/>
                </a:solidFill>
              </a:rPr>
              <a:t>, null, function (data) {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    $("#</a:t>
            </a:r>
            <a:r>
              <a:rPr lang="en-US" sz="1800" dirty="0" err="1" smtClean="0">
                <a:solidFill>
                  <a:srgbClr val="FF0000"/>
                </a:solidFill>
              </a:rPr>
              <a:t>rData</a:t>
            </a:r>
            <a:r>
              <a:rPr lang="en-US" sz="1800" dirty="0" smtClean="0">
                <a:solidFill>
                  <a:srgbClr val="FF0000"/>
                </a:solidFill>
              </a:rPr>
              <a:t>").html(data);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       });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&lt;/script&gt;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&lt;script </a:t>
            </a:r>
            <a:r>
              <a:rPr lang="en-US" sz="1800" dirty="0" err="1" smtClean="0">
                <a:solidFill>
                  <a:srgbClr val="FF0000"/>
                </a:solidFill>
              </a:rPr>
              <a:t>src</a:t>
            </a:r>
            <a:r>
              <a:rPr lang="en-US" sz="1800" dirty="0" smtClean="0">
                <a:solidFill>
                  <a:srgbClr val="FF0000"/>
                </a:solidFill>
              </a:rPr>
              <a:t>="~/Scripts/jquery-1.8.2.js" type="text/</a:t>
            </a:r>
            <a:r>
              <a:rPr lang="en-US" sz="1800" dirty="0" err="1" smtClean="0">
                <a:solidFill>
                  <a:srgbClr val="FF0000"/>
                </a:solidFill>
              </a:rPr>
              <a:t>javascript</a:t>
            </a:r>
            <a:r>
              <a:rPr lang="en-US" sz="1800" dirty="0" smtClean="0">
                <a:solidFill>
                  <a:srgbClr val="FF0000"/>
                </a:solidFill>
              </a:rPr>
              <a:t>"&gt;&lt;/script&gt;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Or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@</a:t>
            </a:r>
            <a:r>
              <a:rPr lang="en-US" sz="1800" dirty="0" err="1" smtClean="0">
                <a:solidFill>
                  <a:srgbClr val="FF0000"/>
                </a:solidFill>
              </a:rPr>
              <a:t>Scripts.Render</a:t>
            </a:r>
            <a:r>
              <a:rPr lang="en-US" sz="1800" dirty="0" smtClean="0">
                <a:solidFill>
                  <a:srgbClr val="FF0000"/>
                </a:solidFill>
              </a:rPr>
              <a:t>("~/bundles/</a:t>
            </a:r>
            <a:r>
              <a:rPr lang="en-US" sz="1800" dirty="0" err="1" smtClean="0">
                <a:solidFill>
                  <a:srgbClr val="FF0000"/>
                </a:solidFill>
              </a:rPr>
              <a:t>jquery</a:t>
            </a:r>
            <a:r>
              <a:rPr lang="en-US" sz="1800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@</a:t>
            </a:r>
            <a:r>
              <a:rPr lang="en-US" sz="1800" dirty="0" err="1" smtClean="0">
                <a:solidFill>
                  <a:srgbClr val="FF0000"/>
                </a:solidFill>
              </a:rPr>
              <a:t>Scripts.Render</a:t>
            </a:r>
            <a:r>
              <a:rPr lang="en-US" sz="1800" dirty="0" smtClean="0">
                <a:solidFill>
                  <a:srgbClr val="FF0000"/>
                </a:solidFill>
              </a:rPr>
              <a:t>("~/bundles/</a:t>
            </a:r>
            <a:r>
              <a:rPr lang="en-US" sz="1800" dirty="0" err="1" smtClean="0">
                <a:solidFill>
                  <a:srgbClr val="FF0000"/>
                </a:solidFill>
              </a:rPr>
              <a:t>jqueryval</a:t>
            </a:r>
            <a:r>
              <a:rPr lang="en-US" sz="1800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&lt;div&gt;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&lt;div id="</a:t>
            </a:r>
            <a:r>
              <a:rPr lang="en-US" sz="1400" dirty="0" err="1" smtClean="0">
                <a:solidFill>
                  <a:srgbClr val="FF0000"/>
                </a:solidFill>
              </a:rPr>
              <a:t>rData</a:t>
            </a:r>
            <a:r>
              <a:rPr lang="en-US" sz="1400" dirty="0" smtClean="0">
                <a:solidFill>
                  <a:srgbClr val="FF0000"/>
                </a:solidFill>
              </a:rPr>
              <a:t>"&gt;&lt;/div&gt;</a:t>
            </a: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@</a:t>
            </a:r>
            <a:r>
              <a:rPr lang="en-US" sz="1400" dirty="0" err="1" smtClean="0">
                <a:solidFill>
                  <a:srgbClr val="FF0000"/>
                </a:solidFill>
              </a:rPr>
              <a:t>Html.TextBox</a:t>
            </a:r>
            <a:r>
              <a:rPr lang="en-US" sz="1400" dirty="0" smtClean="0">
                <a:solidFill>
                  <a:srgbClr val="FF0000"/>
                </a:solidFill>
              </a:rPr>
              <a:t>("</a:t>
            </a:r>
            <a:r>
              <a:rPr lang="en-US" sz="1400" dirty="0" err="1" smtClean="0">
                <a:solidFill>
                  <a:srgbClr val="FF0000"/>
                </a:solidFill>
              </a:rPr>
              <a:t>UserName</a:t>
            </a:r>
            <a:r>
              <a:rPr lang="en-US" sz="1400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&lt;input type="submit" value="</a:t>
            </a:r>
            <a:r>
              <a:rPr lang="en-US" sz="1400" dirty="0" err="1" smtClean="0">
                <a:solidFill>
                  <a:srgbClr val="FF0000"/>
                </a:solidFill>
              </a:rPr>
              <a:t>Getdata</a:t>
            </a:r>
            <a:r>
              <a:rPr lang="en-US" sz="1400" dirty="0" smtClean="0">
                <a:solidFill>
                  <a:srgbClr val="FF0000"/>
                </a:solidFill>
              </a:rPr>
              <a:t>" id="btn1" /&gt;</a:t>
            </a: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&lt;script type="text/</a:t>
            </a:r>
            <a:r>
              <a:rPr lang="en-US" sz="1400" dirty="0" err="1" smtClean="0">
                <a:solidFill>
                  <a:srgbClr val="FF0000"/>
                </a:solidFill>
              </a:rPr>
              <a:t>jscript</a:t>
            </a:r>
            <a:r>
              <a:rPr lang="en-US" sz="1400" dirty="0" smtClean="0">
                <a:solidFill>
                  <a:srgbClr val="FF0000"/>
                </a:solidFill>
              </a:rPr>
              <a:t>"&gt;</a:t>
            </a: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$("#btn1").click(function(){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var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uname</a:t>
            </a:r>
            <a:r>
              <a:rPr lang="en-US" sz="1400" dirty="0" smtClean="0">
                <a:solidFill>
                  <a:srgbClr val="FF0000"/>
                </a:solidFill>
              </a:rPr>
              <a:t> = $('#</a:t>
            </a:r>
            <a:r>
              <a:rPr lang="en-US" sz="1400" dirty="0" err="1" smtClean="0">
                <a:solidFill>
                  <a:srgbClr val="FF0000"/>
                </a:solidFill>
              </a:rPr>
              <a:t>UserName</a:t>
            </a:r>
            <a:r>
              <a:rPr lang="en-US" sz="1400" dirty="0" smtClean="0">
                <a:solidFill>
                  <a:srgbClr val="FF0000"/>
                </a:solidFill>
              </a:rPr>
              <a:t>').</a:t>
            </a:r>
            <a:r>
              <a:rPr lang="en-US" sz="1400" dirty="0" err="1" smtClean="0">
                <a:solidFill>
                  <a:srgbClr val="FF0000"/>
                </a:solidFill>
              </a:rPr>
              <a:t>val</a:t>
            </a:r>
            <a:r>
              <a:rPr lang="en-US" sz="1400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var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url</a:t>
            </a:r>
            <a:r>
              <a:rPr lang="en-US" sz="1400" dirty="0" smtClean="0">
                <a:solidFill>
                  <a:srgbClr val="FF0000"/>
                </a:solidFill>
              </a:rPr>
              <a:t> = "/Home/</a:t>
            </a:r>
            <a:r>
              <a:rPr lang="en-US" sz="1400" dirty="0" err="1" smtClean="0">
                <a:solidFill>
                  <a:srgbClr val="FF0000"/>
                </a:solidFill>
              </a:rPr>
              <a:t>GetDate</a:t>
            </a:r>
            <a:r>
              <a:rPr lang="en-US" sz="1400" dirty="0" smtClean="0">
                <a:solidFill>
                  <a:srgbClr val="FF0000"/>
                </a:solidFill>
              </a:rPr>
              <a:t>";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$.get(</a:t>
            </a:r>
            <a:r>
              <a:rPr lang="en-US" sz="1400" dirty="0" err="1" smtClean="0">
                <a:solidFill>
                  <a:srgbClr val="FF0000"/>
                </a:solidFill>
              </a:rPr>
              <a:t>url</a:t>
            </a:r>
            <a:r>
              <a:rPr lang="en-US" sz="1400" dirty="0" smtClean="0">
                <a:solidFill>
                  <a:srgbClr val="FF0000"/>
                </a:solidFill>
              </a:rPr>
              <a:t>, {</a:t>
            </a:r>
            <a:r>
              <a:rPr lang="en-US" sz="1400" dirty="0" err="1" smtClean="0">
                <a:solidFill>
                  <a:srgbClr val="FF0000"/>
                </a:solidFill>
              </a:rPr>
              <a:t>username:uname</a:t>
            </a:r>
            <a:r>
              <a:rPr lang="en-US" sz="1400" dirty="0" smtClean="0">
                <a:solidFill>
                  <a:srgbClr val="FF0000"/>
                </a:solidFill>
              </a:rPr>
              <a:t>}, function (data) {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    $("#</a:t>
            </a:r>
            <a:r>
              <a:rPr lang="en-US" sz="1400" dirty="0" err="1" smtClean="0">
                <a:solidFill>
                  <a:srgbClr val="FF0000"/>
                </a:solidFill>
              </a:rPr>
              <a:t>rData</a:t>
            </a:r>
            <a:r>
              <a:rPr lang="en-US" sz="1400" dirty="0" smtClean="0">
                <a:solidFill>
                  <a:srgbClr val="FF0000"/>
                </a:solidFill>
              </a:rPr>
              <a:t>").html(data);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});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});</a:t>
            </a: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&lt;/script&gt;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&lt;/div&gt;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145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Model :</a:t>
            </a:r>
          </a:p>
          <a:p>
            <a:pPr lvl="1"/>
            <a:r>
              <a:rPr lang="en-US" sz="2400" dirty="0" smtClean="0"/>
              <a:t>Represents Data Source for the entire application. All the persistent data sources are accessed and manipulated using Model </a:t>
            </a:r>
          </a:p>
          <a:p>
            <a:r>
              <a:rPr lang="en-US" sz="2800" dirty="0" smtClean="0"/>
              <a:t>View</a:t>
            </a:r>
          </a:p>
          <a:p>
            <a:pPr lvl="1"/>
            <a:r>
              <a:rPr lang="en-US" sz="2400" dirty="0" smtClean="0"/>
              <a:t>Represents Visualization of Model. </a:t>
            </a:r>
          </a:p>
          <a:p>
            <a:pPr lvl="1"/>
            <a:r>
              <a:rPr lang="en-US" sz="2400" dirty="0" smtClean="0"/>
              <a:t>It is responsible for Generating the UI Output (HTML) for rendering and presenting the business data </a:t>
            </a:r>
          </a:p>
          <a:p>
            <a:pPr lvl="1"/>
            <a:r>
              <a:rPr lang="en-US" sz="2400" dirty="0" smtClean="0"/>
              <a:t>Accepting Input from the User </a:t>
            </a:r>
          </a:p>
          <a:p>
            <a:pPr lvl="1"/>
            <a:r>
              <a:rPr lang="en-US" sz="2400" dirty="0" smtClean="0"/>
              <a:t>Validating the Input </a:t>
            </a:r>
          </a:p>
          <a:p>
            <a:pPr lvl="1"/>
            <a:endParaRPr lang="en-US" dirty="0" smtClean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UI in MVC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@</a:t>
            </a:r>
            <a:r>
              <a:rPr lang="en-US" sz="1400" dirty="0" err="1" smtClean="0">
                <a:solidFill>
                  <a:srgbClr val="FF0000"/>
                </a:solidFill>
              </a:rPr>
              <a:t>Html.TextBox</a:t>
            </a:r>
            <a:r>
              <a:rPr lang="en-US" sz="1400" dirty="0" smtClean="0">
                <a:solidFill>
                  <a:srgbClr val="FF0000"/>
                </a:solidFill>
              </a:rPr>
              <a:t>("dob")</a:t>
            </a: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@section Scripts {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@</a:t>
            </a:r>
            <a:r>
              <a:rPr lang="en-US" sz="1400" dirty="0" err="1" smtClean="0">
                <a:solidFill>
                  <a:srgbClr val="FF0000"/>
                </a:solidFill>
              </a:rPr>
              <a:t>Scripts.Render</a:t>
            </a:r>
            <a:r>
              <a:rPr lang="en-US" sz="1400" dirty="0" smtClean="0">
                <a:solidFill>
                  <a:srgbClr val="FF0000"/>
                </a:solidFill>
              </a:rPr>
              <a:t>("~/bundles/</a:t>
            </a:r>
            <a:r>
              <a:rPr lang="en-US" sz="1400" dirty="0" err="1" smtClean="0">
                <a:solidFill>
                  <a:srgbClr val="FF0000"/>
                </a:solidFill>
              </a:rPr>
              <a:t>jqueryval</a:t>
            </a:r>
            <a:r>
              <a:rPr lang="en-US" sz="1400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@</a:t>
            </a:r>
            <a:r>
              <a:rPr lang="en-US" sz="1400" dirty="0" err="1" smtClean="0">
                <a:solidFill>
                  <a:srgbClr val="FF0000"/>
                </a:solidFill>
              </a:rPr>
              <a:t>Scripts.Render</a:t>
            </a:r>
            <a:r>
              <a:rPr lang="en-US" sz="1400" dirty="0" smtClean="0">
                <a:solidFill>
                  <a:srgbClr val="FF0000"/>
                </a:solidFill>
              </a:rPr>
              <a:t>("~/bundles/</a:t>
            </a:r>
            <a:r>
              <a:rPr lang="en-US" sz="1400" dirty="0" err="1" smtClean="0">
                <a:solidFill>
                  <a:srgbClr val="FF0000"/>
                </a:solidFill>
              </a:rPr>
              <a:t>jqueryui</a:t>
            </a:r>
            <a:r>
              <a:rPr lang="en-US" sz="1400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@</a:t>
            </a:r>
            <a:r>
              <a:rPr lang="en-US" sz="1400" dirty="0" err="1" smtClean="0">
                <a:solidFill>
                  <a:srgbClr val="FF0000"/>
                </a:solidFill>
              </a:rPr>
              <a:t>Styles.Render</a:t>
            </a:r>
            <a:r>
              <a:rPr lang="en-US" sz="1400" dirty="0" smtClean="0">
                <a:solidFill>
                  <a:srgbClr val="FF0000"/>
                </a:solidFill>
              </a:rPr>
              <a:t>("~/Content/themes/base/</a:t>
            </a:r>
            <a:r>
              <a:rPr lang="en-US" sz="1400" dirty="0" err="1" smtClean="0">
                <a:solidFill>
                  <a:srgbClr val="FF0000"/>
                </a:solidFill>
              </a:rPr>
              <a:t>css</a:t>
            </a:r>
            <a:r>
              <a:rPr lang="en-US" sz="1400" dirty="0" smtClean="0">
                <a:solidFill>
                  <a:srgbClr val="FF0000"/>
                </a:solidFill>
              </a:rPr>
              <a:t>")</a:t>
            </a:r>
          </a:p>
          <a:p>
            <a:pPr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&lt;script type="text/</a:t>
            </a:r>
            <a:r>
              <a:rPr lang="en-US" sz="1400" dirty="0" err="1" smtClean="0">
                <a:solidFill>
                  <a:srgbClr val="FF0000"/>
                </a:solidFill>
              </a:rPr>
              <a:t>javascript</a:t>
            </a:r>
            <a:r>
              <a:rPr lang="en-US" sz="1400" dirty="0" smtClean="0">
                <a:solidFill>
                  <a:srgbClr val="FF0000"/>
                </a:solidFill>
              </a:rPr>
              <a:t>"&gt;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$("#dob").</a:t>
            </a:r>
            <a:r>
              <a:rPr lang="en-US" sz="1400" dirty="0" err="1" smtClean="0">
                <a:solidFill>
                  <a:srgbClr val="FF0000"/>
                </a:solidFill>
              </a:rPr>
              <a:t>datepicker</a:t>
            </a:r>
            <a:r>
              <a:rPr lang="en-US" sz="1400" dirty="0" smtClean="0">
                <a:solidFill>
                  <a:srgbClr val="FF0000"/>
                </a:solidFill>
              </a:rPr>
              <a:t>(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{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dateFormat</a:t>
            </a:r>
            <a:r>
              <a:rPr lang="en-US" sz="1400" dirty="0" smtClean="0">
                <a:solidFill>
                  <a:srgbClr val="FF0000"/>
                </a:solidFill>
              </a:rPr>
              <a:t>: “mm/</a:t>
            </a:r>
            <a:r>
              <a:rPr lang="en-US" sz="1400" dirty="0" err="1" smtClean="0">
                <a:solidFill>
                  <a:srgbClr val="FF0000"/>
                </a:solidFill>
              </a:rPr>
              <a:t>dd</a:t>
            </a:r>
            <a:r>
              <a:rPr lang="en-US" sz="1400" dirty="0" smtClean="0">
                <a:solidFill>
                  <a:srgbClr val="FF0000"/>
                </a:solidFill>
              </a:rPr>
              <a:t>/</a:t>
            </a:r>
            <a:r>
              <a:rPr lang="en-US" sz="1400" dirty="0" err="1" smtClean="0">
                <a:solidFill>
                  <a:srgbClr val="FF0000"/>
                </a:solidFill>
              </a:rPr>
              <a:t>yy</a:t>
            </a:r>
            <a:r>
              <a:rPr lang="en-US" sz="1400" dirty="0" smtClean="0">
                <a:solidFill>
                  <a:srgbClr val="FF0000"/>
                </a:solidFill>
              </a:rPr>
              <a:t>",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changeMonth</a:t>
            </a:r>
            <a:r>
              <a:rPr lang="en-US" sz="1400" dirty="0" smtClean="0">
                <a:solidFill>
                  <a:srgbClr val="FF0000"/>
                </a:solidFill>
              </a:rPr>
              <a:t>: true,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    </a:t>
            </a:r>
            <a:r>
              <a:rPr lang="en-US" sz="1400" dirty="0" err="1" smtClean="0">
                <a:solidFill>
                  <a:srgbClr val="FF0000"/>
                </a:solidFill>
              </a:rPr>
              <a:t>changeYear</a:t>
            </a:r>
            <a:r>
              <a:rPr lang="en-US" sz="1400" dirty="0" smtClean="0">
                <a:solidFill>
                  <a:srgbClr val="FF0000"/>
                </a:solidFill>
              </a:rPr>
              <a:t>: true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        });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&lt;/script&gt;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}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Create a Table Called Customers</a:t>
            </a:r>
          </a:p>
          <a:p>
            <a:pPr lvl="2"/>
            <a:r>
              <a:rPr lang="en-US" sz="1800" dirty="0" err="1" smtClean="0">
                <a:solidFill>
                  <a:srgbClr val="FF0000"/>
                </a:solidFill>
              </a:rPr>
              <a:t>CustomerID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CustomerFName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CustomerLName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CustomerAge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CustomerCity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CustomerEmailID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CustomerAddress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Create a Model (Customer) with Validations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DAL ( </a:t>
            </a:r>
            <a:r>
              <a:rPr lang="en-US" sz="1800" dirty="0" err="1" smtClean="0">
                <a:solidFill>
                  <a:srgbClr val="FF0000"/>
                </a:solidFill>
              </a:rPr>
              <a:t>AddCustomer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GetCustomers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CheckEmailID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GetCities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Create a Home Action and View (with Links)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Use Layout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Create Views using Scaffold Template 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Create </a:t>
            </a:r>
          </a:p>
          <a:p>
            <a:pPr lvl="2"/>
            <a:r>
              <a:rPr lang="en-US" sz="2000" dirty="0" err="1" smtClean="0">
                <a:solidFill>
                  <a:srgbClr val="002060"/>
                </a:solidFill>
              </a:rPr>
              <a:t>PlaceOrder</a:t>
            </a:r>
            <a:r>
              <a:rPr lang="en-US" sz="2000" dirty="0" smtClean="0">
                <a:solidFill>
                  <a:srgbClr val="002060"/>
                </a:solidFill>
              </a:rPr>
              <a:t> (Ajax Form)</a:t>
            </a:r>
          </a:p>
          <a:p>
            <a:pPr lvl="3"/>
            <a:r>
              <a:rPr lang="en-US" sz="1800" b="1" dirty="0" err="1" smtClean="0">
                <a:solidFill>
                  <a:srgbClr val="002060"/>
                </a:solidFill>
              </a:rPr>
              <a:t>OrderID</a:t>
            </a:r>
            <a:r>
              <a:rPr lang="en-US" sz="1800" b="1" dirty="0" smtClean="0">
                <a:solidFill>
                  <a:srgbClr val="002060"/>
                </a:solidFill>
              </a:rPr>
              <a:t> , </a:t>
            </a:r>
            <a:r>
              <a:rPr lang="en-US" sz="1800" b="1" dirty="0" err="1" smtClean="0">
                <a:solidFill>
                  <a:srgbClr val="002060"/>
                </a:solidFill>
              </a:rPr>
              <a:t>CustomerID</a:t>
            </a:r>
            <a:r>
              <a:rPr lang="en-US" sz="1800" b="1" dirty="0" smtClean="0">
                <a:solidFill>
                  <a:srgbClr val="002060"/>
                </a:solidFill>
              </a:rPr>
              <a:t> ,</a:t>
            </a:r>
            <a:r>
              <a:rPr lang="en-US" sz="1800" b="1" dirty="0" err="1" smtClean="0">
                <a:solidFill>
                  <a:srgbClr val="002060"/>
                </a:solidFill>
              </a:rPr>
              <a:t>ItemID</a:t>
            </a:r>
            <a:r>
              <a:rPr lang="en-US" sz="1800" b="1" dirty="0" smtClean="0">
                <a:solidFill>
                  <a:srgbClr val="002060"/>
                </a:solidFill>
              </a:rPr>
              <a:t>, </a:t>
            </a:r>
            <a:r>
              <a:rPr lang="en-US" sz="1800" b="1" dirty="0" err="1" smtClean="0">
                <a:solidFill>
                  <a:srgbClr val="002060"/>
                </a:solidFill>
              </a:rPr>
              <a:t>ItemQty</a:t>
            </a:r>
            <a:r>
              <a:rPr lang="en-US" sz="1800" b="1" dirty="0" smtClean="0">
                <a:solidFill>
                  <a:srgbClr val="002060"/>
                </a:solidFill>
              </a:rPr>
              <a:t> , </a:t>
            </a:r>
            <a:r>
              <a:rPr lang="en-US" sz="1800" b="1" dirty="0" err="1" smtClean="0">
                <a:solidFill>
                  <a:srgbClr val="002060"/>
                </a:solidFill>
              </a:rPr>
              <a:t>ItemPrice,Address</a:t>
            </a:r>
            <a:r>
              <a:rPr lang="en-US" sz="1800" b="1" dirty="0" smtClean="0">
                <a:solidFill>
                  <a:srgbClr val="002060"/>
                </a:solidFill>
              </a:rPr>
              <a:t>.</a:t>
            </a:r>
          </a:p>
          <a:p>
            <a:pPr lvl="2"/>
            <a:r>
              <a:rPr lang="en-US" sz="2000" dirty="0" err="1" smtClean="0">
                <a:solidFill>
                  <a:srgbClr val="002060"/>
                </a:solidFill>
              </a:rPr>
              <a:t>FindOrder</a:t>
            </a:r>
            <a:r>
              <a:rPr lang="en-US" sz="2000" dirty="0" smtClean="0">
                <a:solidFill>
                  <a:srgbClr val="002060"/>
                </a:solidFill>
              </a:rPr>
              <a:t> (Ajax Form) returns a Partial View(Model)</a:t>
            </a: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ShowAllCustomers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3"/>
            <a:r>
              <a:rPr lang="en-US" sz="2400" dirty="0" err="1" smtClean="0">
                <a:solidFill>
                  <a:srgbClr val="002060"/>
                </a:solidFill>
              </a:rPr>
              <a:t>ShowOrders</a:t>
            </a:r>
            <a:r>
              <a:rPr lang="en-US" sz="2400" dirty="0" smtClean="0">
                <a:solidFill>
                  <a:srgbClr val="002060"/>
                </a:solidFill>
              </a:rPr>
              <a:t> (Ajax with partial view (Model))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MVC Security  (Forms Based Authentication)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Authorization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&lt;add name="</a:t>
            </a:r>
            <a:r>
              <a:rPr lang="en-US" sz="2000" dirty="0" err="1" smtClean="0">
                <a:solidFill>
                  <a:srgbClr val="FF0000"/>
                </a:solidFill>
              </a:rPr>
              <a:t>MyMembership</a:t>
            </a:r>
            <a:r>
              <a:rPr lang="en-US" sz="2000" dirty="0" smtClean="0">
                <a:solidFill>
                  <a:srgbClr val="FF0000"/>
                </a:solidFill>
              </a:rPr>
              <a:t>" 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type="</a:t>
            </a:r>
            <a:r>
              <a:rPr lang="en-US" sz="2000" dirty="0" err="1" smtClean="0">
                <a:solidFill>
                  <a:srgbClr val="FF0000"/>
                </a:solidFill>
              </a:rPr>
              <a:t>System.Web.Security.SqlMembershipProvider</a:t>
            </a:r>
            <a:r>
              <a:rPr lang="en-US" sz="2000" dirty="0" smtClean="0">
                <a:solidFill>
                  <a:srgbClr val="FF0000"/>
                </a:solidFill>
              </a:rPr>
              <a:t>" 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</a:t>
            </a:r>
            <a:r>
              <a:rPr lang="en-US" sz="2000" dirty="0" err="1" smtClean="0">
                <a:solidFill>
                  <a:srgbClr val="FF0000"/>
                </a:solidFill>
              </a:rPr>
              <a:t>connectionStringName</a:t>
            </a:r>
            <a:r>
              <a:rPr lang="en-US" sz="2000" dirty="0" smtClean="0">
                <a:solidFill>
                  <a:srgbClr val="FF0000"/>
                </a:solidFill>
              </a:rPr>
              <a:t>="</a:t>
            </a:r>
            <a:r>
              <a:rPr lang="en-US" sz="2000" dirty="0" err="1" smtClean="0">
                <a:solidFill>
                  <a:srgbClr val="FF0000"/>
                </a:solidFill>
              </a:rPr>
              <a:t>constr</a:t>
            </a:r>
            <a:r>
              <a:rPr lang="en-US" sz="2000" dirty="0" smtClean="0">
                <a:solidFill>
                  <a:srgbClr val="FF0000"/>
                </a:solidFill>
              </a:rPr>
              <a:t>" </a:t>
            </a:r>
            <a:r>
              <a:rPr lang="en-US" sz="2000" dirty="0" err="1" smtClean="0">
                <a:solidFill>
                  <a:srgbClr val="FF0000"/>
                </a:solidFill>
              </a:rPr>
              <a:t>requiresQuestionAndAnswer</a:t>
            </a:r>
            <a:r>
              <a:rPr lang="en-US" sz="2000" dirty="0" smtClean="0">
                <a:solidFill>
                  <a:srgbClr val="FF0000"/>
                </a:solidFill>
              </a:rPr>
              <a:t>="true" </a:t>
            </a:r>
          </a:p>
          <a:p>
            <a:pPr lvl="2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  </a:t>
            </a:r>
            <a:r>
              <a:rPr lang="en-US" sz="2000" dirty="0" err="1" smtClean="0">
                <a:solidFill>
                  <a:srgbClr val="FF0000"/>
                </a:solidFill>
              </a:rPr>
              <a:t>requiresUniqueEmail</a:t>
            </a:r>
            <a:r>
              <a:rPr lang="en-US" sz="2000" dirty="0" smtClean="0">
                <a:solidFill>
                  <a:srgbClr val="FF0000"/>
                </a:solidFill>
              </a:rPr>
              <a:t>="false"/&gt;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dirty="0" smtClean="0"/>
              <a:t>Filters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ASP.NET MVC Filters are logical codes which are executed either before or after the action called.</a:t>
            </a:r>
          </a:p>
          <a:p>
            <a:pPr lvl="1"/>
            <a:r>
              <a:rPr lang="en-US" sz="2400" dirty="0" smtClean="0"/>
              <a:t>Authorization Filters</a:t>
            </a:r>
          </a:p>
          <a:p>
            <a:pPr lvl="2"/>
            <a:r>
              <a:rPr lang="en-US" sz="2000" dirty="0" smtClean="0"/>
              <a:t>Authorize , </a:t>
            </a:r>
            <a:r>
              <a:rPr lang="en-US" sz="2000" dirty="0" err="1" smtClean="0"/>
              <a:t>RequiresHttps</a:t>
            </a:r>
            <a:endParaRPr lang="en-US" sz="2000" dirty="0" smtClean="0"/>
          </a:p>
          <a:p>
            <a:pPr lvl="1"/>
            <a:r>
              <a:rPr lang="en-US" sz="2400" dirty="0" smtClean="0"/>
              <a:t>Action Filters</a:t>
            </a:r>
          </a:p>
          <a:p>
            <a:pPr lvl="2"/>
            <a:r>
              <a:rPr lang="en-US" sz="2000" dirty="0" smtClean="0"/>
              <a:t>Custom (</a:t>
            </a:r>
            <a:r>
              <a:rPr lang="en-US" sz="2000" dirty="0" err="1" smtClean="0"/>
              <a:t>ActionFilterAttribute</a:t>
            </a:r>
            <a:r>
              <a:rPr lang="en-US" sz="2000" dirty="0" smtClean="0"/>
              <a:t>)</a:t>
            </a:r>
          </a:p>
          <a:p>
            <a:pPr lvl="1"/>
            <a:r>
              <a:rPr lang="en-US" sz="2400" dirty="0" smtClean="0"/>
              <a:t>Result Filters</a:t>
            </a:r>
          </a:p>
          <a:p>
            <a:pPr lvl="2"/>
            <a:r>
              <a:rPr lang="en-US" sz="2000" dirty="0" err="1" smtClean="0"/>
              <a:t>OutputCaching</a:t>
            </a:r>
            <a:endParaRPr lang="en-US" sz="2000" dirty="0" smtClean="0"/>
          </a:p>
          <a:p>
            <a:pPr lvl="1"/>
            <a:r>
              <a:rPr lang="en-US" sz="2400" dirty="0" smtClean="0"/>
              <a:t>Exception Filters</a:t>
            </a:r>
          </a:p>
          <a:p>
            <a:pPr lvl="2"/>
            <a:r>
              <a:rPr lang="en-US" sz="2000" dirty="0" err="1" smtClean="0"/>
              <a:t>HandleError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3600" dirty="0" smtClean="0"/>
              <a:t>Debugging </a:t>
            </a:r>
          </a:p>
          <a:p>
            <a:pPr lvl="1"/>
            <a:r>
              <a:rPr lang="en-US" dirty="0" smtClean="0"/>
              <a:t>Output Windows</a:t>
            </a:r>
          </a:p>
          <a:p>
            <a:pPr lvl="1"/>
            <a:r>
              <a:rPr lang="en-US" smtClean="0"/>
              <a:t>Breakpoints</a:t>
            </a:r>
            <a:endParaRPr lang="en-US" dirty="0" smtClean="0"/>
          </a:p>
          <a:p>
            <a:r>
              <a:rPr lang="en-US" sz="3600" dirty="0" smtClean="0"/>
              <a:t>Event Viewer</a:t>
            </a:r>
          </a:p>
          <a:p>
            <a:pPr lvl="1"/>
            <a:r>
              <a:rPr lang="en-US" dirty="0" smtClean="0"/>
              <a:t>Event Log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ASP.NET MVC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4800600" cy="476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57800" y="1752600"/>
            <a:ext cx="3581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Areas</a:t>
            </a:r>
            <a:r>
              <a:rPr lang="en-US" sz="2400" dirty="0" smtClean="0"/>
              <a:t> provide a way to separate a large MVC Web Application into smaller functional groupings inside MVC Application and each group contains MVC Structure (Ex. Model, View and Controller folders).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Create a Table Called Customers</a:t>
            </a:r>
          </a:p>
          <a:p>
            <a:pPr lvl="2"/>
            <a:r>
              <a:rPr lang="en-US" sz="1800" dirty="0" err="1" smtClean="0">
                <a:solidFill>
                  <a:srgbClr val="FF0000"/>
                </a:solidFill>
              </a:rPr>
              <a:t>CustomerID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CustomerFName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CustomerLName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CustomerAge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CustomerCity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CustomerEmailID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CustomerAddress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Create a Model (Customer) with Validations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DAL ( </a:t>
            </a:r>
            <a:r>
              <a:rPr lang="en-US" sz="1800" dirty="0" err="1" smtClean="0">
                <a:solidFill>
                  <a:srgbClr val="FF0000"/>
                </a:solidFill>
              </a:rPr>
              <a:t>AddCustomer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GetCustomers</a:t>
            </a:r>
            <a:r>
              <a:rPr lang="en-US" sz="1800" dirty="0" smtClean="0">
                <a:solidFill>
                  <a:srgbClr val="FF0000"/>
                </a:solidFill>
              </a:rPr>
              <a:t> , </a:t>
            </a:r>
            <a:r>
              <a:rPr lang="en-US" sz="1800" dirty="0" err="1" smtClean="0">
                <a:solidFill>
                  <a:srgbClr val="FF0000"/>
                </a:solidFill>
              </a:rPr>
              <a:t>CheckEmailID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GetCities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Create a Home Action and View (with Links)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Use Layout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Create Views using Scaffold Template 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Create ,</a:t>
            </a: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PlaceOrder</a:t>
            </a:r>
            <a:r>
              <a:rPr lang="en-US" sz="2000" dirty="0" smtClean="0">
                <a:solidFill>
                  <a:srgbClr val="FF0000"/>
                </a:solidFill>
              </a:rPr>
              <a:t> (Ajax Form)</a:t>
            </a:r>
          </a:p>
          <a:p>
            <a:pPr lvl="2"/>
            <a:r>
              <a:rPr lang="en-US" sz="2000" dirty="0" err="1" smtClean="0">
                <a:solidFill>
                  <a:srgbClr val="FF0000"/>
                </a:solidFill>
              </a:rPr>
              <a:t>ShowAllCustomers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3"/>
            <a:r>
              <a:rPr lang="en-US" sz="2400" dirty="0" err="1" smtClean="0">
                <a:solidFill>
                  <a:srgbClr val="FF0000"/>
                </a:solidFill>
              </a:rPr>
              <a:t>ShowOrders</a:t>
            </a:r>
            <a:r>
              <a:rPr lang="en-US" sz="2400" dirty="0" smtClean="0">
                <a:solidFill>
                  <a:srgbClr val="FF0000"/>
                </a:solidFill>
              </a:rPr>
              <a:t> (Ajax with partial view)</a:t>
            </a:r>
          </a:p>
          <a:p>
            <a:pPr lvl="1"/>
            <a:r>
              <a:rPr lang="en-US" sz="3200" dirty="0" smtClean="0">
                <a:solidFill>
                  <a:srgbClr val="002060"/>
                </a:solidFill>
              </a:rPr>
              <a:t>Implement FBA security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400" dirty="0" smtClean="0"/>
              <a:t>Create a MVC Application for managing Employees (</a:t>
            </a:r>
            <a:r>
              <a:rPr lang="en-US" sz="2400" dirty="0" smtClean="0">
                <a:solidFill>
                  <a:srgbClr val="FF0000"/>
                </a:solidFill>
              </a:rPr>
              <a:t>use Layout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Model : </a:t>
            </a:r>
            <a:r>
              <a:rPr lang="en-US" sz="2000" dirty="0" err="1" smtClean="0"/>
              <a:t>EmployeeModel</a:t>
            </a:r>
            <a:endParaRPr lang="en-US" sz="2000" dirty="0" smtClean="0"/>
          </a:p>
          <a:p>
            <a:pPr lvl="1"/>
            <a:r>
              <a:rPr lang="en-US" sz="2000" dirty="0" smtClean="0"/>
              <a:t>DAL : </a:t>
            </a:r>
            <a:r>
              <a:rPr lang="en-US" sz="2000" dirty="0" err="1" smtClean="0"/>
              <a:t>EmployeeDAL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Controller Name : Employees</a:t>
            </a:r>
          </a:p>
          <a:p>
            <a:pPr lvl="1"/>
            <a:r>
              <a:rPr lang="en-US" sz="2000" dirty="0" smtClean="0"/>
              <a:t>Actions : </a:t>
            </a:r>
            <a:r>
              <a:rPr lang="en-US" sz="2000" dirty="0" err="1" smtClean="0"/>
              <a:t>NewEmployee</a:t>
            </a:r>
            <a:r>
              <a:rPr lang="en-US" sz="2000" dirty="0" smtClean="0"/>
              <a:t> , </a:t>
            </a:r>
            <a:r>
              <a:rPr lang="en-US" sz="2000" dirty="0" err="1" smtClean="0"/>
              <a:t>ShowEmployees</a:t>
            </a:r>
            <a:r>
              <a:rPr lang="en-US" sz="2000" dirty="0" smtClean="0"/>
              <a:t> , </a:t>
            </a:r>
            <a:r>
              <a:rPr lang="en-US" sz="2000" dirty="0" err="1" smtClean="0"/>
              <a:t>GetEmployeeStatus</a:t>
            </a:r>
            <a:r>
              <a:rPr lang="en-US" sz="2000" dirty="0" smtClean="0"/>
              <a:t>  (Ajax), </a:t>
            </a:r>
            <a:r>
              <a:rPr lang="en-US" sz="2000" dirty="0" err="1" smtClean="0"/>
              <a:t>UpdateEmployeeStatus</a:t>
            </a:r>
            <a:r>
              <a:rPr lang="en-US" sz="2000" dirty="0" smtClean="0"/>
              <a:t> (Ajax)</a:t>
            </a:r>
          </a:p>
          <a:p>
            <a:pPr lvl="1"/>
            <a:r>
              <a:rPr lang="en-US" sz="2000" dirty="0" smtClean="0"/>
              <a:t>Implement validations : Client &amp; Remote.</a:t>
            </a:r>
          </a:p>
          <a:p>
            <a:pPr lvl="1"/>
            <a:r>
              <a:rPr lang="en-US" sz="2000" dirty="0" smtClean="0"/>
              <a:t>Table : Employees (</a:t>
            </a:r>
            <a:r>
              <a:rPr lang="en-US" sz="2000" dirty="0" err="1" smtClean="0"/>
              <a:t>EmployeeID</a:t>
            </a:r>
            <a:r>
              <a:rPr lang="en-US" sz="2000" dirty="0" smtClean="0"/>
              <a:t> , </a:t>
            </a:r>
            <a:r>
              <a:rPr lang="en-US" sz="2000" dirty="0" err="1" smtClean="0"/>
              <a:t>EmployeeName</a:t>
            </a:r>
            <a:r>
              <a:rPr lang="en-US" sz="2000" dirty="0" smtClean="0"/>
              <a:t> , </a:t>
            </a:r>
            <a:r>
              <a:rPr lang="en-US" sz="2000" dirty="0" err="1" smtClean="0"/>
              <a:t>EmployeeEmailID</a:t>
            </a:r>
            <a:r>
              <a:rPr lang="en-US" sz="2000" dirty="0" smtClean="0"/>
              <a:t> (R), </a:t>
            </a:r>
            <a:r>
              <a:rPr lang="en-US" sz="2000" dirty="0" err="1" smtClean="0"/>
              <a:t>EmployeeAge</a:t>
            </a:r>
            <a:r>
              <a:rPr lang="en-US" sz="2000" dirty="0" smtClean="0"/>
              <a:t> , </a:t>
            </a:r>
            <a:r>
              <a:rPr lang="en-US" sz="2000" dirty="0" err="1" smtClean="0"/>
              <a:t>EmployeeCity</a:t>
            </a:r>
            <a:r>
              <a:rPr lang="en-US" sz="2000" dirty="0" smtClean="0"/>
              <a:t> , </a:t>
            </a:r>
            <a:r>
              <a:rPr lang="en-US" sz="2000" dirty="0" err="1" smtClean="0"/>
              <a:t>EmployeeContactNo</a:t>
            </a:r>
            <a:r>
              <a:rPr lang="en-US" sz="2000" dirty="0" smtClean="0"/>
              <a:t> (R) ,</a:t>
            </a:r>
            <a:r>
              <a:rPr lang="en-US" sz="2000" dirty="0" err="1" smtClean="0"/>
              <a:t>EmployeePassword</a:t>
            </a:r>
            <a:r>
              <a:rPr lang="en-US" sz="2000" dirty="0" smtClean="0"/>
              <a:t> , </a:t>
            </a:r>
            <a:r>
              <a:rPr lang="en-US" sz="2000" dirty="0" err="1" smtClean="0"/>
              <a:t>ProjectStatus</a:t>
            </a:r>
            <a:r>
              <a:rPr lang="en-US" sz="20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(ORM)</a:t>
            </a:r>
          </a:p>
          <a:p>
            <a:pPr>
              <a:buNone/>
            </a:pPr>
            <a:r>
              <a:rPr lang="en-US" sz="2400" i="1" dirty="0" smtClean="0"/>
              <a:t>	</a:t>
            </a:r>
          </a:p>
          <a:p>
            <a:pPr>
              <a:buNone/>
            </a:pPr>
            <a:r>
              <a:rPr lang="en-US" sz="2400" i="1" dirty="0" smtClean="0"/>
              <a:t>	The Microsoft ADO.NET Entity Framework is an Object/Relational Mapping (ORM) framework that enables developers to work with relational data as domain-specific objects, eliminating the need for most of the data access plumbing code(ADO.NET) that developers usually need to write.</a:t>
            </a: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Entity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Entity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620000" cy="417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146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Controller</a:t>
            </a:r>
          </a:p>
          <a:p>
            <a:pPr lvl="1"/>
            <a:r>
              <a:rPr lang="en-US" sz="2400" smtClean="0"/>
              <a:t>Controller is basically C# class which is inherited by System.MVC.Controller</a:t>
            </a:r>
          </a:p>
          <a:p>
            <a:pPr lvl="1"/>
            <a:r>
              <a:rPr lang="en-US" sz="2400" smtClean="0"/>
              <a:t>Controller handles all the requests.</a:t>
            </a:r>
          </a:p>
          <a:p>
            <a:pPr lvl="1"/>
            <a:r>
              <a:rPr lang="en-US" sz="2400" smtClean="0"/>
              <a:t>Interprets the user request and responds to it. </a:t>
            </a:r>
          </a:p>
          <a:p>
            <a:pPr lvl="1"/>
            <a:r>
              <a:rPr lang="en-US" sz="2400" smtClean="0"/>
              <a:t>Controller contains action method for all type of requests </a:t>
            </a:r>
          </a:p>
          <a:p>
            <a:pPr lvl="1"/>
            <a:r>
              <a:rPr lang="en-US" sz="2400" smtClean="0"/>
              <a:t>Performs CRUD operation on Model as per requirement</a:t>
            </a:r>
          </a:p>
          <a:p>
            <a:pPr lvl="1"/>
            <a:r>
              <a:rPr lang="en-US" sz="2400" smtClean="0"/>
              <a:t>Controller use ViewData or ViewBag for passing data to View (Additional Data)</a:t>
            </a:r>
          </a:p>
          <a:p>
            <a:pPr lvl="1"/>
            <a:endParaRPr lang="en-US" sz="2000" b="1" smtClean="0"/>
          </a:p>
          <a:p>
            <a:pPr lvl="1"/>
            <a:endParaRPr lang="en-US" sz="2000" smtClean="0"/>
          </a:p>
          <a:p>
            <a:pPr lvl="1"/>
            <a:endParaRPr lang="en-US" sz="2000" smtClean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Entity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6172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Model (POCO) :</a:t>
            </a:r>
          </a:p>
          <a:p>
            <a:pPr lvl="1"/>
            <a:r>
              <a:rPr lang="en-US" dirty="0" smtClean="0"/>
              <a:t>Entity model is a set of </a:t>
            </a:r>
            <a:r>
              <a:rPr lang="en-US" dirty="0" err="1" smtClean="0"/>
              <a:t>.Net</a:t>
            </a:r>
            <a:r>
              <a:rPr lang="en-US" dirty="0" smtClean="0"/>
              <a:t> classes which represent Database structure (tables)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Entity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Entity Framework provides three approaches to create an entity model</a:t>
            </a:r>
          </a:p>
          <a:p>
            <a:pPr lvl="1"/>
            <a:r>
              <a:rPr lang="en-US" dirty="0" smtClean="0"/>
              <a:t>Code First</a:t>
            </a:r>
          </a:p>
          <a:p>
            <a:pPr lvl="1"/>
            <a:r>
              <a:rPr lang="en-US" dirty="0" smtClean="0"/>
              <a:t>Model First (</a:t>
            </a:r>
            <a:r>
              <a:rPr lang="en-US" dirty="0" err="1" smtClean="0"/>
              <a:t>edmx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Database First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Entity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Entity 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543800" cy="459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Entity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0"/>
            <a:ext cx="7696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</a:t>
            </a:r>
          </a:p>
          <a:p>
            <a:pPr lvl="1"/>
            <a:r>
              <a:rPr lang="en-US" dirty="0" smtClean="0"/>
              <a:t>CRUD Operations</a:t>
            </a:r>
          </a:p>
          <a:p>
            <a:pPr lvl="2"/>
            <a:r>
              <a:rPr lang="en-US" dirty="0" smtClean="0"/>
              <a:t>Create</a:t>
            </a:r>
          </a:p>
          <a:p>
            <a:pPr lvl="2"/>
            <a:r>
              <a:rPr lang="en-US" dirty="0" smtClean="0"/>
              <a:t>Read</a:t>
            </a:r>
          </a:p>
          <a:p>
            <a:pPr lvl="2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Entity Framework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sz="4000" dirty="0" smtClean="0">
                <a:solidFill>
                  <a:srgbClr val="FF0000"/>
                </a:solidFill>
              </a:rPr>
              <a:t>LINQ</a:t>
            </a:r>
          </a:p>
          <a:p>
            <a:pPr>
              <a:buNone/>
              <a:defRPr/>
            </a:pPr>
            <a:r>
              <a:rPr lang="en-US" sz="4000" dirty="0" smtClean="0">
                <a:solidFill>
                  <a:srgbClr val="FF0000"/>
                </a:solidFill>
              </a:rPr>
              <a:t>L</a:t>
            </a:r>
            <a:r>
              <a:rPr lang="en-US" sz="4000" dirty="0" smtClean="0"/>
              <a:t>anguage </a:t>
            </a:r>
            <a:r>
              <a:rPr lang="en-US" sz="4000" dirty="0" err="1" smtClean="0">
                <a:solidFill>
                  <a:srgbClr val="FF0000"/>
                </a:solidFill>
              </a:rPr>
              <a:t>IN</a:t>
            </a:r>
            <a:r>
              <a:rPr lang="en-US" sz="4000" dirty="0" err="1" smtClean="0"/>
              <a:t>tegrated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>Q</a:t>
            </a:r>
            <a:r>
              <a:rPr lang="en-US" sz="4000" dirty="0" smtClean="0"/>
              <a:t>uery</a:t>
            </a:r>
          </a:p>
          <a:p>
            <a:pPr>
              <a:defRPr/>
            </a:pPr>
            <a:endParaRPr lang="en-US" sz="1800" dirty="0" smtClean="0"/>
          </a:p>
          <a:p>
            <a:pPr>
              <a:buNone/>
              <a:defRPr/>
            </a:pPr>
            <a:r>
              <a:rPr lang="en-US" sz="1800" dirty="0" smtClean="0">
                <a:solidFill>
                  <a:schemeClr val="tx1">
                    <a:lumMod val="85000"/>
                  </a:schemeClr>
                </a:solidFill>
              </a:rPr>
              <a:t>Uniform Programming Model for any kind of data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  <a:latin typeface="Baskerville Old Face" pitchFamily="18" charset="0"/>
              </a:rPr>
              <a:t>LINQ</a:t>
            </a:r>
            <a:endParaRPr lang="en-US" i="1" dirty="0">
              <a:latin typeface="Baskerville Old Face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 sz="quarter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LINQ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610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Consider simple Query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</a:rPr>
              <a:t>var</a:t>
            </a:r>
            <a:r>
              <a:rPr lang="en-US" dirty="0">
                <a:latin typeface="+mn-lt"/>
              </a:rPr>
              <a:t> query =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from </a:t>
            </a:r>
            <a:r>
              <a:rPr lang="en-US" dirty="0" smtClean="0"/>
              <a:t>row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in </a:t>
            </a:r>
            <a:r>
              <a:rPr lang="en-US" dirty="0" err="1" smtClean="0">
                <a:latin typeface="+mn-lt"/>
              </a:rPr>
              <a:t>db.Customers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where </a:t>
            </a:r>
            <a:r>
              <a:rPr lang="en-US" dirty="0" err="1" smtClean="0"/>
              <a:t>row</a:t>
            </a:r>
            <a:r>
              <a:rPr lang="en-US" dirty="0" err="1" smtClean="0">
                <a:latin typeface="+mn-lt"/>
              </a:rPr>
              <a:t>.Country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== </a:t>
            </a:r>
            <a:r>
              <a:rPr lang="en-US" dirty="0" smtClean="0">
                <a:latin typeface="+mn-lt"/>
              </a:rPr>
              <a:t>“India" </a:t>
            </a: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select </a:t>
            </a:r>
            <a:r>
              <a:rPr lang="en-US" dirty="0" smtClean="0"/>
              <a:t>row</a:t>
            </a:r>
            <a:r>
              <a:rPr lang="en-US" dirty="0" smtClean="0">
                <a:latin typeface="+mn-lt"/>
              </a:rPr>
              <a:t>;</a:t>
            </a: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+mn-lt"/>
              </a:rPr>
              <a:t>foreach</a:t>
            </a:r>
            <a:r>
              <a:rPr lang="en-US" dirty="0">
                <a:latin typeface="+mn-lt"/>
              </a:rPr>
              <a:t> ( </a:t>
            </a:r>
            <a:r>
              <a:rPr lang="en-US" dirty="0" smtClean="0">
                <a:latin typeface="+mn-lt"/>
              </a:rPr>
              <a:t>Customer c </a:t>
            </a:r>
            <a:r>
              <a:rPr lang="en-US" dirty="0">
                <a:latin typeface="+mn-lt"/>
              </a:rPr>
              <a:t>in query 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{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latin typeface="+mn-lt"/>
              </a:rPr>
              <a:t>Console.WriteLine</a:t>
            </a:r>
            <a:r>
              <a:rPr lang="en-US" dirty="0">
                <a:latin typeface="+mn-lt"/>
              </a:rPr>
              <a:t>( </a:t>
            </a:r>
            <a:r>
              <a:rPr lang="en-US" dirty="0" smtClean="0">
                <a:latin typeface="+mn-lt"/>
              </a:rPr>
              <a:t>c.name+” “ +</a:t>
            </a:r>
            <a:r>
              <a:rPr lang="en-US" dirty="0" err="1" smtClean="0">
                <a:latin typeface="+mn-lt"/>
              </a:rPr>
              <a:t>c.city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2286000"/>
            <a:ext cx="2909888" cy="1477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is Customers?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SQL database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DataSet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An array of objects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.NET Collection</a:t>
            </a: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i="1" dirty="0" smtClean="0">
                <a:solidFill>
                  <a:schemeClr val="bg1"/>
                </a:solidFill>
                <a:latin typeface="Baskerville Old Face" pitchFamily="18" charset="0"/>
              </a:rPr>
              <a:t>LINQ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Top </a:t>
            </a:r>
          </a:p>
          <a:p>
            <a:pPr lvl="1"/>
            <a:r>
              <a:rPr lang="en-US" dirty="0" smtClean="0"/>
              <a:t>Order By</a:t>
            </a:r>
          </a:p>
          <a:p>
            <a:pPr lvl="1"/>
            <a:r>
              <a:rPr lang="en-US" dirty="0" smtClean="0"/>
              <a:t>Group By</a:t>
            </a:r>
          </a:p>
          <a:p>
            <a:pPr lvl="1"/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  <a:latin typeface="Baskerville Old Face" pitchFamily="18" charset="0"/>
              </a:rPr>
              <a:t>LINQ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Entity framework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 Framework with LINQ (</a:t>
            </a:r>
            <a:r>
              <a:rPr lang="en-US" dirty="0" smtClean="0">
                <a:solidFill>
                  <a:srgbClr val="FF0000"/>
                </a:solidFill>
              </a:rPr>
              <a:t>Demo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Generate Entities (Database First Approach)</a:t>
            </a:r>
          </a:p>
          <a:p>
            <a:pPr lvl="1"/>
            <a:r>
              <a:rPr lang="en-US" dirty="0" smtClean="0"/>
              <a:t>CRUD Operations (Customers , Orders)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ASP.NET MVC</a:t>
            </a:r>
            <a:endParaRPr lang="en-IN" dirty="0"/>
          </a:p>
        </p:txBody>
      </p:sp>
      <p:sp>
        <p:nvSpPr>
          <p:cNvPr id="152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IN" dirty="0" smtClean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 smtClean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en-IN" dirty="0" smtClean="0"/>
              <a:t>		ASP.NET Request - Response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399"/>
            <a:ext cx="8001000" cy="396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Entity framework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399"/>
          </a:xfrm>
        </p:spPr>
        <p:txBody>
          <a:bodyPr/>
          <a:lstStyle/>
          <a:p>
            <a:r>
              <a:rPr lang="en-US" dirty="0" smtClean="0"/>
              <a:t>Entity Framework </a:t>
            </a:r>
          </a:p>
          <a:p>
            <a:pPr lvl="1"/>
            <a:r>
              <a:rPr lang="en-US" dirty="0" err="1" smtClean="0"/>
              <a:t>SqlQuery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var</a:t>
            </a:r>
            <a:r>
              <a:rPr lang="en-US" sz="2400" dirty="0" smtClean="0">
                <a:solidFill>
                  <a:srgbClr val="FF0000"/>
                </a:solidFill>
              </a:rPr>
              <a:t> data= </a:t>
            </a:r>
            <a:r>
              <a:rPr lang="en-US" sz="2400" dirty="0" err="1" smtClean="0">
                <a:solidFill>
                  <a:srgbClr val="FF0000"/>
                </a:solidFill>
              </a:rPr>
              <a:t>dc.Customers.SqlQuery</a:t>
            </a:r>
            <a:r>
              <a:rPr lang="en-US" sz="2400" dirty="0" smtClean="0">
                <a:solidFill>
                  <a:srgbClr val="FF0000"/>
                </a:solidFill>
              </a:rPr>
              <a:t>("Select * from Customers where </a:t>
            </a:r>
            <a:r>
              <a:rPr lang="en-US" sz="2400" dirty="0" err="1" smtClean="0">
                <a:solidFill>
                  <a:srgbClr val="FF0000"/>
                </a:solidFill>
              </a:rPr>
              <a:t>CustomerName</a:t>
            </a:r>
            <a:r>
              <a:rPr lang="en-US" sz="2400" dirty="0" smtClean="0">
                <a:solidFill>
                  <a:srgbClr val="FF0000"/>
                </a:solidFill>
              </a:rPr>
              <a:t>=@p0 and </a:t>
            </a:r>
            <a:r>
              <a:rPr lang="en-US" sz="2400" dirty="0" err="1" smtClean="0">
                <a:solidFill>
                  <a:srgbClr val="FF0000"/>
                </a:solidFill>
              </a:rPr>
              <a:t>CustomerCity</a:t>
            </a:r>
            <a:r>
              <a:rPr lang="en-US" sz="2400" dirty="0" smtClean="0">
                <a:solidFill>
                  <a:srgbClr val="FF0000"/>
                </a:solidFill>
              </a:rPr>
              <a:t>=@p1","A","Chn").</a:t>
            </a:r>
            <a:r>
              <a:rPr lang="en-US" sz="2400" dirty="0" err="1" smtClean="0">
                <a:solidFill>
                  <a:srgbClr val="FF0000"/>
                </a:solidFill>
              </a:rPr>
              <a:t>ToList</a:t>
            </a:r>
            <a:r>
              <a:rPr lang="en-US" sz="2400" dirty="0" smtClean="0">
                <a:solidFill>
                  <a:srgbClr val="FF0000"/>
                </a:solidFill>
              </a:rPr>
              <a:t>();</a:t>
            </a:r>
          </a:p>
          <a:p>
            <a:pPr lvl="1"/>
            <a:r>
              <a:rPr lang="en-IN" sz="2400" dirty="0" err="1" smtClean="0"/>
              <a:t>ExecuteSqlCommand</a:t>
            </a:r>
            <a:endParaRPr lang="en-IN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= </a:t>
            </a:r>
            <a:r>
              <a:rPr lang="en-US" sz="2000" dirty="0" err="1" smtClean="0">
                <a:solidFill>
                  <a:srgbClr val="FF0000"/>
                </a:solidFill>
              </a:rPr>
              <a:t>dc.Database.ExecuteSqlCommand</a:t>
            </a:r>
            <a:r>
              <a:rPr lang="en-US" sz="2000" dirty="0" smtClean="0">
                <a:solidFill>
                  <a:srgbClr val="FF0000"/>
                </a:solidFill>
              </a:rPr>
              <a:t>("Update Customers set </a:t>
            </a:r>
            <a:r>
              <a:rPr lang="en-US" sz="2000" dirty="0" err="1" smtClean="0">
                <a:solidFill>
                  <a:srgbClr val="FF0000"/>
                </a:solidFill>
              </a:rPr>
              <a:t>CustomerName</a:t>
            </a:r>
            <a:r>
              <a:rPr lang="en-US" sz="2000" dirty="0" smtClean="0">
                <a:solidFill>
                  <a:srgbClr val="FF0000"/>
                </a:solidFill>
              </a:rPr>
              <a:t>=@p0 where </a:t>
            </a:r>
            <a:r>
              <a:rPr lang="en-US" sz="2000" dirty="0" err="1" smtClean="0">
                <a:solidFill>
                  <a:srgbClr val="FF0000"/>
                </a:solidFill>
              </a:rPr>
              <a:t>CustomerID</a:t>
            </a:r>
            <a:r>
              <a:rPr lang="en-US" sz="2000" dirty="0" smtClean="0">
                <a:solidFill>
                  <a:srgbClr val="FF0000"/>
                </a:solidFill>
              </a:rPr>
              <a:t>=@p1", "ABC", "1005");</a:t>
            </a:r>
          </a:p>
          <a:p>
            <a:pPr lvl="1"/>
            <a:r>
              <a:rPr lang="en-US" sz="2400" dirty="0" err="1" smtClean="0"/>
              <a:t>SqlQuery</a:t>
            </a:r>
            <a:endParaRPr lang="en-US" sz="2400" dirty="0" smtClean="0"/>
          </a:p>
          <a:p>
            <a:pPr lvl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var</a:t>
            </a:r>
            <a:r>
              <a:rPr lang="en-US" sz="2000" dirty="0" smtClean="0">
                <a:solidFill>
                  <a:srgbClr val="FF0000"/>
                </a:solidFill>
              </a:rPr>
              <a:t> data = </a:t>
            </a:r>
            <a:r>
              <a:rPr lang="en-US" sz="2000" dirty="0" err="1" smtClean="0">
                <a:solidFill>
                  <a:srgbClr val="FF0000"/>
                </a:solidFill>
              </a:rPr>
              <a:t>dc.Database.SqlQuery</a:t>
            </a:r>
            <a:r>
              <a:rPr lang="en-US" sz="2000" dirty="0" smtClean="0">
                <a:solidFill>
                  <a:srgbClr val="FF0000"/>
                </a:solidFill>
              </a:rPr>
              <a:t>&lt;</a:t>
            </a:r>
            <a:r>
              <a:rPr lang="en-US" sz="2000" dirty="0" err="1" smtClean="0">
                <a:solidFill>
                  <a:srgbClr val="FF0000"/>
                </a:solidFill>
              </a:rPr>
              <a:t>Cust</a:t>
            </a:r>
            <a:r>
              <a:rPr lang="en-US" sz="2000" dirty="0" smtClean="0">
                <a:solidFill>
                  <a:srgbClr val="FF0000"/>
                </a:solidFill>
              </a:rPr>
              <a:t>&gt;("Select </a:t>
            </a:r>
            <a:r>
              <a:rPr lang="en-US" sz="2000" dirty="0" err="1" smtClean="0">
                <a:solidFill>
                  <a:srgbClr val="FF0000"/>
                </a:solidFill>
              </a:rPr>
              <a:t>CustomerID,CustomerName</a:t>
            </a:r>
            <a:r>
              <a:rPr lang="en-US" sz="2000" dirty="0" smtClean="0">
                <a:solidFill>
                  <a:srgbClr val="FF0000"/>
                </a:solidFill>
              </a:rPr>
              <a:t> from Customers where </a:t>
            </a:r>
            <a:r>
              <a:rPr lang="en-US" sz="2000" dirty="0" err="1" smtClean="0">
                <a:solidFill>
                  <a:srgbClr val="FF0000"/>
                </a:solidFill>
              </a:rPr>
              <a:t>CustomerCity</a:t>
            </a:r>
            <a:r>
              <a:rPr lang="en-US" sz="2000" dirty="0" smtClean="0">
                <a:solidFill>
                  <a:srgbClr val="FF0000"/>
                </a:solidFill>
              </a:rPr>
              <a:t>=@p0", "</a:t>
            </a:r>
            <a:r>
              <a:rPr lang="en-US" sz="2000" dirty="0" err="1" smtClean="0">
                <a:solidFill>
                  <a:srgbClr val="FF0000"/>
                </a:solidFill>
              </a:rPr>
              <a:t>Chn</a:t>
            </a:r>
            <a:r>
              <a:rPr lang="en-US" sz="2000" dirty="0" smtClean="0">
                <a:solidFill>
                  <a:srgbClr val="FF0000"/>
                </a:solidFill>
              </a:rPr>
              <a:t>").</a:t>
            </a:r>
            <a:r>
              <a:rPr lang="en-US" sz="2000" dirty="0" err="1" smtClean="0">
                <a:solidFill>
                  <a:srgbClr val="FF0000"/>
                </a:solidFill>
              </a:rPr>
              <a:t>ToList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Create a </a:t>
            </a:r>
            <a:r>
              <a:rPr lang="en-US" sz="2800" dirty="0" smtClean="0"/>
              <a:t>Windows Application </a:t>
            </a:r>
            <a:r>
              <a:rPr lang="en-US" sz="2800" dirty="0" smtClean="0"/>
              <a:t>for managing products</a:t>
            </a:r>
          </a:p>
          <a:p>
            <a:pPr lvl="1"/>
            <a:r>
              <a:rPr lang="en-US" sz="2400" dirty="0" smtClean="0"/>
              <a:t>Product </a:t>
            </a:r>
            <a:r>
              <a:rPr lang="en-US" sz="2400" dirty="0" smtClean="0"/>
              <a:t>Table : </a:t>
            </a:r>
            <a:r>
              <a:rPr lang="en-US" sz="2400" dirty="0" err="1" smtClean="0"/>
              <a:t>ProductID</a:t>
            </a:r>
            <a:r>
              <a:rPr lang="en-US" sz="2400" dirty="0" smtClean="0"/>
              <a:t> , </a:t>
            </a:r>
            <a:r>
              <a:rPr lang="en-US" sz="2400" dirty="0" err="1" smtClean="0"/>
              <a:t>ProductName</a:t>
            </a:r>
            <a:r>
              <a:rPr lang="en-US" sz="2400" dirty="0" smtClean="0"/>
              <a:t> , </a:t>
            </a:r>
            <a:r>
              <a:rPr lang="en-US" sz="2400" dirty="0" err="1" smtClean="0"/>
              <a:t>ProductPrice</a:t>
            </a:r>
            <a:r>
              <a:rPr lang="en-US" sz="2400" dirty="0" smtClean="0"/>
              <a:t>, </a:t>
            </a:r>
            <a:r>
              <a:rPr lang="en-US" sz="2400" dirty="0" err="1" smtClean="0"/>
              <a:t>ProductDescription</a:t>
            </a:r>
            <a:r>
              <a:rPr lang="en-US" sz="2400" dirty="0" smtClean="0"/>
              <a:t> , </a:t>
            </a:r>
            <a:r>
              <a:rPr lang="en-US" sz="2400" dirty="0" err="1" smtClean="0"/>
              <a:t>ProductCategory</a:t>
            </a:r>
            <a:endParaRPr lang="en-US" sz="2400" dirty="0" smtClean="0"/>
          </a:p>
          <a:p>
            <a:pPr lvl="1"/>
            <a:r>
              <a:rPr lang="en-US" sz="2400" dirty="0" smtClean="0"/>
              <a:t>Add Product</a:t>
            </a:r>
          </a:p>
          <a:p>
            <a:pPr lvl="1"/>
            <a:r>
              <a:rPr lang="en-US" sz="2400" dirty="0" err="1" smtClean="0"/>
              <a:t>GetProducts</a:t>
            </a:r>
            <a:endParaRPr lang="en-US" sz="2400" dirty="0" smtClean="0"/>
          </a:p>
          <a:p>
            <a:pPr lvl="1"/>
            <a:r>
              <a:rPr lang="en-US" sz="2400" dirty="0" err="1" smtClean="0"/>
              <a:t>FindProducts</a:t>
            </a:r>
            <a:r>
              <a:rPr lang="en-US" sz="2400" dirty="0" smtClean="0"/>
              <a:t> (</a:t>
            </a:r>
            <a:r>
              <a:rPr lang="en-US" sz="2400" dirty="0" err="1" smtClean="0"/>
              <a:t>ProductCategory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SearchProduct</a:t>
            </a:r>
            <a:r>
              <a:rPr lang="en-US" sz="2400" dirty="0" smtClean="0"/>
              <a:t> (</a:t>
            </a:r>
            <a:r>
              <a:rPr lang="en-US" sz="2400" dirty="0" err="1" smtClean="0"/>
              <a:t>ProductID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en-US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dirty="0" smtClean="0"/>
              <a:t>	ASP.NET MVC Request - Response</a:t>
            </a:r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5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ASP.NET MVC</a:t>
            </a:r>
            <a:endParaRPr lang="en-IN" dirty="0"/>
          </a:p>
        </p:txBody>
      </p:sp>
      <p:sp>
        <p:nvSpPr>
          <p:cNvPr id="149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  Features of ASP.NET MVC </a:t>
            </a:r>
          </a:p>
          <a:p>
            <a:pPr lvl="1"/>
            <a:r>
              <a:rPr lang="en-US" sz="2400" dirty="0" smtClean="0"/>
              <a:t>Easy way of managing complexity by dividing an application into the model , the view and the controller. (</a:t>
            </a:r>
            <a:r>
              <a:rPr lang="en-US" sz="2400" dirty="0" smtClean="0">
                <a:solidFill>
                  <a:srgbClr val="FF0000"/>
                </a:solidFill>
              </a:rPr>
              <a:t>Separation of Code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 err="1" smtClean="0"/>
              <a:t>ViewState</a:t>
            </a:r>
            <a:r>
              <a:rPr lang="en-US" sz="2400" dirty="0" smtClean="0"/>
              <a:t> and No </a:t>
            </a:r>
            <a:r>
              <a:rPr lang="en-US" sz="2400" dirty="0" err="1" smtClean="0"/>
              <a:t>PostBack</a:t>
            </a:r>
            <a:endParaRPr lang="en-US" sz="2400" dirty="0" smtClean="0"/>
          </a:p>
          <a:p>
            <a:pPr lvl="1"/>
            <a:r>
              <a:rPr lang="en-US" sz="2400" dirty="0" smtClean="0"/>
              <a:t>No Page Life Cycle </a:t>
            </a:r>
          </a:p>
          <a:p>
            <a:pPr lvl="1"/>
            <a:r>
              <a:rPr lang="en-US" sz="2400" dirty="0" smtClean="0"/>
              <a:t>High Speed Web Sites</a:t>
            </a:r>
          </a:p>
          <a:p>
            <a:pPr lvl="1"/>
            <a:r>
              <a:rPr lang="en-US" sz="2400" dirty="0" smtClean="0"/>
              <a:t>Enable full control over the rendered HTML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Rest</a:t>
            </a:r>
            <a:r>
              <a:rPr lang="en-US" sz="2400" dirty="0" smtClean="0"/>
              <a:t> enable URL for high performance</a:t>
            </a:r>
          </a:p>
          <a:p>
            <a:pPr lvl="1"/>
            <a:r>
              <a:rPr lang="en-US" sz="2400" dirty="0" smtClean="0"/>
              <a:t>Support for third party view engine (razor)</a:t>
            </a:r>
          </a:p>
          <a:p>
            <a:pPr lvl="1"/>
            <a:endParaRPr lang="en-IN" sz="4000" dirty="0" smtClean="0"/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ASP.NET MVC</a:t>
            </a:r>
            <a:endParaRPr lang="en-US" dirty="0"/>
          </a:p>
        </p:txBody>
      </p:sp>
      <p:sp>
        <p:nvSpPr>
          <p:cNvPr id="178179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181600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Views</a:t>
            </a:r>
          </a:p>
          <a:p>
            <a:pPr lvl="1">
              <a:defRPr/>
            </a:pPr>
            <a:r>
              <a:rPr lang="en-US" dirty="0" smtClean="0"/>
              <a:t>ASPX View</a:t>
            </a:r>
          </a:p>
          <a:p>
            <a:pPr lvl="1">
              <a:defRPr/>
            </a:pPr>
            <a:r>
              <a:rPr lang="en-US" dirty="0" smtClean="0"/>
              <a:t>Razor View (MVC 3.0)</a:t>
            </a:r>
          </a:p>
          <a:p>
            <a:pPr lvl="2">
              <a:defRPr/>
            </a:pPr>
            <a:r>
              <a:rPr lang="en-US" dirty="0" smtClean="0"/>
              <a:t>HTML Helper Methods</a:t>
            </a:r>
          </a:p>
          <a:p>
            <a:pPr lvl="2">
              <a:buNone/>
              <a:defRPr/>
            </a:pPr>
            <a:endParaRPr lang="en-US" dirty="0" smtClean="0"/>
          </a:p>
          <a:p>
            <a:pPr lvl="2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@</a:t>
            </a:r>
            <a:r>
              <a:rPr lang="en-US" dirty="0" err="1" smtClean="0">
                <a:solidFill>
                  <a:srgbClr val="FF0000"/>
                </a:solidFill>
              </a:rPr>
              <a:t>Html.TextBox</a:t>
            </a:r>
            <a:r>
              <a:rPr lang="en-US" dirty="0" smtClean="0">
                <a:solidFill>
                  <a:srgbClr val="FF0000"/>
                </a:solidFill>
              </a:rPr>
              <a:t>("Code", "E101", new {@style="width:300px; font-size:30px;color:red" })</a:t>
            </a:r>
          </a:p>
        </p:txBody>
      </p:sp>
      <p:sp>
        <p:nvSpPr>
          <p:cNvPr id="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0" y="6400800"/>
            <a:ext cx="1295400" cy="457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2597</Template>
  <TotalTime>9577</TotalTime>
  <Words>1524</Words>
  <Application>Microsoft Office PowerPoint</Application>
  <PresentationFormat>On-screen Show (4:3)</PresentationFormat>
  <Paragraphs>453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Diseño predeterminado</vt:lpstr>
      <vt:lpstr>Custom Design</vt:lpstr>
      <vt:lpstr>1_Custom Design</vt:lpstr>
      <vt:lpstr>Slide 1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Assignment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Assignment</vt:lpstr>
      <vt:lpstr>ASP.NET MVC</vt:lpstr>
      <vt:lpstr>ASP.NET MVC</vt:lpstr>
      <vt:lpstr>ASP.NET MVC</vt:lpstr>
      <vt:lpstr>ASP.NET MVC</vt:lpstr>
      <vt:lpstr>Assignment</vt:lpstr>
      <vt:lpstr>ASP.NET MVC</vt:lpstr>
      <vt:lpstr>Ajax</vt:lpstr>
      <vt:lpstr>Ajax</vt:lpstr>
      <vt:lpstr>Ajax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ASP.NET MVC</vt:lpstr>
      <vt:lpstr>Assignment</vt:lpstr>
      <vt:lpstr>ASP.NET MVC</vt:lpstr>
      <vt:lpstr>ASP.NET MVC</vt:lpstr>
      <vt:lpstr>ASP.NET MVC</vt:lpstr>
      <vt:lpstr>ASP.NET MVC</vt:lpstr>
      <vt:lpstr>Assignment</vt:lpstr>
      <vt:lpstr>Assignment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Entity Framework</vt:lpstr>
      <vt:lpstr>LINQ</vt:lpstr>
      <vt:lpstr>LINQ</vt:lpstr>
      <vt:lpstr>LINQ</vt:lpstr>
      <vt:lpstr>Entity framework</vt:lpstr>
      <vt:lpstr>Entity framework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sooraj</dc:creator>
  <cp:lastModifiedBy>sooraj</cp:lastModifiedBy>
  <cp:revision>248</cp:revision>
  <dcterms:created xsi:type="dcterms:W3CDTF">2016-01-16T19:18:54Z</dcterms:created>
  <dcterms:modified xsi:type="dcterms:W3CDTF">2017-02-23T11:35:53Z</dcterms:modified>
</cp:coreProperties>
</file>