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85319" autoAdjust="0"/>
  </p:normalViewPr>
  <p:slideViewPr>
    <p:cSldViewPr>
      <p:cViewPr varScale="1">
        <p:scale>
          <a:sx n="55" d="100"/>
          <a:sy n="55" d="100"/>
        </p:scale>
        <p:origin x="1096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52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46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959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6171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Employee Performance Appraisal in Excel</a:t>
            </a:r>
            <a:r>
              <a:rPr lang="en-US" sz="36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466725" y="2883934"/>
            <a:ext cx="990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SAJITHA FARHANA V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 122201946 asunm135122/cp/66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DEPARTMENT:COMMERCE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 CHEVALIER T THOMAS ELIZABETH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EFDE90-3659-6532-36CC-A74533EFE2C0}"/>
              </a:ext>
            </a:extLst>
          </p:cNvPr>
          <p:cNvSpPr txBox="1"/>
          <p:nvPr/>
        </p:nvSpPr>
        <p:spPr>
          <a:xfrm>
            <a:off x="533400" y="152400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latin typeface="Century" panose="02040604050505020304" pitchFamily="18" charset="0"/>
              </a:rPr>
              <a:t>STEP 1 : </a:t>
            </a:r>
            <a:r>
              <a:rPr lang="en-GB" sz="2400" b="1" dirty="0">
                <a:latin typeface="Century" panose="02040604050505020304" pitchFamily="18" charset="0"/>
              </a:rPr>
              <a:t>Data Feature Selection -Employee Id, First name, Last name, Gender, Performance, Credit Rating Performance</a:t>
            </a:r>
          </a:p>
          <a:p>
            <a:pPr algn="just"/>
            <a:endParaRPr lang="en-IN" sz="2400" b="1" dirty="0">
              <a:latin typeface="Century" panose="02040604050505020304" pitchFamily="18" charset="0"/>
            </a:endParaRPr>
          </a:p>
          <a:p>
            <a:pPr algn="just"/>
            <a:r>
              <a:rPr lang="en-IN" sz="2400" b="1" dirty="0">
                <a:latin typeface="Century" panose="02040604050505020304" pitchFamily="18" charset="0"/>
              </a:rPr>
              <a:t>STEP 2 : </a:t>
            </a:r>
            <a:r>
              <a:rPr lang="en-GB" sz="2400" b="1" dirty="0">
                <a:latin typeface="Century" panose="02040604050505020304" pitchFamily="18" charset="0"/>
              </a:rPr>
              <a:t>Data cleaning: Performance category computation using formula: Select all the cells from A1 to F13</a:t>
            </a:r>
            <a:endParaRPr lang="en-IN" sz="2400" b="1" dirty="0">
              <a:latin typeface="Century" panose="02040604050505020304" pitchFamily="18" charset="0"/>
            </a:endParaRPr>
          </a:p>
          <a:p>
            <a:pPr algn="just"/>
            <a:endParaRPr lang="en-IN" sz="2400" b="1" dirty="0">
              <a:latin typeface="Century" panose="02040604050505020304" pitchFamily="18" charset="0"/>
            </a:endParaRPr>
          </a:p>
          <a:p>
            <a:pPr algn="just"/>
            <a:r>
              <a:rPr lang="en-IN" sz="2400" b="1" dirty="0">
                <a:latin typeface="Century" panose="02040604050505020304" pitchFamily="18" charset="0"/>
              </a:rPr>
              <a:t>STEP 3 : </a:t>
            </a:r>
            <a:r>
              <a:rPr lang="en-GB" sz="2400" b="1" dirty="0">
                <a:latin typeface="Century" panose="02040604050505020304" pitchFamily="18" charset="0"/>
              </a:rPr>
              <a:t>Performances Summary Insert -Recommended charts Select Pie chart, bar graph, line graph</a:t>
            </a:r>
            <a:endParaRPr lang="en-IN" sz="2400" b="1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4DB58F-E029-4761-3B0D-515E91CD9DBE}"/>
              </a:ext>
            </a:extLst>
          </p:cNvPr>
          <p:cNvSpPr txBox="1"/>
          <p:nvPr/>
        </p:nvSpPr>
        <p:spPr>
          <a:xfrm>
            <a:off x="609600" y="1397674"/>
            <a:ext cx="884872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>
                <a:latin typeface="Century" panose="02040604050505020304" pitchFamily="18" charset="0"/>
              </a:rPr>
              <a:t>STEP 4 : SLICER FOR EMPLOYEE TYPE  </a:t>
            </a:r>
          </a:p>
          <a:p>
            <a:pPr algn="just"/>
            <a:endParaRPr lang="en-IN" sz="2000" b="1" dirty="0">
              <a:latin typeface="Century" panose="02040604050505020304" pitchFamily="18" charset="0"/>
            </a:endParaRPr>
          </a:p>
          <a:p>
            <a:pPr algn="just"/>
            <a:r>
              <a:rPr lang="en-IN" sz="2000" b="1" dirty="0">
                <a:latin typeface="Century" panose="02040604050505020304" pitchFamily="18" charset="0"/>
              </a:rPr>
              <a:t>STEP 5 : GRAPH – COLUMN CHART FOR MALE , FEMALE, EMPLOYEE </a:t>
            </a:r>
          </a:p>
          <a:p>
            <a:pPr algn="just"/>
            <a:endParaRPr lang="en-IN" sz="2000" b="1" dirty="0">
              <a:latin typeface="Century" panose="02040604050505020304" pitchFamily="18" charset="0"/>
            </a:endParaRPr>
          </a:p>
          <a:p>
            <a:pPr algn="just"/>
            <a:r>
              <a:rPr lang="en-IN" sz="2000" b="1" dirty="0">
                <a:latin typeface="Century" panose="02040604050505020304" pitchFamily="18" charset="0"/>
              </a:rPr>
              <a:t>STEP 6 : EDITING FOR + ICON IN CHART TO CUSTOMIZES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IN" sz="2000" b="1" dirty="0">
                <a:latin typeface="Century" panose="02040604050505020304" pitchFamily="18" charset="0"/>
              </a:rPr>
              <a:t>AXIS TITLE 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IN" sz="2000" b="1" dirty="0">
                <a:latin typeface="Century" panose="02040604050505020304" pitchFamily="18" charset="0"/>
              </a:rPr>
              <a:t>ASES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IN" sz="2000" b="1" dirty="0">
                <a:latin typeface="Century" panose="02040604050505020304" pitchFamily="18" charset="0"/>
              </a:rPr>
              <a:t>CHART TITLE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IN" sz="2000" b="1" dirty="0">
                <a:latin typeface="Century" panose="02040604050505020304" pitchFamily="18" charset="0"/>
              </a:rPr>
              <a:t>GRIDLINES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9805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494EE6-4481-1FFE-1AFC-E5758F9D2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9829800" cy="48944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51C0A1-E695-FCA0-4A8E-1C9866B54DFD}"/>
              </a:ext>
            </a:extLst>
          </p:cNvPr>
          <p:cNvSpPr txBox="1"/>
          <p:nvPr/>
        </p:nvSpPr>
        <p:spPr>
          <a:xfrm>
            <a:off x="685800" y="1676400"/>
            <a:ext cx="9372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b="1" dirty="0">
                <a:latin typeface="Century" panose="02040604050505020304" pitchFamily="18" charset="0"/>
              </a:rPr>
              <a:t>The Employee Performance Appraisal effectively tracks and evaluates key performance indicators  across various department 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2800" b="1" dirty="0">
              <a:latin typeface="Century" panose="020406040505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2800" b="1" dirty="0">
              <a:latin typeface="Century" panose="020406040505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b="1" dirty="0">
                <a:latin typeface="Century" panose="02040604050505020304" pitchFamily="18" charset="0"/>
              </a:rPr>
              <a:t>Insights from the scorecard highlight areas of strength and opportunities for improvement, enabling more targeted management strategies</a:t>
            </a:r>
            <a:endParaRPr lang="en-IN" sz="2800" b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629193" y="2450202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an Employee Performance Appraisal in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33400" y="445388"/>
            <a:ext cx="256349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286938" y="1182012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Century" panose="020406040505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Our Solution and   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Century" panose="020406040505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Century" panose="020406040505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759733" y="16932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8B18E3-3494-573B-779A-BD4D70F28770}"/>
              </a:ext>
            </a:extLst>
          </p:cNvPr>
          <p:cNvSpPr txBox="1"/>
          <p:nvPr/>
        </p:nvSpPr>
        <p:spPr>
          <a:xfrm>
            <a:off x="834072" y="1693283"/>
            <a:ext cx="563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6F912C-B9EE-AB55-B01F-21F849864A57}"/>
              </a:ext>
            </a:extLst>
          </p:cNvPr>
          <p:cNvSpPr txBox="1"/>
          <p:nvPr/>
        </p:nvSpPr>
        <p:spPr>
          <a:xfrm>
            <a:off x="645409" y="2163212"/>
            <a:ext cx="7391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sz="2800" b="1" dirty="0">
                <a:latin typeface="Century" panose="02040604050505020304" pitchFamily="18" charset="0"/>
              </a:rPr>
              <a:t>To provide a clear, accessible record of employee performance history.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800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sz="2800" b="1" dirty="0">
                <a:latin typeface="Century" panose="02040604050505020304" pitchFamily="18" charset="0"/>
              </a:rPr>
              <a:t>To support data-driven decision-making regarding employee development, promotions and rewards.</a:t>
            </a:r>
            <a:endParaRPr lang="en-IN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39831-2FE2-B82A-4827-82EB81D30126}"/>
              </a:ext>
            </a:extLst>
          </p:cNvPr>
          <p:cNvSpPr txBox="1"/>
          <p:nvPr/>
        </p:nvSpPr>
        <p:spPr>
          <a:xfrm>
            <a:off x="457200" y="2315587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b="1" dirty="0">
                <a:latin typeface="Century" panose="02040604050505020304" pitchFamily="18" charset="0"/>
              </a:rPr>
              <a:t>An employee performance scorecard in Excel is a tool used to systematically evaluate and track an employee's performance against predefined objectives and key performance indicators (KPIs).</a:t>
            </a:r>
          </a:p>
          <a:p>
            <a:pPr algn="just"/>
            <a:endParaRPr lang="en-US" sz="2400" b="1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b="1" dirty="0"/>
              <a:t> </a:t>
            </a:r>
            <a:r>
              <a:rPr lang="en-US" sz="2400" b="1" dirty="0">
                <a:latin typeface="Century" panose="02040604050505020304" pitchFamily="18" charset="0"/>
              </a:rPr>
              <a:t>It typically includes various metrics such as productivity, quality of work, punctuality, teamwork, and any other relevant criteria.</a:t>
            </a:r>
            <a:endParaRPr lang="en-IN" sz="2400" b="1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68132E-51F5-3E48-0284-5ACC0B554878}"/>
              </a:ext>
            </a:extLst>
          </p:cNvPr>
          <p:cNvSpPr txBox="1"/>
          <p:nvPr/>
        </p:nvSpPr>
        <p:spPr>
          <a:xfrm>
            <a:off x="1143000" y="1828800"/>
            <a:ext cx="396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3200" b="1" dirty="0"/>
              <a:t>HR PROFESSIONALS</a:t>
            </a:r>
          </a:p>
          <a:p>
            <a:pPr algn="just"/>
            <a:endParaRPr lang="en-IN" sz="3200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3200" b="1" dirty="0"/>
              <a:t>MANAGER</a:t>
            </a:r>
          </a:p>
          <a:p>
            <a:pPr algn="just"/>
            <a:r>
              <a:rPr lang="en-IN" sz="3200" b="1" dirty="0"/>
              <a:t>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3200" b="1" dirty="0"/>
              <a:t>SUPERVISORS</a:t>
            </a:r>
          </a:p>
          <a:p>
            <a:pPr algn="just"/>
            <a:endParaRPr lang="en-IN" sz="3200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3200" b="1" dirty="0"/>
              <a:t>EXECUTIVE</a:t>
            </a:r>
          </a:p>
          <a:p>
            <a:pPr algn="just"/>
            <a:endParaRPr lang="en-IN" sz="3200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3200" b="1" dirty="0"/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400" y="49550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6E607A-4195-6E82-4FAB-8DF508E9B9FE}"/>
              </a:ext>
            </a:extLst>
          </p:cNvPr>
          <p:cNvSpPr txBox="1"/>
          <p:nvPr/>
        </p:nvSpPr>
        <p:spPr>
          <a:xfrm>
            <a:off x="3276600" y="2019300"/>
            <a:ext cx="5105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FORMATING – EDITING BLANKS MARK</a:t>
            </a:r>
          </a:p>
          <a:p>
            <a:pPr algn="just"/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– REMOVING MISSING VALUES</a:t>
            </a:r>
          </a:p>
          <a:p>
            <a:pPr algn="just"/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 – SUMMARY OF EMPLOYEE PERFORMANCES</a:t>
            </a:r>
          </a:p>
          <a:p>
            <a:pPr algn="just"/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-  =IFS FORMULA</a:t>
            </a:r>
          </a:p>
          <a:p>
            <a:pPr algn="just"/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 SLICER – EMPLOYEE TYPE</a:t>
            </a: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= FINAL REPORT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042D2C-7B70-C882-980D-29031322AC0B}"/>
              </a:ext>
            </a:extLst>
          </p:cNvPr>
          <p:cNvSpPr txBox="1"/>
          <p:nvPr/>
        </p:nvSpPr>
        <p:spPr>
          <a:xfrm>
            <a:off x="304800" y="1447800"/>
            <a:ext cx="9982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Century" panose="02040604050505020304" pitchFamily="18" charset="0"/>
              </a:rPr>
              <a:t>The Naan </a:t>
            </a:r>
            <a:r>
              <a:rPr lang="en-US" sz="2400" b="1" dirty="0" err="1">
                <a:latin typeface="Century" panose="02040604050505020304" pitchFamily="18" charset="0"/>
              </a:rPr>
              <a:t>Mudhalvan</a:t>
            </a:r>
            <a:r>
              <a:rPr lang="en-US" sz="2400" b="1" dirty="0">
                <a:latin typeface="Century" panose="02040604050505020304" pitchFamily="18" charset="0"/>
              </a:rPr>
              <a:t> portal is creating </a:t>
            </a:r>
            <a:r>
              <a:rPr lang="en-GB" sz="2400" b="1" dirty="0">
                <a:latin typeface="Century" panose="02040604050505020304" pitchFamily="18" charset="0"/>
              </a:rPr>
              <a:t>a dataset related to the Naan </a:t>
            </a:r>
            <a:r>
              <a:rPr lang="en-GB" sz="2400" b="1" dirty="0" err="1">
                <a:latin typeface="Century" panose="02040604050505020304" pitchFamily="18" charset="0"/>
              </a:rPr>
              <a:t>Mudhalvan</a:t>
            </a:r>
            <a:r>
              <a:rPr lang="en-GB" sz="2400" b="1" dirty="0">
                <a:latin typeface="Century" panose="02040604050505020304" pitchFamily="18" charset="0"/>
              </a:rPr>
              <a:t> portal in Excel, it would typically include information on students, courses, skill development programs, employment opportunities, etc.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US" sz="2400" b="1" dirty="0">
              <a:latin typeface="Century" panose="02040604050505020304" pitchFamily="18" charset="0"/>
            </a:endParaRPr>
          </a:p>
          <a:p>
            <a:pPr marL="514350" indent="-514350" algn="just">
              <a:buFont typeface="+mj-lt"/>
              <a:buAutoNum type="romanUcPeriod"/>
            </a:pPr>
            <a:r>
              <a:rPr lang="en-US" sz="2400" b="1" dirty="0">
                <a:latin typeface="Century" panose="02040604050505020304" pitchFamily="18" charset="0"/>
              </a:rPr>
              <a:t>Title and Overview: A brief description of the dataset and its purpose</a:t>
            </a:r>
          </a:p>
          <a:p>
            <a:pPr marL="514350" indent="-514350" algn="just">
              <a:buFont typeface="+mj-lt"/>
              <a:buAutoNum type="romanUcPeriod"/>
            </a:pPr>
            <a:endParaRPr lang="en-US" sz="2400" b="1" dirty="0">
              <a:latin typeface="Century" panose="02040604050505020304" pitchFamily="18" charset="0"/>
            </a:endParaRPr>
          </a:p>
          <a:p>
            <a:pPr marL="514350" indent="-514350" algn="just">
              <a:buFont typeface="+mj-lt"/>
              <a:buAutoNum type="romanUcPeriod"/>
            </a:pPr>
            <a:r>
              <a:rPr lang="en-US" sz="2400" b="1" dirty="0">
                <a:latin typeface="Century" panose="02040604050505020304" pitchFamily="18" charset="0"/>
              </a:rPr>
              <a:t>Content and Structure: Information about the dataset's contents, including the number and types of files, data columns, and data type .</a:t>
            </a:r>
          </a:p>
          <a:p>
            <a:pPr marL="514350" indent="-514350" algn="just">
              <a:buFont typeface="+mj-lt"/>
              <a:buAutoNum type="romanUcPeriod"/>
            </a:pPr>
            <a:endParaRPr lang="en-US" sz="2400" b="1" dirty="0">
              <a:latin typeface="Century" panose="02040604050505020304" pitchFamily="18" charset="0"/>
            </a:endParaRPr>
          </a:p>
          <a:p>
            <a:pPr marL="514350" indent="-514350" algn="just">
              <a:buFont typeface="+mj-lt"/>
              <a:buAutoNum type="romanUcPeriod"/>
            </a:pPr>
            <a:r>
              <a:rPr lang="en-US" sz="2400" b="1" dirty="0">
                <a:latin typeface="Century" panose="02040604050505020304" pitchFamily="18" charset="0"/>
              </a:rPr>
              <a:t>Source and Licensing: Details about the origin of the dataset and any licensing or usage restrictions.</a:t>
            </a:r>
            <a:endParaRPr lang="en-IN" sz="2400" b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F28800-B3AC-AF16-6AE3-83441C737277}"/>
              </a:ext>
            </a:extLst>
          </p:cNvPr>
          <p:cNvSpPr txBox="1"/>
          <p:nvPr/>
        </p:nvSpPr>
        <p:spPr>
          <a:xfrm>
            <a:off x="2133601" y="1561622"/>
            <a:ext cx="8915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Century" panose="02040604050505020304" pitchFamily="18" charset="0"/>
              </a:rPr>
              <a:t>The dataset for the Performance Management Dashboard is designed to capture and analyze key aspects of employee performance. It consists of multiple data fields that provide a comprehensive view of each employee's performance metrics. Here's a detailed description of the dataset structure and the </a:t>
            </a:r>
            <a:r>
              <a:rPr lang="en-US" sz="2400" b="1" dirty="0">
                <a:latin typeface="Century" panose="02040604050505020304" pitchFamily="18" charset="0"/>
              </a:rPr>
              <a:t>significance</a:t>
            </a:r>
            <a:r>
              <a:rPr lang="en-US" sz="2000" b="1" dirty="0">
                <a:latin typeface="Century" panose="02040604050505020304" pitchFamily="18" charset="0"/>
              </a:rPr>
              <a:t> of each data field:</a:t>
            </a:r>
          </a:p>
          <a:p>
            <a:pPr algn="just"/>
            <a:endParaRPr lang="en-US" sz="2000" b="1" dirty="0">
              <a:latin typeface="Century" panose="020406040505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2000" b="1" dirty="0">
                <a:latin typeface="Century" panose="02040604050505020304" pitchFamily="18" charset="0"/>
              </a:rPr>
              <a:t>Dynamic Data Summarization</a:t>
            </a:r>
          </a:p>
          <a:p>
            <a:pPr marL="342900" indent="-342900" algn="just">
              <a:buAutoNum type="arabicPeriod"/>
            </a:pPr>
            <a:r>
              <a:rPr lang="en-US" sz="2000" b="1" dirty="0">
                <a:latin typeface="Century" panose="02040604050505020304" pitchFamily="18" charset="0"/>
              </a:rPr>
              <a:t> Interactive Data Exploration</a:t>
            </a:r>
          </a:p>
          <a:p>
            <a:pPr marL="342900" indent="-342900" algn="just">
              <a:buAutoNum type="arabicPeriod"/>
            </a:pPr>
            <a:r>
              <a:rPr lang="en-US" sz="2000" b="1" dirty="0">
                <a:latin typeface="Century" panose="02040604050505020304" pitchFamily="18" charset="0"/>
              </a:rPr>
              <a:t> Customizable Views and Reports</a:t>
            </a:r>
          </a:p>
          <a:p>
            <a:pPr marL="342900" indent="-342900" algn="just">
              <a:buAutoNum type="arabicPeriod"/>
            </a:pPr>
            <a:r>
              <a:rPr lang="en-US" sz="2000" b="1" dirty="0">
                <a:latin typeface="Century" panose="02040604050505020304" pitchFamily="18" charset="0"/>
              </a:rPr>
              <a:t> Trend Analysis and Comparison</a:t>
            </a:r>
          </a:p>
          <a:p>
            <a:pPr marL="342900" indent="-342900" algn="just">
              <a:buAutoNum type="arabicPeriod"/>
            </a:pPr>
            <a:r>
              <a:rPr lang="en-US" sz="2000" b="1" dirty="0">
                <a:latin typeface="Century" panose="02040604050505020304" pitchFamily="18" charset="0"/>
              </a:rPr>
              <a:t> Visual Data Representation</a:t>
            </a:r>
          </a:p>
          <a:p>
            <a:pPr marL="342900" indent="-342900" algn="just">
              <a:buAutoNum type="arabicPeriod"/>
            </a:pPr>
            <a:r>
              <a:rPr lang="en-US" sz="2000" b="1" dirty="0">
                <a:latin typeface="Century" panose="02040604050505020304" pitchFamily="18" charset="0"/>
              </a:rPr>
              <a:t> Efficient Data Management</a:t>
            </a:r>
          </a:p>
          <a:p>
            <a:pPr marL="342900" indent="-342900" algn="just">
              <a:buAutoNum type="arabicPeriod"/>
            </a:pPr>
            <a:r>
              <a:rPr lang="en-US" sz="2000" b="1" dirty="0">
                <a:latin typeface="Century" panose="02040604050505020304" pitchFamily="18" charset="0"/>
              </a:rPr>
              <a:t> Advanced Filtering and Grouping</a:t>
            </a:r>
            <a:endParaRPr lang="en-IN" b="1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538</Words>
  <Application>Microsoft Office PowerPoint</Application>
  <PresentationFormat>Widescreen</PresentationFormat>
  <Paragraphs>106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Century</vt:lpstr>
      <vt:lpstr>Courier New</vt:lpstr>
      <vt:lpstr>Roboto</vt:lpstr>
      <vt:lpstr>Times New Roman</vt:lpstr>
      <vt:lpstr>Trebuchet MS</vt:lpstr>
      <vt:lpstr>Wingdings</vt:lpstr>
      <vt:lpstr>Office Theme</vt:lpstr>
      <vt:lpstr>Creating Employee Performance Appraisal in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Hp</cp:lastModifiedBy>
  <cp:revision>19</cp:revision>
  <dcterms:created xsi:type="dcterms:W3CDTF">2024-03-29T15:07:22Z</dcterms:created>
  <dcterms:modified xsi:type="dcterms:W3CDTF">2024-08-30T16:03:52Z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