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8" r:id="rId26"/>
    <p:sldId id="309" r:id="rId27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tableStyles" Target="tableStyle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950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31E3592-D2EA-4ED6-87EC-F397FAA61990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104895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95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95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95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C4761E87-6D97-4BFF-A2BD-CEA37C0FED08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4861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ah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1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ah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1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ah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4861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ah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1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ah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1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ah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1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ah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1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ah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1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ah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4862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ah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4862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ah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104862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ah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104862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ah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2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ah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2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ah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2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ah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2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ah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2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ah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4862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ah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46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048630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31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32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33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anchor="b" bIns="0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4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algn="ctr" indent="0" marL="0">
              <a:lnSpc>
                <a:spcPct val="100000"/>
              </a:lnSpc>
              <a:buNone/>
              <a:defRPr b="0" sz="1800">
                <a:solidFill>
                  <a:srgbClr val="FFFEFF"/>
                </a:solidFill>
              </a:defRPr>
            </a:lvl1pPr>
            <a:lvl2pPr algn="ctr" indent="0" marL="457200">
              <a:buNone/>
              <a:defRPr sz="18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anchor="ctr" bIns="45720" lIns="91440" rIns="91440" rtlCol="0" tIns="45720" vert="horz"/>
          <a:lstStyle>
            <a:lvl1pPr>
              <a:defRPr lang="en-US"/>
            </a:lvl1pPr>
          </a:lstStyle>
          <a:p>
            <a:fld id="{9DCF937A-ABE0-4D1A-8105-E0F9925B816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/>
          </a:lstStyle>
          <a:p>
            <a:endParaRPr lang="en-IN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p>
            <a:fld id="{52C92610-4E8B-454A-93B4-8E7B67CCEC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48863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ah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64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ah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65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ah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66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ah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48867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ah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48868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ah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48869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ah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70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ah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71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ah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72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ah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73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ah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74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ah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75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ah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76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ah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77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ah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78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ah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1048879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ah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</p:spPr>
        </p:sp>
        <p:sp>
          <p:nvSpPr>
            <p:cNvPr id="1048880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ah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81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ah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82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ah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83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ah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90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048884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885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886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887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8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DCF937A-ABE0-4D1A-8105-E0F9925B816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10488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C92610-4E8B-454A-93B4-8E7B67CCEC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104880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ah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0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ah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0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ah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0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ah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4881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ah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4881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ah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4881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ah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1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ah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1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ah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1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ah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1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ah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1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ah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1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ah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1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ah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2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ah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2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ah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104882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ah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</p:spPr>
        </p:sp>
        <p:sp>
          <p:nvSpPr>
            <p:cNvPr id="104882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ah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2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ah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2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ah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2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ah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84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1048827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828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829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830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3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32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p>
            <a:fld id="{9DCF937A-ABE0-4D1A-8105-E0F9925B816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10488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p>
            <a:endParaRPr lang="en-IN"/>
          </a:p>
        </p:txBody>
      </p:sp>
      <p:sp>
        <p:nvSpPr>
          <p:cNvPr id="10488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p>
            <a:fld id="{52C92610-4E8B-454A-93B4-8E7B67CCEC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486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ah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ah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ah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ah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486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ah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486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ah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486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ah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ah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ah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ah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ah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ah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ah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ah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ah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ah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10486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ah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</p:spPr>
        </p:sp>
        <p:sp>
          <p:nvSpPr>
            <p:cNvPr id="10486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ah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ah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ah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ah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50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048661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6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63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5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DCF937A-ABE0-4D1A-8105-E0F9925B816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10486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C92610-4E8B-454A-93B4-8E7B67CCEC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48892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ah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93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ah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94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ah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48895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ah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96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ah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97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ah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98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ah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99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ah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900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ah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48901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ah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48902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ah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1048903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ah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1048904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ah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905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ah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906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ah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907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ah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908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ah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909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ah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48910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ah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93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1048911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912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913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914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anchor="b" bIns="0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915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algn="ctr" indent="0" marL="0">
              <a:buNone/>
              <a:defRPr sz="1800">
                <a:solidFill>
                  <a:srgbClr val="FFFEFF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916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p>
            <a:fld id="{9DCF937A-ABE0-4D1A-8105-E0F9925B816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10489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/>
          </a:lstStyle>
          <a:p>
            <a:endParaRPr lang="en-IN"/>
          </a:p>
        </p:txBody>
      </p:sp>
      <p:sp>
        <p:nvSpPr>
          <p:cNvPr id="10489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p>
            <a:fld id="{52C92610-4E8B-454A-93B4-8E7B67CCEC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48714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ah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715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ah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716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ah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717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ah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48718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ah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48719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ah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48720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ah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721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ah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722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ah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723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ah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724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ah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725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ah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726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ah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727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ah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728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ah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729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ah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1048730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ah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</p:spPr>
        </p:sp>
        <p:sp>
          <p:nvSpPr>
            <p:cNvPr id="1048731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ah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732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ah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733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ah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734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ah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048735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3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37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738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bIns="91440" lIns="91440" rIns="91440" t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9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0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1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p>
            <a:fld id="{9DCF937A-ABE0-4D1A-8105-E0F9925B816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104874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p>
            <a:endParaRPr lang="en-IN"/>
          </a:p>
        </p:txBody>
      </p:sp>
      <p:sp>
        <p:nvSpPr>
          <p:cNvPr id="104874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p>
            <a:fld id="{52C92610-4E8B-454A-93B4-8E7B67CCEC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486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ah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ah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ah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ah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486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ah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486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ah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486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ah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ah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ah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ah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ah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ah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ah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ah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ah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ah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10486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ah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</p:spPr>
        </p:sp>
        <p:sp>
          <p:nvSpPr>
            <p:cNvPr id="10486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ah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ah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ah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ah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55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048697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98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99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bIns="91440" lIns="91440" rIns="91440" t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1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algn="l" indent="0" marL="0">
              <a:lnSpc>
                <a:spcPct val="100000"/>
              </a:lnSpc>
              <a:buNone/>
              <a:defRPr baseline="0" b="0" cap="all" sz="22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2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algn="l" indent="0" marL="0">
              <a:lnSpc>
                <a:spcPct val="100000"/>
              </a:lnSpc>
              <a:buNone/>
              <a:defRPr baseline="0" b="0" cap="all" sz="22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4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5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p>
            <a:fld id="{9DCF937A-ABE0-4D1A-8105-E0F9925B816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104870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p>
            <a:endParaRPr lang="en-IN"/>
          </a:p>
        </p:txBody>
      </p:sp>
      <p:sp>
        <p:nvSpPr>
          <p:cNvPr id="104870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p>
            <a:fld id="{52C92610-4E8B-454A-93B4-8E7B67CCEC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485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ah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5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ah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5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ah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5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ah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485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ah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485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ah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485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ah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5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ah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5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ah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5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ah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5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ah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5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ah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5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ah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5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ah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5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ah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5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ah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10485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ah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</p:spPr>
        </p:sp>
        <p:sp>
          <p:nvSpPr>
            <p:cNvPr id="10485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ah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5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ah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ah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6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ah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26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048602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0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04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DCF937A-ABE0-4D1A-8105-E0F9925B816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104860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C92610-4E8B-454A-93B4-8E7B67CCEC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p>
            <a:fld id="{9DCF937A-ABE0-4D1A-8105-E0F9925B816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104875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p>
            <a:endParaRPr lang="en-IN"/>
          </a:p>
        </p:txBody>
      </p:sp>
      <p:sp>
        <p:nvSpPr>
          <p:cNvPr id="104875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p>
            <a:fld id="{52C92610-4E8B-454A-93B4-8E7B67CCEC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48919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ah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920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ah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921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ah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922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ah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48923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ah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48924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ah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48925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ah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926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ah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927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ah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928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ah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929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ah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930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ah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931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ah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932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ah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933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ah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934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ah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1048935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ah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</p:spPr>
        </p:sp>
        <p:sp>
          <p:nvSpPr>
            <p:cNvPr id="1048936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ah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937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ah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938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ah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939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ah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96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048940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94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942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943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anchor="b" bIns="0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944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945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algn="ctr" indent="0" marL="0">
              <a:buNone/>
              <a:defRPr sz="1600">
                <a:solidFill>
                  <a:srgbClr val="FFFEFF"/>
                </a:solidFill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9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DCF937A-ABE0-4D1A-8105-E0F9925B816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10489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9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C92610-4E8B-454A-93B4-8E7B67CCEC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48835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ah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36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ah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37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ah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48838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ah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39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ah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40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ah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41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ah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42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ah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43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ah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48844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ah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48845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ah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1048846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ah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1048847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ah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48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ah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49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ah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50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ah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51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ah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852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ah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48853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ah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87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1048854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855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856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85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algn="ctr"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58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anchor="b" bIns="0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59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algn="ctr" indent="0" marL="0">
              <a:buNone/>
              <a:defRPr sz="1800">
                <a:solidFill>
                  <a:srgbClr val="FFFEFF"/>
                </a:solidFill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0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p>
            <a:fld id="{9DCF937A-ABE0-4D1A-8105-E0F9925B816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104886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p>
            <a:endParaRPr lang="en-IN"/>
          </a:p>
        </p:txBody>
      </p:sp>
      <p:sp>
        <p:nvSpPr>
          <p:cNvPr id="104886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p>
            <a:fld id="{52C92610-4E8B-454A-93B4-8E7B67CCEC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/>
        </p:spPr>
        <p:txBody>
          <a:bodyPr anchor="ctr" bIns="228600" lIns="228600" rIns="228600" rtlCol="0" tIns="22860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F937A-ABE0-4D1A-8105-E0F9925B816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92610-4E8B-454A-93B4-8E7B67CCEC56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  <p:txStyles>
    <p:titleStyle>
      <a:lvl1pPr algn="ctr" defTabSz="914400" eaLnBrk="1" hangingPunct="1" latinLnBrk="0" rtl="0">
        <a:lnSpc>
          <a:spcPct val="85000"/>
        </a:lnSpc>
        <a:spcBef>
          <a:spcPct val="0"/>
        </a:spcBef>
        <a:buNone/>
        <a:defRPr b="0" cap="none" sz="4000" i="0" kern="1200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hyperlink" Target="https://en.wikipedia.org/wiki/Amul" TargetMode="Externa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6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2800" i="1" lang="en-IN">
                <a:latin typeface="+mn-lt"/>
              </a:rPr>
              <a:t>MOTHER DAIRY</a:t>
            </a:r>
          </a:p>
        </p:txBody>
      </p:sp>
      <p:sp>
        <p:nvSpPr>
          <p:cNvPr id="1048610" name="TextBox 5"/>
          <p:cNvSpPr txBox="1"/>
          <p:nvPr/>
        </p:nvSpPr>
        <p:spPr>
          <a:xfrm>
            <a:off x="5100961" y="2349925"/>
            <a:ext cx="5402426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i="1" lang="en-IN">
                <a:latin typeface="Bell MT" panose="02020503060305020303" pitchFamily="18" charset="0"/>
              </a:rPr>
              <a:t>DIGITAL MARKETING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Title 1"/>
          <p:cNvSpPr>
            <a:spLocks noGrp="1"/>
          </p:cNvSpPr>
          <p:nvPr>
            <p:ph type="title"/>
          </p:nvPr>
        </p:nvSpPr>
        <p:spPr>
          <a:xfrm>
            <a:off x="897963" y="1948240"/>
            <a:ext cx="3501196" cy="2838364"/>
          </a:xfrm>
        </p:spPr>
        <p:txBody>
          <a:bodyPr/>
          <a:p>
            <a:r>
              <a:rPr dirty="0" lang="en-IN"/>
              <a:t>SWOT ANALYSIS</a:t>
            </a:r>
          </a:p>
        </p:txBody>
      </p:sp>
      <p:sp>
        <p:nvSpPr>
          <p:cNvPr id="1048772" name="TextBox 4"/>
          <p:cNvSpPr txBox="1"/>
          <p:nvPr/>
        </p:nvSpPr>
        <p:spPr>
          <a:xfrm>
            <a:off x="4876800" y="609412"/>
            <a:ext cx="7315200" cy="2847340"/>
          </a:xfrm>
          <a:prstGeom prst="rect"/>
          <a:noFill/>
        </p:spPr>
        <p:txBody>
          <a:bodyPr wrap="square">
            <a:spAutoFit/>
          </a:bodyPr>
          <a:p>
            <a:r>
              <a:rPr dirty="0" sz="2400" lang="en-US"/>
              <a:t>SWOT Analysis Of MOTHER DAIRY</a:t>
            </a:r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000" lang="en-US"/>
              <a:t>SWOT Analysis of MOTHER DAIRY discusses the company’s strengths, weaknesses.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000" lang="en-US"/>
              <a:t> figuring out how the company is planning to expand its businesses, growth strategies which we call opportunities and threats.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000" lang="en-US"/>
              <a:t>As one of the largest dairy companies in India, it has several strengths, weaknesses, opportunities, and threats</a:t>
            </a:r>
            <a:r>
              <a:rPr dirty="0" lang="en-US"/>
              <a:t>.</a:t>
            </a:r>
            <a:endParaRPr dirty="0" lang="en-IN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27765" y="3429000"/>
            <a:ext cx="6166272" cy="3270380"/>
          </a:xfrm>
          <a:prstGeom prst="rect"/>
          <a:solidFill>
            <a:schemeClr val="bg1">
              <a:lumMod val="95000"/>
            </a:schemeClr>
          </a:solidFill>
        </p:spPr>
      </p:pic>
      <p:sp>
        <p:nvSpPr>
          <p:cNvPr id="1048773" name="TextBox 2"/>
          <p:cNvSpPr txBox="1"/>
          <p:nvPr/>
        </p:nvSpPr>
        <p:spPr>
          <a:xfrm>
            <a:off x="6792686" y="3502512"/>
            <a:ext cx="1007706" cy="369332"/>
          </a:xfrm>
          <a:prstGeom prst="rect"/>
          <a:solidFill>
            <a:schemeClr val="bg1"/>
          </a:solidFill>
        </p:spPr>
        <p:txBody>
          <a:bodyPr rtlCol="0" wrap="square">
            <a:spAutoFit/>
          </a:bodyPr>
          <a:p>
            <a:endParaRPr dirty="0" lang="en-IN"/>
          </a:p>
        </p:txBody>
      </p:sp>
      <p:sp>
        <p:nvSpPr>
          <p:cNvPr id="1048774" name="TextBox 5"/>
          <p:cNvSpPr txBox="1"/>
          <p:nvPr/>
        </p:nvSpPr>
        <p:spPr>
          <a:xfrm>
            <a:off x="6792686" y="3502512"/>
            <a:ext cx="2220686" cy="338554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600" lang="en-IN"/>
              <a:t>MOTHER DAIRY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7500"/>
          </a:bodyPr>
          <a:p>
            <a:r>
              <a:rPr b="1" dirty="0" i="1" lang="en-IN"/>
              <a:t>PART -2</a:t>
            </a:r>
            <a:br>
              <a:rPr b="1" dirty="0" i="1" lang="en-IN"/>
            </a:br>
            <a:r>
              <a:rPr b="1" dirty="0" i="1" lang="en-IN"/>
              <a:t>SEO &amp;KEYWORD RESEAECH</a:t>
            </a:r>
          </a:p>
        </p:txBody>
      </p:sp>
      <p:pic>
        <p:nvPicPr>
          <p:cNvPr id="2097157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675413" y="2067216"/>
            <a:ext cx="7514867" cy="2943323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KEY RESEARCH</a:t>
            </a:r>
          </a:p>
        </p:txBody>
      </p:sp>
      <p:sp>
        <p:nvSpPr>
          <p:cNvPr id="1048777" name="TextBox 5"/>
          <p:cNvSpPr txBox="1"/>
          <p:nvPr/>
        </p:nvSpPr>
        <p:spPr>
          <a:xfrm>
            <a:off x="4562669" y="96740"/>
            <a:ext cx="7599122" cy="54254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Research objectives for MOTHER DAIRY:</a:t>
            </a:r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*Find New Places to Sell*: Research where they can sell their products in new locations.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*Learn What People Like*: Understand what people prefer when it comes to dairy products.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*Make Safe and Quality Products*: Focus on maintaining safe and high-quality products.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lang="en-US"/>
              <a:t>*Efficient Production and Delivery*: Find ways to make milk processing and delivery more efficient.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lang="en-US"/>
              <a:t>*Beat the Competition*: Study competitors to be better and different.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lang="en-US"/>
              <a:t>*Create New Dairy Products*: Develop new dairy items that match trends like health and sustainability.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lang="en-US"/>
              <a:t> *Be Eco-Friendly*: Look into ways to be more environmentally friendly.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lang="en-US"/>
              <a:t>*Improve Brand Image*: Understand how people see their brand and work to make it better.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lang="en-US"/>
              <a:t>*Explore International Markets*: If they want to sell in other countries, research those markets.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lang="en-US"/>
              <a:t>*Cut Costs*: Find ways to save money while still making great products.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4800" lang="en-US">
                <a:latin typeface="Arial Rounded MT Bold" panose="020F0704030504030204" pitchFamily="34" charset="0"/>
              </a:rPr>
              <a:t>SEO</a:t>
            </a:r>
            <a:endParaRPr dirty="0" sz="4800" lang="en-IN">
              <a:latin typeface="Arial Rounded MT Bold" panose="020F0704030504030204" pitchFamily="34" charset="0"/>
            </a:endParaRPr>
          </a:p>
        </p:txBody>
      </p:sp>
      <p:sp>
        <p:nvSpPr>
          <p:cNvPr id="1048779" name="TextBox 3"/>
          <p:cNvSpPr txBox="1"/>
          <p:nvPr/>
        </p:nvSpPr>
        <p:spPr>
          <a:xfrm>
            <a:off x="4924230" y="1667045"/>
            <a:ext cx="7267769" cy="37490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000" i="1" lang="en-US"/>
              <a:t>The typical Mother Dairy Fruit &amp; Vegetable Pvt. Ltd. Sales Executive salary is ₹5,09,549 per year.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000" i="1" lang="en-US"/>
              <a:t> Sales Executive salaries at Mother Dairy Fruit &amp; Vegetable Pvt. Ltd. Can range from ₹2,40,000 - ₹7,68,194 per year. This estimate is based upon 29 Mother Dairy Fruit &amp; Vegetable Pvt. Ltd.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000" i="1" lang="en-US"/>
              <a:t> Sales Executive salary report(s) provided by employees or estimated based upon statistical methods. When factoring in bonuses and additional compensation,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000" i="1" lang="en-US"/>
              <a:t> Sales Executive at Mother Dairy Fruit &amp; Vegetable Pvt. Ltd. Can expect to make an average total pay of ₹5,68,061 per year.</a:t>
            </a:r>
            <a:endParaRPr dirty="0" sz="2000" i="1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COMPETITOR KEYWORDS</a:t>
            </a:r>
          </a:p>
        </p:txBody>
      </p:sp>
      <p:sp>
        <p:nvSpPr>
          <p:cNvPr id="1048781" name="TextBox 3"/>
          <p:cNvSpPr txBox="1"/>
          <p:nvPr/>
        </p:nvSpPr>
        <p:spPr>
          <a:xfrm>
            <a:off x="4634982" y="410547"/>
            <a:ext cx="6095222" cy="4472941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Competitor keywords for MOTHER DAIRY could include the names of other dairy and food companies that compete in similar markets, such as:</a:t>
            </a:r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2000" i="1" lang="en-US"/>
              <a:t> Nestlé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2000" i="1" lang="en-US"/>
              <a:t>AMUL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2000" i="1" lang="en-US"/>
              <a:t>Parag Milk Foods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2000" i="1" lang="en-US"/>
              <a:t>Britannia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2000" i="1" lang="en-US"/>
              <a:t> Danone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2000" i="1" lang="en-US"/>
              <a:t> Gujarat Cooperative Milk Marketing Federation (GCMMF)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2000" i="1" lang="en-US"/>
              <a:t>Heritage Foods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2000" i="1" lang="en-US"/>
              <a:t>VITA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2000" i="1" lang="en-US"/>
              <a:t>OTHERS</a:t>
            </a:r>
          </a:p>
          <a:p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LONG-TAIL KEYWORD </a:t>
            </a:r>
          </a:p>
        </p:txBody>
      </p:sp>
      <p:sp>
        <p:nvSpPr>
          <p:cNvPr id="1048783" name="TextBox 3"/>
          <p:cNvSpPr txBox="1"/>
          <p:nvPr/>
        </p:nvSpPr>
        <p:spPr>
          <a:xfrm>
            <a:off x="4830925" y="409603"/>
            <a:ext cx="6097554" cy="5958839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Long-tail keywords are specific keyword phrases that typically have lower search volume but can be valuable for targeting a niche audience. For MOTHER DAIRY, a dairy and food company, long-tail keyword explorations could include:</a:t>
            </a:r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US"/>
              <a:t>1. "MOTHER DAIRY milk price in [specific city]“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US"/>
              <a:t>2. "Buy MOTHER DAIRY butter online“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US"/>
              <a:t>3. "MOTHER DAIRY ghee benefits for health“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US"/>
              <a:t>4. "MOTHER DAIRY ice cream flavors 2023“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US"/>
              <a:t>5. "MOTHER DAIRY vs Nestlé dairy products comparison“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US"/>
              <a:t>6. "MOTHER DAIRY organic milk benefits“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US"/>
              <a:t>7. "MOTHER DAIRY dairy farm sustainability practices“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US"/>
              <a:t>8. "Where to find MOTHER DAIRY products near me“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US"/>
              <a:t>9. "MOTHER DAIRY cheese recipes for kids“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US"/>
              <a:t>10. "MOTHER DAIRY milk delivery subscription“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US"/>
          </a:p>
          <a:p>
            <a:endParaRPr dirty="0" lang="en-US"/>
          </a:p>
          <a:p>
            <a:r>
              <a:rPr dirty="0" lang="en-US"/>
              <a:t>These long-tail keywords can help MOTHER DAIRY reach a more targeted audience and provide information or products tailored to their specific needs or interests.</a:t>
            </a:r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7500"/>
          </a:bodyPr>
          <a:p>
            <a:r>
              <a:rPr b="1" dirty="0" i="1" lang="en-IN"/>
              <a:t>CONTENT IDEAS AND MARKETING STRATEGIES</a:t>
            </a:r>
          </a:p>
        </p:txBody>
      </p:sp>
      <p:sp>
        <p:nvSpPr>
          <p:cNvPr id="1048785" name="TextBox 2"/>
          <p:cNvSpPr txBox="1"/>
          <p:nvPr/>
        </p:nvSpPr>
        <p:spPr>
          <a:xfrm>
            <a:off x="1838130" y="1715365"/>
            <a:ext cx="3260824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1" lang="en-IN"/>
              <a:t>PART -3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9756" y="233265"/>
            <a:ext cx="9722497" cy="656796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i="1" lang="en-IN">
                <a:latin typeface="Aptos" panose="020B0004020202020204" pitchFamily="34" charset="0"/>
              </a:rPr>
              <a:t>CONTENT IDEAS</a:t>
            </a:r>
          </a:p>
        </p:txBody>
      </p:sp>
      <p:sp>
        <p:nvSpPr>
          <p:cNvPr id="1048787" name="TextBox 3"/>
          <p:cNvSpPr txBox="1"/>
          <p:nvPr/>
        </p:nvSpPr>
        <p:spPr>
          <a:xfrm>
            <a:off x="4472474" y="0"/>
            <a:ext cx="7638661" cy="6225539"/>
          </a:xfrm>
          <a:prstGeom prst="rect"/>
          <a:noFill/>
        </p:spPr>
        <p:txBody>
          <a:bodyPr wrap="square">
            <a:spAutoFit/>
          </a:bodyPr>
          <a:p>
            <a:endParaRPr dirty="0" lang="en-US"/>
          </a:p>
          <a:p>
            <a:endParaRPr dirty="0" lang="en-US"/>
          </a:p>
          <a:p>
            <a:pPr indent="-342900" marL="342900">
              <a:buAutoNum type="arabicPeriod"/>
            </a:pPr>
            <a:r>
              <a:rPr dirty="0" lang="en-US"/>
              <a:t>Recipe Videos: Create engaging recipe videos featuring </a:t>
            </a:r>
            <a:r>
              <a:rPr dirty="0" sz="1600" lang="en-US"/>
              <a:t>Mother </a:t>
            </a:r>
            <a:r>
              <a:rPr dirty="0" lang="en-US"/>
              <a:t>dairy products, showcasing various dishes like desserts, curries, or snacks</a:t>
            </a:r>
          </a:p>
          <a:p>
            <a:pPr indent="-342900" marL="342900">
              <a:buAutoNum type="arabicPeriod"/>
            </a:pPr>
            <a:endParaRPr dirty="0" lang="en-US"/>
          </a:p>
          <a:p>
            <a:pPr indent="-342900" marL="342900">
              <a:buAutoNum type="arabicPeriod"/>
            </a:pPr>
            <a:r>
              <a:rPr dirty="0" lang="en-US"/>
              <a:t>MOTHER DAIRY Stories: Share the inspiring stories of MOTHER DAIRY's journey, its cooperative model, and how it has impacted farmers and consumers.</a:t>
            </a:r>
          </a:p>
          <a:p>
            <a:endParaRPr dirty="0" lang="en-US"/>
          </a:p>
          <a:p>
            <a:r>
              <a:rPr dirty="0" lang="en-US"/>
              <a:t>3.   Dairy Tips: Offer tips on using dairy products in everyday cooking and baking, such as making the perfect paneer or ghee at home.</a:t>
            </a:r>
          </a:p>
          <a:p>
            <a:endParaRPr dirty="0" lang="en-US"/>
          </a:p>
          <a:p>
            <a:r>
              <a:rPr dirty="0" lang="en-US"/>
              <a:t>4. Customer Testimonials: Share positive feedback and experiences from satisfied </a:t>
            </a:r>
            <a:r>
              <a:rPr dirty="0" sz="1600" lang="en-US"/>
              <a:t>MOTHER DAIRY </a:t>
            </a:r>
            <a:r>
              <a:rPr dirty="0" lang="en-US"/>
              <a:t>customers.</a:t>
            </a:r>
          </a:p>
          <a:p>
            <a:endParaRPr dirty="0" lang="en-US"/>
          </a:p>
          <a:p>
            <a:r>
              <a:rPr dirty="0" lang="en-US"/>
              <a:t>5. Health Benefits: Highlight the nutritional benefits of </a:t>
            </a:r>
            <a:r>
              <a:rPr dirty="0" sz="1600" lang="en-US"/>
              <a:t>MOTHER DAIRY </a:t>
            </a:r>
            <a:r>
              <a:rPr dirty="0" lang="en-US"/>
              <a:t>products and how they contribute to a balanced diet.</a:t>
            </a:r>
          </a:p>
          <a:p>
            <a:endParaRPr dirty="0" lang="en-US"/>
          </a:p>
          <a:p>
            <a:r>
              <a:rPr dirty="0" lang="en-US"/>
              <a:t>6. Behind-the-Scenes: Show the production process, from farm to table, to give customers insight into how </a:t>
            </a:r>
            <a:r>
              <a:rPr dirty="0" sz="1600" lang="en-US"/>
              <a:t>MOTHER DAIRY </a:t>
            </a:r>
            <a:r>
              <a:rPr dirty="0" lang="en-US"/>
              <a:t>ensures quality</a:t>
            </a:r>
          </a:p>
          <a:p>
            <a:endParaRPr dirty="0" lang="en-US"/>
          </a:p>
          <a:p>
            <a:r>
              <a:rPr dirty="0" lang="en-US"/>
              <a:t>7. Seasonal Specials: Promote seasonal products and recipes that can be created using </a:t>
            </a:r>
            <a:r>
              <a:rPr dirty="0" sz="1600" lang="en-US"/>
              <a:t>MOTHER DAIRY </a:t>
            </a:r>
            <a:r>
              <a:rPr dirty="0" lang="en-US"/>
              <a:t>dairy items.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Title 1"/>
          <p:cNvSpPr>
            <a:spLocks noGrp="1"/>
          </p:cNvSpPr>
          <p:nvPr>
            <p:ph type="title"/>
          </p:nvPr>
        </p:nvSpPr>
        <p:spPr>
          <a:xfrm>
            <a:off x="1007706" y="2528595"/>
            <a:ext cx="3382122" cy="2277771"/>
          </a:xfrm>
        </p:spPr>
        <p:txBody>
          <a:bodyPr>
            <a:normAutofit/>
          </a:bodyPr>
          <a:p>
            <a:r>
              <a:rPr b="1" dirty="0" sz="3600" lang="en-IN">
                <a:latin typeface="Algerian" panose="04020705040A02060702" pitchFamily="82" charset="0"/>
              </a:rPr>
              <a:t>MARKETING STRAEGIES OF MOTHER DAIRY</a:t>
            </a:r>
          </a:p>
        </p:txBody>
      </p:sp>
      <p:sp>
        <p:nvSpPr>
          <p:cNvPr id="1048789" name="TextBox 3"/>
          <p:cNvSpPr txBox="1"/>
          <p:nvPr/>
        </p:nvSpPr>
        <p:spPr>
          <a:xfrm>
            <a:off x="4749281" y="270588"/>
            <a:ext cx="7128587" cy="3444241"/>
          </a:xfrm>
          <a:prstGeom prst="rect"/>
          <a:noFill/>
        </p:spPr>
        <p:txBody>
          <a:bodyPr wrap="square">
            <a:spAutoFit/>
          </a:bodyPr>
          <a:p>
            <a:endParaRPr dirty="0" sz="2000" lang="en-US"/>
          </a:p>
          <a:p>
            <a:r>
              <a:rPr dirty="0" sz="2000" lang="en-US"/>
              <a:t>MOTHER DAIRY's Marketing And Branding Strategies &amp; Marketing Mix.</a:t>
            </a:r>
          </a:p>
          <a:p>
            <a:endParaRPr dirty="0" sz="2000" lang="en-US"/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sz="2000" lang="en-US"/>
              <a:t>MOTHER DAIRY has a low-cost pricing strategy for products that are consumed regularly.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sz="2000" lang="en-US"/>
              <a:t> This pricing strategy of MOTHER DAIRY made it affordable for its target audience.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sz="2000" lang="en-US"/>
              <a:t> Increasing the price of goods proportional to their audience's increase in income helped them retain their customer base.</a:t>
            </a:r>
            <a:endParaRPr dirty="0" sz="2000" lang="en-IN"/>
          </a:p>
        </p:txBody>
      </p:sp>
      <p:sp>
        <p:nvSpPr>
          <p:cNvPr id="1048790" name="TextBox 5"/>
          <p:cNvSpPr txBox="1"/>
          <p:nvPr/>
        </p:nvSpPr>
        <p:spPr>
          <a:xfrm>
            <a:off x="4749281" y="3725090"/>
            <a:ext cx="7352523" cy="27584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/>
              <a:t>The typical Mother Dairy Fruit &amp; Vegetable Pvt. Ltd. Sales Executive salary is ₹5,09,549 per year. Sales Executive salaries at Mother Dairy Fruit &amp; Vegetable Pvt. Ltd. Can range from ₹2,40,000 - ₹7,68,194 per year. This estimate is based upon 29 Mother Dairy Fruit &amp; Vegetable Pvt. Ltd.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/>
              <a:t> Sales Executive salary report(s) provided by employees or estimated based upon statistical methods. When factoring in bonuses and additional compensation.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/>
              <a:t>A Sales Executive at Mother Dairy Fruit &amp; Vegetable Pvt. Ltd. Can expect to make an average total pay of ₹5,68,061 per year.</a:t>
            </a:r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ctrTitle"/>
          </p:nvPr>
        </p:nvSpPr>
        <p:spPr>
          <a:xfrm flipV="1">
            <a:off x="0" y="-2"/>
            <a:ext cx="578498" cy="488924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p>
            <a:endParaRPr b="1" dirty="0" sz="800" i="1" lang="en-IN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39" name="Subtitle 2"/>
          <p:cNvSpPr>
            <a:spLocks noGrp="1"/>
          </p:cNvSpPr>
          <p:nvPr>
            <p:ph type="subTitle" idx="1"/>
          </p:nvPr>
        </p:nvSpPr>
        <p:spPr>
          <a:xfrm>
            <a:off x="2826085" y="4417596"/>
            <a:ext cx="8673427" cy="1322587"/>
          </a:xfrm>
        </p:spPr>
        <p:txBody>
          <a:bodyPr>
            <a:normAutofit/>
          </a:bodyPr>
          <a:p>
            <a:r>
              <a:rPr dirty="0" sz="2400" i="1" lang="en-IN">
                <a:latin typeface="Agency FB" panose="020B0503020202020204" pitchFamily="34" charset="0"/>
              </a:rPr>
              <a:t>     -HAPPY FOOD  HAPPY PEOPLE</a:t>
            </a:r>
          </a:p>
        </p:txBody>
      </p:sp>
      <p:pic>
        <p:nvPicPr>
          <p:cNvPr id="2097152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67677" y="1346719"/>
            <a:ext cx="3810000" cy="381000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16000" p14:dur="10"/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latin typeface="Algerian" panose="04020705040A02060702" pitchFamily="82" charset="0"/>
              </a:rPr>
              <a:t>DIGITAL STRATEGY </a:t>
            </a:r>
          </a:p>
        </p:txBody>
      </p:sp>
      <p:sp>
        <p:nvSpPr>
          <p:cNvPr id="1048792" name="Content Placeholder 2"/>
          <p:cNvSpPr>
            <a:spLocks noGrp="1"/>
          </p:cNvSpPr>
          <p:nvPr>
            <p:ph idx="1"/>
          </p:nvPr>
        </p:nvSpPr>
        <p:spPr>
          <a:xfrm>
            <a:off x="4460033" y="588581"/>
            <a:ext cx="7731967" cy="5924185"/>
          </a:xfrm>
        </p:spPr>
        <p:txBody>
          <a:bodyPr>
            <a:normAutofit/>
          </a:bodyPr>
          <a:p>
            <a:pPr algn="l" indent="0" marL="0">
              <a:buNone/>
            </a:pPr>
            <a:endParaRPr b="0" dirty="0" sz="2400" i="0" lang="en-US">
              <a:effectLst/>
            </a:endParaRPr>
          </a:p>
          <a:p>
            <a:r>
              <a:rPr b="1" dirty="0" sz="2000" lang="en-US"/>
              <a:t>MOTHER </a:t>
            </a:r>
            <a:r>
              <a:rPr b="1" dirty="0" sz="2000" i="0" lang="en-US">
                <a:effectLst/>
              </a:rPr>
              <a:t>DAIRY's </a:t>
            </a:r>
            <a:r>
              <a:rPr b="0" dirty="0" sz="2400" i="0" lang="en-US">
                <a:effectLst/>
              </a:rPr>
              <a:t>digital marketing strategies have effectively utilized various online platforms to engage with their audience. </a:t>
            </a:r>
          </a:p>
          <a:p>
            <a:pPr algn="l"/>
            <a:r>
              <a:rPr b="0" dirty="0" sz="2400" i="0" lang="en-US">
                <a:effectLst/>
              </a:rPr>
              <a:t>Through social media channels like Facebook, Instagram, and Twitter, </a:t>
            </a:r>
            <a:r>
              <a:rPr b="0" dirty="0" i="0" lang="en-US">
                <a:effectLst/>
              </a:rPr>
              <a:t>MOTHER DAIRY </a:t>
            </a:r>
            <a:r>
              <a:rPr b="0" dirty="0" sz="2400" i="0" lang="en-US">
                <a:effectLst/>
              </a:rPr>
              <a:t>has created a strong online presence and interacted with consumers in a personalized and engaging manner.</a:t>
            </a:r>
          </a:p>
          <a:p>
            <a:endParaRPr dirty="0" sz="24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Title 1"/>
          <p:cNvSpPr>
            <a:spLocks noGrp="1"/>
          </p:cNvSpPr>
          <p:nvPr>
            <p:ph type="title"/>
          </p:nvPr>
        </p:nvSpPr>
        <p:spPr>
          <a:xfrm>
            <a:off x="879301" y="2433901"/>
            <a:ext cx="3501196" cy="2456442"/>
          </a:xfrm>
        </p:spPr>
        <p:txBody>
          <a:bodyPr>
            <a:normAutofit fontScale="97500"/>
          </a:bodyPr>
          <a:p>
            <a:r>
              <a:rPr dirty="0" lang="en-IN">
                <a:latin typeface="Algerian" panose="04020705040A02060702" pitchFamily="82" charset="0"/>
              </a:rPr>
              <a:t>SOCIAL MEDIA ENGAGEMENT</a:t>
            </a:r>
          </a:p>
        </p:txBody>
      </p:sp>
      <p:sp>
        <p:nvSpPr>
          <p:cNvPr id="1048794" name="TextBox 3"/>
          <p:cNvSpPr txBox="1"/>
          <p:nvPr/>
        </p:nvSpPr>
        <p:spPr>
          <a:xfrm>
            <a:off x="4762728" y="1317276"/>
            <a:ext cx="6097554" cy="16916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0" dirty="0" i="0" lang="en-US">
                <a:effectLst/>
                <a:latin typeface="Google Sans"/>
              </a:rPr>
              <a:t> MOTHER DAIRY has a massive fan base of over 335K followers given that Twitter is a very different platform when compared to other social media platforms.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b="0" dirty="0" i="0" lang="en-US">
              <a:effectLst/>
              <a:latin typeface="Google Sans"/>
            </a:endParaRP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b="0" dirty="0" i="0" lang="en-US">
                <a:effectLst/>
                <a:latin typeface="Google Sans"/>
              </a:rPr>
              <a:t> On various occasions, MOTHER DAIRY posts fun graphics featuring the MOTHER DAIRY Butter Girl.</a:t>
            </a:r>
            <a:endParaRPr dirty="0" lang="en-IN"/>
          </a:p>
        </p:txBody>
      </p:sp>
      <p:sp>
        <p:nvSpPr>
          <p:cNvPr id="1048795" name="TextBox 5"/>
          <p:cNvSpPr txBox="1"/>
          <p:nvPr/>
        </p:nvSpPr>
        <p:spPr>
          <a:xfrm>
            <a:off x="4868248" y="3027784"/>
            <a:ext cx="6097554" cy="19583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0" dirty="0" i="0" lang="en-US">
                <a:effectLst/>
                <a:latin typeface="Google Sans"/>
              </a:rPr>
              <a:t>MOTHER DAIRY produces simple, strategic, and creative campaigns that align with its brand image and resonate with its audience.</a:t>
            </a:r>
          </a:p>
          <a:p>
            <a:endParaRPr dirty="0" lang="en-US">
              <a:latin typeface="Google Sans"/>
            </a:endParaRP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b="0" dirty="0" i="0" lang="en-US">
                <a:effectLst/>
                <a:latin typeface="Google Sans"/>
              </a:rPr>
              <a:t> They have dipped into social media and digital platforms to generate awareness and connect with their audience.</a:t>
            </a:r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1"/>
          <p:cNvGraphicFramePr>
            <a:graphicFrameLocks noGrp="1"/>
          </p:cNvGraphicFramePr>
          <p:nvPr/>
        </p:nvGraphicFramePr>
        <p:xfrm>
          <a:off x="1082349" y="676806"/>
          <a:ext cx="2080730" cy="4127464"/>
        </p:xfrm>
        <a:graphic>
          <a:graphicData uri="http://schemas.openxmlformats.org/drawingml/2006/table">
            <a:tbl>
              <a:tblPr/>
              <a:tblGrid>
                <a:gridCol w="1040365"/>
                <a:gridCol w="1040365"/>
              </a:tblGrid>
              <a:tr h="402266">
                <a:tc>
                  <a:txBody>
                    <a:bodyPr/>
                    <a:p>
                      <a:pPr algn="l" fontAlgn="ctr" latinLnBrk="0"/>
                      <a:endParaRPr b="1" dirty="0" lang="en-IN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l" fontAlgn="ctr" latinLnBrk="0"/>
                      <a:endParaRPr b="1" lang="en-IN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229867">
                <a:tc>
                  <a:txBody>
                    <a:bodyPr/>
                    <a:p>
                      <a:pPr algn="l" fontAlgn="t"/>
                      <a:endParaRPr lang="en-IN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endParaRPr dirty="0" lang="en-IN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9867">
                <a:tc>
                  <a:txBody>
                    <a:bodyPr/>
                    <a:p>
                      <a:pPr algn="l" fontAlgn="t"/>
                      <a:endParaRPr lang="en-IN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endParaRPr dirty="0" lang="en-IN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9867">
                <a:tc>
                  <a:txBody>
                    <a:bodyPr/>
                    <a:p>
                      <a:pPr algn="l" fontAlgn="t"/>
                      <a:endParaRPr lang="en-IN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endParaRPr lang="en-IN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47066">
                <a:tc>
                  <a:txBody>
                    <a:bodyPr/>
                    <a:p>
                      <a:pPr algn="l" fontAlgn="t"/>
                      <a:endParaRPr dirty="0" lang="en-IN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endParaRPr lang="en-US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9867">
                <a:tc>
                  <a:txBody>
                    <a:bodyPr/>
                    <a:p>
                      <a:pPr algn="l" fontAlgn="t"/>
                      <a:endParaRPr lang="en-IN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endParaRPr dirty="0" lang="en-IN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9867">
                <a:tc>
                  <a:txBody>
                    <a:bodyPr/>
                    <a:p>
                      <a:pPr algn="l" fontAlgn="t"/>
                      <a:endParaRPr dirty="0" lang="en-IN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endParaRPr lang="en-IN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74666">
                <a:tc>
                  <a:txBody>
                    <a:bodyPr/>
                    <a:p>
                      <a:pPr algn="l" fontAlgn="t"/>
                      <a:endParaRPr lang="en-IN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endParaRPr lang="en-US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74666">
                <a:tc>
                  <a:txBody>
                    <a:bodyPr/>
                    <a:p>
                      <a:pPr algn="l" fontAlgn="t"/>
                      <a:endParaRPr lang="en-IN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endParaRPr dirty="0" lang="en-US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05" name="Table 2"/>
          <p:cNvGraphicFramePr>
            <a:graphicFrameLocks noGrp="1"/>
          </p:cNvGraphicFramePr>
          <p:nvPr/>
        </p:nvGraphicFramePr>
        <p:xfrm>
          <a:off x="11535952" y="4376062"/>
          <a:ext cx="416560" cy="1911322"/>
        </p:xfrm>
        <a:graphic>
          <a:graphicData uri="http://schemas.openxmlformats.org/drawingml/2006/table">
            <a:tbl>
              <a:tblPr/>
              <a:tblGrid>
                <a:gridCol w="208280"/>
                <a:gridCol w="208280"/>
              </a:tblGrid>
              <a:tr h="174847">
                <a:tc>
                  <a:txBody>
                    <a:bodyPr/>
                    <a:p>
                      <a:pPr algn="l" fontAlgn="ctr" latinLnBrk="0"/>
                      <a:endParaRPr b="1" dirty="0" lang="en-IN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l" fontAlgn="ctr" latinLnBrk="0"/>
                      <a:endParaRPr b="1" dirty="0" lang="en-IN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174847">
                <a:tc>
                  <a:txBody>
                    <a:bodyPr/>
                    <a:p>
                      <a:pPr algn="l" fontAlgn="t"/>
                      <a:endParaRPr dirty="0" lang="en-US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endParaRPr dirty="0" lang="en-IN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</a:tr>
              <a:tr h="174847">
                <a:tc>
                  <a:txBody>
                    <a:bodyPr/>
                    <a:p>
                      <a:pPr algn="l" fontAlgn="t"/>
                      <a:endParaRPr dirty="0" lang="en-US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endParaRPr dirty="0" lang="en-IN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847">
                <a:tc>
                  <a:txBody>
                    <a:bodyPr/>
                    <a:p>
                      <a:pPr algn="l" fontAlgn="t"/>
                      <a:endParaRPr dirty="0" lang="en-IN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endParaRPr dirty="0" lang="en-IN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</a:tr>
              <a:tr h="448282">
                <a:tc>
                  <a:txBody>
                    <a:bodyPr/>
                    <a:p>
                      <a:pPr algn="l" fontAlgn="t"/>
                      <a:endParaRPr dirty="0" lang="en-IN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endParaRPr dirty="0" lang="en-IN"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48796" name="Rectangle 1"/>
          <p:cNvSpPr>
            <a:spLocks noChangeArrowheads="1"/>
          </p:cNvSpPr>
          <p:nvPr/>
        </p:nvSpPr>
        <p:spPr bwMode="auto">
          <a:xfrm>
            <a:off x="690464" y="279529"/>
            <a:ext cx="10002611" cy="5372100"/>
          </a:xfrm>
          <a:prstGeom prst="rect"/>
          <a:solidFill>
            <a:srgbClr val="FFFFFF"/>
          </a:solidFill>
          <a:ln>
            <a:noFill/>
          </a:ln>
          <a:effectLst/>
        </p:spPr>
        <p:txBody>
          <a:bodyPr anchor="ctr" anchorCtr="0" bIns="0" compatLnSpc="1" lIns="0" numCol="1" rIns="0" tIns="0" vert="horz" wrap="square">
            <a:prstTxWarp prst="textNoShape"/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 hangingPunct="0" latinLnBrk="0" lv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1" cap="none" dirty="0" sz="21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  Overview Of MOTHER DAIRY</a:t>
            </a:r>
          </a:p>
          <a:p>
            <a:pPr algn="l" defTabSz="914400" eaLnBrk="0" fontAlgn="base" hangingPunct="0" latinLnBrk="0" lv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1" cap="none" dirty="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  <a:p>
            <a:pPr algn="l"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altLang="en-US" baseline="0" b="0" cap="none" dirty="0" i="0" kumimoji="0" lang="en-US" normalizeH="0" strike="noStrike" u="none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hlinkClick r:id="rId1"/>
              </a:rPr>
              <a:t>MOTHER DAIRY</a:t>
            </a:r>
            <a:r>
              <a:rPr altLang="en-US" baseline="0" b="0" cap="none" dirty="0" i="0" kumimoji="0" lang="en-US" normalizeH="0" strike="noStrike" u="none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 was incorporated to protect the interests of consumers and milk producers in </a:t>
            </a:r>
            <a:r>
              <a:rPr altLang="en-US" baseline="0" b="0" cap="none" dirty="0" i="0" kumimoji="0" lang="en-US" normalizeH="0" err="1" strike="noStrike" u="none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india</a:t>
            </a:r>
            <a:r>
              <a:rPr altLang="en-US" baseline="0" b="0" cap="none" dirty="0" i="0" kumimoji="0" lang="en-US" normalizeH="0" strike="noStrike" u="none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.</a:t>
            </a:r>
          </a:p>
          <a:p>
            <a:pPr algn="l"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altLang="en-US" baseline="0" b="0" cap="none" dirty="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algn="l"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altLang="en-US" baseline="0" b="1" cap="none" dirty="0" i="0" kumimoji="0" lang="en-US" normalizeH="0" strike="noStrike" u="sng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Note: GCMMFL Stands for Gujarat Co-operative Milk Marketing Federation Ltd</a:t>
            </a:r>
          </a:p>
          <a:p>
            <a:pPr algn="l"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altLang="en-US" baseline="0" b="1" cap="none" dirty="0" i="0" kumimoji="0" lang="en-US" normalizeH="0" strike="noStrike" u="sng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algn="l"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altLang="en-US" baseline="0" b="1" cap="none" dirty="0" i="0" kumimoji="0" lang="en-US" normalizeH="0" strike="noStrike" u="sng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MOTHER DAIRY Stands For </a:t>
            </a:r>
            <a:r>
              <a:rPr altLang="en-US" b="1" dirty="0" lang="en-US" u="sng">
                <a:solidFill>
                  <a:srgbClr val="333333"/>
                </a:solidFill>
                <a:latin typeface="+mj-lt"/>
              </a:rPr>
              <a:t>MOTHER DAIRY </a:t>
            </a:r>
            <a:r>
              <a:rPr altLang="en-US" baseline="0" b="1" cap="none" dirty="0" i="0" kumimoji="0" lang="en-US" normalizeH="0" strike="noStrike" u="sng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Milk Union Limited is also known for starting the white revolution, encouraging local milk farmers to dream. </a:t>
            </a:r>
          </a:p>
          <a:p>
            <a:pPr algn="l"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altLang="en-US" baseline="0" b="1" cap="none" dirty="0" i="0" kumimoji="0" lang="en-US" normalizeH="0" strike="noStrike" u="sng">
              <a:ln>
                <a:noFill/>
              </a:ln>
              <a:solidFill>
                <a:srgbClr val="333333"/>
              </a:solidFill>
              <a:effectLst/>
              <a:latin typeface="+mj-lt"/>
            </a:endParaRPr>
          </a:p>
          <a:p>
            <a:pPr algn="l"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altLang="en-US" baseline="0" b="0" cap="none" dirty="0" i="0" kumimoji="0" lang="en-US" normalizeH="0" strike="noStrike" u="none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This is what made them the largest producer of milk products.</a:t>
            </a:r>
            <a:endParaRPr altLang="en-US" baseline="0" b="0" cap="none" dirty="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algn="l"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altLang="en-US" baseline="0" b="0" cap="none" dirty="0" i="0" kumimoji="0" lang="en-US" normalizeH="0" strike="noStrike" u="none">
              <a:ln>
                <a:noFill/>
              </a:ln>
              <a:solidFill>
                <a:srgbClr val="333333"/>
              </a:solidFill>
              <a:effectLst/>
              <a:latin typeface="+mj-lt"/>
            </a:endParaRPr>
          </a:p>
          <a:p>
            <a:pPr algn="l"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altLang="en-US" baseline="0" b="0" cap="none" dirty="0" i="0" kumimoji="0" lang="en-US" normalizeH="0" strike="noStrike" u="none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It Operates through 61 Offices, 10,000+ Dealers, and 10+ Lakh Retailers which is one of the largest networks in India after railways which has over 20+ employees.</a:t>
            </a:r>
          </a:p>
          <a:p>
            <a:pPr algn="l"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altLang="en-US" dirty="0" lang="en-US">
              <a:solidFill>
                <a:srgbClr val="333333"/>
              </a:solidFill>
              <a:latin typeface="+mj-lt"/>
            </a:endParaRPr>
          </a:p>
          <a:p>
            <a:pPr algn="l"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altLang="en-US" baseline="0" b="0" cap="none" dirty="0" i="0" kumimoji="0" lang="en-US" normalizeH="0" strike="noStrike" u="none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 its products range from milk, cheese, butter, milk powders, beverages, ghee, ice cream, and other milk products.</a:t>
            </a:r>
            <a:endParaRPr altLang="en-US" baseline="0" b="0" cap="none" dirty="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algn="l"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altLang="en-US" baseline="0" b="0" cap="none" dirty="0" i="0" kumimoji="0" lang="en-US" normalizeH="0" strike="noStrike" u="none">
              <a:ln>
                <a:noFill/>
              </a:ln>
              <a:solidFill>
                <a:srgbClr val="333333"/>
              </a:solidFill>
              <a:effectLst/>
              <a:latin typeface="+mj-lt"/>
            </a:endParaRPr>
          </a:p>
          <a:p>
            <a:pPr algn="l"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altLang="en-US" baseline="0" b="0" cap="none" dirty="0" i="0" kumimoji="0" lang="en-US" normalizeH="0" strike="noStrike" u="none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MOTHER DAIRY has been awarded over 10+ awards for excellence in marketing and quality</a:t>
            </a:r>
            <a:r>
              <a:rPr altLang="en-US" dirty="0" lang="en-US">
                <a:latin typeface="+mj-lt"/>
              </a:rPr>
              <a:t>.</a:t>
            </a:r>
            <a:br>
              <a:rPr altLang="en-US" baseline="0" b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endParaRPr altLang="en-US" baseline="0" b="0" cap="none" dirty="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48797" name="TextBox 4"/>
          <p:cNvSpPr txBox="1"/>
          <p:nvPr/>
        </p:nvSpPr>
        <p:spPr>
          <a:xfrm>
            <a:off x="11535952" y="2631233"/>
            <a:ext cx="609299" cy="358141"/>
          </a:xfrm>
          <a:prstGeom prst="rect"/>
          <a:solidFill>
            <a:schemeClr val="accent1"/>
          </a:solidFill>
        </p:spPr>
        <p:txBody>
          <a:bodyPr rtlCol="0" wrap="square">
            <a:spAutoFit/>
          </a:bodyPr>
          <a:p>
            <a:endParaRPr dirty="0" lang="en-IN"/>
          </a:p>
        </p:txBody>
      </p:sp>
      <p:sp>
        <p:nvSpPr>
          <p:cNvPr id="1048798" name="TextBox 5"/>
          <p:cNvSpPr txBox="1"/>
          <p:nvPr/>
        </p:nvSpPr>
        <p:spPr>
          <a:xfrm>
            <a:off x="46749" y="0"/>
            <a:ext cx="550506" cy="358141"/>
          </a:xfrm>
          <a:prstGeom prst="rect"/>
          <a:solidFill>
            <a:schemeClr val="accent1"/>
          </a:solidFill>
        </p:spPr>
        <p:txBody>
          <a:bodyPr rtlCol="0" wrap="square">
            <a:spAutoFit/>
          </a:bodyPr>
          <a:p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3200" i="1" lang="en-IN"/>
              <a:t>INSTAGARAM REEL</a:t>
            </a:r>
          </a:p>
        </p:txBody>
      </p:sp>
      <p:sp>
        <p:nvSpPr>
          <p:cNvPr id="1048800" name="TextBox 4"/>
          <p:cNvSpPr txBox="1"/>
          <p:nvPr/>
        </p:nvSpPr>
        <p:spPr>
          <a:xfrm>
            <a:off x="1833241" y="1670380"/>
            <a:ext cx="2556587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PART -4</a:t>
            </a:r>
          </a:p>
        </p:txBody>
      </p:sp>
      <p:sp>
        <p:nvSpPr>
          <p:cNvPr id="1048801" name="TextBox 6"/>
          <p:cNvSpPr txBox="1"/>
          <p:nvPr/>
        </p:nvSpPr>
        <p:spPr>
          <a:xfrm>
            <a:off x="4868248" y="2967335"/>
            <a:ext cx="6097554" cy="1424940"/>
          </a:xfrm>
          <a:prstGeom prst="rect"/>
          <a:noFill/>
        </p:spPr>
        <p:txBody>
          <a:bodyPr wrap="square">
            <a:spAutoFit/>
          </a:bodyPr>
          <a:p>
            <a:r>
              <a:rPr dirty="0" lang="en-IN"/>
              <a:t>https://instagram.com/stories/s_t_o_n_e____d_r_i_n_k_e_r/3214551017185969479?utm_source=ig_story_item_share&amp;igshid=MTc4MmM1YmI2Ng==</a:t>
            </a:r>
          </a:p>
        </p:txBody>
      </p:sp>
      <p:sp>
        <p:nvSpPr>
          <p:cNvPr id="1048802" name="TextBox 8"/>
          <p:cNvSpPr txBox="1"/>
          <p:nvPr/>
        </p:nvSpPr>
        <p:spPr>
          <a:xfrm>
            <a:off x="4753397" y="4254959"/>
            <a:ext cx="6097554" cy="1424939"/>
          </a:xfrm>
          <a:prstGeom prst="rect"/>
          <a:noFill/>
        </p:spPr>
        <p:txBody>
          <a:bodyPr wrap="square">
            <a:spAutoFit/>
          </a:bodyPr>
          <a:p>
            <a:r>
              <a:rPr dirty="0" lang="en-IN"/>
              <a:t>https://instagram.com/stories/s_t_o_n_e____d_r_i_n_k_e_r/3214560003389996209?utm_source=ig_story_item_share&amp;igshid=NDA3YzJlZDM2MQ==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2800" i="1" lang="en-IN">
                <a:latin typeface="Bell MT" panose="02020503060305020303" pitchFamily="18" charset="0"/>
              </a:rPr>
              <a:t>CONTRIBUTION</a:t>
            </a:r>
          </a:p>
        </p:txBody>
      </p:sp>
      <p:pic>
        <p:nvPicPr>
          <p:cNvPr id="2097162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53170" t="2494" r="19617" b="5121"/>
          <a:stretch>
            <a:fillRect/>
          </a:stretch>
        </p:blipFill>
        <p:spPr>
          <a:xfrm rot="5403942">
            <a:off x="6818048" y="2614603"/>
            <a:ext cx="1178461" cy="4383529"/>
          </a:xfrm>
          <a:prstGeom prst="rect"/>
        </p:spPr>
      </p:pic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5641312" y="538332"/>
            <a:ext cx="2119889" cy="2890667"/>
          </a:xfrm>
          <a:prstGeom prst="rect"/>
        </p:spPr>
      </p:pic>
      <p:sp>
        <p:nvSpPr>
          <p:cNvPr id="1048955" name=""/>
          <p:cNvSpPr txBox="1"/>
          <p:nvPr/>
        </p:nvSpPr>
        <p:spPr>
          <a:xfrm flipH="1">
            <a:off x="8096000" y="3219450"/>
            <a:ext cx="2389133" cy="510540"/>
          </a:xfrm>
          <a:prstGeom prst="rect"/>
        </p:spPr>
        <p:txBody>
          <a:bodyPr rtlCol="0" wrap="square">
            <a:spAutoFit/>
          </a:bodyPr>
          <a:p>
            <a:r>
              <a:rPr altLang="en" sz="2800" lang="en-US">
                <a:solidFill>
                  <a:srgbClr val="000000"/>
                </a:solidFill>
              </a:rPr>
              <a:t>S</a:t>
            </a:r>
            <a:r>
              <a:rPr altLang="en" sz="2800" lang="en-US">
                <a:solidFill>
                  <a:srgbClr val="000000"/>
                </a:solidFill>
              </a:rPr>
              <a:t> </a:t>
            </a:r>
            <a:r>
              <a:rPr altLang="en" sz="2800" lang="en-US">
                <a:solidFill>
                  <a:srgbClr val="000000"/>
                </a:solidFill>
              </a:rPr>
              <a:t>ajith</a:t>
            </a:r>
            <a:r>
              <a:rPr altLang="e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956" name=""/>
          <p:cNvSpPr txBox="1"/>
          <p:nvPr/>
        </p:nvSpPr>
        <p:spPr>
          <a:xfrm>
            <a:off x="8485132" y="372999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" sz="2800" lang="en-US">
                <a:solidFill>
                  <a:srgbClr val="000000"/>
                </a:solidFill>
              </a:rPr>
              <a:t>Team</a:t>
            </a:r>
            <a:r>
              <a:rPr altLang="en" sz="2800" lang="en-US">
                <a:solidFill>
                  <a:srgbClr val="000000"/>
                </a:solidFill>
              </a:rPr>
              <a:t> </a:t>
            </a:r>
            <a:r>
              <a:rPr altLang="en" sz="2800" lang="en-US">
                <a:solidFill>
                  <a:srgbClr val="000000"/>
                </a:solidFill>
              </a:rPr>
              <a:t>Leader</a:t>
            </a:r>
            <a:r>
              <a:rPr altLang="e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i="1" lang="en-IN">
                <a:solidFill>
                  <a:schemeClr val="tx1"/>
                </a:solidFill>
                <a:latin typeface="Arial Black" panose="020B0A04020102020204" pitchFamily="34" charset="0"/>
              </a:rPr>
              <a:t>THANK YOU</a:t>
            </a:r>
          </a:p>
        </p:txBody>
      </p:sp>
      <p:sp>
        <p:nvSpPr>
          <p:cNvPr id="1048805" name="TextBox 4"/>
          <p:cNvSpPr txBox="1"/>
          <p:nvPr/>
        </p:nvSpPr>
        <p:spPr>
          <a:xfrm>
            <a:off x="6450563" y="4887492"/>
            <a:ext cx="4363616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i="1" lang="en-IN"/>
              <a:t>BE MORE MILK</a:t>
            </a:r>
          </a:p>
        </p:txBody>
      </p:sp>
      <p:pic>
        <p:nvPicPr>
          <p:cNvPr id="2097164" name="Picture 6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906346" y="854788"/>
            <a:ext cx="3810000" cy="394335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CONTENTS</a:t>
            </a:r>
          </a:p>
        </p:txBody>
      </p:sp>
      <p:sp>
        <p:nvSpPr>
          <p:cNvPr id="1048670" name="Content Placeholder 2"/>
          <p:cNvSpPr>
            <a:spLocks noGrp="1"/>
          </p:cNvSpPr>
          <p:nvPr>
            <p:ph idx="1"/>
          </p:nvPr>
        </p:nvSpPr>
        <p:spPr>
          <a:xfrm>
            <a:off x="5137110" y="541001"/>
            <a:ext cx="6281873" cy="5775997"/>
          </a:xfrm>
        </p:spPr>
        <p:txBody>
          <a:bodyPr/>
          <a:p>
            <a:pPr>
              <a:buFont typeface="Wingdings" panose="05000000000000000000" pitchFamily="2" charset="2"/>
              <a:buChar char="Ø"/>
            </a:pPr>
            <a:r>
              <a:rPr dirty="0" lang="en-IN"/>
              <a:t> INTRODUCTION MOTHER DAIRY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lang="en-IN"/>
              <a:t>VISION , MISSION &amp;VALUES OF MOTHER DAIRY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lang="en-IN"/>
              <a:t>UNIQUE SELLING POINT [USP],KPI OF MOTHER DAIRY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lang="en-IN"/>
              <a:t>BRAND TONE OF MOTHER DAIRY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lang="en-IN"/>
              <a:t>SMART GOALS OF MOTHER DAIRY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lang="en-IN"/>
              <a:t>COMPETITORS OF MOTHER DAIRY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lang="en-IN"/>
              <a:t>SWOT ANAYSIS OF MOTHER DAIRY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lang="en-IN"/>
              <a:t>SEO&amp;KEYWORD RESEARCH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lang="en-IN"/>
              <a:t>CONTENT IDEAS &amp; MARKETING STRATEGIES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lang="en-IN"/>
              <a:t>OVERVIEW OF MOTHER DAIRY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lang="en-IN"/>
              <a:t>INSTGRAM STORIES</a:t>
            </a:r>
          </a:p>
          <a:p>
            <a:pPr>
              <a:buFont typeface="Wingdings" panose="05000000000000000000" pitchFamily="2" charset="2"/>
              <a:buChar char="Ø"/>
            </a:pPr>
            <a:endParaRPr dirty="0" lang="en-IN"/>
          </a:p>
        </p:txBody>
      </p:sp>
      <p:sp>
        <p:nvSpPr>
          <p:cNvPr id="1048671" name="TextBox 3"/>
          <p:cNvSpPr txBox="1"/>
          <p:nvPr/>
        </p:nvSpPr>
        <p:spPr>
          <a:xfrm>
            <a:off x="11737910" y="0"/>
            <a:ext cx="454090" cy="358140"/>
          </a:xfrm>
          <a:prstGeom prst="rect"/>
          <a:solidFill>
            <a:schemeClr val="accent1"/>
          </a:solidFill>
        </p:spPr>
        <p:txBody>
          <a:bodyPr rtlCol="0" wrap="square">
            <a:spAutoFit/>
          </a:bodyPr>
          <a:p>
            <a:endParaRPr dirty="0" lang="en-IN"/>
          </a:p>
        </p:txBody>
      </p:sp>
      <p:sp>
        <p:nvSpPr>
          <p:cNvPr id="1048672" name="TextBox 4"/>
          <p:cNvSpPr txBox="1"/>
          <p:nvPr/>
        </p:nvSpPr>
        <p:spPr>
          <a:xfrm>
            <a:off x="0" y="4002833"/>
            <a:ext cx="485728" cy="358141"/>
          </a:xfrm>
          <a:prstGeom prst="rect"/>
          <a:solidFill>
            <a:schemeClr val="accent1"/>
          </a:solidFill>
        </p:spPr>
        <p:txBody>
          <a:bodyPr rtlCol="0" wrap="square">
            <a:spAutoFit/>
          </a:bodyPr>
          <a:p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i="1" lang="en-IN">
                <a:latin typeface="Agency FB" panose="020B0503020202020204" pitchFamily="34" charset="0"/>
              </a:rPr>
              <a:t>PRESENTED BY</a:t>
            </a:r>
          </a:p>
        </p:txBody>
      </p:sp>
      <p:sp>
        <p:nvSpPr>
          <p:cNvPr id="1048674" name="Content Placeholder 2"/>
          <p:cNvSpPr>
            <a:spLocks noGrp="1"/>
          </p:cNvSpPr>
          <p:nvPr>
            <p:ph idx="1"/>
          </p:nvPr>
        </p:nvSpPr>
        <p:spPr>
          <a:xfrm>
            <a:off x="5258406" y="1474991"/>
            <a:ext cx="6281873" cy="3852789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b="1" dirty="0" sz="2800" i="1" kern="100" lang="en-IN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Team Leader :</a:t>
            </a:r>
            <a:r>
              <a:rPr altLang="en" b="1" dirty="0" sz="2800" i="1" kern="100"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  <a:r>
              <a:rPr altLang="en" b="1" dirty="0" sz="2800" i="1" kern="100"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r>
              <a:rPr altLang="en" b="1" dirty="0" sz="2800" i="1" kern="100"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altLang="en" b="1" dirty="0" sz="2800" i="1" kern="100"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altLang="en" b="1" dirty="0" sz="2800" i="1" kern="100"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</a:t>
            </a:r>
            <a:r>
              <a:rPr altLang="en" b="1" dirty="0" sz="2800" i="1" kern="100"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</a:t>
            </a:r>
            <a:r>
              <a:rPr altLang="en" b="1" dirty="0" sz="2800" i="1" kern="100"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</a:t>
            </a:r>
            <a:r>
              <a:rPr altLang="en" b="1" dirty="0" sz="2800" i="1" kern="100"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</a:t>
            </a:r>
            <a:endParaRPr b="1" dirty="0" sz="2800" i="1" kern="100" lang="en-IN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b="1" dirty="0" sz="2800" i="1" kern="100" lang="en-IN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Team member : </a:t>
            </a:r>
            <a:r>
              <a:rPr altLang="en" b="1" dirty="0" sz="2800" i="1" kern="100"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  <a:r>
              <a:rPr altLang="en" b="1" dirty="0" sz="2800" i="1" kern="100"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r>
              <a:rPr altLang="en" b="1" dirty="0" sz="2800" i="1" kern="100"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altLang="en" b="1" dirty="0" sz="2800" i="1" kern="100"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</a:t>
            </a:r>
            <a:r>
              <a:rPr altLang="en" b="1" dirty="0" sz="2800" i="1" kern="100"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altLang="en" b="1" dirty="0" sz="2800" i="1" kern="100"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  <a:r>
              <a:rPr altLang="en" b="1" dirty="0" sz="2800" i="1" kern="100"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</a:t>
            </a:r>
            <a:r>
              <a:rPr altLang="en" b="1" dirty="0" sz="2800" i="1" kern="100"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</a:t>
            </a:r>
            <a:r>
              <a:rPr altLang="en" b="1" dirty="0" sz="2800" i="1" kern="100"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</a:t>
            </a:r>
            <a:r>
              <a:rPr altLang="en" b="1" dirty="0" sz="2800" i="1" kern="100"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altLang="en" b="1" dirty="0" sz="2800" i="1" kern="100"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altLang="en" b="1" dirty="0" sz="2800" i="1" kern="100"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</a:t>
            </a:r>
            <a:endParaRPr b="1" dirty="0" sz="2800" i="1" kern="100" lang="en-IN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endParaRPr b="1" dirty="0" sz="2800" i="1" kern="100" lang="en-IN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0" marL="0">
              <a:lnSpc>
                <a:spcPct val="107000"/>
              </a:lnSpc>
              <a:spcAft>
                <a:spcPts val="800"/>
              </a:spcAft>
              <a:buNone/>
            </a:pPr>
            <a:endParaRPr dirty="0" sz="1800" kern="100" lang="en-IN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48675" name="TextBox 3"/>
          <p:cNvSpPr txBox="1"/>
          <p:nvPr/>
        </p:nvSpPr>
        <p:spPr>
          <a:xfrm>
            <a:off x="20883" y="37322"/>
            <a:ext cx="5533053" cy="369332"/>
          </a:xfrm>
          <a:prstGeom prst="rect"/>
          <a:solidFill>
            <a:schemeClr val="accent1"/>
          </a:solidFill>
        </p:spPr>
        <p:txBody>
          <a:bodyPr rtlCol="0" wrap="square">
            <a:spAutoFit/>
          </a:bodyPr>
          <a:p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i="1" lang="en-IN"/>
              <a:t>RESEARCH BRAND</a:t>
            </a:r>
          </a:p>
        </p:txBody>
      </p:sp>
      <p:sp>
        <p:nvSpPr>
          <p:cNvPr id="1048709" name="Text Placeholder 4"/>
          <p:cNvSpPr>
            <a:spLocks noGrp="1"/>
          </p:cNvSpPr>
          <p:nvPr>
            <p:ph type="body" idx="1"/>
          </p:nvPr>
        </p:nvSpPr>
        <p:spPr>
          <a:xfrm>
            <a:off x="4740128" y="803185"/>
            <a:ext cx="6839161" cy="685800"/>
          </a:xfrm>
        </p:spPr>
        <p:txBody>
          <a:bodyPr/>
          <a:p>
            <a:r>
              <a:rPr dirty="0" sz="3200" i="1" lang="en-IN" u="sng"/>
              <a:t>INTRODUCTION OF MOTHER DAIRY</a:t>
            </a:r>
          </a:p>
        </p:txBody>
      </p:sp>
      <p:sp>
        <p:nvSpPr>
          <p:cNvPr id="1048710" name="Content Placeholder 5"/>
          <p:cNvSpPr>
            <a:spLocks noGrp="1"/>
          </p:cNvSpPr>
          <p:nvPr>
            <p:ph sz="half" idx="2"/>
          </p:nvPr>
        </p:nvSpPr>
        <p:spPr>
          <a:xfrm>
            <a:off x="5125875" y="1750245"/>
            <a:ext cx="6264350" cy="1422163"/>
          </a:xfrm>
        </p:spPr>
        <p:txBody>
          <a:bodyPr>
            <a:normAutofit fontScale="25000" lnSpcReduction="20000"/>
          </a:bodyPr>
          <a:p>
            <a:r>
              <a:rPr dirty="0" sz="6400" lang="en-US"/>
              <a:t>MOTHER DAIRY </a:t>
            </a:r>
            <a:r>
              <a:rPr dirty="0" sz="7200" lang="en-US"/>
              <a:t>is an Indian dairy cooperative brand that represents a network of dairy farmers.</a:t>
            </a:r>
          </a:p>
          <a:p>
            <a:r>
              <a:rPr dirty="0" sz="7200" lang="en-US"/>
              <a:t> It is known for producing a wide range of dairy products, including milk, butter, cheese, ice cream, and more.</a:t>
            </a:r>
          </a:p>
          <a:p>
            <a:r>
              <a:rPr dirty="0" sz="7200" lang="en-US"/>
              <a:t> </a:t>
            </a:r>
            <a:r>
              <a:rPr dirty="0" sz="6400" lang="en-US"/>
              <a:t>MOTHER DAIRY </a:t>
            </a:r>
            <a:r>
              <a:rPr dirty="0" sz="7200" lang="en-US"/>
              <a:t>is famous for its quality, affordability, and its innovative and memorable advertising campaigns</a:t>
            </a:r>
            <a:r>
              <a:rPr dirty="0" lang="en-US"/>
              <a:t>.</a:t>
            </a:r>
            <a:endParaRPr dirty="0" lang="en-IN"/>
          </a:p>
        </p:txBody>
      </p:sp>
      <p:sp>
        <p:nvSpPr>
          <p:cNvPr id="1048711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6111976"/>
            <a:ext cx="4581330" cy="685800"/>
          </a:xfrm>
          <a:solidFill>
            <a:schemeClr val="accent1"/>
          </a:solidFill>
        </p:spPr>
        <p:txBody>
          <a:bodyPr/>
          <a:p>
            <a:r>
              <a:rPr b="1" dirty="0" sz="2400" i="1" lang="en-IN"/>
              <a:t>MOTHER DAIRY</a:t>
            </a:r>
          </a:p>
        </p:txBody>
      </p:sp>
      <p:sp>
        <p:nvSpPr>
          <p:cNvPr id="1048712" name="Content Placeholder 7"/>
          <p:cNvSpPr>
            <a:spLocks noGrp="1"/>
          </p:cNvSpPr>
          <p:nvPr>
            <p:ph sz="quarter" idx="4"/>
          </p:nvPr>
        </p:nvSpPr>
        <p:spPr>
          <a:xfrm>
            <a:off x="-1" y="47651"/>
            <a:ext cx="8612155" cy="685800"/>
          </a:xfrm>
          <a:solidFill>
            <a:schemeClr val="accent1"/>
          </a:solidFill>
        </p:spPr>
        <p:txBody>
          <a:bodyPr>
            <a:normAutofit fontScale="68333" lnSpcReduction="20000"/>
          </a:bodyPr>
          <a:p>
            <a:pPr indent="0" marL="0">
              <a:buNone/>
            </a:pPr>
            <a:r>
              <a:rPr dirty="0" sz="6000" lang="en-IN">
                <a:solidFill>
                  <a:schemeClr val="accent1"/>
                </a:solidFill>
              </a:rPr>
              <a:t>MOTHER DAIRY</a:t>
            </a:r>
          </a:p>
        </p:txBody>
      </p:sp>
      <p:sp>
        <p:nvSpPr>
          <p:cNvPr id="1048713" name="TextBox 1"/>
          <p:cNvSpPr txBox="1"/>
          <p:nvPr/>
        </p:nvSpPr>
        <p:spPr>
          <a:xfrm>
            <a:off x="5125875" y="4215696"/>
            <a:ext cx="6603861" cy="19583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/>
              <a:t>Mother Dairy is a wholly owned subsidiary of the National Dairy Development Board which is a statutory body under the ownership of the Ministry of Fisheries, Animal Husbandry and Dairying of the Government of India that manufactures, markets and sells milk and dairy products.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/>
              <a:t>  Mother Dairy was founded in 1974, as a subsidiary of the National Dairy Development Board (NDDB).</a:t>
            </a:r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VISION &amp;MISSION OF MOTHER DAIRY</a:t>
            </a:r>
          </a:p>
        </p:txBody>
      </p:sp>
      <p:sp>
        <p:nvSpPr>
          <p:cNvPr id="1048745" name="Content Placeholder 2"/>
          <p:cNvSpPr>
            <a:spLocks noGrp="1"/>
          </p:cNvSpPr>
          <p:nvPr>
            <p:ph sz="half" idx="1"/>
          </p:nvPr>
        </p:nvSpPr>
        <p:spPr>
          <a:xfrm>
            <a:off x="5299787" y="821146"/>
            <a:ext cx="6269591" cy="2382651"/>
          </a:xfrm>
        </p:spPr>
        <p:txBody>
          <a:bodyPr>
            <a:normAutofit/>
          </a:bodyPr>
          <a:p>
            <a:pPr algn="just" indent="0" marL="0">
              <a:buNone/>
            </a:pPr>
            <a:r>
              <a:rPr b="1" dirty="0" sz="3200" i="1" lang="en-US"/>
              <a:t>MOTHER DAIRY's vision is to provide more and more satisfaction to the farmers, employees and distributers”</a:t>
            </a:r>
            <a:endParaRPr b="1" dirty="0" sz="3200" i="1" lang="en-IN"/>
          </a:p>
        </p:txBody>
      </p:sp>
      <p:sp>
        <p:nvSpPr>
          <p:cNvPr id="1048746" name="Content Placeholder 3"/>
          <p:cNvSpPr>
            <a:spLocks noGrp="1"/>
          </p:cNvSpPr>
          <p:nvPr>
            <p:ph sz="half" idx="2"/>
          </p:nvPr>
        </p:nvSpPr>
        <p:spPr>
          <a:xfrm>
            <a:off x="5038531" y="1854403"/>
            <a:ext cx="6642815" cy="2470065"/>
          </a:xfrm>
        </p:spPr>
        <p:txBody>
          <a:bodyPr>
            <a:normAutofit fontScale="58333" lnSpcReduction="20000"/>
          </a:bodyPr>
          <a:p>
            <a:pPr indent="0" marL="0">
              <a:buNone/>
            </a:pPr>
            <a:endParaRPr dirty="0" sz="2400" lang="en-US"/>
          </a:p>
          <a:p>
            <a:pPr indent="0" marL="0">
              <a:buNone/>
            </a:pPr>
            <a:r>
              <a:rPr dirty="0" sz="2400" lang="en-US">
                <a:solidFill>
                  <a:schemeClr val="accent1"/>
                </a:solidFill>
              </a:rPr>
              <a:t>   </a:t>
            </a:r>
            <a:r>
              <a:rPr b="1" dirty="0" sz="3600" lang="en-US">
                <a:solidFill>
                  <a:schemeClr val="accent1"/>
                </a:solidFill>
              </a:rPr>
              <a:t>MISSION</a:t>
            </a:r>
          </a:p>
          <a:p>
            <a:pPr indent="0" marL="0">
              <a:buNone/>
            </a:pPr>
            <a:r>
              <a:rPr dirty="0" sz="3600" lang="en-US"/>
              <a:t> </a:t>
            </a:r>
            <a:r>
              <a:rPr b="1" dirty="0" sz="3600" i="1" lang="en-US"/>
              <a:t>GCMMF </a:t>
            </a:r>
            <a:r>
              <a:rPr b="1" dirty="0" sz="3600" i="1" lang="en-US" err="1"/>
              <a:t>endeavour</a:t>
            </a:r>
            <a:r>
              <a:rPr b="1" dirty="0" sz="3600" i="1" lang="en-US"/>
              <a:t> to satisfy the taste and nutritional requirements of the customer of the world through excellence in the marketing by the committed team</a:t>
            </a:r>
            <a:r>
              <a:rPr dirty="0" sz="3600" i="1" lang="en-US"/>
              <a:t>.</a:t>
            </a:r>
          </a:p>
          <a:p>
            <a:pPr indent="0" marL="0">
              <a:buNone/>
            </a:pPr>
            <a:endParaRPr dirty="0" sz="3600" i="1" lang="en-US"/>
          </a:p>
          <a:p>
            <a:pPr indent="0" marL="0">
              <a:buNone/>
            </a:pPr>
            <a:r>
              <a:rPr dirty="0" sz="3600" i="1" lang="en-US"/>
              <a:t>      </a:t>
            </a:r>
            <a:r>
              <a:rPr b="1" dirty="0" sz="3600" i="1" lang="en-US">
                <a:solidFill>
                  <a:schemeClr val="accent1"/>
                </a:solidFill>
              </a:rPr>
              <a:t> </a:t>
            </a:r>
            <a:endParaRPr b="1" dirty="0" sz="3600" i="1" lang="en-IN">
              <a:solidFill>
                <a:schemeClr val="accent1"/>
              </a:solidFill>
            </a:endParaRPr>
          </a:p>
        </p:txBody>
      </p:sp>
      <p:sp>
        <p:nvSpPr>
          <p:cNvPr id="1048747" name="TextBox 4"/>
          <p:cNvSpPr txBox="1"/>
          <p:nvPr/>
        </p:nvSpPr>
        <p:spPr>
          <a:xfrm>
            <a:off x="5299787" y="219105"/>
            <a:ext cx="1352939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solidFill>
                  <a:schemeClr val="accent1"/>
                </a:solidFill>
              </a:rPr>
              <a:t>vision</a:t>
            </a:r>
          </a:p>
        </p:txBody>
      </p:sp>
      <p:sp>
        <p:nvSpPr>
          <p:cNvPr id="1048748" name="TextBox 5"/>
          <p:cNvSpPr txBox="1"/>
          <p:nvPr/>
        </p:nvSpPr>
        <p:spPr>
          <a:xfrm>
            <a:off x="8005665" y="3508310"/>
            <a:ext cx="45719" cy="369332"/>
          </a:xfrm>
          <a:prstGeom prst="rect"/>
          <a:noFill/>
        </p:spPr>
        <p:txBody>
          <a:bodyPr rtlCol="0" wrap="square">
            <a:spAutoFit/>
          </a:bodyPr>
          <a:p>
            <a:endParaRPr lang="en-IN"/>
          </a:p>
        </p:txBody>
      </p:sp>
      <p:sp>
        <p:nvSpPr>
          <p:cNvPr id="1048749" name="TextBox 6"/>
          <p:cNvSpPr txBox="1"/>
          <p:nvPr/>
        </p:nvSpPr>
        <p:spPr>
          <a:xfrm>
            <a:off x="5103845" y="3924358"/>
            <a:ext cx="6391469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i="1" lang="en-IN">
                <a:solidFill>
                  <a:schemeClr val="accent1"/>
                </a:solidFill>
              </a:rPr>
              <a:t>VALUES</a:t>
            </a:r>
          </a:p>
        </p:txBody>
      </p:sp>
      <p:sp>
        <p:nvSpPr>
          <p:cNvPr id="1048750" name="AutoShape 2" descr="Amul | PPT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sp>
        <p:nvSpPr>
          <p:cNvPr id="1048751" name="TextBox 9"/>
          <p:cNvSpPr txBox="1"/>
          <p:nvPr/>
        </p:nvSpPr>
        <p:spPr>
          <a:xfrm>
            <a:off x="5225143" y="4534678"/>
            <a:ext cx="6270171" cy="14249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lang="en-IN"/>
              <a:t>Customer Orientation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lang="en-IN"/>
              <a:t>Give Customers a </a:t>
            </a:r>
            <a:r>
              <a:rPr b="1" dirty="0" lang="en-IN" err="1"/>
              <a:t>good,fair</a:t>
            </a:r>
            <a:r>
              <a:rPr b="1" dirty="0" lang="en-IN"/>
              <a:t> </a:t>
            </a:r>
            <a:r>
              <a:rPr b="1" dirty="0" lang="en-IN" err="1"/>
              <a:t>deal,Great</a:t>
            </a:r>
            <a:r>
              <a:rPr b="1" dirty="0" lang="en-IN"/>
              <a:t> customer relationship take time. Do not try to </a:t>
            </a:r>
            <a:r>
              <a:rPr b="1" dirty="0" lang="en-IN" err="1"/>
              <a:t>maximizenshort</a:t>
            </a:r>
            <a:r>
              <a:rPr b="1" dirty="0" lang="en-IN"/>
              <a:t> term profits at the expense of the building those enduring relationships</a:t>
            </a:r>
          </a:p>
        </p:txBody>
      </p:sp>
      <p:sp>
        <p:nvSpPr>
          <p:cNvPr id="1048752" name="TextBox 12"/>
          <p:cNvSpPr txBox="1"/>
          <p:nvPr/>
        </p:nvSpPr>
        <p:spPr>
          <a:xfrm>
            <a:off x="0" y="0"/>
            <a:ext cx="510654" cy="358140"/>
          </a:xfrm>
          <a:prstGeom prst="rect"/>
          <a:solidFill>
            <a:schemeClr val="accent1"/>
          </a:solidFill>
        </p:spPr>
        <p:txBody>
          <a:bodyPr rtlCol="0" wrap="square">
            <a:spAutoFit/>
          </a:bodyPr>
          <a:p>
            <a:endParaRPr dirty="0" lang="en-IN"/>
          </a:p>
        </p:txBody>
      </p:sp>
      <p:sp>
        <p:nvSpPr>
          <p:cNvPr id="1048753" name="TextBox 13"/>
          <p:cNvSpPr txBox="1"/>
          <p:nvPr/>
        </p:nvSpPr>
        <p:spPr>
          <a:xfrm>
            <a:off x="11569378" y="3508310"/>
            <a:ext cx="576903" cy="358140"/>
          </a:xfrm>
          <a:prstGeom prst="rect"/>
          <a:solidFill>
            <a:schemeClr val="accent1"/>
          </a:solidFill>
        </p:spPr>
        <p:txBody>
          <a:bodyPr rtlCol="0" wrap="square">
            <a:spAutoFit/>
          </a:bodyPr>
          <a:p>
            <a:endParaRPr dirty="0" lang="en-IN"/>
          </a:p>
        </p:txBody>
      </p:sp>
      <p:pic>
        <p:nvPicPr>
          <p:cNvPr id="2097153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189445" y="1"/>
            <a:ext cx="7956836" cy="685800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extBox 3"/>
          <p:cNvSpPr txBox="1"/>
          <p:nvPr/>
        </p:nvSpPr>
        <p:spPr>
          <a:xfrm>
            <a:off x="1173324" y="1195138"/>
            <a:ext cx="6097554" cy="2225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b="0" dirty="0" sz="1600" i="0" lang="en-US">
                <a:effectLst/>
                <a:latin typeface="Google Sans"/>
              </a:rPr>
              <a:t>MOTHER DAIRY </a:t>
            </a:r>
            <a:r>
              <a:rPr b="0" dirty="0" i="0" lang="en-US">
                <a:effectLst/>
                <a:latin typeface="Google Sans"/>
              </a:rPr>
              <a:t>also offers the broadest range of dairy products, including ghee, butter, milk, chocolate, cheese, sweets, milk powder, ice cream, yogurt, buttermilk, and bread spreads.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b="0" dirty="0" i="0" lang="en-US">
                <a:effectLst/>
                <a:latin typeface="Google Sans"/>
              </a:rPr>
              <a:t> The quality, and the taste of </a:t>
            </a:r>
            <a:r>
              <a:rPr b="0" dirty="0" sz="1600" i="0" lang="en-US">
                <a:effectLst/>
                <a:latin typeface="Google Sans"/>
              </a:rPr>
              <a:t>MOTHER DAIRY's </a:t>
            </a:r>
            <a:r>
              <a:rPr b="0" dirty="0" i="0" lang="en-US">
                <a:effectLst/>
                <a:latin typeface="Google Sans"/>
              </a:rPr>
              <a:t>eatables, are unparalleled.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b="0" dirty="0" i="0" lang="en-US">
                <a:effectLst/>
                <a:latin typeface="Google Sans"/>
              </a:rPr>
              <a:t> The variety of </a:t>
            </a:r>
            <a:r>
              <a:rPr b="0" dirty="0" sz="1600" i="0" lang="en-US">
                <a:effectLst/>
                <a:latin typeface="Google Sans"/>
              </a:rPr>
              <a:t>MOTHER DAIRY's </a:t>
            </a:r>
            <a:r>
              <a:rPr b="0" dirty="0" i="0" lang="en-US">
                <a:effectLst/>
                <a:latin typeface="Google Sans"/>
              </a:rPr>
              <a:t>products caters to a more significant audience segment.</a:t>
            </a:r>
            <a:endParaRPr dirty="0" lang="en-IN"/>
          </a:p>
        </p:txBody>
      </p:sp>
      <p:sp>
        <p:nvSpPr>
          <p:cNvPr id="1048758" name="TextBox 4"/>
          <p:cNvSpPr txBox="1"/>
          <p:nvPr/>
        </p:nvSpPr>
        <p:spPr>
          <a:xfrm>
            <a:off x="464197" y="587829"/>
            <a:ext cx="4170784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 u="sng"/>
              <a:t>UNIQUE SELLING POINT[USP]</a:t>
            </a:r>
          </a:p>
        </p:txBody>
      </p:sp>
      <p:sp>
        <p:nvSpPr>
          <p:cNvPr id="1048759" name="TextBox 5"/>
          <p:cNvSpPr txBox="1"/>
          <p:nvPr/>
        </p:nvSpPr>
        <p:spPr>
          <a:xfrm>
            <a:off x="706792" y="3526971"/>
            <a:ext cx="5320783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 u="sng"/>
              <a:t>SHORT GOALS OF MOTHER DAIRY</a:t>
            </a:r>
          </a:p>
        </p:txBody>
      </p:sp>
      <p:sp>
        <p:nvSpPr>
          <p:cNvPr id="1048760" name="TextBox 2"/>
          <p:cNvSpPr txBox="1"/>
          <p:nvPr/>
        </p:nvSpPr>
        <p:spPr>
          <a:xfrm>
            <a:off x="5857293" y="236786"/>
            <a:ext cx="6097554" cy="891540"/>
          </a:xfrm>
          <a:prstGeom prst="rect"/>
          <a:noFill/>
        </p:spPr>
        <p:txBody>
          <a:bodyPr wrap="square">
            <a:spAutoFit/>
          </a:bodyPr>
          <a:p>
            <a:r>
              <a:rPr dirty="0" lang="en-IN"/>
              <a:t>A unique selling point (USP), also called a unique selling proposition, is the essence of what makes your product or service better than competitors</a:t>
            </a:r>
          </a:p>
        </p:txBody>
      </p:sp>
      <p:sp>
        <p:nvSpPr>
          <p:cNvPr id="1048761" name="TextBox 6"/>
          <p:cNvSpPr txBox="1"/>
          <p:nvPr/>
        </p:nvSpPr>
        <p:spPr>
          <a:xfrm>
            <a:off x="5054" y="0"/>
            <a:ext cx="464197" cy="358140"/>
          </a:xfrm>
          <a:prstGeom prst="rect"/>
          <a:solidFill>
            <a:schemeClr val="accent1"/>
          </a:solidFill>
        </p:spPr>
        <p:txBody>
          <a:bodyPr rtlCol="0" wrap="square">
            <a:spAutoFit/>
          </a:bodyPr>
          <a:p>
            <a:endParaRPr dirty="0" lang="en-IN"/>
          </a:p>
        </p:txBody>
      </p:sp>
      <p:sp>
        <p:nvSpPr>
          <p:cNvPr id="1048762" name="TextBox 8"/>
          <p:cNvSpPr txBox="1"/>
          <p:nvPr/>
        </p:nvSpPr>
        <p:spPr>
          <a:xfrm>
            <a:off x="11818776" y="2873829"/>
            <a:ext cx="373224" cy="358141"/>
          </a:xfrm>
          <a:prstGeom prst="rect"/>
          <a:solidFill>
            <a:schemeClr val="accent1"/>
          </a:solidFill>
        </p:spPr>
        <p:txBody>
          <a:bodyPr rtlCol="0" wrap="square">
            <a:spAutoFit/>
          </a:bodyPr>
          <a:p>
            <a:endParaRPr dirty="0" lang="en-IN"/>
          </a:p>
        </p:txBody>
      </p:sp>
      <p:sp>
        <p:nvSpPr>
          <p:cNvPr id="1048763" name="TextBox 11"/>
          <p:cNvSpPr txBox="1"/>
          <p:nvPr/>
        </p:nvSpPr>
        <p:spPr>
          <a:xfrm>
            <a:off x="1565209" y="4114771"/>
            <a:ext cx="5479403" cy="27584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 Get more milk from farmers.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 Make sure products are good quality.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Sell more in new places.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 Create new dairy products.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Deliver products efficiently.</a:t>
            </a:r>
          </a:p>
          <a:p>
            <a:endParaRPr dirty="0" lang="en-IN"/>
          </a:p>
        </p:txBody>
      </p:sp>
      <p:pic>
        <p:nvPicPr>
          <p:cNvPr id="2097154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287667" y="3155838"/>
            <a:ext cx="5133277" cy="342015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TextBox 2"/>
          <p:cNvSpPr txBox="1"/>
          <p:nvPr/>
        </p:nvSpPr>
        <p:spPr>
          <a:xfrm>
            <a:off x="1035699" y="830997"/>
            <a:ext cx="7588118" cy="2758440"/>
          </a:xfrm>
          <a:prstGeom prst="rect"/>
          <a:noFill/>
        </p:spPr>
        <p:txBody>
          <a:bodyPr wrap="square">
            <a:spAutoFit/>
          </a:bodyPr>
          <a:p>
            <a:r>
              <a:rPr dirty="0" lang="en-IN"/>
              <a:t>KPI stands for key performance indicator, a quantifiable measure of performance over time for a specific objective.</a:t>
            </a:r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US"/>
              <a:t>Revenue and profit.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US"/>
              <a:t> Amount of milk procured.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US"/>
              <a:t>Market share.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US"/>
              <a:t> Product quality.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US"/>
              <a:t> Distribution and availability.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US"/>
              <a:t>Customer satisfaction.</a:t>
            </a:r>
          </a:p>
          <a:p>
            <a:endParaRPr dirty="0" lang="en-US"/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537121" y="782406"/>
            <a:ext cx="3116424" cy="2521995"/>
          </a:xfrm>
          <a:prstGeom prst="rect"/>
        </p:spPr>
      </p:pic>
      <p:sp>
        <p:nvSpPr>
          <p:cNvPr id="1048765" name="TextBox 4"/>
          <p:cNvSpPr txBox="1"/>
          <p:nvPr/>
        </p:nvSpPr>
        <p:spPr>
          <a:xfrm>
            <a:off x="415213" y="0"/>
            <a:ext cx="7095932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1" lang="en-IN" u="sng">
                <a:solidFill>
                  <a:schemeClr val="accent1"/>
                </a:solidFill>
              </a:rPr>
              <a:t>KEY PERFORMANCE INDICATOR OF MOTHER DAIRY</a:t>
            </a:r>
          </a:p>
        </p:txBody>
      </p:sp>
      <p:sp>
        <p:nvSpPr>
          <p:cNvPr id="1048766" name="TextBox 1"/>
          <p:cNvSpPr txBox="1"/>
          <p:nvPr/>
        </p:nvSpPr>
        <p:spPr>
          <a:xfrm>
            <a:off x="74646" y="1894114"/>
            <a:ext cx="550505" cy="358140"/>
          </a:xfrm>
          <a:prstGeom prst="rect"/>
          <a:solidFill>
            <a:schemeClr val="accent1"/>
          </a:solidFill>
        </p:spPr>
        <p:txBody>
          <a:bodyPr rtlCol="0" wrap="square">
            <a:spAutoFit/>
          </a:bodyPr>
          <a:p>
            <a:endParaRPr dirty="0" lang="en-IN"/>
          </a:p>
        </p:txBody>
      </p:sp>
      <p:sp>
        <p:nvSpPr>
          <p:cNvPr id="1048767" name="TextBox 5"/>
          <p:cNvSpPr txBox="1"/>
          <p:nvPr/>
        </p:nvSpPr>
        <p:spPr>
          <a:xfrm>
            <a:off x="11566849" y="0"/>
            <a:ext cx="594048" cy="358140"/>
          </a:xfrm>
          <a:prstGeom prst="rect"/>
          <a:solidFill>
            <a:schemeClr val="tx2"/>
          </a:solidFill>
        </p:spPr>
        <p:txBody>
          <a:bodyPr rtlCol="0" wrap="square">
            <a:spAutoFit/>
          </a:bodyPr>
          <a:p>
            <a:endParaRPr dirty="0" lang="en-IN"/>
          </a:p>
        </p:txBody>
      </p:sp>
      <p:sp>
        <p:nvSpPr>
          <p:cNvPr id="1048768" name="TextBox 7"/>
          <p:cNvSpPr txBox="1"/>
          <p:nvPr/>
        </p:nvSpPr>
        <p:spPr>
          <a:xfrm>
            <a:off x="718460" y="4086809"/>
            <a:ext cx="9983752" cy="2263141"/>
          </a:xfrm>
          <a:prstGeom prst="rect"/>
          <a:noFill/>
        </p:spPr>
        <p:txBody>
          <a:bodyPr wrap="square">
            <a:spAutoFit/>
          </a:bodyPr>
          <a:p>
            <a:r>
              <a:rPr b="1" dirty="0" sz="2000" lang="en-US"/>
              <a:t>SMART GOALS </a:t>
            </a:r>
            <a:r>
              <a:rPr dirty="0" lang="en-US"/>
              <a:t>:</a:t>
            </a:r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Provide safe products to customers.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Develop and empower our people for maintaining a vibrant work environment, which encourages excellence.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Comply with applicable regulations and legislations.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We pledge to provide quality and safe products under clean and hygienic environment.     </a:t>
            </a:r>
          </a:p>
          <a:p>
            <a:r>
              <a:rPr dirty="0" 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i="1" lang="en-IN"/>
              <a:t>COMPITETORS OF MOTHER DAIRY</a:t>
            </a:r>
          </a:p>
        </p:txBody>
      </p:sp>
      <p:sp>
        <p:nvSpPr>
          <p:cNvPr id="1048770" name="Content Placeholder 2"/>
          <p:cNvSpPr>
            <a:spLocks noGrp="1"/>
          </p:cNvSpPr>
          <p:nvPr>
            <p:ph idx="1"/>
          </p:nvPr>
        </p:nvSpPr>
        <p:spPr>
          <a:xfrm>
            <a:off x="4488024" y="149290"/>
            <a:ext cx="7703976" cy="6708710"/>
          </a:xfrm>
        </p:spPr>
        <p:txBody>
          <a:bodyPr/>
          <a:p>
            <a:pPr indent="0" marL="0">
              <a:buNone/>
            </a:pPr>
            <a:r>
              <a:rPr dirty="0" i="1" lang="en-US"/>
              <a:t>Three competitors of MOTHER DAIRY in the dairy and dairy product industry are:</a:t>
            </a:r>
          </a:p>
          <a:p>
            <a:r>
              <a:rPr dirty="0" sz="2400" i="1" lang="en-US"/>
              <a:t>1. Nestlé: </a:t>
            </a:r>
            <a:r>
              <a:rPr dirty="0" i="1" lang="en-US"/>
              <a:t>Nestlé is a global food and beverage company that produces a wide range of dairy products, including milk, yogurt, and dairy-based beverages.</a:t>
            </a:r>
          </a:p>
          <a:p>
            <a:pPr indent="0" marL="0">
              <a:buNone/>
            </a:pPr>
            <a:endParaRPr dirty="0" i="1" lang="en-US"/>
          </a:p>
          <a:p>
            <a:r>
              <a:rPr b="1" dirty="0" i="1" lang="en-US"/>
              <a:t>2. AMUL </a:t>
            </a:r>
            <a:r>
              <a:rPr dirty="0" i="1" lang="en-US"/>
              <a:t>:  AMUL is a prominent dairy company in India, offering a variety of dairy products, including milk, ice cream, and dairy-based foods.</a:t>
            </a:r>
          </a:p>
          <a:p>
            <a:pPr indent="0" marL="0">
              <a:buNone/>
            </a:pPr>
            <a:endParaRPr dirty="0" i="1" lang="en-US"/>
          </a:p>
          <a:p>
            <a:r>
              <a:rPr b="1" dirty="0" i="1" lang="en-US"/>
              <a:t>3. Parag Milk Foods: </a:t>
            </a:r>
            <a:r>
              <a:rPr dirty="0" i="1" lang="en-US"/>
              <a:t>Parag Milk Foods is another Indian dairy company known for its dairy products, including milk, cheese, and ghee.</a:t>
            </a:r>
          </a:p>
          <a:p>
            <a:pPr indent="0" marL="0">
              <a:buNone/>
            </a:pPr>
            <a:endParaRPr dirty="0" i="1" lang="en-US"/>
          </a:p>
          <a:p>
            <a:pPr indent="0" marL="0">
              <a:buNone/>
            </a:pPr>
            <a:r>
              <a:rPr dirty="0" i="1" lang="en-US"/>
              <a:t>  These companies compete with </a:t>
            </a:r>
            <a:r>
              <a:rPr dirty="0" sz="1600" i="1" lang="en-US"/>
              <a:t>MOTHER DAIRY </a:t>
            </a:r>
            <a:r>
              <a:rPr dirty="0" i="1" lang="en-US"/>
              <a:t>in the market by offering similar dairy products to consumers.</a:t>
            </a:r>
            <a:endParaRPr dirty="0" i="1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Tm="7000" p14:dur="100"/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tlas">
  <a:themeElements>
    <a:clrScheme name="Atlas">
      <a:dk1>
        <a:sysClr lastClr="000000" val="windowText"/>
      </a:dk1>
      <a:lt1>
        <a:sysClr lastClr="FFFFFF" val="window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r="5400000" dist="254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chandu kolanedi</dc:creator>
  <cp:lastModifiedBy>chandu kolanedi</cp:lastModifiedBy>
  <dcterms:created xsi:type="dcterms:W3CDTF">2023-10-12T16:28:51Z</dcterms:created>
  <dcterms:modified xsi:type="dcterms:W3CDTF">2023-10-16T10:24:35Z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af5bc6a638f44a3a935e0e665323b58c</vt:lpwstr>
  </property>
</Properties>
</file>