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9" r:id="rId6"/>
    <p:sldId id="270" r:id="rId7"/>
    <p:sldId id="271" r:id="rId8"/>
    <p:sldId id="260" r:id="rId9"/>
    <p:sldId id="272" r:id="rId10"/>
    <p:sldId id="261" r:id="rId11"/>
    <p:sldId id="262" r:id="rId12"/>
    <p:sldId id="273" r:id="rId13"/>
    <p:sldId id="274" r:id="rId14"/>
    <p:sldId id="264" r:id="rId15"/>
    <p:sldId id="275" r:id="rId16"/>
    <p:sldId id="265" r:id="rId17"/>
    <p:sldId id="266" r:id="rId18"/>
    <p:sldId id="267" r:id="rId19"/>
    <p:sldId id="268" r:id="rId20"/>
  </p:sldIdLst>
  <p:sldSz cx="9144000" cy="5143500" type="screen16x9"/>
  <p:notesSz cx="6858000" cy="9144000"/>
  <p:embeddedFontLst>
    <p:embeddedFont>
      <p:font typeface="Nunito"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03" y="7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e79eed13ab_1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2e79eed13ab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e79eed13ab_1_1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2e79eed13ab_1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e79eed13ab_1_14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2e79eed13ab_1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e79eed13ab_1_14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2e79eed13ab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79eed13ab_1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e79eed13ab_1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79eed13ab_1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2e79eed13ab_1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79eed13ab_1_10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2e79eed13ab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79eed13ab_1_10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2e79eed13ab_1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e79eed13ab_1_1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e79eed13ab_1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79eed13ab_1_1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2e79eed13ab_1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79eed13ab_1_12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79eed13ab_1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e79eed13ab_1_13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e79eed13ab_1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a:bodyPr>
          <a:lstStyle>
            <a:lvl1pPr lvl="0" algn="l" rtl="0">
              <a:lnSpc>
                <a:spcPct val="100000"/>
              </a:lnSpc>
              <a:spcBef>
                <a:spcPts val="0"/>
              </a:spcBef>
              <a:spcAft>
                <a:spcPts val="0"/>
              </a:spcAft>
              <a:buClr>
                <a:srgbClr val="3F3F3F"/>
              </a:buClr>
              <a:buSzPts val="1400"/>
              <a:buNone/>
              <a:defRPr/>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
        <p:nvSpPr>
          <p:cNvPr id="83" name="Google Shape;83;p13"/>
          <p:cNvSpPr txBox="1">
            <a:spLocks noGrp="1"/>
          </p:cNvSpPr>
          <p:nvPr>
            <p:ph type="body" idx="1"/>
          </p:nvPr>
        </p:nvSpPr>
        <p:spPr>
          <a:xfrm>
            <a:off x="435894" y="976520"/>
            <a:ext cx="8272200" cy="3504900"/>
          </a:xfrm>
          <a:prstGeom prst="rect">
            <a:avLst/>
          </a:prstGeom>
          <a:noFill/>
          <a:ln>
            <a:noFill/>
          </a:ln>
        </p:spPr>
        <p:txBody>
          <a:bodyPr spcFirstLastPara="1" wrap="square" lIns="68575" tIns="34275" rIns="68575" bIns="34275" anchor="ctr" anchorCtr="0">
            <a:normAutofit/>
          </a:bodyPr>
          <a:lstStyle>
            <a:lvl1pPr marL="457200" lvl="0" indent="-304800" algn="l" rtl="0">
              <a:lnSpc>
                <a:spcPct val="110000"/>
              </a:lnSpc>
              <a:spcBef>
                <a:spcPts val="300"/>
              </a:spcBef>
              <a:spcAft>
                <a:spcPts val="0"/>
              </a:spcAft>
              <a:buSzPts val="1200"/>
              <a:buChar char="●"/>
              <a:defRPr/>
            </a:lvl1pPr>
            <a:lvl2pPr marL="914400" lvl="1" indent="-304800" algn="l" rtl="0">
              <a:spcBef>
                <a:spcPts val="500"/>
              </a:spcBef>
              <a:spcAft>
                <a:spcPts val="0"/>
              </a:spcAft>
              <a:buSzPts val="1200"/>
              <a:buChar char="○"/>
              <a:defRPr/>
            </a:lvl2pPr>
            <a:lvl3pPr marL="1371600" lvl="2" indent="-304800" algn="l" rtl="0">
              <a:spcBef>
                <a:spcPts val="500"/>
              </a:spcBef>
              <a:spcAft>
                <a:spcPts val="0"/>
              </a:spcAft>
              <a:buSzPts val="1200"/>
              <a:buChar char="■"/>
              <a:defRPr/>
            </a:lvl3pPr>
            <a:lvl4pPr marL="1828800" lvl="3" indent="-304800" algn="l" rtl="0">
              <a:spcBef>
                <a:spcPts val="500"/>
              </a:spcBef>
              <a:spcAft>
                <a:spcPts val="0"/>
              </a:spcAft>
              <a:buSzPts val="1200"/>
              <a:buChar char="●"/>
              <a:defRPr/>
            </a:lvl4pPr>
            <a:lvl5pPr marL="2286000" lvl="4" indent="-304800" algn="l" rtl="0">
              <a:spcBef>
                <a:spcPts val="500"/>
              </a:spcBef>
              <a:spcAft>
                <a:spcPts val="0"/>
              </a:spcAft>
              <a:buSzPts val="1200"/>
              <a:buChar char="○"/>
              <a:defRPr/>
            </a:lvl5pPr>
            <a:lvl6pPr marL="2743200" lvl="5" indent="-304800" algn="l" rtl="0">
              <a:spcBef>
                <a:spcPts val="500"/>
              </a:spcBef>
              <a:spcAft>
                <a:spcPts val="0"/>
              </a:spcAft>
              <a:buSzPts val="1200"/>
              <a:buChar char="■"/>
              <a:defRPr/>
            </a:lvl6pPr>
            <a:lvl7pPr marL="3200400" lvl="6" indent="-304800" algn="l" rtl="0">
              <a:spcBef>
                <a:spcPts val="500"/>
              </a:spcBef>
              <a:spcAft>
                <a:spcPts val="0"/>
              </a:spcAft>
              <a:buSzPts val="1200"/>
              <a:buChar char="●"/>
              <a:defRPr/>
            </a:lvl7pPr>
            <a:lvl8pPr marL="3657600" lvl="7" indent="-304800" algn="l" rtl="0">
              <a:spcBef>
                <a:spcPts val="500"/>
              </a:spcBef>
              <a:spcAft>
                <a:spcPts val="0"/>
              </a:spcAft>
              <a:buSzPts val="1200"/>
              <a:buChar char="○"/>
              <a:defRPr/>
            </a:lvl8pPr>
            <a:lvl9pPr marL="4114800" lvl="8" indent="-304800" algn="l" rtl="0">
              <a:spcBef>
                <a:spcPts val="500"/>
              </a:spcBef>
              <a:spcAft>
                <a:spcPts val="500"/>
              </a:spcAft>
              <a:buSzPts val="1200"/>
              <a:buChar char="■"/>
              <a:defRPr/>
            </a:lvl9pPr>
          </a:lstStyle>
          <a:p>
            <a:endParaRPr/>
          </a:p>
        </p:txBody>
      </p:sp>
      <p:sp>
        <p:nvSpPr>
          <p:cNvPr id="84" name="Google Shape;84;p13"/>
          <p:cNvSpPr txBox="1">
            <a:spLocks noGrp="1"/>
          </p:cNvSpPr>
          <p:nvPr>
            <p:ph type="dt" idx="10"/>
          </p:nvPr>
        </p:nvSpPr>
        <p:spPr>
          <a:xfrm>
            <a:off x="5704463" y="4817936"/>
            <a:ext cx="21336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006156" y="1998676"/>
            <a:ext cx="6858000" cy="733200"/>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100000"/>
              </a:lnSpc>
              <a:spcBef>
                <a:spcPts val="0"/>
              </a:spcBef>
              <a:spcAft>
                <a:spcPts val="0"/>
              </a:spcAft>
              <a:buClr>
                <a:schemeClr val="accent1"/>
              </a:buClr>
              <a:buSzPct val="64285"/>
              <a:buFont typeface="Arial"/>
              <a:buNone/>
            </a:pPr>
            <a:r>
              <a:rPr lang="en-GB" b="1">
                <a:latin typeface="Arial"/>
                <a:ea typeface="Arial"/>
                <a:cs typeface="Arial"/>
                <a:sym typeface="Arial"/>
              </a:rPr>
              <a:t>SENTIMENT ANALYSIS OF CUSTOMER’S REVIEW</a:t>
            </a:r>
            <a:endParaRPr/>
          </a:p>
        </p:txBody>
      </p:sp>
      <p:sp>
        <p:nvSpPr>
          <p:cNvPr id="90" name="Google Shape;90;p14"/>
          <p:cNvSpPr txBox="1"/>
          <p:nvPr/>
        </p:nvSpPr>
        <p:spPr>
          <a:xfrm>
            <a:off x="-337411" y="986541"/>
            <a:ext cx="95451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400" b="1" i="0" u="none" strike="noStrike" cap="none">
                <a:solidFill>
                  <a:srgbClr val="1482AB"/>
                </a:solidFill>
                <a:latin typeface="Arial"/>
                <a:ea typeface="Arial"/>
                <a:cs typeface="Arial"/>
                <a:sym typeface="Arial"/>
              </a:rPr>
              <a:t>CAPSTONE PROJECT</a:t>
            </a:r>
            <a:endParaRPr sz="1100"/>
          </a:p>
        </p:txBody>
      </p:sp>
      <p:sp>
        <p:nvSpPr>
          <p:cNvPr id="91" name="Google Shape;91;p14"/>
          <p:cNvSpPr txBox="1"/>
          <p:nvPr/>
        </p:nvSpPr>
        <p:spPr>
          <a:xfrm>
            <a:off x="1188300" y="3106510"/>
            <a:ext cx="6767400" cy="1223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b="1" i="0" u="none" strike="noStrike" cap="none" dirty="0">
                <a:solidFill>
                  <a:schemeClr val="lt1"/>
                </a:solidFill>
                <a:latin typeface="Arial"/>
                <a:ea typeface="Arial"/>
                <a:cs typeface="Arial"/>
                <a:sym typeface="Arial"/>
              </a:rPr>
              <a:t>Presented By:</a:t>
            </a:r>
            <a:endParaRPr sz="1500" b="1" i="0" u="none" strike="noStrike" cap="none" dirty="0">
              <a:solidFill>
                <a:schemeClr val="lt1"/>
              </a:solidFill>
              <a:latin typeface="Arial"/>
              <a:ea typeface="Arial"/>
              <a:cs typeface="Arial"/>
              <a:sym typeface="Arial"/>
            </a:endParaRPr>
          </a:p>
          <a:p>
            <a:pPr marL="0" marR="0" lvl="0" indent="0" algn="l" rtl="0">
              <a:spcBef>
                <a:spcPts val="0"/>
              </a:spcBef>
              <a:spcAft>
                <a:spcPts val="0"/>
              </a:spcAft>
              <a:buNone/>
            </a:pPr>
            <a:endParaRPr sz="1500" b="1" dirty="0">
              <a:solidFill>
                <a:schemeClr val="lt1"/>
              </a:solidFill>
            </a:endParaRPr>
          </a:p>
          <a:p>
            <a:pPr marL="0" marR="0" lvl="0" indent="0" algn="l" rtl="0">
              <a:spcBef>
                <a:spcPts val="0"/>
              </a:spcBef>
              <a:spcAft>
                <a:spcPts val="0"/>
              </a:spcAft>
              <a:buNone/>
            </a:pPr>
            <a:r>
              <a:rPr lang="en-GB" sz="1500" b="1" dirty="0">
                <a:solidFill>
                  <a:schemeClr val="lt1"/>
                </a:solidFill>
              </a:rPr>
              <a:t>	Name : SAJJA PREM SAI</a:t>
            </a:r>
            <a:endParaRPr sz="1500" b="1" dirty="0">
              <a:solidFill>
                <a:schemeClr val="lt1"/>
              </a:solidFill>
            </a:endParaRPr>
          </a:p>
          <a:p>
            <a:pPr marL="0" marR="0" lvl="0" indent="0" algn="l" rtl="0">
              <a:spcBef>
                <a:spcPts val="0"/>
              </a:spcBef>
              <a:spcAft>
                <a:spcPts val="0"/>
              </a:spcAft>
              <a:buNone/>
            </a:pPr>
            <a:r>
              <a:rPr lang="en-GB" sz="1500" b="1" dirty="0">
                <a:solidFill>
                  <a:schemeClr val="lt1"/>
                </a:solidFill>
              </a:rPr>
              <a:t>	College : Avanthi Institute Of Engineering and Technology</a:t>
            </a:r>
            <a:endParaRPr sz="1500" b="1" dirty="0">
              <a:solidFill>
                <a:schemeClr val="lt1"/>
              </a:solidFill>
            </a:endParaRPr>
          </a:p>
          <a:p>
            <a:pPr marL="0" marR="0" lvl="0" indent="0" algn="l" rtl="0">
              <a:spcBef>
                <a:spcPts val="0"/>
              </a:spcBef>
              <a:spcAft>
                <a:spcPts val="0"/>
              </a:spcAft>
              <a:buNone/>
            </a:pPr>
            <a:r>
              <a:rPr lang="en-GB" sz="1500" b="1" dirty="0">
                <a:solidFill>
                  <a:schemeClr val="lt1"/>
                </a:solidFill>
              </a:rPr>
              <a:t>	Department : CSE(Artificial Intelligence and Machine Learning)</a:t>
            </a:r>
            <a:endParaRPr sz="15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9"/>
          <p:cNvSpPr/>
          <p:nvPr/>
        </p:nvSpPr>
        <p:spPr>
          <a:xfrm>
            <a:off x="374332" y="352425"/>
            <a:ext cx="8395336" cy="4538661"/>
          </a:xfrm>
          <a:prstGeom prst="rect">
            <a:avLst/>
          </a:prstGeom>
          <a:noFill/>
          <a:ln>
            <a:noFill/>
          </a:ln>
        </p:spPr>
        <p:txBody>
          <a:bodyPr spcFirstLastPara="1" wrap="square" lIns="68575" tIns="34275" rIns="68575" bIns="34275" anchor="ctr" anchorCtr="0">
            <a:noAutofit/>
          </a:bodyPr>
          <a:lstStyle/>
          <a:p>
            <a:pPr marR="0" lvl="0" algn="l" rtl="0">
              <a:lnSpc>
                <a:spcPct val="100000"/>
              </a:lnSpc>
              <a:spcBef>
                <a:spcPts val="0"/>
              </a:spcBef>
              <a:spcAft>
                <a:spcPts val="0"/>
              </a:spcAft>
              <a:buClr>
                <a:schemeClr val="accent1"/>
              </a:buClr>
              <a:buSzPts val="1700"/>
            </a:pPr>
            <a:endParaRPr lang="en-US" sz="1600" i="0" u="none" strike="noStrike" cap="none" dirty="0">
              <a:solidFill>
                <a:schemeClr val="bg2"/>
              </a:solidFill>
              <a:latin typeface="Nunito" pitchFamily="2" charset="0"/>
              <a:ea typeface="Libre Franklin"/>
              <a:cs typeface="Libre Franklin"/>
              <a:sym typeface="Libre Franklin"/>
            </a:endParaRPr>
          </a:p>
          <a:p>
            <a:pPr marL="254000" marR="0" lvl="0" indent="-260350" algn="l" rtl="0">
              <a:lnSpc>
                <a:spcPct val="100000"/>
              </a:lnSpc>
              <a:spcBef>
                <a:spcPts val="0"/>
              </a:spcBef>
              <a:spcAft>
                <a:spcPts val="0"/>
              </a:spcAft>
              <a:buClr>
                <a:schemeClr val="accent1"/>
              </a:buClr>
              <a:buSzPts val="1700"/>
              <a:buFont typeface="Noto Sans Symbols"/>
              <a:buChar char="▪"/>
            </a:pPr>
            <a:r>
              <a:rPr lang="en-US" sz="1600" i="0" u="none" strike="noStrike" cap="none" dirty="0">
                <a:solidFill>
                  <a:schemeClr val="bg2"/>
                </a:solidFill>
                <a:latin typeface="Nunito" pitchFamily="2" charset="0"/>
                <a:ea typeface="Libre Franklin"/>
                <a:cs typeface="Libre Franklin"/>
                <a:sym typeface="Libre Franklin"/>
              </a:rPr>
              <a:t>The development of the sentiment analysis model involved the use of several key Python libraries:</a:t>
            </a:r>
          </a:p>
          <a:p>
            <a:pPr marL="254000" marR="0" lvl="0" indent="-260350" algn="l" rtl="0">
              <a:lnSpc>
                <a:spcPct val="100000"/>
              </a:lnSpc>
              <a:spcBef>
                <a:spcPts val="0"/>
              </a:spcBef>
              <a:spcAft>
                <a:spcPts val="0"/>
              </a:spcAft>
              <a:buClr>
                <a:schemeClr val="accent1"/>
              </a:buClr>
              <a:buSzPts val="1700"/>
              <a:buFont typeface="Noto Sans Symbols"/>
              <a:buChar char="▪"/>
            </a:pPr>
            <a:endParaRPr lang="en-US" sz="1600" i="0" u="none" strike="noStrike" cap="none" dirty="0">
              <a:solidFill>
                <a:schemeClr val="bg2"/>
              </a:solidFill>
              <a:latin typeface="Nunito" pitchFamily="2" charset="0"/>
              <a:ea typeface="Libre Franklin"/>
              <a:cs typeface="Libre Franklin"/>
              <a:sym typeface="Libre Franklin"/>
            </a:endParaRPr>
          </a:p>
          <a:p>
            <a:pPr marR="0" lvl="0" algn="l" rtl="0">
              <a:lnSpc>
                <a:spcPct val="100000"/>
              </a:lnSpc>
              <a:spcBef>
                <a:spcPts val="0"/>
              </a:spcBef>
              <a:spcAft>
                <a:spcPts val="0"/>
              </a:spcAft>
              <a:buClr>
                <a:schemeClr val="accent1"/>
              </a:buClr>
              <a:buSzPts val="1700"/>
            </a:pPr>
            <a:r>
              <a:rPr lang="en-US" sz="1600" b="1" dirty="0">
                <a:solidFill>
                  <a:schemeClr val="bg2"/>
                </a:solidFill>
                <a:latin typeface="Nunito" pitchFamily="2" charset="0"/>
                <a:ea typeface="Libre Franklin"/>
                <a:cs typeface="Libre Franklin"/>
                <a:sym typeface="Libre Franklin"/>
              </a:rPr>
              <a:t>        </a:t>
            </a:r>
            <a:r>
              <a:rPr lang="en-US" sz="1600" b="1" i="0" u="none" strike="noStrike" cap="none" dirty="0">
                <a:solidFill>
                  <a:schemeClr val="bg2"/>
                </a:solidFill>
                <a:latin typeface="Nunito" pitchFamily="2" charset="0"/>
                <a:ea typeface="Libre Franklin"/>
                <a:cs typeface="Libre Franklin"/>
                <a:sym typeface="Libre Franklin"/>
              </a:rPr>
              <a:t>1. NumPy:</a:t>
            </a:r>
            <a:r>
              <a:rPr lang="en-US" sz="1600" i="0" u="none" strike="noStrike" cap="none" dirty="0">
                <a:solidFill>
                  <a:schemeClr val="bg2"/>
                </a:solidFill>
                <a:latin typeface="Nunito" pitchFamily="2" charset="0"/>
                <a:ea typeface="Libre Franklin"/>
                <a:cs typeface="Libre Franklin"/>
                <a:sym typeface="Libre Franklin"/>
              </a:rPr>
              <a:t> </a:t>
            </a:r>
          </a:p>
          <a:p>
            <a:pPr lvl="3">
              <a:buClr>
                <a:schemeClr val="accent1"/>
              </a:buClr>
              <a:buSzPts val="1700"/>
            </a:pPr>
            <a:r>
              <a:rPr lang="en-US" sz="1600" i="0" u="none" strike="noStrike" cap="none" dirty="0">
                <a:solidFill>
                  <a:schemeClr val="bg2"/>
                </a:solidFill>
                <a:latin typeface="Nunito" pitchFamily="2" charset="0"/>
                <a:ea typeface="Libre Franklin"/>
                <a:cs typeface="Libre Franklin"/>
                <a:sym typeface="Libre Franklin"/>
              </a:rPr>
              <a:t>	Provides support for large, multi-dimensional arrays and matrices, along with a 	collection of mathematical functions to	operate on these arrays.</a:t>
            </a:r>
          </a:p>
          <a:p>
            <a:pPr marR="0" lvl="0" algn="l" rtl="0">
              <a:lnSpc>
                <a:spcPct val="100000"/>
              </a:lnSpc>
              <a:spcBef>
                <a:spcPts val="0"/>
              </a:spcBef>
              <a:spcAft>
                <a:spcPts val="0"/>
              </a:spcAft>
              <a:buClr>
                <a:schemeClr val="accent1"/>
              </a:buClr>
              <a:buSzPts val="1700"/>
            </a:pPr>
            <a:r>
              <a:rPr lang="en-US" sz="1600" b="1" i="0" u="none" strike="noStrike" cap="none" dirty="0">
                <a:solidFill>
                  <a:schemeClr val="bg2"/>
                </a:solidFill>
                <a:latin typeface="Nunito" pitchFamily="2" charset="0"/>
                <a:ea typeface="Libre Franklin"/>
                <a:cs typeface="Libre Franklin"/>
                <a:sym typeface="Libre Franklin"/>
              </a:rPr>
              <a:t>        2. Pandas: </a:t>
            </a:r>
          </a:p>
          <a:p>
            <a:pPr lvl="1">
              <a:buClr>
                <a:schemeClr val="accent1"/>
              </a:buClr>
              <a:buSzPts val="1700"/>
            </a:pPr>
            <a:r>
              <a:rPr lang="en-US" sz="1600" b="1" dirty="0">
                <a:solidFill>
                  <a:schemeClr val="bg2"/>
                </a:solidFill>
                <a:latin typeface="Nunito" pitchFamily="2" charset="0"/>
                <a:ea typeface="Libre Franklin"/>
                <a:cs typeface="Libre Franklin"/>
                <a:sym typeface="Libre Franklin"/>
              </a:rPr>
              <a:t>	</a:t>
            </a:r>
            <a:r>
              <a:rPr lang="en-US" sz="1600" i="0" u="none" strike="noStrike" cap="none" dirty="0">
                <a:solidFill>
                  <a:schemeClr val="bg2"/>
                </a:solidFill>
                <a:latin typeface="Nunito" pitchFamily="2" charset="0"/>
                <a:ea typeface="Libre Franklin"/>
                <a:cs typeface="Libre Franklin"/>
                <a:sym typeface="Libre Franklin"/>
              </a:rPr>
              <a:t>Used for data manipulation and analysis, offering data structures and operations 	for manipulating numerical tables and time series.</a:t>
            </a:r>
          </a:p>
          <a:p>
            <a:pPr marR="0" lvl="0" algn="l" rtl="0">
              <a:lnSpc>
                <a:spcPct val="100000"/>
              </a:lnSpc>
              <a:spcBef>
                <a:spcPts val="0"/>
              </a:spcBef>
              <a:spcAft>
                <a:spcPts val="0"/>
              </a:spcAft>
              <a:buClr>
                <a:schemeClr val="accent1"/>
              </a:buClr>
              <a:buSzPts val="1700"/>
            </a:pPr>
            <a:r>
              <a:rPr lang="en-US" sz="1600" b="1" dirty="0">
                <a:solidFill>
                  <a:schemeClr val="bg2"/>
                </a:solidFill>
                <a:latin typeface="Nunito" pitchFamily="2" charset="0"/>
                <a:ea typeface="Libre Franklin"/>
                <a:cs typeface="Libre Franklin"/>
                <a:sym typeface="Libre Franklin"/>
              </a:rPr>
              <a:t>        </a:t>
            </a:r>
            <a:r>
              <a:rPr lang="en-US" sz="1600" b="1" i="0" u="none" strike="noStrike" cap="none" dirty="0">
                <a:solidFill>
                  <a:schemeClr val="bg2"/>
                </a:solidFill>
                <a:latin typeface="Nunito" pitchFamily="2" charset="0"/>
                <a:ea typeface="Libre Franklin"/>
                <a:cs typeface="Libre Franklin"/>
                <a:sym typeface="Libre Franklin"/>
              </a:rPr>
              <a:t>3. NLTK: </a:t>
            </a:r>
          </a:p>
          <a:p>
            <a:pPr lvl="1">
              <a:buClr>
                <a:schemeClr val="accent1"/>
              </a:buClr>
              <a:buSzPts val="1700"/>
            </a:pPr>
            <a:r>
              <a:rPr lang="en-US" sz="1600" b="1" dirty="0">
                <a:solidFill>
                  <a:schemeClr val="bg2"/>
                </a:solidFill>
                <a:latin typeface="Nunito" pitchFamily="2" charset="0"/>
                <a:ea typeface="Libre Franklin"/>
                <a:cs typeface="Libre Franklin"/>
                <a:sym typeface="Libre Franklin"/>
              </a:rPr>
              <a:t>	</a:t>
            </a:r>
            <a:r>
              <a:rPr lang="en-US" sz="1600" i="0" u="none" strike="noStrike" cap="none" dirty="0">
                <a:solidFill>
                  <a:schemeClr val="bg2"/>
                </a:solidFill>
                <a:latin typeface="Nunito" pitchFamily="2" charset="0"/>
                <a:ea typeface="Libre Franklin"/>
                <a:cs typeface="Libre Franklin"/>
                <a:sym typeface="Libre Franklin"/>
              </a:rPr>
              <a:t>A leading platform for building Python programs to work with human language 	data, used for tasks such as tokenization, stop words removal, and text 	normalization.</a:t>
            </a:r>
          </a:p>
          <a:p>
            <a:pPr marR="0" lvl="0" algn="l" rtl="0">
              <a:lnSpc>
                <a:spcPct val="100000"/>
              </a:lnSpc>
              <a:spcBef>
                <a:spcPts val="0"/>
              </a:spcBef>
              <a:spcAft>
                <a:spcPts val="0"/>
              </a:spcAft>
              <a:buClr>
                <a:schemeClr val="accent1"/>
              </a:buClr>
              <a:buSzPts val="1700"/>
            </a:pPr>
            <a:r>
              <a:rPr lang="en-US" sz="1600" b="1" i="0" u="none" strike="noStrike" cap="none" dirty="0">
                <a:solidFill>
                  <a:schemeClr val="bg2"/>
                </a:solidFill>
                <a:latin typeface="Nunito" pitchFamily="2" charset="0"/>
                <a:ea typeface="Libre Franklin"/>
                <a:cs typeface="Libre Franklin"/>
                <a:sym typeface="Libre Franklin"/>
              </a:rPr>
              <a:t>        4. Scikit-learn: </a:t>
            </a:r>
          </a:p>
          <a:p>
            <a:pPr lvl="1">
              <a:buClr>
                <a:schemeClr val="accent1"/>
              </a:buClr>
              <a:buSzPts val="1700"/>
            </a:pPr>
            <a:r>
              <a:rPr lang="en-US" sz="1600" b="1" dirty="0">
                <a:solidFill>
                  <a:schemeClr val="bg2"/>
                </a:solidFill>
                <a:latin typeface="Nunito" pitchFamily="2" charset="0"/>
                <a:ea typeface="Libre Franklin"/>
                <a:cs typeface="Libre Franklin"/>
                <a:sym typeface="Libre Franklin"/>
              </a:rPr>
              <a:t>	</a:t>
            </a:r>
            <a:r>
              <a:rPr lang="en-US" sz="1600" i="0" u="none" strike="noStrike" cap="none" dirty="0">
                <a:solidFill>
                  <a:schemeClr val="bg2"/>
                </a:solidFill>
                <a:latin typeface="Nunito" pitchFamily="2" charset="0"/>
                <a:ea typeface="Libre Franklin"/>
                <a:cs typeface="Libre Franklin"/>
                <a:sym typeface="Libre Franklin"/>
              </a:rPr>
              <a:t>A machine learning library featuring various classification, regression, and 	clustering algorithms, including tools for model selection and evaluation.</a:t>
            </a:r>
          </a:p>
          <a:p>
            <a:pPr marR="0" lvl="0" algn="l" rtl="0">
              <a:lnSpc>
                <a:spcPct val="100000"/>
              </a:lnSpc>
              <a:spcBef>
                <a:spcPts val="0"/>
              </a:spcBef>
              <a:spcAft>
                <a:spcPts val="0"/>
              </a:spcAft>
              <a:buClr>
                <a:schemeClr val="accent1"/>
              </a:buClr>
              <a:buSzPts val="1700"/>
            </a:pPr>
            <a:r>
              <a:rPr lang="en-US" sz="1600" b="1" i="0" u="none" strike="noStrike" cap="none" dirty="0">
                <a:solidFill>
                  <a:schemeClr val="bg2"/>
                </a:solidFill>
                <a:latin typeface="Nunito" pitchFamily="2" charset="0"/>
                <a:ea typeface="Libre Franklin"/>
                <a:cs typeface="Libre Franklin"/>
                <a:sym typeface="Libre Franklin"/>
              </a:rPr>
              <a:t>        5. Matplotlib and Seaborn: </a:t>
            </a:r>
          </a:p>
          <a:p>
            <a:pPr marR="0" lvl="0" algn="l" rtl="0">
              <a:lnSpc>
                <a:spcPct val="100000"/>
              </a:lnSpc>
              <a:spcBef>
                <a:spcPts val="0"/>
              </a:spcBef>
              <a:spcAft>
                <a:spcPts val="0"/>
              </a:spcAft>
              <a:buClr>
                <a:schemeClr val="accent1"/>
              </a:buClr>
              <a:buSzPts val="1700"/>
            </a:pPr>
            <a:r>
              <a:rPr lang="en-US" sz="1600" b="1" dirty="0">
                <a:solidFill>
                  <a:schemeClr val="bg2"/>
                </a:solidFill>
                <a:latin typeface="Nunito" pitchFamily="2" charset="0"/>
                <a:ea typeface="Libre Franklin"/>
                <a:cs typeface="Libre Franklin"/>
                <a:sym typeface="Libre Franklin"/>
              </a:rPr>
              <a:t>	</a:t>
            </a:r>
            <a:r>
              <a:rPr lang="en-US" sz="1600" i="0" u="none" strike="noStrike" cap="none" dirty="0">
                <a:solidFill>
                  <a:schemeClr val="bg2"/>
                </a:solidFill>
                <a:latin typeface="Nunito" pitchFamily="2" charset="0"/>
                <a:ea typeface="Libre Franklin"/>
                <a:cs typeface="Libre Franklin"/>
                <a:sym typeface="Libre Franklin"/>
              </a:rPr>
              <a:t>Visualization libraries for creating static, animated, and interactive plots to 	understand data distribution and model performance.</a:t>
            </a:r>
          </a:p>
          <a:p>
            <a:pPr marL="254000" marR="0" lvl="0" indent="-260350" algn="l" rtl="0">
              <a:lnSpc>
                <a:spcPct val="100000"/>
              </a:lnSpc>
              <a:spcBef>
                <a:spcPts val="0"/>
              </a:spcBef>
              <a:spcAft>
                <a:spcPts val="0"/>
              </a:spcAft>
              <a:buClr>
                <a:schemeClr val="accent1"/>
              </a:buClr>
              <a:buSzPts val="1700"/>
              <a:buFont typeface="Noto Sans Symbols"/>
              <a:buChar char="▪"/>
            </a:pPr>
            <a:endParaRPr lang="en-US" sz="1600" i="0" u="none" strike="noStrike" cap="none" dirty="0">
              <a:solidFill>
                <a:schemeClr val="bg2"/>
              </a:solidFill>
              <a:latin typeface="Nunito" pitchFamily="2" charset="0"/>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GB" sz="3300" b="1">
                <a:solidFill>
                  <a:schemeClr val="accent1"/>
                </a:solidFill>
                <a:latin typeface="Arial"/>
                <a:ea typeface="Arial"/>
                <a:cs typeface="Arial"/>
                <a:sym typeface="Arial"/>
              </a:rPr>
              <a:t>ALGORITHM &amp; DEPLOYMENT</a:t>
            </a:r>
            <a:endParaRPr/>
          </a:p>
        </p:txBody>
      </p:sp>
      <p:sp>
        <p:nvSpPr>
          <p:cNvPr id="129" name="Google Shape;129;p20"/>
          <p:cNvSpPr txBox="1">
            <a:spLocks noGrp="1"/>
          </p:cNvSpPr>
          <p:nvPr>
            <p:ph type="body" idx="1"/>
          </p:nvPr>
        </p:nvSpPr>
        <p:spPr>
          <a:xfrm>
            <a:off x="435895" y="990807"/>
            <a:ext cx="8272211" cy="3504993"/>
          </a:xfrm>
          <a:prstGeom prst="rect">
            <a:avLst/>
          </a:prstGeom>
          <a:noFill/>
          <a:ln>
            <a:noFill/>
          </a:ln>
        </p:spPr>
        <p:txBody>
          <a:bodyPr spcFirstLastPara="1" wrap="square" lIns="68575" tIns="34275" rIns="68575" bIns="34275" anchor="ctr" anchorCtr="0">
            <a:noAutofit/>
          </a:bodyPr>
          <a:lstStyle/>
          <a:p>
            <a:pPr marL="228600" lvl="0" indent="-165100" algn="l" rtl="0">
              <a:lnSpc>
                <a:spcPct val="110000"/>
              </a:lnSpc>
              <a:spcBef>
                <a:spcPts val="700"/>
              </a:spcBef>
              <a:spcAft>
                <a:spcPts val="0"/>
              </a:spcAft>
              <a:buSzPct val="66666"/>
              <a:buNone/>
            </a:pPr>
            <a:endParaRPr lang="en-US" sz="1600" dirty="0">
              <a:latin typeface="Nunito" pitchFamily="2" charset="0"/>
            </a:endParaRPr>
          </a:p>
          <a:p>
            <a:pPr marL="228600" lvl="0" indent="-165100" algn="l" rtl="0">
              <a:lnSpc>
                <a:spcPct val="110000"/>
              </a:lnSpc>
              <a:spcBef>
                <a:spcPts val="700"/>
              </a:spcBef>
              <a:spcAft>
                <a:spcPts val="0"/>
              </a:spcAft>
              <a:buSzPct val="66666"/>
              <a:buNone/>
            </a:pPr>
            <a:r>
              <a:rPr lang="en-US" sz="1600" b="1" dirty="0">
                <a:latin typeface="Nunito" pitchFamily="2" charset="0"/>
              </a:rPr>
              <a:t>Algorithm Selection</a:t>
            </a:r>
          </a:p>
          <a:p>
            <a:pPr marL="228600" lvl="0" indent="-165100" algn="l" rtl="0">
              <a:lnSpc>
                <a:spcPct val="110000"/>
              </a:lnSpc>
              <a:spcBef>
                <a:spcPts val="700"/>
              </a:spcBef>
              <a:spcAft>
                <a:spcPts val="0"/>
              </a:spcAft>
              <a:buSzPct val="66666"/>
              <a:buNone/>
            </a:pPr>
            <a:endParaRPr lang="en-US" sz="1600" dirty="0">
              <a:latin typeface="Nunito" pitchFamily="2" charset="0"/>
            </a:endParaRPr>
          </a:p>
          <a:p>
            <a:pPr marL="228600" lvl="0" indent="-165100" algn="just" rtl="0">
              <a:lnSpc>
                <a:spcPct val="110000"/>
              </a:lnSpc>
              <a:spcBef>
                <a:spcPts val="700"/>
              </a:spcBef>
              <a:spcAft>
                <a:spcPts val="0"/>
              </a:spcAft>
              <a:buSzPct val="66666"/>
              <a:buNone/>
            </a:pPr>
            <a:r>
              <a:rPr lang="en-US" sz="1600" dirty="0">
                <a:latin typeface="Nunito" pitchFamily="2" charset="0"/>
              </a:rPr>
              <a:t>   We selected traditional machine learning algorithms such as Logistic Regression, Support Vector Machines (SVM), and Naive Bayes for sentiment analysis. These algorithms were chosen due to their simplicity, interpretability, and effectiveness in text classification tasks. Traditional machine learning models have been proven to perform well on sentiment analysis tasks when combined with appropriate feature extraction techniques like Bag of Words (BoW) and Term Frequency-Inverse Document Frequency (TF-IDF).</a:t>
            </a:r>
          </a:p>
          <a:p>
            <a:pPr marL="228600" lvl="0" indent="-165100" algn="l" rtl="0">
              <a:lnSpc>
                <a:spcPct val="110000"/>
              </a:lnSpc>
              <a:spcBef>
                <a:spcPts val="700"/>
              </a:spcBef>
              <a:spcAft>
                <a:spcPts val="0"/>
              </a:spcAft>
              <a:buSzPct val="66666"/>
              <a:buNone/>
            </a:pPr>
            <a:endParaRPr lang="en-US" sz="1600" dirty="0">
              <a:latin typeface="Nunito" pitchFamily="2" charset="0"/>
            </a:endParaRPr>
          </a:p>
          <a:p>
            <a:pPr marL="228600" lvl="0" indent="-165100" algn="l" rtl="0">
              <a:lnSpc>
                <a:spcPct val="110000"/>
              </a:lnSpc>
              <a:spcBef>
                <a:spcPts val="700"/>
              </a:spcBef>
              <a:spcAft>
                <a:spcPts val="0"/>
              </a:spcAft>
              <a:buSzPct val="66666"/>
              <a:buNone/>
            </a:pPr>
            <a:endParaRPr lang="en-US" sz="1600" dirty="0">
              <a:latin typeface="Nunito"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2BBF86-1F68-6DC4-AC45-2D7BCFF5E408}"/>
              </a:ext>
            </a:extLst>
          </p:cNvPr>
          <p:cNvSpPr>
            <a:spLocks noGrp="1"/>
          </p:cNvSpPr>
          <p:nvPr>
            <p:ph type="body" idx="1"/>
          </p:nvPr>
        </p:nvSpPr>
        <p:spPr>
          <a:xfrm>
            <a:off x="435894" y="395288"/>
            <a:ext cx="8272200" cy="4086132"/>
          </a:xfrm>
        </p:spPr>
        <p:txBody>
          <a:bodyPr>
            <a:noAutofit/>
          </a:bodyPr>
          <a:lstStyle/>
          <a:p>
            <a:pPr marL="152400" indent="0" algn="just">
              <a:buNone/>
            </a:pPr>
            <a:r>
              <a:rPr lang="en-US" sz="1600" dirty="0">
                <a:latin typeface="Nunito" pitchFamily="2" charset="0"/>
              </a:rPr>
              <a:t>The algorithm is trained using the following steps:</a:t>
            </a:r>
          </a:p>
          <a:p>
            <a:pPr marL="152400" indent="0" algn="just">
              <a:buNone/>
            </a:pPr>
            <a:endParaRPr lang="en-US" sz="1600" dirty="0">
              <a:latin typeface="Nunito" pitchFamily="2" charset="0"/>
            </a:endParaRPr>
          </a:p>
          <a:p>
            <a:pPr marL="152400" indent="0" algn="just">
              <a:buNone/>
            </a:pPr>
            <a:r>
              <a:rPr lang="en-US" sz="1600" b="1" dirty="0">
                <a:latin typeface="Nunito" pitchFamily="2" charset="0"/>
              </a:rPr>
              <a:t>1. Data Preprocessing: </a:t>
            </a:r>
            <a:r>
              <a:rPr lang="en-US" sz="1600" dirty="0">
                <a:latin typeface="Nunito" pitchFamily="2" charset="0"/>
              </a:rPr>
              <a:t>Clean and preprocess the text data to remove noise and ensure consistency.</a:t>
            </a:r>
          </a:p>
          <a:p>
            <a:pPr marL="152400" indent="0" algn="just">
              <a:buNone/>
            </a:pPr>
            <a:r>
              <a:rPr lang="en-US" sz="1600" b="1" dirty="0">
                <a:latin typeface="Nunito" pitchFamily="2" charset="0"/>
              </a:rPr>
              <a:t>2. Feature Extraction: </a:t>
            </a:r>
            <a:r>
              <a:rPr lang="en-US" sz="1600" dirty="0">
                <a:latin typeface="Nunito" pitchFamily="2" charset="0"/>
              </a:rPr>
              <a:t>Convert the preprocessed text into numerical features using BoW or TF-IDF vectorization.</a:t>
            </a:r>
          </a:p>
          <a:p>
            <a:pPr marL="152400" indent="0" algn="just">
              <a:buNone/>
            </a:pPr>
            <a:r>
              <a:rPr lang="en-US" sz="1600" b="1" dirty="0">
                <a:latin typeface="Nunito" pitchFamily="2" charset="0"/>
              </a:rPr>
              <a:t>3. Model Training: </a:t>
            </a:r>
            <a:r>
              <a:rPr lang="en-US" sz="1600" dirty="0">
                <a:latin typeface="Nunito" pitchFamily="2" charset="0"/>
              </a:rPr>
              <a:t>Split the dataset into training and testing sets. Train the selected algorithms (Logistic Regression, SVM, Naive Bayes) on the training data. Perform cross-validation to ensure the model's robustness and prevent overfitting. Conduct hyperparameter tuning to optimize the model's performance.</a:t>
            </a:r>
          </a:p>
          <a:p>
            <a:pPr marL="152400" indent="0" algn="just">
              <a:buNone/>
            </a:pPr>
            <a:endParaRPr lang="en-US" sz="1600" dirty="0">
              <a:latin typeface="Nunito" pitchFamily="2" charset="0"/>
            </a:endParaRPr>
          </a:p>
        </p:txBody>
      </p:sp>
    </p:spTree>
    <p:extLst>
      <p:ext uri="{BB962C8B-B14F-4D97-AF65-F5344CB8AC3E}">
        <p14:creationId xmlns:p14="http://schemas.microsoft.com/office/powerpoint/2010/main" val="3458093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71D345-AA11-06BE-2EDE-3222C8CFD47D}"/>
              </a:ext>
            </a:extLst>
          </p:cNvPr>
          <p:cNvSpPr>
            <a:spLocks noGrp="1"/>
          </p:cNvSpPr>
          <p:nvPr>
            <p:ph type="body" idx="1"/>
          </p:nvPr>
        </p:nvSpPr>
        <p:spPr>
          <a:xfrm>
            <a:off x="435894" y="681038"/>
            <a:ext cx="8272200" cy="3800382"/>
          </a:xfrm>
        </p:spPr>
        <p:txBody>
          <a:bodyPr>
            <a:normAutofit/>
          </a:bodyPr>
          <a:lstStyle/>
          <a:p>
            <a:pPr marL="152400" indent="0">
              <a:buNone/>
            </a:pPr>
            <a:r>
              <a:rPr lang="en-US" sz="1800" b="1" dirty="0">
                <a:latin typeface="Nunito" pitchFamily="2" charset="0"/>
              </a:rPr>
              <a:t>Prediction Process</a:t>
            </a:r>
            <a:endParaRPr lang="en-US" sz="1800" dirty="0">
              <a:latin typeface="Nunito" pitchFamily="2" charset="0"/>
            </a:endParaRPr>
          </a:p>
          <a:p>
            <a:pPr marL="152400" indent="0">
              <a:buNone/>
            </a:pPr>
            <a:r>
              <a:rPr lang="en-US" sz="1800" dirty="0">
                <a:latin typeface="Nunito" pitchFamily="2" charset="0"/>
              </a:rPr>
              <a:t>Once trained, the algorithm makes predictions for the sentiment of new reviews as follows:</a:t>
            </a:r>
          </a:p>
          <a:p>
            <a:endParaRPr lang="en-US" sz="1800" dirty="0">
              <a:latin typeface="Nunito" pitchFamily="2" charset="0"/>
            </a:endParaRPr>
          </a:p>
          <a:p>
            <a:pPr marL="152400" indent="0">
              <a:buNone/>
            </a:pPr>
            <a:r>
              <a:rPr lang="en-US" sz="1800" b="1" dirty="0">
                <a:latin typeface="Nunito" pitchFamily="2" charset="0"/>
              </a:rPr>
              <a:t>1. Real-time Data Input: </a:t>
            </a:r>
            <a:r>
              <a:rPr lang="en-US" sz="1800" dirty="0">
                <a:latin typeface="Nunito" pitchFamily="2" charset="0"/>
              </a:rPr>
              <a:t>New reviews are preprocessed using the same steps as the training data.</a:t>
            </a:r>
          </a:p>
          <a:p>
            <a:pPr marL="152400" indent="0">
              <a:buNone/>
            </a:pPr>
            <a:r>
              <a:rPr lang="en-US" sz="1800" b="1" dirty="0">
                <a:latin typeface="Nunito" pitchFamily="2" charset="0"/>
              </a:rPr>
              <a:t>2. Feature Transformation: </a:t>
            </a:r>
            <a:r>
              <a:rPr lang="en-US" sz="1800" dirty="0">
                <a:latin typeface="Nunito" pitchFamily="2" charset="0"/>
              </a:rPr>
              <a:t>The preprocessed text is transformed into numerical features using 	the trained vectorizer (BoW or TF-IDF).</a:t>
            </a:r>
          </a:p>
          <a:p>
            <a:pPr marL="152400" indent="0">
              <a:buNone/>
            </a:pPr>
            <a:r>
              <a:rPr lang="en-US" sz="1800" b="1" dirty="0">
                <a:latin typeface="Nunito" pitchFamily="2" charset="0"/>
              </a:rPr>
              <a:t>3. Sentiment Prediction: </a:t>
            </a:r>
            <a:r>
              <a:rPr lang="en-US" sz="1800" dirty="0">
                <a:latin typeface="Nunito" pitchFamily="2" charset="0"/>
              </a:rPr>
              <a:t>The trained model uses the numerical features to predict the sentiment of the review (</a:t>
            </a:r>
            <a:r>
              <a:rPr lang="en-US" sz="1800" dirty="0" err="1">
                <a:latin typeface="Nunito" pitchFamily="2" charset="0"/>
              </a:rPr>
              <a:t>e.g.positive</a:t>
            </a:r>
            <a:r>
              <a:rPr lang="en-US" sz="1800" dirty="0">
                <a:latin typeface="Nunito" pitchFamily="2" charset="0"/>
              </a:rPr>
              <a:t>, negative, neutral).</a:t>
            </a:r>
          </a:p>
          <a:p>
            <a:endParaRPr lang="en-US" sz="1800" dirty="0">
              <a:latin typeface="Nunito" pitchFamily="2" charset="0"/>
            </a:endParaRPr>
          </a:p>
          <a:p>
            <a:endParaRPr lang="en-US" dirty="0"/>
          </a:p>
        </p:txBody>
      </p:sp>
    </p:spTree>
    <p:extLst>
      <p:ext uri="{BB962C8B-B14F-4D97-AF65-F5344CB8AC3E}">
        <p14:creationId xmlns:p14="http://schemas.microsoft.com/office/powerpoint/2010/main" val="120569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GB" sz="3300" b="1" dirty="0">
                <a:solidFill>
                  <a:schemeClr val="accent1"/>
                </a:solidFill>
                <a:latin typeface="Arial"/>
                <a:ea typeface="Arial"/>
                <a:cs typeface="Arial"/>
                <a:sym typeface="Arial"/>
              </a:rPr>
              <a:t>RESULT</a:t>
            </a:r>
            <a:endParaRPr dirty="0"/>
          </a:p>
        </p:txBody>
      </p:sp>
      <p:sp>
        <p:nvSpPr>
          <p:cNvPr id="140" name="Google Shape;140;p22"/>
          <p:cNvSpPr txBox="1">
            <a:spLocks noGrp="1"/>
          </p:cNvSpPr>
          <p:nvPr>
            <p:ph type="body" idx="1"/>
          </p:nvPr>
        </p:nvSpPr>
        <p:spPr>
          <a:xfrm>
            <a:off x="435894" y="924339"/>
            <a:ext cx="8272211" cy="3504993"/>
          </a:xfrm>
          <a:prstGeom prst="rect">
            <a:avLst/>
          </a:prstGeom>
          <a:noFill/>
          <a:ln>
            <a:noFill/>
          </a:ln>
        </p:spPr>
        <p:txBody>
          <a:bodyPr spcFirstLastPara="1" wrap="square" lIns="68575" tIns="34275" rIns="68575" bIns="34275" anchor="ctr" anchorCtr="0">
            <a:noAutofit/>
          </a:bodyPr>
          <a:lstStyle/>
          <a:p>
            <a:pPr marL="0" lvl="0" indent="0" algn="just" rtl="0">
              <a:lnSpc>
                <a:spcPct val="110000"/>
              </a:lnSpc>
              <a:spcBef>
                <a:spcPts val="0"/>
              </a:spcBef>
              <a:spcAft>
                <a:spcPts val="0"/>
              </a:spcAft>
              <a:buSzPts val="1700"/>
              <a:buNone/>
            </a:pPr>
            <a:endParaRPr lang="en-US" sz="1600" dirty="0">
              <a:solidFill>
                <a:srgbClr val="0F0F0F"/>
              </a:solidFill>
              <a:latin typeface="Nunito" pitchFamily="2" charset="0"/>
            </a:endParaRPr>
          </a:p>
          <a:p>
            <a:pPr marL="0" lvl="0" indent="0" algn="just" rtl="0">
              <a:lnSpc>
                <a:spcPct val="110000"/>
              </a:lnSpc>
              <a:spcBef>
                <a:spcPts val="0"/>
              </a:spcBef>
              <a:spcAft>
                <a:spcPts val="0"/>
              </a:spcAft>
              <a:buSzPts val="1700"/>
              <a:buNone/>
            </a:pPr>
            <a:r>
              <a:rPr lang="en-US" sz="1600" dirty="0">
                <a:solidFill>
                  <a:srgbClr val="0F0F0F"/>
                </a:solidFill>
                <a:latin typeface="Nunito" pitchFamily="2" charset="0"/>
              </a:rPr>
              <a:t>In our sentiment analysis of reviews, we evaluated three different models: Support Vector Machine (SVM), Logistic Regression, and Decision Tree. The models were assessed based on their accuracy, precision, and recall scores.</a:t>
            </a:r>
          </a:p>
          <a:p>
            <a:pPr marL="0" lvl="0" indent="0" algn="just" rtl="0">
              <a:lnSpc>
                <a:spcPct val="110000"/>
              </a:lnSpc>
              <a:spcBef>
                <a:spcPts val="0"/>
              </a:spcBef>
              <a:spcAft>
                <a:spcPts val="0"/>
              </a:spcAft>
              <a:buSzPts val="1700"/>
              <a:buNone/>
            </a:pPr>
            <a:endParaRPr lang="en-US" sz="1600" dirty="0">
              <a:solidFill>
                <a:srgbClr val="0F0F0F"/>
              </a:solidFill>
              <a:latin typeface="Nunito" pitchFamily="2" charset="0"/>
            </a:endParaRPr>
          </a:p>
          <a:p>
            <a:pPr marL="0" lvl="0" indent="0" algn="just" rtl="0">
              <a:lnSpc>
                <a:spcPct val="110000"/>
              </a:lnSpc>
              <a:spcBef>
                <a:spcPts val="0"/>
              </a:spcBef>
              <a:spcAft>
                <a:spcPts val="0"/>
              </a:spcAft>
              <a:buSzPts val="1700"/>
              <a:buNone/>
            </a:pPr>
            <a:r>
              <a:rPr lang="en-US" sz="1600" b="1" dirty="0">
                <a:solidFill>
                  <a:srgbClr val="0F0F0F"/>
                </a:solidFill>
                <a:latin typeface="Nunito" pitchFamily="2" charset="0"/>
              </a:rPr>
              <a:t>Support Vector Machine (SVM)</a:t>
            </a:r>
          </a:p>
          <a:p>
            <a:pPr marL="0" lvl="0" indent="0" algn="just" rtl="0">
              <a:lnSpc>
                <a:spcPct val="110000"/>
              </a:lnSpc>
              <a:spcBef>
                <a:spcPts val="0"/>
              </a:spcBef>
              <a:spcAft>
                <a:spcPts val="0"/>
              </a:spcAft>
              <a:buSzPts val="1700"/>
              <a:buNone/>
            </a:pPr>
            <a:r>
              <a:rPr lang="en-US" sz="1600" dirty="0">
                <a:solidFill>
                  <a:srgbClr val="0F0F0F"/>
                </a:solidFill>
                <a:latin typeface="Nunito" pitchFamily="2" charset="0"/>
              </a:rPr>
              <a:t> The SVM model demonstrated a high precision score, indicating that when it predicted reviews as positive, it was correct 82.93% of the time. However, its recall score was relatively lower at 66.02%, suggesting that it failed to identify a significant portion of the actual positive reviews. This discrepancy indicates that the SVM model is conservative in predicting positive reviews, prioritizing precision over recall.</a:t>
            </a:r>
          </a:p>
          <a:p>
            <a:pPr marL="0" lvl="0" indent="0" algn="just" rtl="0">
              <a:lnSpc>
                <a:spcPct val="110000"/>
              </a:lnSpc>
              <a:spcBef>
                <a:spcPts val="0"/>
              </a:spcBef>
              <a:spcAft>
                <a:spcPts val="0"/>
              </a:spcAft>
              <a:buSzPts val="1700"/>
              <a:buNone/>
            </a:pPr>
            <a:endParaRPr lang="en-US" sz="1600" dirty="0">
              <a:solidFill>
                <a:srgbClr val="0F0F0F"/>
              </a:solidFill>
              <a:latin typeface="Nunito"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7D59B7-4D3F-B8F6-512D-E7D4AD677AA5}"/>
              </a:ext>
            </a:extLst>
          </p:cNvPr>
          <p:cNvSpPr>
            <a:spLocks noGrp="1"/>
          </p:cNvSpPr>
          <p:nvPr>
            <p:ph type="body" idx="1"/>
          </p:nvPr>
        </p:nvSpPr>
        <p:spPr>
          <a:xfrm>
            <a:off x="435894" y="762000"/>
            <a:ext cx="8272200" cy="3719420"/>
          </a:xfrm>
        </p:spPr>
        <p:txBody>
          <a:bodyPr>
            <a:normAutofit fontScale="92500" lnSpcReduction="10000"/>
          </a:bodyPr>
          <a:lstStyle/>
          <a:p>
            <a:pPr marL="0" lvl="0" indent="0" algn="just" rtl="0">
              <a:lnSpc>
                <a:spcPct val="110000"/>
              </a:lnSpc>
              <a:spcBef>
                <a:spcPts val="0"/>
              </a:spcBef>
              <a:spcAft>
                <a:spcPts val="0"/>
              </a:spcAft>
              <a:buSzPts val="1700"/>
              <a:buNone/>
            </a:pPr>
            <a:r>
              <a:rPr lang="en-US" sz="1800" b="1" dirty="0">
                <a:solidFill>
                  <a:srgbClr val="0F0F0F"/>
                </a:solidFill>
                <a:latin typeface="Nunito" pitchFamily="2" charset="0"/>
              </a:rPr>
              <a:t>Logistic Regression</a:t>
            </a:r>
          </a:p>
          <a:p>
            <a:pPr marL="0" lvl="0" indent="0" algn="just" rtl="0">
              <a:lnSpc>
                <a:spcPct val="110000"/>
              </a:lnSpc>
              <a:spcBef>
                <a:spcPts val="0"/>
              </a:spcBef>
              <a:spcAft>
                <a:spcPts val="0"/>
              </a:spcAft>
              <a:buSzPts val="1700"/>
              <a:buNone/>
            </a:pPr>
            <a:r>
              <a:rPr lang="en-US" sz="1800" dirty="0">
                <a:solidFill>
                  <a:srgbClr val="0F0F0F"/>
                </a:solidFill>
                <a:latin typeface="Nunito" pitchFamily="2" charset="0"/>
              </a:rPr>
              <a:t>Logistic Regression achieved the highest accuracy among the models at 80.00%, indicating a strong overall performance. With a precision of 81.06%, it was effective in correctly identifying positive reviews. Its recall score of 75.35% shows a balanced ability to capture most of the actual positive reviews. This balance between precision and recall makes Logistic Regression a robust model for this task.</a:t>
            </a:r>
          </a:p>
          <a:p>
            <a:pPr marL="0" lvl="0" indent="0" algn="just" rtl="0">
              <a:lnSpc>
                <a:spcPct val="110000"/>
              </a:lnSpc>
              <a:spcBef>
                <a:spcPts val="0"/>
              </a:spcBef>
              <a:spcAft>
                <a:spcPts val="0"/>
              </a:spcAft>
              <a:buSzPts val="1700"/>
              <a:buNone/>
            </a:pPr>
            <a:endParaRPr lang="en-US" sz="1800" dirty="0">
              <a:solidFill>
                <a:srgbClr val="0F0F0F"/>
              </a:solidFill>
              <a:latin typeface="Nunito" pitchFamily="2" charset="0"/>
            </a:endParaRPr>
          </a:p>
          <a:p>
            <a:pPr marL="0" lvl="0" indent="0" algn="just" rtl="0">
              <a:lnSpc>
                <a:spcPct val="110000"/>
              </a:lnSpc>
              <a:spcBef>
                <a:spcPts val="0"/>
              </a:spcBef>
              <a:spcAft>
                <a:spcPts val="0"/>
              </a:spcAft>
              <a:buSzPts val="1700"/>
              <a:buNone/>
            </a:pPr>
            <a:r>
              <a:rPr lang="en-US" sz="1800" b="1" dirty="0">
                <a:solidFill>
                  <a:srgbClr val="0F0F0F"/>
                </a:solidFill>
                <a:latin typeface="Nunito" pitchFamily="2" charset="0"/>
              </a:rPr>
              <a:t>Decision Tree</a:t>
            </a:r>
          </a:p>
          <a:p>
            <a:pPr marL="0" lvl="0" indent="0" algn="just" rtl="0">
              <a:lnSpc>
                <a:spcPct val="110000"/>
              </a:lnSpc>
              <a:spcBef>
                <a:spcPts val="0"/>
              </a:spcBef>
              <a:spcAft>
                <a:spcPts val="0"/>
              </a:spcAft>
              <a:buSzPts val="1700"/>
              <a:buNone/>
            </a:pPr>
            <a:r>
              <a:rPr lang="en-US" sz="1800" dirty="0">
                <a:solidFill>
                  <a:srgbClr val="0F0F0F"/>
                </a:solidFill>
                <a:latin typeface="Nunito" pitchFamily="2" charset="0"/>
              </a:rPr>
              <a:t>The Decision Tree model had the lowest accuracy at 73.67%, reflecting its overall performance. Its precision score of 73.33% indicates a moderate ability to correctly identify positive reviews, while a recall of 69.72% suggests it missed a notable portion of positive reviews. This model's performance shows that while it can identify positive reviews, it is less reliable compared to SVM and Logistic Regression in terms of both precision and recall.</a:t>
            </a:r>
            <a:endParaRPr lang="en-US" sz="1800" dirty="0">
              <a:latin typeface="Nunito" pitchFamily="2" charset="0"/>
            </a:endParaRPr>
          </a:p>
          <a:p>
            <a:endParaRPr lang="en-US" dirty="0"/>
          </a:p>
        </p:txBody>
      </p:sp>
    </p:spTree>
    <p:extLst>
      <p:ext uri="{BB962C8B-B14F-4D97-AF65-F5344CB8AC3E}">
        <p14:creationId xmlns:p14="http://schemas.microsoft.com/office/powerpoint/2010/main" val="19947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GB" sz="3300" b="1">
                <a:solidFill>
                  <a:schemeClr val="accent1"/>
                </a:solidFill>
                <a:latin typeface="Arial"/>
                <a:ea typeface="Arial"/>
                <a:cs typeface="Arial"/>
                <a:sym typeface="Arial"/>
              </a:rPr>
              <a:t>CONCLUSION</a:t>
            </a:r>
            <a:endParaRPr/>
          </a:p>
        </p:txBody>
      </p:sp>
      <p:sp>
        <p:nvSpPr>
          <p:cNvPr id="146" name="Google Shape;146;p23"/>
          <p:cNvSpPr txBox="1">
            <a:spLocks noGrp="1"/>
          </p:cNvSpPr>
          <p:nvPr>
            <p:ph type="body" idx="1"/>
          </p:nvPr>
        </p:nvSpPr>
        <p:spPr>
          <a:xfrm>
            <a:off x="435895" y="1162257"/>
            <a:ext cx="8272211" cy="2366755"/>
          </a:xfrm>
          <a:prstGeom prst="rect">
            <a:avLst/>
          </a:prstGeom>
          <a:noFill/>
          <a:ln>
            <a:noFill/>
          </a:ln>
        </p:spPr>
        <p:txBody>
          <a:bodyPr spcFirstLastPara="1" wrap="square" lIns="68575" tIns="34275" rIns="68575" bIns="34275" anchor="ctr" anchorCtr="0">
            <a:normAutofit fontScale="92500"/>
          </a:bodyPr>
          <a:lstStyle/>
          <a:p>
            <a:pPr marL="0" lvl="0" indent="0" algn="just" rtl="0">
              <a:lnSpc>
                <a:spcPct val="110000"/>
              </a:lnSpc>
              <a:spcBef>
                <a:spcPts val="0"/>
              </a:spcBef>
              <a:spcAft>
                <a:spcPts val="0"/>
              </a:spcAft>
              <a:buSzPts val="1400"/>
              <a:buNone/>
            </a:pPr>
            <a:endParaRPr lang="en-US" sz="1600" dirty="0">
              <a:solidFill>
                <a:srgbClr val="0F0F0F"/>
              </a:solidFill>
              <a:latin typeface="Nunito" pitchFamily="2" charset="0"/>
            </a:endParaRPr>
          </a:p>
          <a:p>
            <a:pPr marL="0" lvl="0" indent="0" algn="just" rtl="0">
              <a:lnSpc>
                <a:spcPct val="110000"/>
              </a:lnSpc>
              <a:spcBef>
                <a:spcPts val="0"/>
              </a:spcBef>
              <a:spcAft>
                <a:spcPts val="0"/>
              </a:spcAft>
              <a:buSzPts val="1400"/>
              <a:buNone/>
            </a:pPr>
            <a:r>
              <a:rPr lang="en-US" sz="1600" dirty="0">
                <a:solidFill>
                  <a:srgbClr val="0F0F0F"/>
                </a:solidFill>
                <a:latin typeface="Nunito" pitchFamily="2" charset="0"/>
              </a:rPr>
              <a:t>Based on our analysis, Logistic Regression emerged as the most effective model for sentiment analysis of reviews, demonstrating the highest accuracy at 80.00% and a balanced performance with precision and recall scores of 81.06% and 75.35%, respectively. While the Support Vector Machine exhibited the highest precision at 82.93%, its lower recall of 66.02% indicated a tendency to miss many actual positive reviews. The Decision Tree, although useful, had the lowest accuracy at 73.67% and moderate precision and recall scores, making it the least reliable of the three models. Therefore, for tasks requiring a balanced approach to identifying and capturing positive reviews, Logistic Regression is the recommended model.</a:t>
            </a:r>
            <a:endParaRPr sz="1600" dirty="0">
              <a:latin typeface="Nunito"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lnSpcReduction="10000"/>
          </a:bodyPr>
          <a:lstStyle/>
          <a:p>
            <a:pPr marL="285750" indent="-285750" algn="just">
              <a:spcBef>
                <a:spcPts val="0"/>
              </a:spcBef>
              <a:buSzPts val="1400"/>
            </a:pPr>
            <a:r>
              <a:rPr lang="en-US" sz="1600" dirty="0">
                <a:latin typeface="Nunito" pitchFamily="2" charset="0"/>
              </a:rPr>
              <a:t>To further enhance the performance of sentiment analysis models, several avenues can be explored. Improving the current models by experimenting with advanced feature extraction techniques, such as TF-IDF and word embeddings like Word2Vec or BERT, can help capture more nuanced sentiment information.</a:t>
            </a:r>
          </a:p>
          <a:p>
            <a:pPr marL="285750" indent="-285750" algn="just">
              <a:spcBef>
                <a:spcPts val="0"/>
              </a:spcBef>
              <a:buSzPts val="1400"/>
            </a:pPr>
            <a:r>
              <a:rPr lang="en-US" sz="1600" dirty="0">
                <a:latin typeface="Nunito" pitchFamily="2" charset="0"/>
              </a:rPr>
              <a:t> Additionally, developing hybrid models that combine the strengths of different algorithms, such as the precision of SVM and the balanced performance of Logistic Regression, could yield superior results. As the complexity of the data increases, delving into deep learning approaches like LSTM, GRU, and Transformer-based models such as BERT becomes essential.</a:t>
            </a:r>
          </a:p>
          <a:p>
            <a:pPr marL="285750" indent="-285750" algn="just">
              <a:spcBef>
                <a:spcPts val="0"/>
              </a:spcBef>
              <a:buSzPts val="1400"/>
            </a:pPr>
            <a:r>
              <a:rPr lang="en-US" sz="1600" dirty="0">
                <a:latin typeface="Nunito" pitchFamily="2" charset="0"/>
              </a:rPr>
              <a:t>These advanced models are capable of understanding intricate patterns in the data, leading to higher accuracy and better overall performance in sentiment analysis. Expanding the dataset with more diverse and extensive reviews through data augmentation techniques can also contribute to improving model robustness and accuracy.</a:t>
            </a:r>
            <a:endParaRPr sz="1600" dirty="0">
              <a:latin typeface="Nunito" pitchFamily="2" charset="0"/>
            </a:endParaRPr>
          </a:p>
        </p:txBody>
      </p:sp>
      <p:sp>
        <p:nvSpPr>
          <p:cNvPr id="152" name="Google Shape;152;p24"/>
          <p:cNvSpPr txBox="1"/>
          <p:nvPr/>
        </p:nvSpPr>
        <p:spPr>
          <a:xfrm>
            <a:off x="401753" y="419181"/>
            <a:ext cx="8272212" cy="397722"/>
          </a:xfrm>
          <a:prstGeom prst="rect">
            <a:avLst/>
          </a:prstGeom>
          <a:noFill/>
          <a:ln>
            <a:noFill/>
          </a:ln>
        </p:spPr>
        <p:txBody>
          <a:bodyPr spcFirstLastPara="1" wrap="square" lIns="68575" tIns="34275" rIns="68575" bIns="34275"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GB" sz="3300" b="1" cap="none">
                <a:solidFill>
                  <a:schemeClr val="accent1"/>
                </a:solidFill>
                <a:latin typeface="Arial"/>
                <a:ea typeface="Arial"/>
                <a:cs typeface="Arial"/>
                <a:sym typeface="Arial"/>
              </a:rPr>
              <a:t>FUTURE SCOPE</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GB" sz="3300" b="1">
                <a:solidFill>
                  <a:schemeClr val="accent1"/>
                </a:solidFill>
                <a:latin typeface="Arial"/>
                <a:ea typeface="Arial"/>
                <a:cs typeface="Arial"/>
                <a:sym typeface="Arial"/>
              </a:rPr>
              <a:t>REFERENCES</a:t>
            </a:r>
            <a:endParaRPr/>
          </a:p>
        </p:txBody>
      </p:sp>
      <p:sp>
        <p:nvSpPr>
          <p:cNvPr id="158" name="Google Shape;158;p25"/>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p>
            <a:pPr marL="228600" lvl="0" indent="-234950" algn="l" rtl="0">
              <a:lnSpc>
                <a:spcPct val="110000"/>
              </a:lnSpc>
              <a:spcBef>
                <a:spcPts val="0"/>
              </a:spcBef>
              <a:spcAft>
                <a:spcPts val="0"/>
              </a:spcAft>
              <a:buSzPts val="1700"/>
              <a:buChar char="●"/>
            </a:pPr>
            <a:r>
              <a:rPr lang="en-US" b="1" dirty="0"/>
              <a:t>GitHub: </a:t>
            </a:r>
            <a:r>
              <a:rPr lang="en-US" dirty="0"/>
              <a:t>https://github.com/SajjaPremsai/Internships/tree/master/IBM-EduSkills</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1097281" y="2074664"/>
            <a:ext cx="6974058" cy="994172"/>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rgbClr val="002060"/>
              </a:buClr>
              <a:buSzPts val="2100"/>
              <a:buFont typeface="Arial"/>
              <a:buNone/>
            </a:pPr>
            <a:r>
              <a:rPr lang="en-GB"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37180" y="418851"/>
            <a:ext cx="7886700" cy="994172"/>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rgbClr val="002060"/>
              </a:buClr>
              <a:buSzPts val="2100"/>
              <a:buFont typeface="Arial"/>
              <a:buNone/>
            </a:pPr>
            <a:r>
              <a:rPr lang="en-GB" b="1">
                <a:solidFill>
                  <a:srgbClr val="002060"/>
                </a:solidFill>
                <a:latin typeface="Arial"/>
                <a:ea typeface="Arial"/>
                <a:cs typeface="Arial"/>
                <a:sym typeface="Arial"/>
              </a:rPr>
              <a:t>OUTLINE</a:t>
            </a:r>
            <a:endParaRPr/>
          </a:p>
        </p:txBody>
      </p:sp>
      <p:sp>
        <p:nvSpPr>
          <p:cNvPr id="97" name="Google Shape;97;p15"/>
          <p:cNvSpPr txBox="1">
            <a:spLocks noGrp="1"/>
          </p:cNvSpPr>
          <p:nvPr>
            <p:ph type="body" idx="1"/>
          </p:nvPr>
        </p:nvSpPr>
        <p:spPr>
          <a:xfrm>
            <a:off x="628650" y="1214204"/>
            <a:ext cx="8264265" cy="3929297"/>
          </a:xfrm>
          <a:prstGeom prst="rect">
            <a:avLst/>
          </a:prstGeom>
          <a:noFill/>
          <a:ln>
            <a:noFill/>
          </a:ln>
        </p:spPr>
        <p:txBody>
          <a:bodyPr spcFirstLastPara="1" wrap="square" lIns="68575" tIns="34275" rIns="68575" bIns="34275" anchor="t" anchorCtr="0">
            <a:noAutofit/>
          </a:bodyPr>
          <a:lstStyle/>
          <a:p>
            <a:pPr marL="0" lvl="0" indent="0" algn="l" rtl="0">
              <a:lnSpc>
                <a:spcPct val="110000"/>
              </a:lnSpc>
              <a:spcBef>
                <a:spcPts val="0"/>
              </a:spcBef>
              <a:spcAft>
                <a:spcPts val="0"/>
              </a:spcAft>
              <a:buSzPts val="1400"/>
              <a:buNone/>
            </a:pPr>
            <a:r>
              <a:rPr lang="en-GB" sz="1500" b="1">
                <a:latin typeface="Arial"/>
                <a:ea typeface="Arial"/>
                <a:cs typeface="Arial"/>
                <a:sym typeface="Arial"/>
              </a:rPr>
              <a:t>  </a:t>
            </a:r>
            <a:endParaRPr>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GB" sz="1500" b="1">
                <a:latin typeface="Arial"/>
                <a:ea typeface="Arial"/>
                <a:cs typeface="Arial"/>
                <a:sym typeface="Arial"/>
              </a:rPr>
              <a:t>Problem Statement</a:t>
            </a:r>
            <a:endParaRPr>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GB" sz="15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GB" sz="1500" b="1">
                <a:latin typeface="Arial"/>
                <a:ea typeface="Arial"/>
                <a:cs typeface="Arial"/>
                <a:sym typeface="Arial"/>
              </a:rPr>
              <a:t>System Development Approach </a:t>
            </a:r>
            <a:endParaRPr sz="1500">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GB" sz="1500" b="1">
                <a:latin typeface="Arial"/>
                <a:ea typeface="Arial"/>
                <a:cs typeface="Arial"/>
                <a:sym typeface="Arial"/>
              </a:rPr>
              <a:t>Algorithm &amp; Deployment  </a:t>
            </a:r>
            <a:endParaRPr>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GB" sz="1500" b="1">
                <a:latin typeface="Arial"/>
                <a:ea typeface="Arial"/>
                <a:cs typeface="Arial"/>
                <a:sym typeface="Arial"/>
              </a:rPr>
              <a:t>Result</a:t>
            </a:r>
            <a:endParaRPr/>
          </a:p>
          <a:p>
            <a:pPr marL="228600" lvl="0" indent="-228600" algn="l" rtl="0">
              <a:lnSpc>
                <a:spcPct val="110000"/>
              </a:lnSpc>
              <a:spcBef>
                <a:spcPts val="800"/>
              </a:spcBef>
              <a:spcAft>
                <a:spcPts val="0"/>
              </a:spcAft>
              <a:buSzPts val="1400"/>
              <a:buChar char="●"/>
            </a:pPr>
            <a:r>
              <a:rPr lang="en-GB" sz="1500" b="1">
                <a:latin typeface="Arial"/>
                <a:ea typeface="Arial"/>
                <a:cs typeface="Arial"/>
                <a:sym typeface="Arial"/>
              </a:rPr>
              <a:t>Conclusion</a:t>
            </a:r>
            <a:endParaRPr>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GB" sz="1500" b="1">
                <a:latin typeface="Arial"/>
                <a:ea typeface="Arial"/>
                <a:cs typeface="Arial"/>
                <a:sym typeface="Arial"/>
              </a:rPr>
              <a:t>Future Scope</a:t>
            </a:r>
            <a:endParaRPr/>
          </a:p>
          <a:p>
            <a:pPr marL="228600" lvl="0" indent="-228600" algn="l" rtl="0">
              <a:lnSpc>
                <a:spcPct val="110000"/>
              </a:lnSpc>
              <a:spcBef>
                <a:spcPts val="800"/>
              </a:spcBef>
              <a:spcAft>
                <a:spcPts val="0"/>
              </a:spcAft>
              <a:buSzPts val="1400"/>
              <a:buChar char="●"/>
            </a:pPr>
            <a:r>
              <a:rPr lang="en-GB" sz="1500" b="1">
                <a:latin typeface="Arial"/>
                <a:ea typeface="Arial"/>
                <a:cs typeface="Arial"/>
                <a:sym typeface="Arial"/>
              </a:rPr>
              <a:t>References</a:t>
            </a:r>
            <a:endParaRPr>
              <a:latin typeface="Arial"/>
              <a:ea typeface="Arial"/>
              <a:cs typeface="Arial"/>
              <a:sym typeface="Arial"/>
            </a:endParaRPr>
          </a:p>
          <a:p>
            <a:pPr marL="228600" lvl="0" indent="-152400" algn="l" rtl="0">
              <a:lnSpc>
                <a:spcPct val="110000"/>
              </a:lnSpc>
              <a:spcBef>
                <a:spcPts val="700"/>
              </a:spcBef>
              <a:spcAft>
                <a:spcPts val="0"/>
              </a:spcAft>
              <a:buSzPts val="1200"/>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GB" sz="3300" b="1" dirty="0">
                <a:solidFill>
                  <a:schemeClr val="accent1"/>
                </a:solidFill>
                <a:latin typeface="Arial"/>
                <a:ea typeface="Arial"/>
                <a:cs typeface="Arial"/>
                <a:sym typeface="Arial"/>
              </a:rPr>
              <a:t>PROBLEM STATEMENT</a:t>
            </a:r>
            <a:endParaRPr sz="3300" dirty="0"/>
          </a:p>
        </p:txBody>
      </p:sp>
      <p:sp>
        <p:nvSpPr>
          <p:cNvPr id="103" name="Google Shape;103;p16"/>
          <p:cNvSpPr txBox="1">
            <a:spLocks noGrp="1"/>
          </p:cNvSpPr>
          <p:nvPr>
            <p:ph type="body" idx="1"/>
          </p:nvPr>
        </p:nvSpPr>
        <p:spPr>
          <a:xfrm>
            <a:off x="339301" y="1191065"/>
            <a:ext cx="8272211" cy="3096786"/>
          </a:xfrm>
          <a:prstGeom prst="rect">
            <a:avLst/>
          </a:prstGeom>
          <a:noFill/>
          <a:ln>
            <a:noFill/>
          </a:ln>
        </p:spPr>
        <p:txBody>
          <a:bodyPr spcFirstLastPara="1" wrap="square" lIns="68575" tIns="34275" rIns="68575" bIns="34275" anchor="ctr" anchorCtr="0">
            <a:normAutofit fontScale="77500" lnSpcReduction="20000"/>
          </a:bodyPr>
          <a:lstStyle/>
          <a:p>
            <a:pPr marL="0" lvl="0" indent="0" algn="just" rtl="0">
              <a:lnSpc>
                <a:spcPct val="115000"/>
              </a:lnSpc>
              <a:spcBef>
                <a:spcPts val="0"/>
              </a:spcBef>
              <a:spcAft>
                <a:spcPts val="0"/>
              </a:spcAft>
              <a:buNone/>
            </a:pPr>
            <a:r>
              <a:rPr lang="en-GB" sz="2100" dirty="0">
                <a:latin typeface="Nunito"/>
                <a:ea typeface="Nunito"/>
                <a:cs typeface="Nunito"/>
                <a:sym typeface="Nunito"/>
              </a:rPr>
              <a:t>In various industries, understanding customer feedback through online reviews is essential for improving products and services. However, the enormous volume of user-generated reviews makes it challenging for businesses to manually analyse and extract actionable insights. This project aims to develop an automated sentiment analysis system that can evaluate reviews across any domain. The system will classify reviews into positive, negative, or neutral sentiments, providing a comprehensive understanding of overall customer satisfaction. Additionally, it will perform aspect-based sentiment analysis to identify sentiments associated with specific aspects of the product or service. By analysing sentiment trends over time and extracting common keywords and phrases, the system will enable businesses to efficiently address customer concerns, enhance their offerings, and ultimately improve customer satisfaction.</a:t>
            </a:r>
            <a:endParaRPr sz="2100" dirty="0">
              <a:latin typeface="Nunito"/>
              <a:ea typeface="Nunito"/>
              <a:cs typeface="Nunito"/>
              <a:sym typeface="Nunito"/>
            </a:endParaRPr>
          </a:p>
          <a:p>
            <a:pPr marL="0" lvl="0" indent="0" algn="just" rtl="0">
              <a:lnSpc>
                <a:spcPct val="115000"/>
              </a:lnSpc>
              <a:spcBef>
                <a:spcPts val="0"/>
              </a:spcBef>
              <a:spcAft>
                <a:spcPts val="0"/>
              </a:spcAft>
              <a:buSzPct val="90476"/>
              <a:buNone/>
            </a:pPr>
            <a:endParaRPr sz="2100" dirty="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GB" sz="3300" b="1">
                <a:solidFill>
                  <a:schemeClr val="accent1"/>
                </a:solidFill>
                <a:latin typeface="Arial"/>
                <a:ea typeface="Arial"/>
                <a:cs typeface="Arial"/>
                <a:sym typeface="Arial"/>
              </a:rPr>
              <a:t>PROPOSED SOLUTION</a:t>
            </a:r>
            <a:endParaRPr sz="3300"/>
          </a:p>
        </p:txBody>
      </p:sp>
      <p:sp>
        <p:nvSpPr>
          <p:cNvPr id="110" name="Google Shape;110;p17"/>
          <p:cNvSpPr/>
          <p:nvPr/>
        </p:nvSpPr>
        <p:spPr>
          <a:xfrm>
            <a:off x="331253" y="1918469"/>
            <a:ext cx="8710114" cy="2908489"/>
          </a:xfrm>
          <a:prstGeom prst="rect">
            <a:avLst/>
          </a:prstGeom>
          <a:noFill/>
          <a:ln>
            <a:noFill/>
          </a:ln>
        </p:spPr>
        <p:txBody>
          <a:bodyPr spcFirstLastPara="1" wrap="square" lIns="68575" tIns="34275" rIns="68575" bIns="34275" anchor="ctr" anchorCtr="0">
            <a:noAutofit/>
          </a:bodyPr>
          <a:lstStyle/>
          <a:p>
            <a:pPr marL="215900" marR="0" lvl="0" indent="-222250" algn="l" rtl="0">
              <a:lnSpc>
                <a:spcPct val="100000"/>
              </a:lnSpc>
              <a:spcBef>
                <a:spcPts val="0"/>
              </a:spcBef>
              <a:spcAft>
                <a:spcPts val="0"/>
              </a:spcAft>
              <a:buClr>
                <a:schemeClr val="accent1"/>
              </a:buClr>
              <a:buSzPts val="1700"/>
              <a:buFont typeface="Noto Sans Symbols"/>
              <a:buChar char="▪"/>
            </a:pPr>
            <a:endParaRPr sz="1100" dirty="0"/>
          </a:p>
        </p:txBody>
      </p:sp>
      <p:sp>
        <p:nvSpPr>
          <p:cNvPr id="3" name="Text Placeholder 2">
            <a:extLst>
              <a:ext uri="{FF2B5EF4-FFF2-40B4-BE49-F238E27FC236}">
                <a16:creationId xmlns:a16="http://schemas.microsoft.com/office/drawing/2014/main" id="{6E3A5193-C466-1ED4-8850-6DD3E454FB92}"/>
              </a:ext>
            </a:extLst>
          </p:cNvPr>
          <p:cNvSpPr>
            <a:spLocks noGrp="1"/>
          </p:cNvSpPr>
          <p:nvPr>
            <p:ph type="body" idx="1"/>
          </p:nvPr>
        </p:nvSpPr>
        <p:spPr>
          <a:xfrm>
            <a:off x="435894" y="961291"/>
            <a:ext cx="8272200" cy="4764260"/>
          </a:xfrm>
        </p:spPr>
        <p:txBody>
          <a:bodyPr>
            <a:normAutofit/>
          </a:bodyPr>
          <a:lstStyle/>
          <a:p>
            <a:pPr marL="152400" indent="0" algn="just">
              <a:buNone/>
            </a:pPr>
            <a:r>
              <a:rPr lang="en-US" dirty="0"/>
              <a:t>Sentiment analysis on reviews involves systematically extracting subjective information to understand the sentiments expressed by customers. The proposed solution begins with data collection, where reviews are gathered from various sources such as websites, social media, and customer feedback forms to ensure a comprehensive dataset. </a:t>
            </a:r>
          </a:p>
          <a:p>
            <a:pPr marL="152400" indent="0" algn="just">
              <a:buNone/>
            </a:pPr>
            <a:r>
              <a:rPr lang="en-US" dirty="0"/>
              <a:t>This process involves several streamlined steps: </a:t>
            </a:r>
          </a:p>
          <a:p>
            <a:pPr marL="152400" indent="0" algn="just">
              <a:buNone/>
            </a:pPr>
            <a:r>
              <a:rPr lang="en-US" sz="1600" b="1" dirty="0">
                <a:latin typeface="Nunito" pitchFamily="2" charset="0"/>
              </a:rPr>
              <a:t>Data Collection</a:t>
            </a:r>
            <a:r>
              <a:rPr lang="en-US" sz="1600" dirty="0">
                <a:latin typeface="Nunito" pitchFamily="2" charset="0"/>
              </a:rPr>
              <a:t>:</a:t>
            </a:r>
          </a:p>
          <a:p>
            <a:pPr lvl="1" algn="just">
              <a:buFont typeface="Arial" panose="020B0604020202020204" pitchFamily="34" charset="0"/>
              <a:buChar char="•"/>
            </a:pPr>
            <a:r>
              <a:rPr lang="en-US" sz="1600" b="1" dirty="0">
                <a:latin typeface="Nunito" pitchFamily="2" charset="0"/>
              </a:rPr>
              <a:t>Sources</a:t>
            </a:r>
            <a:r>
              <a:rPr lang="en-US" sz="1600" dirty="0">
                <a:latin typeface="Nunito" pitchFamily="2" charset="0"/>
              </a:rPr>
              <a:t>: Collect reviews from diverse sources such as websites, social media, and customer feedback forms to ensure a comprehensive dataset.</a:t>
            </a:r>
          </a:p>
          <a:p>
            <a:pPr lvl="1" algn="just">
              <a:buFont typeface="Arial" panose="020B0604020202020204" pitchFamily="34" charset="0"/>
              <a:buChar char="•"/>
            </a:pPr>
            <a:r>
              <a:rPr lang="en-US" sz="1600" b="1" dirty="0">
                <a:latin typeface="Nunito" pitchFamily="2" charset="0"/>
              </a:rPr>
              <a:t>Volume</a:t>
            </a:r>
            <a:r>
              <a:rPr lang="en-US" sz="1600" dirty="0">
                <a:latin typeface="Nunito" pitchFamily="2" charset="0"/>
              </a:rPr>
              <a:t>: Gather a large volume of data to capture a wide range of sentiments and contexts</a:t>
            </a:r>
          </a:p>
          <a:p>
            <a:pPr marL="152400" indent="0" algn="just">
              <a:buNone/>
            </a:pPr>
            <a:endParaRPr lang="en-US" dirty="0"/>
          </a:p>
          <a:p>
            <a:pPr marL="152400" indent="0">
              <a:buNone/>
            </a:pPr>
            <a:endParaRPr lang="en-US" dirty="0"/>
          </a:p>
          <a:p>
            <a:pPr marL="152400" indent="0" algn="just">
              <a:buNone/>
            </a:pPr>
            <a:endParaRPr lang="en-US" dirty="0"/>
          </a:p>
          <a:p>
            <a:pPr marL="152400" indent="0"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BAC676-FFA6-505A-15EC-1CB36C798897}"/>
              </a:ext>
            </a:extLst>
          </p:cNvPr>
          <p:cNvSpPr>
            <a:spLocks noGrp="1"/>
          </p:cNvSpPr>
          <p:nvPr>
            <p:ph type="body" idx="1"/>
          </p:nvPr>
        </p:nvSpPr>
        <p:spPr>
          <a:xfrm>
            <a:off x="435894" y="572086"/>
            <a:ext cx="8272200" cy="4154659"/>
          </a:xfrm>
        </p:spPr>
        <p:txBody>
          <a:bodyPr>
            <a:noAutofit/>
          </a:bodyPr>
          <a:lstStyle/>
          <a:p>
            <a:pPr marL="152400" indent="0" algn="just">
              <a:buNone/>
            </a:pPr>
            <a:r>
              <a:rPr lang="en-US" sz="1600" b="1" dirty="0">
                <a:latin typeface="Nunito" pitchFamily="2" charset="0"/>
              </a:rPr>
              <a:t>2.   Data Preprocessing</a:t>
            </a:r>
            <a:r>
              <a:rPr lang="en-US" sz="1600" dirty="0">
                <a:latin typeface="Nunito" pitchFamily="2" charset="0"/>
              </a:rPr>
              <a:t>:</a:t>
            </a:r>
          </a:p>
          <a:p>
            <a:pPr lvl="1" algn="just">
              <a:buFont typeface="Arial" panose="020B0604020202020204" pitchFamily="34" charset="0"/>
              <a:buChar char="•"/>
            </a:pPr>
            <a:r>
              <a:rPr lang="en-US" sz="1600" b="1" dirty="0">
                <a:latin typeface="Nunito" pitchFamily="2" charset="0"/>
              </a:rPr>
              <a:t>Cleaning</a:t>
            </a:r>
            <a:r>
              <a:rPr lang="en-US" sz="1600" dirty="0">
                <a:latin typeface="Nunito" pitchFamily="2" charset="0"/>
              </a:rPr>
              <a:t>: Remove noise like HTML tags, special characters, and irrelevant information.</a:t>
            </a:r>
          </a:p>
          <a:p>
            <a:pPr lvl="1" algn="just">
              <a:buFont typeface="Arial" panose="020B0604020202020204" pitchFamily="34" charset="0"/>
              <a:buChar char="•"/>
            </a:pPr>
            <a:r>
              <a:rPr lang="en-US" sz="1600" b="1" dirty="0">
                <a:latin typeface="Nunito" pitchFamily="2" charset="0"/>
              </a:rPr>
              <a:t>Normalization</a:t>
            </a:r>
            <a:r>
              <a:rPr lang="en-US" sz="1600" dirty="0">
                <a:latin typeface="Nunito" pitchFamily="2" charset="0"/>
              </a:rPr>
              <a:t>: Convert text to lowercase and apply stemming or lemmatization to standardize words.</a:t>
            </a:r>
          </a:p>
          <a:p>
            <a:pPr lvl="1" algn="just">
              <a:buFont typeface="Arial" panose="020B0604020202020204" pitchFamily="34" charset="0"/>
              <a:buChar char="•"/>
            </a:pPr>
            <a:r>
              <a:rPr lang="en-US" sz="1600" b="1" dirty="0">
                <a:latin typeface="Nunito" pitchFamily="2" charset="0"/>
              </a:rPr>
              <a:t>Tokenization</a:t>
            </a:r>
            <a:r>
              <a:rPr lang="en-US" sz="1600" dirty="0">
                <a:latin typeface="Nunito" pitchFamily="2" charset="0"/>
              </a:rPr>
              <a:t>: Break down text into individual words or phrases for easier analysis.</a:t>
            </a:r>
          </a:p>
          <a:p>
            <a:pPr marL="152400" indent="0" algn="just">
              <a:buNone/>
            </a:pPr>
            <a:r>
              <a:rPr lang="en-US" sz="1600" b="1" dirty="0">
                <a:latin typeface="Nunito" pitchFamily="2" charset="0"/>
              </a:rPr>
              <a:t>3.   Feature Extraction</a:t>
            </a:r>
            <a:r>
              <a:rPr lang="en-US" sz="1600" dirty="0">
                <a:latin typeface="Nunito" pitchFamily="2" charset="0"/>
              </a:rPr>
              <a:t>:</a:t>
            </a:r>
          </a:p>
          <a:p>
            <a:pPr lvl="1" algn="just">
              <a:buFont typeface="Arial" panose="020B0604020202020204" pitchFamily="34" charset="0"/>
              <a:buChar char="•"/>
            </a:pPr>
            <a:r>
              <a:rPr lang="en-US" sz="1600" b="1" dirty="0">
                <a:latin typeface="Nunito" pitchFamily="2" charset="0"/>
              </a:rPr>
              <a:t>Techniques</a:t>
            </a:r>
            <a:r>
              <a:rPr lang="en-US" sz="1600" dirty="0">
                <a:latin typeface="Nunito" pitchFamily="2" charset="0"/>
              </a:rPr>
              <a:t>: Use Bag of Words (BoW), Term Frequency-Inverse Document Frequency (TF-IDF), or word embeddings (e.g., Word2Vec, </a:t>
            </a:r>
            <a:r>
              <a:rPr lang="en-US" sz="1600" dirty="0" err="1">
                <a:latin typeface="Nunito" pitchFamily="2" charset="0"/>
              </a:rPr>
              <a:t>GloVe</a:t>
            </a:r>
            <a:r>
              <a:rPr lang="en-US" sz="1600" dirty="0">
                <a:latin typeface="Nunito" pitchFamily="2" charset="0"/>
              </a:rPr>
              <a:t>) to transform text into numerical representations.</a:t>
            </a:r>
          </a:p>
          <a:p>
            <a:pPr lvl="1" algn="just">
              <a:buFont typeface="Arial" panose="020B0604020202020204" pitchFamily="34" charset="0"/>
              <a:buChar char="•"/>
            </a:pPr>
            <a:r>
              <a:rPr lang="en-US" sz="1600" b="1" dirty="0">
                <a:latin typeface="Nunito" pitchFamily="2" charset="0"/>
              </a:rPr>
              <a:t>Additional Features</a:t>
            </a:r>
            <a:r>
              <a:rPr lang="en-US" sz="1600" dirty="0">
                <a:latin typeface="Nunito" pitchFamily="2" charset="0"/>
              </a:rPr>
              <a:t>: Include metadata such as review length, presence of specific keywords, and rating scores to enrich the feature set.</a:t>
            </a:r>
          </a:p>
          <a:p>
            <a:pPr lvl="1" algn="just">
              <a:buFont typeface="Arial" panose="020B0604020202020204" pitchFamily="34" charset="0"/>
              <a:buChar char="•"/>
            </a:pPr>
            <a:endParaRPr lang="en-US" sz="1600" dirty="0">
              <a:latin typeface="Nunito" pitchFamily="2" charset="0"/>
            </a:endParaRPr>
          </a:p>
          <a:p>
            <a:pPr marL="609600" lvl="1" indent="0" algn="just">
              <a:buNone/>
            </a:pPr>
            <a:endParaRPr lang="en-US" sz="1600" dirty="0">
              <a:latin typeface="Nunito" pitchFamily="2" charset="0"/>
            </a:endParaRPr>
          </a:p>
        </p:txBody>
      </p:sp>
    </p:spTree>
    <p:extLst>
      <p:ext uri="{BB962C8B-B14F-4D97-AF65-F5344CB8AC3E}">
        <p14:creationId xmlns:p14="http://schemas.microsoft.com/office/powerpoint/2010/main" val="184003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5D9A11C-0069-D597-19F4-0BB68B028F62}"/>
              </a:ext>
            </a:extLst>
          </p:cNvPr>
          <p:cNvSpPr>
            <a:spLocks noGrp="1" noChangeArrowheads="1"/>
          </p:cNvSpPr>
          <p:nvPr>
            <p:ph type="body" idx="1"/>
          </p:nvPr>
        </p:nvSpPr>
        <p:spPr bwMode="auto">
          <a:xfrm>
            <a:off x="299761" y="298839"/>
            <a:ext cx="854447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bg2"/>
                </a:solidFill>
                <a:effectLst/>
                <a:latin typeface="Nunito" pitchFamily="2" charset="0"/>
              </a:rPr>
              <a:t>4.   Sentiment Classification</a:t>
            </a:r>
            <a:r>
              <a:rPr kumimoji="0" lang="en-US" altLang="en-US" sz="1600" b="0" i="0" u="none" strike="noStrike" cap="none" normalizeH="0" baseline="0" dirty="0">
                <a:ln>
                  <a:noFill/>
                </a:ln>
                <a:solidFill>
                  <a:schemeClr val="bg2"/>
                </a:solidFill>
                <a:effectLst/>
                <a:latin typeface="Nunito" pitchFamily="2" charset="0"/>
              </a:rPr>
              <a:t>:</a:t>
            </a:r>
          </a:p>
          <a:p>
            <a:pPr marL="457200" lvl="1" indent="0" algn="just" eaLnBrk="0" fontAlgn="base"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bg2"/>
                </a:solidFill>
                <a:effectLst/>
                <a:latin typeface="Nunito" pitchFamily="2" charset="0"/>
              </a:rPr>
              <a:t>Machine Learning Models</a:t>
            </a:r>
            <a:r>
              <a:rPr kumimoji="0" lang="en-US" altLang="en-US" sz="1600" b="0" i="0" u="none" strike="noStrike" cap="none" normalizeH="0" baseline="0" dirty="0">
                <a:ln>
                  <a:noFill/>
                </a:ln>
                <a:solidFill>
                  <a:schemeClr val="bg2"/>
                </a:solidFill>
                <a:effectLst/>
                <a:latin typeface="Nunito" pitchFamily="2" charset="0"/>
              </a:rPr>
              <a:t>: Implement algorithms like Logistic Regression, Support Vector Machines, or Random Forests for basic sentiment classification.</a:t>
            </a:r>
          </a:p>
          <a:p>
            <a:pPr marL="457200" lvl="1" indent="0" algn="just" eaLnBrk="0" fontAlgn="base"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bg2"/>
                </a:solidFill>
                <a:effectLst/>
                <a:latin typeface="Nunito" pitchFamily="2" charset="0"/>
              </a:rPr>
              <a:t>Deep Learning Models</a:t>
            </a:r>
            <a:r>
              <a:rPr kumimoji="0" lang="en-US" altLang="en-US" sz="1600" b="0" i="0" u="none" strike="noStrike" cap="none" normalizeH="0" baseline="0" dirty="0">
                <a:ln>
                  <a:noFill/>
                </a:ln>
                <a:solidFill>
                  <a:schemeClr val="bg2"/>
                </a:solidFill>
                <a:effectLst/>
                <a:latin typeface="Nunito" pitchFamily="2" charset="0"/>
              </a:rPr>
              <a:t>: Utilize advanced models such as LSTM, GRU, or BERT for more sophisticated text analysis.</a:t>
            </a:r>
          </a:p>
          <a:p>
            <a:pPr marL="457200" lvl="1" indent="0" algn="just" eaLnBrk="0" fontAlgn="base"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bg2"/>
                </a:solidFill>
                <a:effectLst/>
                <a:latin typeface="Nunito" pitchFamily="2" charset="0"/>
              </a:rPr>
              <a:t>Training</a:t>
            </a:r>
            <a:r>
              <a:rPr kumimoji="0" lang="en-US" altLang="en-US" sz="1600" b="0" i="0" u="none" strike="noStrike" cap="none" normalizeH="0" baseline="0" dirty="0">
                <a:ln>
                  <a:noFill/>
                </a:ln>
                <a:solidFill>
                  <a:schemeClr val="bg2"/>
                </a:solidFill>
                <a:effectLst/>
                <a:latin typeface="Nunito" pitchFamily="2" charset="0"/>
              </a:rPr>
              <a:t>: Train the chosen model on a labeled dataset with reviews tagged by sentiment (positive, negative, neutral).</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bg2"/>
                </a:solidFill>
                <a:effectLst/>
                <a:latin typeface="Nunito" pitchFamily="2" charset="0"/>
              </a:rPr>
              <a:t>5.   Deployment</a:t>
            </a:r>
            <a:r>
              <a:rPr kumimoji="0" lang="en-US" altLang="en-US" sz="1600" b="0" i="0" u="none" strike="noStrike" cap="none" normalizeH="0" baseline="0" dirty="0">
                <a:ln>
                  <a:noFill/>
                </a:ln>
                <a:solidFill>
                  <a:schemeClr val="bg2"/>
                </a:solidFill>
                <a:effectLst/>
                <a:latin typeface="Nunito" pitchFamily="2" charset="0"/>
              </a:rPr>
              <a:t>:</a:t>
            </a:r>
          </a:p>
          <a:p>
            <a:pPr marL="457200" lvl="1" indent="0" algn="just" eaLnBrk="0" fontAlgn="base"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bg2"/>
                </a:solidFill>
                <a:effectLst/>
                <a:latin typeface="Nunito" pitchFamily="2" charset="0"/>
              </a:rPr>
              <a:t>Web Service/API</a:t>
            </a:r>
            <a:r>
              <a:rPr kumimoji="0" lang="en-US" altLang="en-US" sz="1600" b="0" i="0" u="none" strike="noStrike" cap="none" normalizeH="0" baseline="0" dirty="0">
                <a:ln>
                  <a:noFill/>
                </a:ln>
                <a:solidFill>
                  <a:schemeClr val="bg2"/>
                </a:solidFill>
                <a:effectLst/>
                <a:latin typeface="Nunito" pitchFamily="2" charset="0"/>
              </a:rPr>
              <a:t>: Deploy the trained model as a web service or API to process new reviews in real-time, ensuring efficient handling of large volumes of data.</a:t>
            </a:r>
          </a:p>
          <a:p>
            <a:pPr marL="457200" lvl="1" indent="0" algn="just" eaLnBrk="0" fontAlgn="base"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bg2"/>
                </a:solidFill>
                <a:effectLst/>
                <a:latin typeface="Nunito" pitchFamily="2" charset="0"/>
              </a:rPr>
              <a:t>Scalability</a:t>
            </a:r>
            <a:r>
              <a:rPr kumimoji="0" lang="en-US" altLang="en-US" sz="1600" b="0" i="0" u="none" strike="noStrike" cap="none" normalizeH="0" baseline="0" dirty="0">
                <a:ln>
                  <a:noFill/>
                </a:ln>
                <a:solidFill>
                  <a:schemeClr val="bg2"/>
                </a:solidFill>
                <a:effectLst/>
                <a:latin typeface="Nunito" pitchFamily="2" charset="0"/>
              </a:rPr>
              <a:t>: Ensure the system can scale to accommodate increasing amounts of review data.</a:t>
            </a:r>
          </a:p>
          <a:p>
            <a:pPr marL="457200" lvl="1" indent="0" algn="just" eaLnBrk="0" fontAlgn="base" hangingPunct="0">
              <a:lnSpc>
                <a:spcPct val="150000"/>
              </a:lnSpc>
              <a:spcBef>
                <a:spcPct val="0"/>
              </a:spcBef>
              <a:spcAft>
                <a:spcPct val="0"/>
              </a:spcAft>
              <a:buClrTx/>
              <a:buSzTx/>
              <a:buNone/>
            </a:pPr>
            <a:endParaRPr kumimoji="0" lang="en-US" altLang="en-US" sz="1600" b="0" i="0" u="none" strike="noStrike" cap="none" normalizeH="0" baseline="0" dirty="0">
              <a:ln>
                <a:noFill/>
              </a:ln>
              <a:solidFill>
                <a:schemeClr val="bg2"/>
              </a:solidFill>
              <a:effectLst/>
              <a:latin typeface="Nunito" pitchFamily="2" charset="0"/>
            </a:endParaRPr>
          </a:p>
        </p:txBody>
      </p:sp>
    </p:spTree>
    <p:extLst>
      <p:ext uri="{BB962C8B-B14F-4D97-AF65-F5344CB8AC3E}">
        <p14:creationId xmlns:p14="http://schemas.microsoft.com/office/powerpoint/2010/main" val="421706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2A118B-EEE5-4E78-D5DD-C27FB9222C8A}"/>
              </a:ext>
            </a:extLst>
          </p:cNvPr>
          <p:cNvSpPr>
            <a:spLocks noGrp="1"/>
          </p:cNvSpPr>
          <p:nvPr>
            <p:ph type="body" idx="1"/>
          </p:nvPr>
        </p:nvSpPr>
        <p:spPr/>
        <p:txBody>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bg2"/>
                </a:solidFill>
                <a:effectLst/>
                <a:latin typeface="Nunito" pitchFamily="2" charset="0"/>
              </a:rPr>
              <a:t>.   Monitoring and Maintenance</a:t>
            </a:r>
            <a:r>
              <a:rPr kumimoji="0" lang="en-US" altLang="en-US" sz="1600" b="0" i="0" u="none" strike="noStrike" cap="none" normalizeH="0" baseline="0" dirty="0">
                <a:ln>
                  <a:noFill/>
                </a:ln>
                <a:solidFill>
                  <a:schemeClr val="bg2"/>
                </a:solidFill>
                <a:effectLst/>
                <a:latin typeface="Nunito" pitchFamily="2" charset="0"/>
              </a:rPr>
              <a:t>:</a:t>
            </a:r>
          </a:p>
          <a:p>
            <a:pPr marL="457200" lvl="1" indent="0" algn="just" eaLnBrk="0" fontAlgn="base"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bg2"/>
                </a:solidFill>
                <a:effectLst/>
                <a:latin typeface="Nunito" pitchFamily="2" charset="0"/>
              </a:rPr>
              <a:t>Performance Monitoring</a:t>
            </a:r>
            <a:r>
              <a:rPr kumimoji="0" lang="en-US" altLang="en-US" sz="1600" b="0" i="0" u="none" strike="noStrike" cap="none" normalizeH="0" baseline="0" dirty="0">
                <a:ln>
                  <a:noFill/>
                </a:ln>
                <a:solidFill>
                  <a:schemeClr val="bg2"/>
                </a:solidFill>
                <a:effectLst/>
                <a:latin typeface="Nunito" pitchFamily="2" charset="0"/>
              </a:rPr>
              <a:t>: Continuously track the model’s performance using metrics such as accuracy, precision, recall, and F1-score.</a:t>
            </a:r>
          </a:p>
          <a:p>
            <a:pPr marL="457200" lvl="1" indent="0" algn="just" eaLnBrk="0" fontAlgn="base"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bg2"/>
                </a:solidFill>
                <a:effectLst/>
                <a:latin typeface="Nunito" pitchFamily="2" charset="0"/>
              </a:rPr>
              <a:t>Updates</a:t>
            </a:r>
            <a:r>
              <a:rPr kumimoji="0" lang="en-US" altLang="en-US" sz="1600" b="0" i="0" u="none" strike="noStrike" cap="none" normalizeH="0" baseline="0" dirty="0">
                <a:ln>
                  <a:noFill/>
                </a:ln>
                <a:solidFill>
                  <a:schemeClr val="bg2"/>
                </a:solidFill>
                <a:effectLst/>
                <a:latin typeface="Nunito" pitchFamily="2" charset="0"/>
              </a:rPr>
              <a:t>: Regularly update the model with new data to maintain and improve accuracy.</a:t>
            </a:r>
          </a:p>
          <a:p>
            <a:pPr marL="457200" lvl="1" indent="0" algn="just" eaLnBrk="0" fontAlgn="base"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bg2"/>
                </a:solidFill>
                <a:effectLst/>
                <a:latin typeface="Nunito" pitchFamily="2" charset="0"/>
              </a:rPr>
              <a:t>Feedback Mechanisms</a:t>
            </a:r>
            <a:r>
              <a:rPr kumimoji="0" lang="en-US" altLang="en-US" sz="1600" b="0" i="0" u="none" strike="noStrike" cap="none" normalizeH="0" baseline="0" dirty="0">
                <a:ln>
                  <a:noFill/>
                </a:ln>
                <a:solidFill>
                  <a:schemeClr val="bg2"/>
                </a:solidFill>
                <a:effectLst/>
                <a:latin typeface="Nunito" pitchFamily="2" charset="0"/>
              </a:rPr>
              <a:t>: Implement mechanisms to correct misclassifications and refine the model over time.</a:t>
            </a:r>
          </a:p>
          <a:p>
            <a:pPr>
              <a:lnSpc>
                <a:spcPct val="150000"/>
              </a:lnSpc>
            </a:pPr>
            <a:endParaRPr lang="en-US" dirty="0"/>
          </a:p>
        </p:txBody>
      </p:sp>
    </p:spTree>
    <p:extLst>
      <p:ext uri="{BB962C8B-B14F-4D97-AF65-F5344CB8AC3E}">
        <p14:creationId xmlns:p14="http://schemas.microsoft.com/office/powerpoint/2010/main" val="80997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35893" y="621003"/>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GB" sz="3300" b="1" dirty="0">
                <a:solidFill>
                  <a:schemeClr val="accent1"/>
                </a:solidFill>
                <a:latin typeface="Arial"/>
                <a:ea typeface="Arial"/>
                <a:cs typeface="Arial"/>
                <a:sym typeface="Arial"/>
              </a:rPr>
              <a:t>SYSTEM  DEVELOPMENT APPROACH</a:t>
            </a:r>
            <a:endParaRPr sz="3300" dirty="0">
              <a:solidFill>
                <a:schemeClr val="accent1"/>
              </a:solidFill>
              <a:latin typeface="Calibri"/>
              <a:ea typeface="Calibri"/>
              <a:cs typeface="Calibri"/>
              <a:sym typeface="Calibri"/>
            </a:endParaRPr>
          </a:p>
        </p:txBody>
      </p:sp>
      <p:sp>
        <p:nvSpPr>
          <p:cNvPr id="116" name="Google Shape;116;p18"/>
          <p:cNvSpPr txBox="1">
            <a:spLocks noGrp="1"/>
          </p:cNvSpPr>
          <p:nvPr>
            <p:ph type="body" idx="1"/>
          </p:nvPr>
        </p:nvSpPr>
        <p:spPr>
          <a:xfrm>
            <a:off x="435893" y="1018725"/>
            <a:ext cx="7679406" cy="3705700"/>
          </a:xfrm>
          <a:prstGeom prst="rect">
            <a:avLst/>
          </a:prstGeom>
          <a:noFill/>
          <a:ln>
            <a:noFill/>
          </a:ln>
        </p:spPr>
        <p:txBody>
          <a:bodyPr spcFirstLastPara="1" wrap="square" lIns="68575" tIns="34275" rIns="68575" bIns="34275" anchor="ctr" anchorCtr="0">
            <a:noAutofit/>
          </a:bodyPr>
          <a:lstStyle/>
          <a:p>
            <a:pPr marL="6350" lvl="0" indent="0" algn="l" rtl="0">
              <a:lnSpc>
                <a:spcPct val="110000"/>
              </a:lnSpc>
              <a:spcBef>
                <a:spcPts val="0"/>
              </a:spcBef>
              <a:spcAft>
                <a:spcPts val="0"/>
              </a:spcAft>
              <a:buSzPts val="1900"/>
              <a:buNone/>
            </a:pPr>
            <a:r>
              <a:rPr lang="en-US" sz="1600" dirty="0">
                <a:solidFill>
                  <a:schemeClr val="bg2"/>
                </a:solidFill>
                <a:latin typeface="Nunito" pitchFamily="2" charset="0"/>
              </a:rPr>
              <a:t>This section outlines the necessary system requirements and the libraries used for developing a sentiment analysis model using traditional machine learning methods. The approach ensures an efficient and effective process for building, training, and evaluating the model.</a:t>
            </a:r>
          </a:p>
          <a:p>
            <a:pPr marL="228600" lvl="0" indent="-222250" algn="l" rtl="0">
              <a:lnSpc>
                <a:spcPct val="110000"/>
              </a:lnSpc>
              <a:spcBef>
                <a:spcPts val="0"/>
              </a:spcBef>
              <a:spcAft>
                <a:spcPts val="0"/>
              </a:spcAft>
              <a:buSzPts val="1900"/>
              <a:buChar char="●"/>
            </a:pPr>
            <a:endParaRPr lang="en-US" sz="1600" dirty="0">
              <a:solidFill>
                <a:schemeClr val="bg2"/>
              </a:solidFill>
              <a:latin typeface="Nunito" pitchFamily="2" charset="0"/>
            </a:endParaRPr>
          </a:p>
          <a:p>
            <a:pPr marL="349250" lvl="0" indent="-342900" algn="l" rtl="0">
              <a:lnSpc>
                <a:spcPct val="110000"/>
              </a:lnSpc>
              <a:spcBef>
                <a:spcPts val="0"/>
              </a:spcBef>
              <a:spcAft>
                <a:spcPts val="0"/>
              </a:spcAft>
              <a:buSzPts val="1900"/>
              <a:buAutoNum type="arabicPeriod"/>
            </a:pPr>
            <a:r>
              <a:rPr lang="en-US" sz="1600" b="1" dirty="0">
                <a:solidFill>
                  <a:schemeClr val="bg2"/>
                </a:solidFill>
                <a:latin typeface="Nunito" pitchFamily="2" charset="0"/>
              </a:rPr>
              <a:t>System Requirements</a:t>
            </a:r>
          </a:p>
          <a:p>
            <a:pPr marL="6350" lvl="0" indent="0" algn="l" rtl="0">
              <a:lnSpc>
                <a:spcPct val="110000"/>
              </a:lnSpc>
              <a:spcBef>
                <a:spcPts val="0"/>
              </a:spcBef>
              <a:spcAft>
                <a:spcPts val="0"/>
              </a:spcAft>
              <a:buSzPts val="1900"/>
              <a:buNone/>
            </a:pPr>
            <a:endParaRPr lang="en-US" sz="1600" dirty="0">
              <a:solidFill>
                <a:schemeClr val="bg2"/>
              </a:solidFill>
              <a:latin typeface="Nunito" pitchFamily="2" charset="0"/>
            </a:endParaRPr>
          </a:p>
          <a:p>
            <a:pPr marL="463550" lvl="1" indent="0">
              <a:lnSpc>
                <a:spcPct val="110000"/>
              </a:lnSpc>
              <a:spcBef>
                <a:spcPts val="0"/>
              </a:spcBef>
              <a:buSzPts val="1900"/>
              <a:buNone/>
            </a:pPr>
            <a:r>
              <a:rPr lang="en-US" sz="1600" dirty="0">
                <a:solidFill>
                  <a:schemeClr val="bg2"/>
                </a:solidFill>
                <a:latin typeface="Nunito" pitchFamily="2" charset="0"/>
              </a:rPr>
              <a:t>To develop the sentiment analysis model, the following system requirements were considered:</a:t>
            </a:r>
          </a:p>
          <a:p>
            <a:pPr marL="463550" lvl="1" indent="0">
              <a:lnSpc>
                <a:spcPct val="110000"/>
              </a:lnSpc>
              <a:spcBef>
                <a:spcPts val="0"/>
              </a:spcBef>
              <a:buSzPts val="1900"/>
              <a:buNone/>
            </a:pPr>
            <a:endParaRPr lang="en-US" sz="1600" dirty="0">
              <a:solidFill>
                <a:schemeClr val="bg2"/>
              </a:solidFill>
              <a:latin typeface="Nunito" pitchFamily="2" charset="0"/>
            </a:endParaRPr>
          </a:p>
          <a:p>
            <a:pPr marL="228600" lvl="0" indent="-222250" algn="l" rtl="0">
              <a:lnSpc>
                <a:spcPct val="110000"/>
              </a:lnSpc>
              <a:spcBef>
                <a:spcPts val="0"/>
              </a:spcBef>
              <a:spcAft>
                <a:spcPts val="0"/>
              </a:spcAft>
              <a:buSzPts val="1900"/>
              <a:buChar char="●"/>
            </a:pPr>
            <a:endParaRPr lang="en-US" sz="1600" dirty="0">
              <a:solidFill>
                <a:schemeClr val="bg2"/>
              </a:solidFill>
              <a:latin typeface="Nunito" pitchFamily="2" charset="0"/>
            </a:endParaRPr>
          </a:p>
          <a:p>
            <a:pPr marL="6350" lvl="0" indent="0" algn="l" rtl="0">
              <a:lnSpc>
                <a:spcPct val="110000"/>
              </a:lnSpc>
              <a:spcBef>
                <a:spcPts val="0"/>
              </a:spcBef>
              <a:spcAft>
                <a:spcPts val="0"/>
              </a:spcAft>
              <a:buSzPts val="1900"/>
              <a:buNone/>
            </a:pPr>
            <a:endParaRPr lang="en-US" sz="1600" dirty="0">
              <a:solidFill>
                <a:schemeClr val="bg2"/>
              </a:solidFill>
              <a:latin typeface="Nunito"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8713A9-36E4-7449-59CD-8E15FCA73CF4}"/>
              </a:ext>
            </a:extLst>
          </p:cNvPr>
          <p:cNvSpPr>
            <a:spLocks noGrp="1"/>
          </p:cNvSpPr>
          <p:nvPr>
            <p:ph type="body" idx="1"/>
          </p:nvPr>
        </p:nvSpPr>
        <p:spPr>
          <a:xfrm>
            <a:off x="271462" y="423863"/>
            <a:ext cx="7993731" cy="4048032"/>
          </a:xfrm>
        </p:spPr>
        <p:txBody>
          <a:bodyPr>
            <a:normAutofit fontScale="85000" lnSpcReduction="20000"/>
          </a:bodyPr>
          <a:lstStyle/>
          <a:p>
            <a:pPr marL="463550" lvl="1" indent="0" algn="just">
              <a:lnSpc>
                <a:spcPct val="150000"/>
              </a:lnSpc>
              <a:spcBef>
                <a:spcPts val="0"/>
              </a:spcBef>
              <a:buSzPts val="1900"/>
              <a:buNone/>
            </a:pPr>
            <a:r>
              <a:rPr lang="en-US" sz="1600" b="1" dirty="0">
                <a:solidFill>
                  <a:schemeClr val="bg2"/>
                </a:solidFill>
                <a:latin typeface="Nunito" pitchFamily="2" charset="0"/>
              </a:rPr>
              <a:t>Programming Language: Python (Version 3.x): </a:t>
            </a:r>
          </a:p>
          <a:p>
            <a:pPr marL="6350" lvl="0" indent="0" algn="just" rtl="0">
              <a:lnSpc>
                <a:spcPct val="150000"/>
              </a:lnSpc>
              <a:spcBef>
                <a:spcPts val="0"/>
              </a:spcBef>
              <a:spcAft>
                <a:spcPts val="0"/>
              </a:spcAft>
              <a:buSzPts val="1900"/>
              <a:buNone/>
            </a:pPr>
            <a:r>
              <a:rPr lang="en-US" sz="1600" dirty="0">
                <a:solidFill>
                  <a:schemeClr val="bg2"/>
                </a:solidFill>
                <a:latin typeface="Nunito" pitchFamily="2" charset="0"/>
              </a:rPr>
              <a:t>	- Python is chosen for its extensive support for machine learning and natural language 	processing (NLP) through various libraries and frameworks.</a:t>
            </a:r>
          </a:p>
          <a:p>
            <a:pPr marL="6350" lvl="0" indent="0" algn="just" rtl="0">
              <a:lnSpc>
                <a:spcPct val="150000"/>
              </a:lnSpc>
              <a:spcBef>
                <a:spcPts val="0"/>
              </a:spcBef>
              <a:spcAft>
                <a:spcPts val="0"/>
              </a:spcAft>
              <a:buSzPts val="1900"/>
              <a:buNone/>
            </a:pPr>
            <a:endParaRPr lang="en-US" sz="1600" dirty="0">
              <a:solidFill>
                <a:schemeClr val="bg2"/>
              </a:solidFill>
              <a:latin typeface="Nunito" pitchFamily="2" charset="0"/>
            </a:endParaRPr>
          </a:p>
          <a:p>
            <a:pPr marL="463550" lvl="1" indent="0" algn="just">
              <a:lnSpc>
                <a:spcPct val="150000"/>
              </a:lnSpc>
              <a:spcBef>
                <a:spcPts val="0"/>
              </a:spcBef>
              <a:buSzPts val="1900"/>
              <a:buNone/>
            </a:pPr>
            <a:r>
              <a:rPr lang="en-US" sz="1600" dirty="0">
                <a:solidFill>
                  <a:schemeClr val="bg2"/>
                </a:solidFill>
                <a:latin typeface="Nunito" pitchFamily="2" charset="0"/>
              </a:rPr>
              <a:t> </a:t>
            </a:r>
            <a:r>
              <a:rPr lang="en-US" sz="1600" b="1" dirty="0">
                <a:solidFill>
                  <a:schemeClr val="bg2"/>
                </a:solidFill>
                <a:latin typeface="Nunito" pitchFamily="2" charset="0"/>
              </a:rPr>
              <a:t>Development Environment:</a:t>
            </a:r>
          </a:p>
          <a:p>
            <a:pPr marL="6350" lvl="0" indent="0" algn="just" rtl="0">
              <a:lnSpc>
                <a:spcPct val="150000"/>
              </a:lnSpc>
              <a:spcBef>
                <a:spcPts val="0"/>
              </a:spcBef>
              <a:spcAft>
                <a:spcPts val="0"/>
              </a:spcAft>
              <a:buSzPts val="1900"/>
              <a:buNone/>
            </a:pPr>
            <a:r>
              <a:rPr lang="en-US" sz="1600" dirty="0">
                <a:solidFill>
                  <a:schemeClr val="bg2"/>
                </a:solidFill>
                <a:latin typeface="Nunito" pitchFamily="2" charset="0"/>
              </a:rPr>
              <a:t>	- Integrated Development Environment (IDE) such as PyCharm, Jupyter Notebook, 	or VS Code to facilitate coding and experimentation.</a:t>
            </a:r>
          </a:p>
          <a:p>
            <a:pPr marL="6350" lvl="0" indent="0" algn="just" rtl="0">
              <a:lnSpc>
                <a:spcPct val="150000"/>
              </a:lnSpc>
              <a:spcBef>
                <a:spcPts val="0"/>
              </a:spcBef>
              <a:spcAft>
                <a:spcPts val="0"/>
              </a:spcAft>
              <a:buSzPts val="1900"/>
              <a:buNone/>
            </a:pPr>
            <a:r>
              <a:rPr lang="en-US" sz="1600" dirty="0">
                <a:solidFill>
                  <a:schemeClr val="bg2"/>
                </a:solidFill>
                <a:latin typeface="Nunito" pitchFamily="2" charset="0"/>
              </a:rPr>
              <a:t> 	- Package management tools like pip or </a:t>
            </a:r>
            <a:r>
              <a:rPr lang="en-US" sz="1600" dirty="0" err="1">
                <a:solidFill>
                  <a:schemeClr val="bg2"/>
                </a:solidFill>
                <a:latin typeface="Nunito" pitchFamily="2" charset="0"/>
              </a:rPr>
              <a:t>conda</a:t>
            </a:r>
            <a:r>
              <a:rPr lang="en-US" sz="1600" dirty="0">
                <a:solidFill>
                  <a:schemeClr val="bg2"/>
                </a:solidFill>
                <a:latin typeface="Nunito" pitchFamily="2" charset="0"/>
              </a:rPr>
              <a:t> for installing and managing Python 	libraries.</a:t>
            </a:r>
          </a:p>
          <a:p>
            <a:pPr marL="228600" lvl="0" indent="-222250" algn="just" rtl="0">
              <a:lnSpc>
                <a:spcPct val="150000"/>
              </a:lnSpc>
              <a:spcBef>
                <a:spcPts val="0"/>
              </a:spcBef>
              <a:spcAft>
                <a:spcPts val="0"/>
              </a:spcAft>
              <a:buSzPts val="1900"/>
              <a:buChar char="●"/>
            </a:pPr>
            <a:endParaRPr lang="en-US" sz="1600" dirty="0">
              <a:solidFill>
                <a:schemeClr val="bg2"/>
              </a:solidFill>
              <a:latin typeface="Nunito" pitchFamily="2" charset="0"/>
            </a:endParaRPr>
          </a:p>
          <a:p>
            <a:pPr marL="463550" lvl="1" indent="0" algn="just">
              <a:lnSpc>
                <a:spcPct val="150000"/>
              </a:lnSpc>
              <a:spcBef>
                <a:spcPts val="0"/>
              </a:spcBef>
              <a:buSzPts val="1900"/>
              <a:buNone/>
            </a:pPr>
            <a:r>
              <a:rPr lang="en-US" sz="1600" b="1" dirty="0">
                <a:solidFill>
                  <a:schemeClr val="bg2"/>
                </a:solidFill>
                <a:latin typeface="Nunito" pitchFamily="2" charset="0"/>
              </a:rPr>
              <a:t>Hardware Requirements:</a:t>
            </a:r>
          </a:p>
          <a:p>
            <a:pPr marL="6350" lvl="0" indent="0" algn="just" rtl="0">
              <a:lnSpc>
                <a:spcPct val="150000"/>
              </a:lnSpc>
              <a:spcBef>
                <a:spcPts val="0"/>
              </a:spcBef>
              <a:spcAft>
                <a:spcPts val="0"/>
              </a:spcAft>
              <a:buSzPts val="1900"/>
              <a:buNone/>
            </a:pPr>
            <a:r>
              <a:rPr lang="en-US" sz="1600" dirty="0">
                <a:solidFill>
                  <a:schemeClr val="bg2"/>
                </a:solidFill>
                <a:latin typeface="Nunito" pitchFamily="2" charset="0"/>
              </a:rPr>
              <a:t>	- A computer with a minimum of 8GB RAM for efficient data processing and 	model 	training.</a:t>
            </a:r>
          </a:p>
          <a:p>
            <a:pPr marL="6350" lvl="0" indent="0" algn="just" rtl="0">
              <a:lnSpc>
                <a:spcPct val="150000"/>
              </a:lnSpc>
              <a:spcBef>
                <a:spcPts val="0"/>
              </a:spcBef>
              <a:spcAft>
                <a:spcPts val="0"/>
              </a:spcAft>
              <a:buSzPts val="1900"/>
              <a:buNone/>
            </a:pPr>
            <a:r>
              <a:rPr lang="en-US" sz="1600" dirty="0">
                <a:solidFill>
                  <a:schemeClr val="bg2"/>
                </a:solidFill>
                <a:latin typeface="Nunito" pitchFamily="2" charset="0"/>
              </a:rPr>
              <a:t> 	- Sufficient storage space for datasets and intermediate files.</a:t>
            </a:r>
            <a:endParaRPr lang="en-US" dirty="0"/>
          </a:p>
        </p:txBody>
      </p:sp>
    </p:spTree>
    <p:extLst>
      <p:ext uri="{BB962C8B-B14F-4D97-AF65-F5344CB8AC3E}">
        <p14:creationId xmlns:p14="http://schemas.microsoft.com/office/powerpoint/2010/main" val="3692953240"/>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1773</Words>
  <Application>Microsoft Office PowerPoint</Application>
  <PresentationFormat>On-screen Show (16:9)</PresentationFormat>
  <Paragraphs>112</Paragraphs>
  <Slides>19</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Noto Sans Symbols</vt:lpstr>
      <vt:lpstr>Arial</vt:lpstr>
      <vt:lpstr>Roboto</vt:lpstr>
      <vt:lpstr>Calibri</vt:lpstr>
      <vt:lpstr>Nunito</vt:lpstr>
      <vt:lpstr>Geometric</vt:lpstr>
      <vt:lpstr>SENTIMENT ANALYSIS OF CUSTOMER’S REVIEW</vt:lpstr>
      <vt:lpstr>OUTLINE</vt:lpstr>
      <vt:lpstr>PROBLEM STATEMENT</vt:lpstr>
      <vt:lpstr>PROPOSED SOLUTION</vt:lpstr>
      <vt:lpstr>PowerPoint Presentation</vt:lpstr>
      <vt:lpstr>PowerPoint Presentation</vt:lpstr>
      <vt:lpstr>PowerPoint Presentation</vt:lpstr>
      <vt:lpstr>SYSTEM  DEVELOPMENT APPROACH</vt:lpstr>
      <vt:lpstr>PowerPoint Presentation</vt:lpstr>
      <vt:lpstr>PowerPoint Presentation</vt:lpstr>
      <vt:lpstr>ALGORITHM &amp; DEPLOYMENT</vt:lpstr>
      <vt:lpstr>PowerPoint Presentation</vt:lpstr>
      <vt:lpstr>PowerPoint Presentation</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Prem Sai</cp:lastModifiedBy>
  <cp:revision>1</cp:revision>
  <dcterms:modified xsi:type="dcterms:W3CDTF">2024-06-23T06:32:16Z</dcterms:modified>
</cp:coreProperties>
</file>