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6" r:id="rId6"/>
    <p:sldId id="257" r:id="rId7"/>
    <p:sldId id="260" r:id="rId8"/>
    <p:sldId id="287" r:id="rId9"/>
    <p:sldId id="288" r:id="rId10"/>
    <p:sldId id="289" r:id="rId11"/>
    <p:sldId id="290" r:id="rId12"/>
    <p:sldId id="292" r:id="rId13"/>
    <p:sldId id="294" r:id="rId14"/>
    <p:sldId id="295" r:id="rId15"/>
    <p:sldId id="296" r:id="rId16"/>
    <p:sldId id="261" r:id="rId17"/>
    <p:sldId id="297" r:id="rId18"/>
    <p:sldId id="300" r:id="rId19"/>
    <p:sldId id="299" r:id="rId20"/>
    <p:sldId id="301" r:id="rId21"/>
    <p:sldId id="302" r:id="rId22"/>
    <p:sldId id="313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/>
              <a:t>Question Answering</a:t>
            </a:r>
            <a:br>
              <a:rPr lang="en-US" sz="5400" dirty="0"/>
            </a:br>
            <a:r>
              <a:rPr lang="en-US" sz="5400" dirty="0" err="1"/>
              <a:t>ChatBot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u="sng" dirty="0"/>
              <a:t>Sajjad Mehrpeyma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C39-DDBD-BBB2-00DA-23EF7E242021}"/>
              </a:ext>
            </a:extLst>
          </p:cNvPr>
          <p:cNvCxnSpPr>
            <a:cxnSpLocks/>
          </p:cNvCxnSpPr>
          <p:nvPr/>
        </p:nvCxnSpPr>
        <p:spPr>
          <a:xfrm>
            <a:off x="1205163" y="3640919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32FCEE-4A09-4A01-A082-3C61621D51D3}"/>
              </a:ext>
            </a:extLst>
          </p:cNvPr>
          <p:cNvSpPr txBox="1"/>
          <p:nvPr/>
        </p:nvSpPr>
        <p:spPr>
          <a:xfrm>
            <a:off x="2857501" y="433109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09A51-2A4F-EF44-CF64-B1BEB4CE6A15}"/>
              </a:ext>
            </a:extLst>
          </p:cNvPr>
          <p:cNvSpPr/>
          <p:nvPr/>
        </p:nvSpPr>
        <p:spPr>
          <a:xfrm>
            <a:off x="2801961" y="4377259"/>
            <a:ext cx="1244723" cy="8309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67FF5-863A-07D3-034B-8AF8D95D7515}"/>
              </a:ext>
            </a:extLst>
          </p:cNvPr>
          <p:cNvCxnSpPr>
            <a:cxnSpLocks/>
          </p:cNvCxnSpPr>
          <p:nvPr/>
        </p:nvCxnSpPr>
        <p:spPr>
          <a:xfrm>
            <a:off x="1885229" y="4792757"/>
            <a:ext cx="83992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87671-FC7D-DECC-F571-D8858AA9C451}"/>
              </a:ext>
            </a:extLst>
          </p:cNvPr>
          <p:cNvSpPr txBox="1"/>
          <p:nvPr/>
        </p:nvSpPr>
        <p:spPr>
          <a:xfrm>
            <a:off x="4020560" y="308947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Corpus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E1A579-5382-A3B7-CDC6-16E007774DCD}"/>
              </a:ext>
            </a:extLst>
          </p:cNvPr>
          <p:cNvSpPr/>
          <p:nvPr/>
        </p:nvSpPr>
        <p:spPr>
          <a:xfrm>
            <a:off x="4020558" y="3043310"/>
            <a:ext cx="1415840" cy="48992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104B91-FAB4-C731-70FF-946291DA8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8438" y="3550026"/>
            <a:ext cx="1039044" cy="48727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63A4D-BB5A-C466-0EAF-4E43AEECEB15}"/>
              </a:ext>
            </a:extLst>
          </p:cNvPr>
          <p:cNvCxnSpPr>
            <a:cxnSpLocks/>
          </p:cNvCxnSpPr>
          <p:nvPr/>
        </p:nvCxnSpPr>
        <p:spPr>
          <a:xfrm>
            <a:off x="5512962" y="3271911"/>
            <a:ext cx="1166075" cy="669707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8C5735-FBCF-EFE3-C5F3-C77C5D5BA29F}"/>
              </a:ext>
            </a:extLst>
          </p:cNvPr>
          <p:cNvSpPr txBox="1"/>
          <p:nvPr/>
        </p:nvSpPr>
        <p:spPr>
          <a:xfrm>
            <a:off x="5579385" y="2929842"/>
            <a:ext cx="117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Related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8CAA9-9941-5913-A632-B3658B3D3821}"/>
              </a:ext>
            </a:extLst>
          </p:cNvPr>
          <p:cNvSpPr txBox="1"/>
          <p:nvPr/>
        </p:nvSpPr>
        <p:spPr>
          <a:xfrm>
            <a:off x="9501608" y="297927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Bert Base Cased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D3E36-0A79-4728-2C45-64D6788697E5}"/>
              </a:ext>
            </a:extLst>
          </p:cNvPr>
          <p:cNvSpPr/>
          <p:nvPr/>
        </p:nvSpPr>
        <p:spPr>
          <a:xfrm>
            <a:off x="9501607" y="2961086"/>
            <a:ext cx="1928733" cy="44385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ADE67-FB46-DE02-64CE-87B97D8184A4}"/>
              </a:ext>
            </a:extLst>
          </p:cNvPr>
          <p:cNvSpPr txBox="1"/>
          <p:nvPr/>
        </p:nvSpPr>
        <p:spPr>
          <a:xfrm>
            <a:off x="6314626" y="4128378"/>
            <a:ext cx="260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Bert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Fine Tuning On </a:t>
            </a:r>
            <a:r>
              <a:rPr lang="en-US" dirty="0" err="1">
                <a:solidFill>
                  <a:schemeClr val="bg1"/>
                </a:solidFill>
              </a:rPr>
              <a:t>SQuAD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AEF749-E18E-54DA-4570-031AB76B30A1}"/>
              </a:ext>
            </a:extLst>
          </p:cNvPr>
          <p:cNvCxnSpPr>
            <a:cxnSpLocks/>
          </p:cNvCxnSpPr>
          <p:nvPr/>
        </p:nvCxnSpPr>
        <p:spPr>
          <a:xfrm rot="5400000">
            <a:off x="9354610" y="3254227"/>
            <a:ext cx="904026" cy="1366466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574851-596C-6A7D-0BF4-DFA77CA3A17C}"/>
              </a:ext>
            </a:extLst>
          </p:cNvPr>
          <p:cNvSpPr/>
          <p:nvPr/>
        </p:nvSpPr>
        <p:spPr>
          <a:xfrm>
            <a:off x="6370165" y="4128378"/>
            <a:ext cx="2552932" cy="71433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FFB882-F22F-98CB-99BB-E67FEDF44157}"/>
              </a:ext>
            </a:extLst>
          </p:cNvPr>
          <p:cNvCxnSpPr>
            <a:cxnSpLocks/>
          </p:cNvCxnSpPr>
          <p:nvPr/>
        </p:nvCxnSpPr>
        <p:spPr>
          <a:xfrm>
            <a:off x="1893250" y="1934622"/>
            <a:ext cx="5753381" cy="1980971"/>
          </a:xfrm>
          <a:prstGeom prst="bentConnector3">
            <a:avLst>
              <a:gd name="adj1" fmla="val 99980"/>
            </a:avLst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4D588-6575-0350-2658-4DB1EB9DBA70}"/>
              </a:ext>
            </a:extLst>
          </p:cNvPr>
          <p:cNvCxnSpPr>
            <a:cxnSpLocks/>
          </p:cNvCxnSpPr>
          <p:nvPr/>
        </p:nvCxnSpPr>
        <p:spPr>
          <a:xfrm>
            <a:off x="7646631" y="4932544"/>
            <a:ext cx="0" cy="614014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0E9653-FCFF-060A-5CEA-1608F9EB79C9}"/>
              </a:ext>
            </a:extLst>
          </p:cNvPr>
          <p:cNvSpPr txBox="1"/>
          <p:nvPr/>
        </p:nvSpPr>
        <p:spPr>
          <a:xfrm>
            <a:off x="7169577" y="56363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88D3CE-0A95-8D7F-D0E2-DB9D3FCFBFD5}"/>
              </a:ext>
            </a:extLst>
          </p:cNvPr>
          <p:cNvSpPr/>
          <p:nvPr/>
        </p:nvSpPr>
        <p:spPr>
          <a:xfrm>
            <a:off x="7114679" y="5636392"/>
            <a:ext cx="1060777" cy="36933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8D219-7353-4EE3-3082-9A072C4D5001}"/>
              </a:ext>
            </a:extLst>
          </p:cNvPr>
          <p:cNvSpPr txBox="1"/>
          <p:nvPr/>
        </p:nvSpPr>
        <p:spPr>
          <a:xfrm>
            <a:off x="513065" y="4377259"/>
            <a:ext cx="137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Embedding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(Glove)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4BDA92-65F6-1D59-7C9B-B32C9F6D16A6}"/>
              </a:ext>
            </a:extLst>
          </p:cNvPr>
          <p:cNvSpPr/>
          <p:nvPr/>
        </p:nvSpPr>
        <p:spPr>
          <a:xfrm>
            <a:off x="590094" y="4377259"/>
            <a:ext cx="1239596" cy="107060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4B483CDC-7800-BF4A-56D5-B55E4C0B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Classifier Model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B17AB-6F0B-1755-D3EE-BC531F8FD9DD}"/>
              </a:ext>
            </a:extLst>
          </p:cNvPr>
          <p:cNvSpPr txBox="1"/>
          <p:nvPr/>
        </p:nvSpPr>
        <p:spPr>
          <a:xfrm>
            <a:off x="3038267" y="2802827"/>
            <a:ext cx="2244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Bidirectional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07BB3-1183-BF26-D4DE-ADB6F9CB54DE}"/>
              </a:ext>
            </a:extLst>
          </p:cNvPr>
          <p:cNvSpPr txBox="1"/>
          <p:nvPr/>
        </p:nvSpPr>
        <p:spPr>
          <a:xfrm>
            <a:off x="507332" y="277250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5570D-0AE8-0F0C-77A2-8893BC0A438B}"/>
              </a:ext>
            </a:extLst>
          </p:cNvPr>
          <p:cNvSpPr txBox="1"/>
          <p:nvPr/>
        </p:nvSpPr>
        <p:spPr>
          <a:xfrm>
            <a:off x="496018" y="34447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9E8645-98A8-703E-9B48-3EF542A6BBC2}"/>
              </a:ext>
            </a:extLst>
          </p:cNvPr>
          <p:cNvSpPr/>
          <p:nvPr/>
        </p:nvSpPr>
        <p:spPr>
          <a:xfrm>
            <a:off x="3049580" y="2802828"/>
            <a:ext cx="2109780" cy="934339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7EAC4E-149B-5231-16AE-EB0A863457CB}"/>
              </a:ext>
            </a:extLst>
          </p:cNvPr>
          <p:cNvSpPr/>
          <p:nvPr/>
        </p:nvSpPr>
        <p:spPr>
          <a:xfrm>
            <a:off x="507332" y="2772505"/>
            <a:ext cx="1236236" cy="36933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3C8394-E857-8AF8-253F-F83923C8E0FE}"/>
              </a:ext>
            </a:extLst>
          </p:cNvPr>
          <p:cNvSpPr/>
          <p:nvPr/>
        </p:nvSpPr>
        <p:spPr>
          <a:xfrm>
            <a:off x="496019" y="3444748"/>
            <a:ext cx="1236236" cy="36933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F3C81-917A-8613-A0DC-463D06A1E741}"/>
              </a:ext>
            </a:extLst>
          </p:cNvPr>
          <p:cNvCxnSpPr>
            <a:cxnSpLocks/>
          </p:cNvCxnSpPr>
          <p:nvPr/>
        </p:nvCxnSpPr>
        <p:spPr>
          <a:xfrm>
            <a:off x="1846848" y="2975577"/>
            <a:ext cx="1076826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6EBDE8-B6A8-3BB1-D60C-91BC274F84D9}"/>
              </a:ext>
            </a:extLst>
          </p:cNvPr>
          <p:cNvCxnSpPr>
            <a:cxnSpLocks/>
          </p:cNvCxnSpPr>
          <p:nvPr/>
        </p:nvCxnSpPr>
        <p:spPr>
          <a:xfrm>
            <a:off x="1846848" y="3629414"/>
            <a:ext cx="1076826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2AC8B-6989-6DD5-D7AD-C87DEF196313}"/>
              </a:ext>
            </a:extLst>
          </p:cNvPr>
          <p:cNvCxnSpPr>
            <a:cxnSpLocks/>
          </p:cNvCxnSpPr>
          <p:nvPr/>
        </p:nvCxnSpPr>
        <p:spPr>
          <a:xfrm>
            <a:off x="9903894" y="3185065"/>
            <a:ext cx="1802832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2AD2E2-1205-2EAA-C2EC-68330781EBDB}"/>
              </a:ext>
            </a:extLst>
          </p:cNvPr>
          <p:cNvSpPr txBox="1"/>
          <p:nvPr/>
        </p:nvSpPr>
        <p:spPr>
          <a:xfrm>
            <a:off x="10346104" y="2763801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 /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FA23C8-5260-DB8D-E084-4C46C1EA2762}"/>
              </a:ext>
            </a:extLst>
          </p:cNvPr>
          <p:cNvSpPr txBox="1"/>
          <p:nvPr/>
        </p:nvSpPr>
        <p:spPr>
          <a:xfrm>
            <a:off x="9804177" y="321290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Same Class or Not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ADEDF-0AA8-EF32-9848-D074A01E9ACA}"/>
              </a:ext>
            </a:extLst>
          </p:cNvPr>
          <p:cNvSpPr txBox="1"/>
          <p:nvPr/>
        </p:nvSpPr>
        <p:spPr>
          <a:xfrm>
            <a:off x="7397634" y="2834060"/>
            <a:ext cx="1439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Distance Vector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5FD0E7-F584-E975-D296-915EA4BDE71C}"/>
              </a:ext>
            </a:extLst>
          </p:cNvPr>
          <p:cNvSpPr txBox="1"/>
          <p:nvPr/>
        </p:nvSpPr>
        <p:spPr>
          <a:xfrm>
            <a:off x="5630158" y="300039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E326A4B-9F88-7D96-FC5C-2702DDF45622}"/>
              </a:ext>
            </a:extLst>
          </p:cNvPr>
          <p:cNvSpPr/>
          <p:nvPr/>
        </p:nvSpPr>
        <p:spPr>
          <a:xfrm>
            <a:off x="5647004" y="2997382"/>
            <a:ext cx="1723548" cy="400110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28A660-BB39-393A-A5CF-844B77FB4667}"/>
              </a:ext>
            </a:extLst>
          </p:cNvPr>
          <p:cNvCxnSpPr>
            <a:cxnSpLocks/>
          </p:cNvCxnSpPr>
          <p:nvPr/>
        </p:nvCxnSpPr>
        <p:spPr>
          <a:xfrm>
            <a:off x="5211680" y="3101080"/>
            <a:ext cx="383004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7938AB-8AB0-4DE4-D61B-9C70F429328B}"/>
              </a:ext>
            </a:extLst>
          </p:cNvPr>
          <p:cNvCxnSpPr>
            <a:cxnSpLocks/>
          </p:cNvCxnSpPr>
          <p:nvPr/>
        </p:nvCxnSpPr>
        <p:spPr>
          <a:xfrm>
            <a:off x="5211680" y="3298424"/>
            <a:ext cx="383004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417763-0BFF-3698-AFB7-A34BF5FFDD9B}"/>
              </a:ext>
            </a:extLst>
          </p:cNvPr>
          <p:cNvCxnSpPr>
            <a:cxnSpLocks/>
          </p:cNvCxnSpPr>
          <p:nvPr/>
        </p:nvCxnSpPr>
        <p:spPr>
          <a:xfrm>
            <a:off x="7449553" y="3204299"/>
            <a:ext cx="1387642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9B9EED-DEE6-CAF8-CC7A-3AA51E908A1A}"/>
              </a:ext>
            </a:extLst>
          </p:cNvPr>
          <p:cNvSpPr txBox="1"/>
          <p:nvPr/>
        </p:nvSpPr>
        <p:spPr>
          <a:xfrm>
            <a:off x="8916196" y="300496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3033C2A-D278-C160-0FF4-DB52777B9428}"/>
              </a:ext>
            </a:extLst>
          </p:cNvPr>
          <p:cNvSpPr/>
          <p:nvPr/>
        </p:nvSpPr>
        <p:spPr>
          <a:xfrm>
            <a:off x="8916196" y="3004964"/>
            <a:ext cx="851515" cy="36933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53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4B483CDC-7800-BF4A-56D5-B55E4C0B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Classifier Model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B17AB-6F0B-1755-D3EE-BC531F8FD9DD}"/>
              </a:ext>
            </a:extLst>
          </p:cNvPr>
          <p:cNvSpPr txBox="1"/>
          <p:nvPr/>
        </p:nvSpPr>
        <p:spPr>
          <a:xfrm>
            <a:off x="2684054" y="2870798"/>
            <a:ext cx="2244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Bidirectional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07BB3-1183-BF26-D4DE-ADB6F9CB54DE}"/>
              </a:ext>
            </a:extLst>
          </p:cNvPr>
          <p:cNvSpPr txBox="1"/>
          <p:nvPr/>
        </p:nvSpPr>
        <p:spPr>
          <a:xfrm>
            <a:off x="519364" y="3142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9E8645-98A8-703E-9B48-3EF542A6BBC2}"/>
              </a:ext>
            </a:extLst>
          </p:cNvPr>
          <p:cNvSpPr/>
          <p:nvPr/>
        </p:nvSpPr>
        <p:spPr>
          <a:xfrm>
            <a:off x="2684054" y="2870799"/>
            <a:ext cx="2172225" cy="950080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7EAC4E-149B-5231-16AE-EB0A863457CB}"/>
              </a:ext>
            </a:extLst>
          </p:cNvPr>
          <p:cNvSpPr/>
          <p:nvPr/>
        </p:nvSpPr>
        <p:spPr>
          <a:xfrm>
            <a:off x="519364" y="3142767"/>
            <a:ext cx="1236236" cy="36933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F3C81-917A-8613-A0DC-463D06A1E741}"/>
              </a:ext>
            </a:extLst>
          </p:cNvPr>
          <p:cNvCxnSpPr>
            <a:cxnSpLocks/>
          </p:cNvCxnSpPr>
          <p:nvPr/>
        </p:nvCxnSpPr>
        <p:spPr>
          <a:xfrm>
            <a:off x="1858880" y="3345839"/>
            <a:ext cx="721894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2AC8B-6989-6DD5-D7AD-C87DEF196313}"/>
              </a:ext>
            </a:extLst>
          </p:cNvPr>
          <p:cNvCxnSpPr>
            <a:cxnSpLocks/>
          </p:cNvCxnSpPr>
          <p:nvPr/>
        </p:nvCxnSpPr>
        <p:spPr>
          <a:xfrm>
            <a:off x="7647204" y="3327433"/>
            <a:ext cx="3367707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2AD2E2-1205-2EAA-C2EC-68330781EBDB}"/>
              </a:ext>
            </a:extLst>
          </p:cNvPr>
          <p:cNvSpPr txBox="1"/>
          <p:nvPr/>
        </p:nvSpPr>
        <p:spPr>
          <a:xfrm>
            <a:off x="8939650" y="2876540"/>
            <a:ext cx="782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~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FA23C8-5260-DB8D-E084-4C46C1EA2762}"/>
              </a:ext>
            </a:extLst>
          </p:cNvPr>
          <p:cNvSpPr txBox="1"/>
          <p:nvPr/>
        </p:nvSpPr>
        <p:spPr>
          <a:xfrm>
            <a:off x="7824093" y="3429000"/>
            <a:ext cx="336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Multi Class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E221A-EA68-588A-5C22-B99A3F9CAF01}"/>
              </a:ext>
            </a:extLst>
          </p:cNvPr>
          <p:cNvSpPr txBox="1"/>
          <p:nvPr/>
        </p:nvSpPr>
        <p:spPr>
          <a:xfrm>
            <a:off x="6428439" y="305790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Dense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2F94D2-16EC-1034-8C51-1C393611EE8C}"/>
              </a:ext>
            </a:extLst>
          </p:cNvPr>
          <p:cNvSpPr/>
          <p:nvPr/>
        </p:nvSpPr>
        <p:spPr>
          <a:xfrm>
            <a:off x="6428439" y="3097066"/>
            <a:ext cx="1124952" cy="460733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18552-4397-369C-CB59-4158533134EE}"/>
              </a:ext>
            </a:extLst>
          </p:cNvPr>
          <p:cNvCxnSpPr>
            <a:cxnSpLocks/>
          </p:cNvCxnSpPr>
          <p:nvPr/>
        </p:nvCxnSpPr>
        <p:spPr>
          <a:xfrm>
            <a:off x="4928579" y="3345839"/>
            <a:ext cx="1406047" cy="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8ABF97-32C5-878F-C992-FDFD4EB82C28}"/>
              </a:ext>
            </a:extLst>
          </p:cNvPr>
          <p:cNvSpPr txBox="1"/>
          <p:nvPr/>
        </p:nvSpPr>
        <p:spPr>
          <a:xfrm>
            <a:off x="5088361" y="26811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91537-486C-5F9B-5966-1F474F4A7272}"/>
              </a:ext>
            </a:extLst>
          </p:cNvPr>
          <p:cNvSpPr txBox="1"/>
          <p:nvPr/>
        </p:nvSpPr>
        <p:spPr>
          <a:xfrm>
            <a:off x="3254640" y="39222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Freezed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2F2B7-6DBE-C8BE-8F5C-29A7BC381FF1}"/>
              </a:ext>
            </a:extLst>
          </p:cNvPr>
          <p:cNvSpPr txBox="1"/>
          <p:nvPr/>
        </p:nvSpPr>
        <p:spPr>
          <a:xfrm>
            <a:off x="1281363" y="2111542"/>
            <a:ext cx="7918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107,785 question-answer pairs on 536 articles</a:t>
            </a:r>
            <a:r>
              <a:rPr lang="en-US" sz="2400" dirty="0">
                <a:solidFill>
                  <a:schemeClr val="bg1"/>
                </a:solidFill>
                <a:latin typeface="Google Sans"/>
              </a:rPr>
              <a:t> </a:t>
            </a:r>
            <a:r>
              <a:rPr lang="en-US" sz="2400" i="0" dirty="0">
                <a:solidFill>
                  <a:schemeClr val="bg1"/>
                </a:solidFill>
                <a:effectLst/>
                <a:latin typeface="Google Sans"/>
              </a:rPr>
              <a:t>from Wikipedia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oogle Sans"/>
              </a:rPr>
              <a:t>Provided by Stanford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2B61F-5E4C-1C81-FE2A-242EDAD2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21091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Dataset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9E7376-12CD-3D8E-23D8-EFC59552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70" y="1630278"/>
            <a:ext cx="5519988" cy="44094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C33A-DDEE-AC84-45F4-54570306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542C-4C17-4F3A-A50F-CFDD78A2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27CAD-6057-66AE-D292-112EECC54CBF}"/>
              </a:ext>
            </a:extLst>
          </p:cNvPr>
          <p:cNvSpPr txBox="1"/>
          <p:nvPr/>
        </p:nvSpPr>
        <p:spPr>
          <a:xfrm>
            <a:off x="529389" y="1834816"/>
            <a:ext cx="1026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Classifier Model: (Loss=Categorical Cross Entropy, Optimizer=RMS Prop)  </a:t>
            </a:r>
          </a:p>
          <a:p>
            <a:r>
              <a:rPr lang="en-US" dirty="0">
                <a:solidFill>
                  <a:schemeClr val="bg1"/>
                </a:solidFill>
              </a:rPr>
              <a:t>Val-Accuracy: 79.9%</a:t>
            </a:r>
          </a:p>
          <a:p>
            <a:r>
              <a:rPr lang="en-US" dirty="0">
                <a:solidFill>
                  <a:schemeClr val="bg1"/>
                </a:solidFill>
              </a:rPr>
              <a:t>Val-Loss</a:t>
            </a:r>
            <a:r>
              <a:rPr lang="en-US">
                <a:solidFill>
                  <a:schemeClr val="bg1"/>
                </a:solidFill>
              </a:rPr>
              <a:t>: 0.94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805D906-9FFF-A442-4F6B-565391D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542C-4C17-4F3A-A50F-CFDD78A2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27CAD-6057-66AE-D292-112EECC54CBF}"/>
              </a:ext>
            </a:extLst>
          </p:cNvPr>
          <p:cNvSpPr txBox="1"/>
          <p:nvPr/>
        </p:nvSpPr>
        <p:spPr>
          <a:xfrm>
            <a:off x="529389" y="1834816"/>
            <a:ext cx="1026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Classifier Model: (Loss=Categorical Cross Entropy, Optimizer=RMS Prop)  </a:t>
            </a:r>
          </a:p>
          <a:p>
            <a:r>
              <a:rPr lang="en-US" dirty="0">
                <a:solidFill>
                  <a:schemeClr val="bg1"/>
                </a:solidFill>
              </a:rPr>
              <a:t>Val-Accuracy: 79.9%</a:t>
            </a:r>
          </a:p>
          <a:p>
            <a:r>
              <a:rPr lang="en-US" dirty="0">
                <a:solidFill>
                  <a:schemeClr val="bg1"/>
                </a:solidFill>
              </a:rPr>
              <a:t>Val-Loss: 0.94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7C63-06DE-84F0-5555-8D48FB6017C3}"/>
              </a:ext>
            </a:extLst>
          </p:cNvPr>
          <p:cNvSpPr txBox="1"/>
          <p:nvPr/>
        </p:nvSpPr>
        <p:spPr>
          <a:xfrm>
            <a:off x="529388" y="3870158"/>
            <a:ext cx="10262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Bert Fine Tuned On </a:t>
            </a:r>
            <a:r>
              <a:rPr lang="en-US" dirty="0" err="1">
                <a:solidFill>
                  <a:schemeClr val="bg1"/>
                </a:solidFill>
              </a:rPr>
              <a:t>SQuAD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Val-F1-Score: 88.6%   </a:t>
            </a:r>
          </a:p>
          <a:p>
            <a:r>
              <a:rPr lang="en-US" dirty="0">
                <a:solidFill>
                  <a:schemeClr val="bg1"/>
                </a:solidFill>
              </a:rPr>
              <a:t>Val-Exact Match: 80.9%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AE9107C-B159-0B6A-3CCF-2D512538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quality is bounded by ChatGPT.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477F7C4-88B1-E83C-D11D-D2BF48AA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668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quality is bounded by ChatGPT.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Questions but different answers in fields like Delivery.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41A9061-C327-7468-D84D-2E7E544F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7039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quality is bounded by ChatGPT.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Questions but different answers in fields like Delivery.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PreProcessing</a:t>
            </a:r>
            <a:r>
              <a:rPr lang="en-US" dirty="0">
                <a:solidFill>
                  <a:schemeClr val="bg1"/>
                </a:solidFill>
              </a:rPr>
              <a:t> improved question classifier accuracy about 15%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61E672B-6933-F09A-146A-CDC5E8E2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F33DC-1F12-FADE-1035-794A2BAC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1B3E01-9690-A4D2-DEE0-39FBB0FE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4988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E48FC-9998-68C9-AB0A-3BA347954B78}"/>
              </a:ext>
            </a:extLst>
          </p:cNvPr>
          <p:cNvSpPr txBox="1"/>
          <p:nvPr/>
        </p:nvSpPr>
        <p:spPr>
          <a:xfrm>
            <a:off x="2706437" y="2831363"/>
            <a:ext cx="6061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Where are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14506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17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A548858-E6A5-E256-B56E-AAD2377D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175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E7959C0-209E-99D4-2E5A-D3915A8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175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Dockerizing</a:t>
            </a:r>
            <a:r>
              <a:rPr lang="en-US" dirty="0">
                <a:solidFill>
                  <a:schemeClr val="bg1"/>
                </a:solidFill>
              </a:rPr>
              <a:t> the whole project.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2A89BF3-A5EA-7BD8-0450-BE61EDA6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175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Dockerizing</a:t>
            </a:r>
            <a:r>
              <a:rPr lang="en-US" dirty="0">
                <a:solidFill>
                  <a:schemeClr val="bg1"/>
                </a:solidFill>
              </a:rPr>
              <a:t> the whole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Implementing UI for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B5A3249-F41F-484C-7AC6-5DD36437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41750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Dockerizing</a:t>
            </a:r>
            <a:r>
              <a:rPr lang="en-US" dirty="0">
                <a:solidFill>
                  <a:schemeClr val="bg1"/>
                </a:solidFill>
              </a:rPr>
              <a:t> the whole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Implementing UI for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 model on other Q/A datasets.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3458E24-B65C-B9CA-2CCA-6C346BB6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66928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Dockerizing</a:t>
            </a:r>
            <a:r>
              <a:rPr lang="en-US" dirty="0">
                <a:solidFill>
                  <a:schemeClr val="bg1"/>
                </a:solidFill>
              </a:rPr>
              <a:t> the whole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Implementing UI for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 model on other Q/A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Maybe using a generative network for better looking answers.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BF74D95-9250-890C-9882-D6405F5E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292B-4B36-4166-6CB3-F06A2F04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05F2B-0E2B-2437-4FD3-6FAB53C872B5}"/>
              </a:ext>
            </a:extLst>
          </p:cNvPr>
          <p:cNvSpPr txBox="1"/>
          <p:nvPr/>
        </p:nvSpPr>
        <p:spPr>
          <a:xfrm>
            <a:off x="511342" y="1684421"/>
            <a:ext cx="67569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Multi Questions per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&amp; more accurate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Dockerizing</a:t>
            </a:r>
            <a:r>
              <a:rPr lang="en-US" dirty="0">
                <a:solidFill>
                  <a:schemeClr val="bg1"/>
                </a:solidFill>
              </a:rPr>
              <a:t> the whole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Implementing UI for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 model on other Q/A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Maybe using a generative network for better looking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Automate the process of data gathering and prediction.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C9B0155-5757-9C7A-5CFB-07B4682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1BF2E07-61E7-3631-1278-EC5735B0963F}"/>
              </a:ext>
            </a:extLst>
          </p:cNvPr>
          <p:cNvSpPr txBox="1">
            <a:spLocks/>
          </p:cNvSpPr>
          <p:nvPr/>
        </p:nvSpPr>
        <p:spPr>
          <a:xfrm>
            <a:off x="11354468" y="6381248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1000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3313B-3FC4-F66A-C127-53A2D906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91792"/>
            <a:ext cx="4993774" cy="3589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78A72-AAB5-572B-4BEE-85AE4F90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09" y="2491792"/>
            <a:ext cx="5354159" cy="321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D5EE29-9A7C-D5DE-3C1F-AF7493B50C38}"/>
              </a:ext>
            </a:extLst>
          </p:cNvPr>
          <p:cNvSpPr txBox="1"/>
          <p:nvPr/>
        </p:nvSpPr>
        <p:spPr>
          <a:xfrm>
            <a:off x="709195" y="190335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1016 Questions Generated by ChatGPT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CDB52-52C8-3C46-2B7E-249113BA6680}"/>
              </a:ext>
            </a:extLst>
          </p:cNvPr>
          <p:cNvSpPr txBox="1"/>
          <p:nvPr/>
        </p:nvSpPr>
        <p:spPr>
          <a:xfrm>
            <a:off x="6286501" y="1885701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Original texts categorized into 8 classes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21205" y="2234227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C39-DDBD-BBB2-00DA-23EF7E242021}"/>
              </a:ext>
            </a:extLst>
          </p:cNvPr>
          <p:cNvCxnSpPr>
            <a:cxnSpLocks/>
          </p:cNvCxnSpPr>
          <p:nvPr/>
        </p:nvCxnSpPr>
        <p:spPr>
          <a:xfrm>
            <a:off x="1205163" y="3640919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40B27-E36C-D484-9535-F3E0375BDE99}"/>
              </a:ext>
            </a:extLst>
          </p:cNvPr>
          <p:cNvSpPr txBox="1"/>
          <p:nvPr/>
        </p:nvSpPr>
        <p:spPr>
          <a:xfrm>
            <a:off x="513065" y="4377259"/>
            <a:ext cx="137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Embedding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(Glove)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611C9D-00E4-62DE-2716-0BF22BC32FF7}"/>
              </a:ext>
            </a:extLst>
          </p:cNvPr>
          <p:cNvSpPr/>
          <p:nvPr/>
        </p:nvSpPr>
        <p:spPr>
          <a:xfrm>
            <a:off x="590094" y="4377259"/>
            <a:ext cx="1239596" cy="107060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1B141A-4DD3-60BF-4662-8CFFA0DFFB53}"/>
              </a:ext>
            </a:extLst>
          </p:cNvPr>
          <p:cNvSpPr txBox="1"/>
          <p:nvPr/>
        </p:nvSpPr>
        <p:spPr>
          <a:xfrm>
            <a:off x="513065" y="4377259"/>
            <a:ext cx="137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Embedding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(Glove)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48EECB-A82D-0DFF-5568-33368CB2EDBB}"/>
              </a:ext>
            </a:extLst>
          </p:cNvPr>
          <p:cNvSpPr/>
          <p:nvPr/>
        </p:nvSpPr>
        <p:spPr>
          <a:xfrm>
            <a:off x="590094" y="4377259"/>
            <a:ext cx="1239596" cy="107060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C39-DDBD-BBB2-00DA-23EF7E242021}"/>
              </a:ext>
            </a:extLst>
          </p:cNvPr>
          <p:cNvCxnSpPr>
            <a:cxnSpLocks/>
          </p:cNvCxnSpPr>
          <p:nvPr/>
        </p:nvCxnSpPr>
        <p:spPr>
          <a:xfrm>
            <a:off x="1205163" y="3640919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32FCEE-4A09-4A01-A082-3C61621D51D3}"/>
              </a:ext>
            </a:extLst>
          </p:cNvPr>
          <p:cNvSpPr txBox="1"/>
          <p:nvPr/>
        </p:nvSpPr>
        <p:spPr>
          <a:xfrm>
            <a:off x="2857501" y="433109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09A51-2A4F-EF44-CF64-B1BEB4CE6A15}"/>
              </a:ext>
            </a:extLst>
          </p:cNvPr>
          <p:cNvSpPr/>
          <p:nvPr/>
        </p:nvSpPr>
        <p:spPr>
          <a:xfrm>
            <a:off x="2801961" y="4377259"/>
            <a:ext cx="1244723" cy="8309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67FF5-863A-07D3-034B-8AF8D95D7515}"/>
              </a:ext>
            </a:extLst>
          </p:cNvPr>
          <p:cNvCxnSpPr>
            <a:cxnSpLocks/>
          </p:cNvCxnSpPr>
          <p:nvPr/>
        </p:nvCxnSpPr>
        <p:spPr>
          <a:xfrm>
            <a:off x="1885229" y="4792757"/>
            <a:ext cx="83992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C39-DDBD-BBB2-00DA-23EF7E242021}"/>
              </a:ext>
            </a:extLst>
          </p:cNvPr>
          <p:cNvCxnSpPr>
            <a:cxnSpLocks/>
          </p:cNvCxnSpPr>
          <p:nvPr/>
        </p:nvCxnSpPr>
        <p:spPr>
          <a:xfrm>
            <a:off x="1205163" y="3640919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32FCEE-4A09-4A01-A082-3C61621D51D3}"/>
              </a:ext>
            </a:extLst>
          </p:cNvPr>
          <p:cNvSpPr txBox="1"/>
          <p:nvPr/>
        </p:nvSpPr>
        <p:spPr>
          <a:xfrm>
            <a:off x="2857501" y="433109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09A51-2A4F-EF44-CF64-B1BEB4CE6A15}"/>
              </a:ext>
            </a:extLst>
          </p:cNvPr>
          <p:cNvSpPr/>
          <p:nvPr/>
        </p:nvSpPr>
        <p:spPr>
          <a:xfrm>
            <a:off x="2801961" y="4377259"/>
            <a:ext cx="1244723" cy="8309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67FF5-863A-07D3-034B-8AF8D95D7515}"/>
              </a:ext>
            </a:extLst>
          </p:cNvPr>
          <p:cNvCxnSpPr>
            <a:cxnSpLocks/>
          </p:cNvCxnSpPr>
          <p:nvPr/>
        </p:nvCxnSpPr>
        <p:spPr>
          <a:xfrm>
            <a:off x="1885229" y="4792757"/>
            <a:ext cx="83992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87671-FC7D-DECC-F571-D8858AA9C451}"/>
              </a:ext>
            </a:extLst>
          </p:cNvPr>
          <p:cNvSpPr txBox="1"/>
          <p:nvPr/>
        </p:nvSpPr>
        <p:spPr>
          <a:xfrm>
            <a:off x="4020560" y="308947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Corpus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E1A579-5382-A3B7-CDC6-16E007774DCD}"/>
              </a:ext>
            </a:extLst>
          </p:cNvPr>
          <p:cNvSpPr/>
          <p:nvPr/>
        </p:nvSpPr>
        <p:spPr>
          <a:xfrm>
            <a:off x="4020558" y="3043310"/>
            <a:ext cx="1415840" cy="48992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104B91-FAB4-C731-70FF-946291DA8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8438" y="3550026"/>
            <a:ext cx="1039044" cy="48727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63A4D-BB5A-C466-0EAF-4E43AEECEB15}"/>
              </a:ext>
            </a:extLst>
          </p:cNvPr>
          <p:cNvCxnSpPr>
            <a:cxnSpLocks/>
          </p:cNvCxnSpPr>
          <p:nvPr/>
        </p:nvCxnSpPr>
        <p:spPr>
          <a:xfrm>
            <a:off x="5512962" y="3271911"/>
            <a:ext cx="1166075" cy="669707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8C5735-FBCF-EFE3-C5F3-C77C5D5BA29F}"/>
              </a:ext>
            </a:extLst>
          </p:cNvPr>
          <p:cNvSpPr txBox="1"/>
          <p:nvPr/>
        </p:nvSpPr>
        <p:spPr>
          <a:xfrm>
            <a:off x="5579385" y="2929842"/>
            <a:ext cx="117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Related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6F68B-6DBF-496D-1A6B-028BD537AD42}"/>
              </a:ext>
            </a:extLst>
          </p:cNvPr>
          <p:cNvSpPr txBox="1"/>
          <p:nvPr/>
        </p:nvSpPr>
        <p:spPr>
          <a:xfrm>
            <a:off x="513065" y="4377259"/>
            <a:ext cx="137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Embedding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(Glove)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571D30-08BE-C2FE-19B1-6E6A5B4107C2}"/>
              </a:ext>
            </a:extLst>
          </p:cNvPr>
          <p:cNvSpPr/>
          <p:nvPr/>
        </p:nvSpPr>
        <p:spPr>
          <a:xfrm>
            <a:off x="590094" y="4377259"/>
            <a:ext cx="1239596" cy="107060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9E150D-9665-40F4-F7C1-C5DA2EC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&amp;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0CEAD2-5F06-B83C-4EB7-09D0F48226A7}"/>
              </a:ext>
            </a:extLst>
          </p:cNvPr>
          <p:cNvSpPr/>
          <p:nvPr/>
        </p:nvSpPr>
        <p:spPr>
          <a:xfrm>
            <a:off x="637673" y="1678405"/>
            <a:ext cx="1167063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162C0-6432-890F-3908-9E30196F99C1}"/>
              </a:ext>
            </a:extLst>
          </p:cNvPr>
          <p:cNvSpPr txBox="1"/>
          <p:nvPr/>
        </p:nvSpPr>
        <p:spPr>
          <a:xfrm>
            <a:off x="667206" y="177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F60A6A-B024-495D-4BAF-60835C3555F5}"/>
              </a:ext>
            </a:extLst>
          </p:cNvPr>
          <p:cNvCxnSpPr>
            <a:cxnSpLocks/>
          </p:cNvCxnSpPr>
          <p:nvPr/>
        </p:nvCxnSpPr>
        <p:spPr>
          <a:xfrm>
            <a:off x="1203158" y="2327471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91690C-B870-284B-16A9-06D0D0D1FEFC}"/>
              </a:ext>
            </a:extLst>
          </p:cNvPr>
          <p:cNvSpPr txBox="1"/>
          <p:nvPr/>
        </p:nvSpPr>
        <p:spPr>
          <a:xfrm>
            <a:off x="442229" y="30837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4A2CB1-7473-3462-754E-26317D62E8F8}"/>
              </a:ext>
            </a:extLst>
          </p:cNvPr>
          <p:cNvSpPr/>
          <p:nvPr/>
        </p:nvSpPr>
        <p:spPr>
          <a:xfrm>
            <a:off x="442229" y="2985247"/>
            <a:ext cx="1685074" cy="55582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41C39-DDBD-BBB2-00DA-23EF7E242021}"/>
              </a:ext>
            </a:extLst>
          </p:cNvPr>
          <p:cNvCxnSpPr>
            <a:cxnSpLocks/>
          </p:cNvCxnSpPr>
          <p:nvPr/>
        </p:nvCxnSpPr>
        <p:spPr>
          <a:xfrm>
            <a:off x="1205163" y="3640919"/>
            <a:ext cx="0" cy="63649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32FCEE-4A09-4A01-A082-3C61621D51D3}"/>
              </a:ext>
            </a:extLst>
          </p:cNvPr>
          <p:cNvSpPr txBox="1"/>
          <p:nvPr/>
        </p:nvSpPr>
        <p:spPr>
          <a:xfrm>
            <a:off x="2857501" y="4331092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Model*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209A51-2A4F-EF44-CF64-B1BEB4CE6A15}"/>
              </a:ext>
            </a:extLst>
          </p:cNvPr>
          <p:cNvSpPr/>
          <p:nvPr/>
        </p:nvSpPr>
        <p:spPr>
          <a:xfrm>
            <a:off x="2801961" y="4377259"/>
            <a:ext cx="1244723" cy="83099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867FF5-863A-07D3-034B-8AF8D95D7515}"/>
              </a:ext>
            </a:extLst>
          </p:cNvPr>
          <p:cNvCxnSpPr>
            <a:cxnSpLocks/>
          </p:cNvCxnSpPr>
          <p:nvPr/>
        </p:nvCxnSpPr>
        <p:spPr>
          <a:xfrm>
            <a:off x="1885229" y="4792757"/>
            <a:ext cx="83992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87671-FC7D-DECC-F571-D8858AA9C451}"/>
              </a:ext>
            </a:extLst>
          </p:cNvPr>
          <p:cNvSpPr txBox="1"/>
          <p:nvPr/>
        </p:nvSpPr>
        <p:spPr>
          <a:xfrm>
            <a:off x="4020560" y="308947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Corpus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E1A579-5382-A3B7-CDC6-16E007774DCD}"/>
              </a:ext>
            </a:extLst>
          </p:cNvPr>
          <p:cNvSpPr/>
          <p:nvPr/>
        </p:nvSpPr>
        <p:spPr>
          <a:xfrm>
            <a:off x="4020558" y="3043310"/>
            <a:ext cx="1415840" cy="48992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104B91-FAB4-C731-70FF-946291DA82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8438" y="3550026"/>
            <a:ext cx="1039044" cy="487276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D63A4D-BB5A-C466-0EAF-4E43AEECEB15}"/>
              </a:ext>
            </a:extLst>
          </p:cNvPr>
          <p:cNvCxnSpPr>
            <a:cxnSpLocks/>
          </p:cNvCxnSpPr>
          <p:nvPr/>
        </p:nvCxnSpPr>
        <p:spPr>
          <a:xfrm>
            <a:off x="5512962" y="3271911"/>
            <a:ext cx="1166075" cy="669707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18C5735-FBCF-EFE3-C5F3-C77C5D5BA29F}"/>
              </a:ext>
            </a:extLst>
          </p:cNvPr>
          <p:cNvSpPr txBox="1"/>
          <p:nvPr/>
        </p:nvSpPr>
        <p:spPr>
          <a:xfrm>
            <a:off x="5579385" y="2929842"/>
            <a:ext cx="117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Related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8CAA9-9941-5913-A632-B3658B3D3821}"/>
              </a:ext>
            </a:extLst>
          </p:cNvPr>
          <p:cNvSpPr txBox="1"/>
          <p:nvPr/>
        </p:nvSpPr>
        <p:spPr>
          <a:xfrm>
            <a:off x="9501608" y="297927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Bert Base Cased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2D3E36-0A79-4728-2C45-64D6788697E5}"/>
              </a:ext>
            </a:extLst>
          </p:cNvPr>
          <p:cNvSpPr/>
          <p:nvPr/>
        </p:nvSpPr>
        <p:spPr>
          <a:xfrm>
            <a:off x="9501607" y="2961086"/>
            <a:ext cx="1928733" cy="44385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ADE67-FB46-DE02-64CE-87B97D8184A4}"/>
              </a:ext>
            </a:extLst>
          </p:cNvPr>
          <p:cNvSpPr txBox="1"/>
          <p:nvPr/>
        </p:nvSpPr>
        <p:spPr>
          <a:xfrm>
            <a:off x="6314626" y="4128378"/>
            <a:ext cx="260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Bert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Fine Tuning On </a:t>
            </a:r>
            <a:r>
              <a:rPr lang="en-US" dirty="0" err="1">
                <a:solidFill>
                  <a:schemeClr val="bg1"/>
                </a:solidFill>
              </a:rPr>
              <a:t>SQuAD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AEF749-E18E-54DA-4570-031AB76B30A1}"/>
              </a:ext>
            </a:extLst>
          </p:cNvPr>
          <p:cNvCxnSpPr>
            <a:cxnSpLocks/>
          </p:cNvCxnSpPr>
          <p:nvPr/>
        </p:nvCxnSpPr>
        <p:spPr>
          <a:xfrm rot="5400000">
            <a:off x="9354610" y="3254227"/>
            <a:ext cx="904026" cy="1366466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574851-596C-6A7D-0BF4-DFA77CA3A17C}"/>
              </a:ext>
            </a:extLst>
          </p:cNvPr>
          <p:cNvSpPr/>
          <p:nvPr/>
        </p:nvSpPr>
        <p:spPr>
          <a:xfrm>
            <a:off x="6370165" y="4128378"/>
            <a:ext cx="2552932" cy="714332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D9DF8-6394-E139-CC27-B92BF111BE89}"/>
              </a:ext>
            </a:extLst>
          </p:cNvPr>
          <p:cNvSpPr txBox="1"/>
          <p:nvPr/>
        </p:nvSpPr>
        <p:spPr>
          <a:xfrm>
            <a:off x="513065" y="4377259"/>
            <a:ext cx="137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Tokenization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Embedding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(Glove)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ED404D-895D-7163-415F-86A8C0AAB428}"/>
              </a:ext>
            </a:extLst>
          </p:cNvPr>
          <p:cNvSpPr/>
          <p:nvPr/>
        </p:nvSpPr>
        <p:spPr>
          <a:xfrm>
            <a:off x="590094" y="4377259"/>
            <a:ext cx="1239596" cy="107060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134</TotalTime>
  <Words>527</Words>
  <Application>Microsoft Office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Google Sans</vt:lpstr>
      <vt:lpstr>Trade Gothic LT Pro</vt:lpstr>
      <vt:lpstr>Trebuchet MS</vt:lpstr>
      <vt:lpstr>Office Theme</vt:lpstr>
      <vt:lpstr>Question Answering ChatBot</vt:lpstr>
      <vt:lpstr>Data Gathering</vt:lpstr>
      <vt:lpstr>Data Gathering</vt:lpstr>
      <vt:lpstr>Model Design &amp; Workflow</vt:lpstr>
      <vt:lpstr>Model Design &amp; Workflow</vt:lpstr>
      <vt:lpstr>Model Design &amp; Workflow</vt:lpstr>
      <vt:lpstr>Model Design &amp; Workflow</vt:lpstr>
      <vt:lpstr>Model Design &amp; Workflow</vt:lpstr>
      <vt:lpstr>Model Design &amp; Workflow</vt:lpstr>
      <vt:lpstr>Model Design &amp; Workflow</vt:lpstr>
      <vt:lpstr>Question Classifier Model</vt:lpstr>
      <vt:lpstr>Question Classifier Model</vt:lpstr>
      <vt:lpstr>SQuAD Dataset</vt:lpstr>
      <vt:lpstr>SQuAD Dataset</vt:lpstr>
      <vt:lpstr>Metrics</vt:lpstr>
      <vt:lpstr>Metrics</vt:lpstr>
      <vt:lpstr>Challenges</vt:lpstr>
      <vt:lpstr>Challenges</vt:lpstr>
      <vt:lpstr>Challenges</vt:lpstr>
      <vt:lpstr>Goals</vt:lpstr>
      <vt:lpstr>Goals</vt:lpstr>
      <vt:lpstr>Goals</vt:lpstr>
      <vt:lpstr>Goals</vt:lpstr>
      <vt:lpstr>Goals</vt:lpstr>
      <vt:lpstr>Goals</vt:lpstr>
      <vt:lpstr>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ChatBot</dc:title>
  <dc:creator>Sajjad Mehrpeyma</dc:creator>
  <cp:lastModifiedBy>Sajjad Mehrpeyma</cp:lastModifiedBy>
  <cp:revision>4</cp:revision>
  <dcterms:created xsi:type="dcterms:W3CDTF">2023-12-19T19:56:20Z</dcterms:created>
  <dcterms:modified xsi:type="dcterms:W3CDTF">2023-12-20T06:47:57Z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