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notesSlides/notesSlide12.xml" ContentType="application/vnd.openxmlformats-officedocument.presentationml.notesSlide+xml"/>
  <Override PartName="/ppt/ink/ink1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3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66" r:id="rId5"/>
    <p:sldId id="268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A500"/>
    <a:srgbClr val="001A48"/>
    <a:srgbClr val="408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991" autoAdjust="0"/>
  </p:normalViewPr>
  <p:slideViewPr>
    <p:cSldViewPr snapToGrid="0">
      <p:cViewPr varScale="1">
        <p:scale>
          <a:sx n="62" d="100"/>
          <a:sy n="62" d="100"/>
        </p:scale>
        <p:origin x="1056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2EB3A6-08F9-4620-96BB-0C59FDA56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17414-ECF7-48A5-9775-6A5AD38BEC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E7C94-16A4-4054-B652-7DD2A812D30D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CCEB4-8612-47D3-8652-8C9DFFA35DA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FDD38-4641-4FC3-8E55-8E63F15635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AF883-18B4-4A93-BDB7-2847AFC7C0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35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7-04-25T22:32:14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10533,'0'-26'-2273,"0"26"-2401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5ED17-416B-4083-A6B3-B23D2AC2171C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F9531-3326-4057-9EBA-1F5D68C6F0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56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7066D-2EFB-756A-36C8-8828AD616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EDEDA-3A75-1479-0637-D88C9DC97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F4453B-E50B-44FD-31EA-D998A2232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5342B-41ED-8C88-CF5E-8ECB1FFCF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20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19A53-6C26-99BD-E8C3-08FB5BCD7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94C48E-1BB8-2F93-8722-B1718FE005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0CF589-6493-3E67-F5FE-ACB0049FE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5BC8C-63EA-65D2-CD52-E8873D7A7E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21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5569F-AC9F-F9A5-85A6-AEECAA28F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AC3066-3DD4-AC38-7E77-CA1C4DF537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8D0C53-472D-6D62-AB6F-EFA1237DD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2D80C-9709-A863-FFC3-D98CF887A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99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B51CA-0B6C-BD04-1AEE-B9B9E96F7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59E949-9691-FBB8-FB1F-4EE23764EF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613B0F-8D70-486B-F9D1-E1BF15C0A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1BAB2-F673-4D87-972D-1ABE263CF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207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4E792-4975-B797-C590-D2868ACD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F971DD-3727-5EAB-A932-121C72E8C3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BC5B84-4209-3FCC-317F-632A0BCF3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EE278-3CB0-DA26-2F7E-4944A560C3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60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1B6C3-B7D7-6BE7-472B-B6EA4A8A6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24BAB5-CBEF-F0E9-72B5-ED74D20CCF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1F2E19-3C39-9953-4241-D758665AB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36420-1B72-8E24-A097-AD47A4663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97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29ED5-84F1-9823-1A52-8D03246E6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B9A5F3-A63F-A60D-3BAB-23C94E548F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9BFD-0D52-B070-FE82-92667A877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48862-311D-D49E-D5ED-9191A6BD5D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56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2D9F7-C713-10D5-ACEB-D49667822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1A6E27-2881-4973-0624-D6EE4686A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2551D5-E8DA-DB71-338C-B2EC024A4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87F19-8B1C-CD26-CE06-4C887A4CB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41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E4BC7-C460-BD66-9580-EE5CF0D8E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804AC0-1230-7F95-D09B-F45BA777BD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DA8154-53F9-26D8-9876-99AED70C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A4B03-7421-B955-395F-B098DCDA8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1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93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0096C-2B69-F8F8-148F-94EC26F55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4BFB84-2577-2460-6348-09261C39FA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A1A2A2-2E5A-D5CE-F459-21CDE33BF9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B8399-E2FD-DE98-6ACB-CE40FE4AC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0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909F7-55A0-B831-F0F8-1BFB6A492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FDE364-90E4-3A39-D2BF-A8187E8DD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DB384D-1084-7850-D659-33CA197ED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7DC5E-9855-27CF-7A9D-DC2F7F95F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17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73795-C728-8989-14E3-786D9CB7C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E8E3CA-ACC3-8718-70A6-4E46AF505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1E4E68-2AE0-64D0-4EB6-DE9AD7CD1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64AB3-14FE-D609-0A1F-FC38B336F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76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F7AD3-2B6D-7346-4454-0D6105D2D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52287D-546E-AD4B-2A90-42FCCA0E8C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47B25-F51D-08B0-6AC0-025416F8D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08D1D-E8AC-823D-D59C-A6FCADAB2E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0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B9E19-EFC3-CED9-E25B-9CEC0072F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22E13C-11B0-3540-2596-9D4B7CC362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DC1C04-7811-5423-DFD3-2CBDBF600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2D1AA-0930-8FE4-DF13-ECB047379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7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EE964-02C0-04C8-C121-47994D712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957BC5-ECD1-6799-447B-B54FE1B47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2803C6-E81D-970E-DFB1-08D60E3D7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88A63-6E41-8976-7E0F-B7F1D84A1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19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61A4E-D0F6-237E-70C6-7B1B14181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8F1315-6C75-C2C7-2D30-3D125749E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2ECAAB-68B4-5EB8-3BC2-478680C5F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D317C-AC7B-E2C5-A7DA-3A82C3AB6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F9531-3326-4057-9EBA-1F5D68C6F04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96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BF408C-A3FE-427A-BCAC-49F0BEAE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312742-FF8F-405A-9B03-FA3BE3613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6CBEFB-EC04-49F8-8F48-F1917A487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4688" y="3087962"/>
            <a:ext cx="3710924" cy="0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52FAAAC-FBB6-8F4A-030F-19D18391A8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4687" y="1757763"/>
            <a:ext cx="3869565" cy="1325563"/>
          </a:xfrm>
        </p:spPr>
        <p:txBody>
          <a:bodyPr anchor="b">
            <a:normAutofit/>
          </a:bodyPr>
          <a:lstStyle>
            <a:lvl1pPr>
              <a:defRPr sz="2600" cap="all" baseline="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11E625-1490-4C4A-B412-A646D14EFB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5113" y="3249336"/>
            <a:ext cx="3869565" cy="31195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30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  <a:lvl2pPr>
              <a:defRPr sz="1600">
                <a:solidFill>
                  <a:schemeClr val="accent5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1600">
                <a:solidFill>
                  <a:schemeClr val="accent5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600">
                <a:solidFill>
                  <a:schemeClr val="accent5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None/>
              <a:defRPr sz="1600">
                <a:solidFill>
                  <a:schemeClr val="accent5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9CAA-A7DB-4CAA-AF35-1334EC3BE7E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313239" y="-1"/>
            <a:ext cx="7878762" cy="6858001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12087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4BBC-F386-4C51-801D-CF55F338F8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EA36-CB65-4957-AC4D-117C8B55F58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1E4BF-C484-4876-8267-5595D143311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81A05-B3B3-484A-B9A2-C693BFC1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2926F-1DF1-4A3A-B966-52626B39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02F3-1A49-445A-A094-55BF9A3A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F405-2652-4BEF-A9E4-BCBF252A1A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8658-AC9F-419A-9D28-703117D9C16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BF43B-ACB8-4022-9478-4B58FB2AC89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7381A-DF82-4E57-86F2-79DDC1FDB83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5A9D4-5434-4053-BEF7-D8D6112F684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203A2-768C-4C32-B8C9-5731FBE9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F5DD0-FF5E-4C8E-BF51-AAA6F15F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89CD3-37F2-4CFC-B1A1-89865714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05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C925-8B44-44C6-A649-F0FB17E738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067D9-9E44-4E2F-BB85-39F25AF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95C9A-F3D4-4CAF-BD9C-9A781B28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D576E-E81F-4A82-BCA1-6B1E01BA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4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60874-81B9-450F-B82A-8EB5D120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7C3AE-3A6B-4C8B-B32A-82D82E59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F9F8A-E694-41C4-963B-E3E4EC70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9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BF408C-A3FE-427A-BCAC-49F0BEAE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500" y="0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FEAF9-3C9A-4305-9782-3EE91C933D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1122363"/>
            <a:ext cx="9144000" cy="495232"/>
          </a:xfrm>
        </p:spPr>
        <p:txBody>
          <a:bodyPr anchor="t">
            <a:normAutofit/>
          </a:bodyPr>
          <a:lstStyle>
            <a:lvl1pPr algn="l">
              <a:defRPr sz="26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FFD68-E7DA-43A0-A762-8DE3799F61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1714005"/>
            <a:ext cx="3762374" cy="4021205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30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9E3AC2-C313-4622-BEB7-E061BBC002F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241801" y="1"/>
            <a:ext cx="7950200" cy="68580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0071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BF408C-A3FE-427A-BCAC-49F0BEAE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500" y="0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FEAF9-3C9A-4305-9782-3EE91C933D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1122363"/>
            <a:ext cx="9144000" cy="495232"/>
          </a:xfrm>
        </p:spPr>
        <p:txBody>
          <a:bodyPr anchor="t">
            <a:normAutofit/>
          </a:bodyPr>
          <a:lstStyle>
            <a:lvl1pPr algn="l">
              <a:defRPr sz="2600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7D0D4D-5033-4F54-A571-DC5A16E04AF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47800" y="0"/>
            <a:ext cx="10744200" cy="68580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FFD68-E7DA-43A0-A762-8DE3799F61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1714005"/>
            <a:ext cx="3762374" cy="4021205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30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5281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s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BF408C-A3FE-427A-BCAC-49F0BEAE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500" y="0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FEAF9-3C9A-4305-9782-3EE91C933D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8078" y="1122363"/>
            <a:ext cx="9144000" cy="495232"/>
          </a:xfrm>
        </p:spPr>
        <p:txBody>
          <a:bodyPr anchor="t">
            <a:normAutofit/>
          </a:bodyPr>
          <a:lstStyle>
            <a:lvl1pPr algn="l">
              <a:defRPr sz="260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FFD68-E7DA-43A0-A762-8DE3799F61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58078" y="1714005"/>
            <a:ext cx="3762374" cy="4021205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30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D1092B-C226-4B9A-9139-E2E3DD6C06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715512" y="0"/>
            <a:ext cx="8476488" cy="68580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1D20867-E364-EE5B-CF18-E5F5AFAE4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0645" y="1654320"/>
            <a:ext cx="4374230" cy="0"/>
          </a:xfrm>
          <a:prstGeom prst="line">
            <a:avLst/>
          </a:prstGeom>
          <a:ln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43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BF408C-A3FE-427A-BCAC-49F0BEAE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7460" y="0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238177-DDC2-4FAB-B0FD-73A9AE90CD6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90600" y="0"/>
            <a:ext cx="10617200" cy="68580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FEAF9-3C9A-4305-9782-3EE91C933D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9896" y="1542874"/>
            <a:ext cx="3995530" cy="425074"/>
          </a:xfrm>
        </p:spPr>
        <p:txBody>
          <a:bodyPr anchor="t">
            <a:normAutofit/>
          </a:bodyPr>
          <a:lstStyle>
            <a:lvl1pPr algn="l">
              <a:defRPr sz="260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FFD68-E7DA-43A0-A762-8DE3799F61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29192" y="3528391"/>
            <a:ext cx="2057400" cy="58640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1000"/>
              </a:spcBef>
              <a:buNone/>
              <a:defRPr sz="2600" cap="all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316022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BF408C-A3FE-427A-BCAC-49F0BEAE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84C55E0-4986-474A-BC74-1B4E8A2F7D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63827" y="1921433"/>
            <a:ext cx="9144000" cy="495232"/>
          </a:xfrm>
        </p:spPr>
        <p:txBody>
          <a:bodyPr anchor="t">
            <a:normAutofit/>
          </a:bodyPr>
          <a:lstStyle>
            <a:lvl1pPr algn="l">
              <a:defRPr sz="2600">
                <a:solidFill>
                  <a:srgbClr val="408E93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4C0FACC-90E6-4A01-8792-8FA91B7D3E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3827" y="2543436"/>
            <a:ext cx="3760738" cy="4021205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30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E37D6D-34CE-4FE3-A6C6-4FC22C72F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641" y="2259110"/>
            <a:ext cx="5513866" cy="276225"/>
            <a:chOff x="1557338" y="1458610"/>
            <a:chExt cx="5513866" cy="27622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1CBDA1B-9FA8-429D-A07D-655D394A1C71}"/>
                </a:ext>
              </a:extLst>
            </p:cNvPr>
            <p:cNvCxnSpPr/>
            <p:nvPr/>
          </p:nvCxnSpPr>
          <p:spPr>
            <a:xfrm>
              <a:off x="1557338" y="1589020"/>
              <a:ext cx="5362574" cy="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5FBA15E-A7E6-483D-9298-EC007237A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979" y="1458610"/>
              <a:ext cx="276225" cy="276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69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Tex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BF408C-A3FE-427A-BCAC-49F0BEAE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1">
                  <a:alpha val="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FEAF9-3C9A-4305-9782-3EE91C933D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495232"/>
          </a:xfrm>
        </p:spPr>
        <p:txBody>
          <a:bodyPr anchor="t">
            <a:normAutofit/>
          </a:bodyPr>
          <a:lstStyle>
            <a:lvl1pPr algn="l">
              <a:defRPr sz="2600">
                <a:solidFill>
                  <a:srgbClr val="408E93"/>
                </a:solidFill>
                <a:latin typeface="+mj-lt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FFD68-E7DA-43A0-A762-8DE3799F61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711415"/>
            <a:ext cx="9144000" cy="4021205"/>
          </a:xfrm>
        </p:spPr>
        <p:txBody>
          <a:bodyPr>
            <a:normAutofit/>
          </a:bodyPr>
          <a:lstStyle>
            <a:lvl1pPr marL="0" indent="0" algn="l">
              <a:buNone/>
              <a:defRPr sz="130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9705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12A5-4A94-4AD1-8E4A-1EA129F986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E6721-7958-497F-BDBF-202EA49F193D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0A16-F783-4588-B672-5058DF08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50778-6411-40BC-969D-A8D237ED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D5302-3190-447A-93C9-69054625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34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55D5-7F7F-4923-B13A-FB14C90798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A3E33-C1C5-4903-B6A0-5DCA0E5DAF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EEB41-7B20-4E9D-854C-61E519F5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F23A-3D24-42D3-8F1A-75A13C888DEA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B4E84-AF49-469B-BA25-009B696C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71073-1660-4665-AD08-B1F6EEEC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82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A9A825-7557-4500-8CCD-1373C95F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4F931-B635-4B85-BE10-74008338E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AE95C-FC17-478C-AA9E-710213A4F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BF23A-3D24-42D3-8F1A-75A13C888DEA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4E31F-5B11-490E-AD3F-BE92E0F2D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D7FA-F9F4-4DC4-9791-ACD495680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17781-12D9-4CDB-9AAE-83636CBD66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4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5" r:id="rId3"/>
    <p:sldLayoutId id="2147483666" r:id="rId4"/>
    <p:sldLayoutId id="2147483664" r:id="rId5"/>
    <p:sldLayoutId id="2147483661" r:id="rId6"/>
    <p:sldLayoutId id="2147483662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1.xml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5.png"/><Relationship Id="rId10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2.xml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5.png"/><Relationship Id="rId10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nikhileswarkomati/suicide-watch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rutujapotdar/suicide-text-classification-nl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3.xml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5.png"/><Relationship Id="rId10" Type="http://schemas.openxmlformats.org/officeDocument/2006/relationships/image" Target="../media/image15.png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5.xml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5.png"/><Relationship Id="rId10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6.xml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5.png"/><Relationship Id="rId10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7.xml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5.png"/><Relationship Id="rId10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0A54-0802-43EA-85D4-234D7F26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914" y="923097"/>
            <a:ext cx="8152108" cy="1680618"/>
          </a:xfrm>
          <a:solidFill>
            <a:srgbClr val="001A48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</a:bodyPr>
          <a:lstStyle/>
          <a:p>
            <a:pPr algn="ctr"/>
            <a:r>
              <a:rPr lang="en-US" sz="8000" dirty="0"/>
              <a:t>Federative Learning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9E65AB5-F781-127F-64AB-5F820B5FC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06903">
            <a:off x="7139660" y="1924178"/>
            <a:ext cx="4663440" cy="4663440"/>
          </a:xfrm>
          <a:prstGeom prst="rect">
            <a:avLst/>
          </a:prstGeom>
        </p:spPr>
      </p:pic>
      <p:sp>
        <p:nvSpPr>
          <p:cNvPr id="3" name="Subtitle 1">
            <a:extLst>
              <a:ext uri="{FF2B5EF4-FFF2-40B4-BE49-F238E27FC236}">
                <a16:creationId xmlns:a16="http://schemas.microsoft.com/office/drawing/2014/main" id="{F2FE670F-76B6-EC3A-9431-13A5DF4EFBB3}"/>
              </a:ext>
            </a:extLst>
          </p:cNvPr>
          <p:cNvSpPr txBox="1">
            <a:spLocks/>
          </p:cNvSpPr>
          <p:nvPr/>
        </p:nvSpPr>
        <p:spPr>
          <a:xfrm>
            <a:off x="318329" y="2960537"/>
            <a:ext cx="5634991" cy="1494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Sajjad Ranjbar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6299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2ED41-94AE-1D58-BA70-006AAC3D8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D4AE-4522-2DE6-75D9-EABC2E50C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53" y="316451"/>
            <a:ext cx="8363414" cy="1659448"/>
          </a:xfrm>
        </p:spPr>
        <p:txBody>
          <a:bodyPr>
            <a:normAutofit/>
          </a:bodyPr>
          <a:lstStyle/>
          <a:p>
            <a:r>
              <a:rPr lang="en-US" sz="5400" b="1" dirty="0"/>
              <a:t>Federated 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43A6EEFF-506A-8103-25EF-05A34934B794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B5B0C54B-F394-0525-1008-AF07F3A7E3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448" y="448882"/>
            <a:ext cx="3795793" cy="3795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113C11-86BF-D0C9-8AB9-84991FFDBB29}"/>
              </a:ext>
            </a:extLst>
          </p:cNvPr>
          <p:cNvSpPr txBox="1"/>
          <p:nvPr/>
        </p:nvSpPr>
        <p:spPr>
          <a:xfrm>
            <a:off x="176152" y="1314179"/>
            <a:ext cx="75432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a-IR" sz="4000" dirty="0">
                <a:solidFill>
                  <a:schemeClr val="bg1"/>
                </a:solidFill>
              </a:rPr>
              <a:t>Even in FL, model weights may provide the original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38FC5-A880-BDE1-57C9-F4FCAA0C3699}"/>
              </a:ext>
            </a:extLst>
          </p:cNvPr>
          <p:cNvSpPr txBox="1"/>
          <p:nvPr/>
        </p:nvSpPr>
        <p:spPr>
          <a:xfrm>
            <a:off x="176153" y="2637618"/>
            <a:ext cx="75432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solidFill>
                  <a:srgbClr val="FF0000"/>
                </a:solidFill>
              </a:rPr>
              <a:t>Solution: </a:t>
            </a:r>
            <a:r>
              <a:rPr lang="en-US" sz="4000" dirty="0">
                <a:solidFill>
                  <a:schemeClr val="bg1"/>
                </a:solidFill>
              </a:rPr>
              <a:t>Encrypt weights before sending to the server.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08C93-5A38-7517-4D6C-B7D303FBD0E6}"/>
              </a:ext>
            </a:extLst>
          </p:cNvPr>
          <p:cNvSpPr txBox="1"/>
          <p:nvPr/>
        </p:nvSpPr>
        <p:spPr>
          <a:xfrm>
            <a:off x="208097" y="4063408"/>
            <a:ext cx="75425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1" dirty="0">
                <a:solidFill>
                  <a:srgbClr val="FF0000"/>
                </a:solidFill>
              </a:rPr>
              <a:t>Challenge: </a:t>
            </a:r>
            <a:r>
              <a:rPr lang="en-US" sz="4000" b="1" dirty="0">
                <a:solidFill>
                  <a:schemeClr val="bg1"/>
                </a:solidFill>
              </a:rPr>
              <a:t>The server must be able to perform aggregation operations on encrypted weights.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5EEAD5-D4CA-AA64-FC2C-7744CA746BBE}"/>
              </a:ext>
            </a:extLst>
          </p:cNvPr>
          <p:cNvSpPr txBox="1"/>
          <p:nvPr/>
        </p:nvSpPr>
        <p:spPr>
          <a:xfrm rot="20534650">
            <a:off x="7503416" y="5212641"/>
            <a:ext cx="4778517" cy="584775"/>
          </a:xfrm>
          <a:prstGeom prst="rect">
            <a:avLst/>
          </a:prstGeom>
          <a:solidFill>
            <a:srgbClr val="60A500"/>
          </a:solidFill>
        </p:spPr>
        <p:txBody>
          <a:bodyPr wrap="square">
            <a:spAutoFit/>
          </a:bodyPr>
          <a:lstStyle/>
          <a:p>
            <a:r>
              <a:rPr lang="fa-IR" sz="3200" b="1" dirty="0">
                <a:solidFill>
                  <a:schemeClr val="bg1"/>
                </a:solidFill>
              </a:rPr>
              <a:t>Homomorphic Encryption</a:t>
            </a:r>
          </a:p>
        </p:txBody>
      </p:sp>
    </p:spTree>
    <p:extLst>
      <p:ext uri="{BB962C8B-B14F-4D97-AF65-F5344CB8AC3E}">
        <p14:creationId xmlns:p14="http://schemas.microsoft.com/office/powerpoint/2010/main" val="166725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490F9-6B2B-3226-036A-4D5B4EBC6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E9F7-D8D4-4794-33EF-C5730B114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53" y="316451"/>
            <a:ext cx="8363414" cy="1659448"/>
          </a:xfrm>
        </p:spPr>
        <p:txBody>
          <a:bodyPr>
            <a:normAutofit/>
          </a:bodyPr>
          <a:lstStyle/>
          <a:p>
            <a:r>
              <a:rPr lang="en-US" sz="5400" b="1" dirty="0"/>
              <a:t>Homomorphic encryption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F9810C56-53BA-5906-54EE-8AB493A688BD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C8D75B2-0FEA-2D9D-ED23-52745F4169D3}"/>
              </a:ext>
            </a:extLst>
          </p:cNvPr>
          <p:cNvSpPr txBox="1"/>
          <p:nvPr/>
        </p:nvSpPr>
        <p:spPr>
          <a:xfrm>
            <a:off x="176152" y="1314179"/>
            <a:ext cx="116176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solidFill>
                  <a:schemeClr val="bg1"/>
                </a:solidFill>
              </a:rPr>
              <a:t>A type of encryption that allows calculations to be performed on encrypted data without the need to decrypt it.</a:t>
            </a:r>
            <a:endParaRPr lang="fa-IR" sz="4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50D59-73E8-5464-7526-76702BC711E7}"/>
              </a:ext>
            </a:extLst>
          </p:cNvPr>
          <p:cNvSpPr txBox="1"/>
          <p:nvPr/>
        </p:nvSpPr>
        <p:spPr>
          <a:xfrm>
            <a:off x="1969972" y="4054796"/>
            <a:ext cx="82520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Enc(x ¤ y) = Enc(x) ¤ Enc(y)</a:t>
            </a:r>
            <a:endParaRPr lang="fa-IR" sz="5400" dirty="0">
              <a:solidFill>
                <a:schemeClr val="bg1"/>
              </a:solidFill>
              <a:latin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67463-3887-EF5A-59E0-10FDFEDA4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B46D-2557-00A1-63F6-D2DF16A07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53" y="316451"/>
            <a:ext cx="8363414" cy="1659448"/>
          </a:xfrm>
        </p:spPr>
        <p:txBody>
          <a:bodyPr>
            <a:normAutofit/>
          </a:bodyPr>
          <a:lstStyle/>
          <a:p>
            <a:r>
              <a:rPr lang="en-US" sz="5400" b="1" dirty="0"/>
              <a:t>Federated 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0B6814A1-4597-E3B0-73C5-C285588007E8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7007E9B3-315B-8B45-9CEE-59B252FA7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153" y="2634711"/>
            <a:ext cx="2519766" cy="2519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3225CB-3B04-0836-D194-DEEDFBC39B7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9079" y="1355886"/>
            <a:ext cx="1379778" cy="137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ubtitle 1">
            <a:extLst>
              <a:ext uri="{FF2B5EF4-FFF2-40B4-BE49-F238E27FC236}">
                <a16:creationId xmlns:a16="http://schemas.microsoft.com/office/drawing/2014/main" id="{06ABD193-6D48-6F3E-C0D6-4E824CA09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73" y="4954575"/>
            <a:ext cx="1430285" cy="858714"/>
          </a:xfrm>
        </p:spPr>
        <p:txBody>
          <a:bodyPr/>
          <a:lstStyle/>
          <a:p>
            <a:r>
              <a:rPr lang="en-US" sz="3200" dirty="0"/>
              <a:t>Server</a:t>
            </a:r>
            <a:endParaRPr lang="en-US" dirty="0"/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2864E81E-A066-9690-6454-2A875C0E93FC}"/>
              </a:ext>
            </a:extLst>
          </p:cNvPr>
          <p:cNvSpPr txBox="1">
            <a:spLocks/>
          </p:cNvSpPr>
          <p:nvPr/>
        </p:nvSpPr>
        <p:spPr>
          <a:xfrm>
            <a:off x="9119079" y="2306307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Client1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D812F8-8662-ACA5-6BE3-4FC7A644170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9079" y="3003091"/>
            <a:ext cx="1379778" cy="137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ubtitle 1">
            <a:extLst>
              <a:ext uri="{FF2B5EF4-FFF2-40B4-BE49-F238E27FC236}">
                <a16:creationId xmlns:a16="http://schemas.microsoft.com/office/drawing/2014/main" id="{D0B4BF8F-2082-6D95-A816-74325C21C524}"/>
              </a:ext>
            </a:extLst>
          </p:cNvPr>
          <p:cNvSpPr txBox="1">
            <a:spLocks/>
          </p:cNvSpPr>
          <p:nvPr/>
        </p:nvSpPr>
        <p:spPr>
          <a:xfrm>
            <a:off x="9119079" y="3953512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Client2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95029C-070E-92AA-4B92-4C72C7A7E5B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9079" y="4650296"/>
            <a:ext cx="1379778" cy="137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ubtitle 1">
            <a:extLst>
              <a:ext uri="{FF2B5EF4-FFF2-40B4-BE49-F238E27FC236}">
                <a16:creationId xmlns:a16="http://schemas.microsoft.com/office/drawing/2014/main" id="{5E2E594D-D444-B32D-7F81-8CD01E078AC7}"/>
              </a:ext>
            </a:extLst>
          </p:cNvPr>
          <p:cNvSpPr txBox="1">
            <a:spLocks/>
          </p:cNvSpPr>
          <p:nvPr/>
        </p:nvSpPr>
        <p:spPr>
          <a:xfrm>
            <a:off x="9119079" y="5600717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Client3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ED4622-4BE3-FF6E-4D0C-50F234C8EAF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0534347" y="1687689"/>
            <a:ext cx="1216799" cy="12167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8CDBE2-87BE-86BB-162A-40274491B68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0534347" y="3286194"/>
            <a:ext cx="1216799" cy="12167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F5C371-5DC2-B1EB-1F58-7E25FF744EF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0534346" y="4812226"/>
            <a:ext cx="1216799" cy="1216799"/>
          </a:xfrm>
          <a:prstGeom prst="rect">
            <a:avLst/>
          </a:prstGeom>
        </p:spPr>
      </p:pic>
      <p:sp>
        <p:nvSpPr>
          <p:cNvPr id="22" name="Subtitle 1">
            <a:extLst>
              <a:ext uri="{FF2B5EF4-FFF2-40B4-BE49-F238E27FC236}">
                <a16:creationId xmlns:a16="http://schemas.microsoft.com/office/drawing/2014/main" id="{A5BA4694-3972-64BB-2BA0-2C82022D05F6}"/>
              </a:ext>
            </a:extLst>
          </p:cNvPr>
          <p:cNvSpPr txBox="1">
            <a:spLocks/>
          </p:cNvSpPr>
          <p:nvPr/>
        </p:nvSpPr>
        <p:spPr>
          <a:xfrm>
            <a:off x="10436751" y="1018236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Local data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35A19AB-02F3-89FD-CC0C-C05CA7FE24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9389" y="1516788"/>
            <a:ext cx="1218876" cy="12188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6ECE8B-D7B0-8F42-F1F0-5654A75FC1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9389" y="3286194"/>
            <a:ext cx="1218876" cy="1218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C8F958-F0C4-2CD7-5916-B9DFEB8538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9389" y="4952941"/>
            <a:ext cx="1218876" cy="1218876"/>
          </a:xfrm>
          <a:prstGeom prst="rect">
            <a:avLst/>
          </a:prstGeom>
        </p:spPr>
      </p:pic>
      <p:sp>
        <p:nvSpPr>
          <p:cNvPr id="6" name="Subtitle 1">
            <a:extLst>
              <a:ext uri="{FF2B5EF4-FFF2-40B4-BE49-F238E27FC236}">
                <a16:creationId xmlns:a16="http://schemas.microsoft.com/office/drawing/2014/main" id="{EF365B2F-47C9-B343-4D43-1A67A10C9D19}"/>
              </a:ext>
            </a:extLst>
          </p:cNvPr>
          <p:cNvSpPr txBox="1">
            <a:spLocks/>
          </p:cNvSpPr>
          <p:nvPr/>
        </p:nvSpPr>
        <p:spPr>
          <a:xfrm>
            <a:off x="6285822" y="1710149"/>
            <a:ext cx="1591866" cy="752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Enc(W</a:t>
            </a:r>
            <a:r>
              <a:rPr lang="en-US" sz="4400" b="1" baseline="-25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1</a:t>
            </a:r>
            <a:r>
              <a:rPr lang="en-US" sz="4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)</a:t>
            </a:r>
            <a:endParaRPr lang="en-US" sz="18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7939D0C-C32F-1503-7A90-BCD5C28B22B1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 flipV="1">
            <a:off x="2695920" y="2086382"/>
            <a:ext cx="3589903" cy="1808212"/>
          </a:xfrm>
          <a:prstGeom prst="bent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121BFBF-EC0F-6D16-069E-6835988A97BD}"/>
              </a:ext>
            </a:extLst>
          </p:cNvPr>
          <p:cNvCxnSpPr>
            <a:cxnSpLocks/>
            <a:stCxn id="27" idx="1"/>
            <a:endCxn id="5" idx="3"/>
          </p:cNvCxnSpPr>
          <p:nvPr/>
        </p:nvCxnSpPr>
        <p:spPr>
          <a:xfrm rot="10800000">
            <a:off x="2695920" y="3894595"/>
            <a:ext cx="3589903" cy="1"/>
          </a:xfrm>
          <a:prstGeom prst="bent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7AE872F-DEB7-BD06-E47A-92838CEC728D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rot="10800000">
            <a:off x="2695920" y="3894594"/>
            <a:ext cx="3589903" cy="1660800"/>
          </a:xfrm>
          <a:prstGeom prst="bent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title 1">
            <a:extLst>
              <a:ext uri="{FF2B5EF4-FFF2-40B4-BE49-F238E27FC236}">
                <a16:creationId xmlns:a16="http://schemas.microsoft.com/office/drawing/2014/main" id="{C5009A93-E245-C825-78F1-0674C9A9B64A}"/>
              </a:ext>
            </a:extLst>
          </p:cNvPr>
          <p:cNvSpPr txBox="1">
            <a:spLocks/>
          </p:cNvSpPr>
          <p:nvPr/>
        </p:nvSpPr>
        <p:spPr>
          <a:xfrm>
            <a:off x="6285822" y="3493678"/>
            <a:ext cx="1591866" cy="801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Enc(W</a:t>
            </a:r>
            <a:r>
              <a:rPr lang="en-US" sz="4400" b="1" baseline="-25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2</a:t>
            </a:r>
            <a:r>
              <a:rPr lang="en-US" sz="4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)</a:t>
            </a:r>
            <a:endParaRPr lang="en-US" sz="18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0" name="Subtitle 1">
            <a:extLst>
              <a:ext uri="{FF2B5EF4-FFF2-40B4-BE49-F238E27FC236}">
                <a16:creationId xmlns:a16="http://schemas.microsoft.com/office/drawing/2014/main" id="{25B65075-A092-911C-A870-48F8BDC4B95B}"/>
              </a:ext>
            </a:extLst>
          </p:cNvPr>
          <p:cNvSpPr txBox="1">
            <a:spLocks/>
          </p:cNvSpPr>
          <p:nvPr/>
        </p:nvSpPr>
        <p:spPr>
          <a:xfrm>
            <a:off x="6285822" y="5154477"/>
            <a:ext cx="1591866" cy="801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Enc(W</a:t>
            </a:r>
            <a:r>
              <a:rPr lang="en-US" sz="4400" b="1" baseline="-25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3</a:t>
            </a:r>
            <a:r>
              <a:rPr lang="en-US" sz="4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)</a:t>
            </a:r>
            <a:endParaRPr lang="en-US" sz="18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36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93CF-2E11-08A5-BAE7-43162ED5B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609A-97CA-B625-2B48-88489668D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53" y="316451"/>
            <a:ext cx="8363414" cy="1659448"/>
          </a:xfrm>
        </p:spPr>
        <p:txBody>
          <a:bodyPr>
            <a:normAutofit/>
          </a:bodyPr>
          <a:lstStyle/>
          <a:p>
            <a:r>
              <a:rPr lang="en-US" sz="5400" b="1" dirty="0"/>
              <a:t>Federated 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1EA08BB-3A3E-134B-5E94-F6C1EE81026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CC479200-2FE2-ACD1-9BE0-2BAD6E5655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153" y="2634711"/>
            <a:ext cx="2519766" cy="2519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287387-4499-8020-9916-A8B191BE379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9079" y="1355886"/>
            <a:ext cx="1379778" cy="137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ubtitle 1">
            <a:extLst>
              <a:ext uri="{FF2B5EF4-FFF2-40B4-BE49-F238E27FC236}">
                <a16:creationId xmlns:a16="http://schemas.microsoft.com/office/drawing/2014/main" id="{22F381FC-D0A2-D46D-23A5-C3B9A04D4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73" y="4954575"/>
            <a:ext cx="1430285" cy="858714"/>
          </a:xfrm>
        </p:spPr>
        <p:txBody>
          <a:bodyPr/>
          <a:lstStyle/>
          <a:p>
            <a:r>
              <a:rPr lang="en-US" sz="3200" dirty="0"/>
              <a:t>Server</a:t>
            </a:r>
            <a:endParaRPr lang="en-US" dirty="0"/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F05D233C-ED9E-A952-FFBD-D1B0D4C99F9E}"/>
              </a:ext>
            </a:extLst>
          </p:cNvPr>
          <p:cNvSpPr txBox="1">
            <a:spLocks/>
          </p:cNvSpPr>
          <p:nvPr/>
        </p:nvSpPr>
        <p:spPr>
          <a:xfrm>
            <a:off x="9119079" y="2306307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Client1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A153BF-4073-2617-4625-33672FD43BD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9079" y="3003091"/>
            <a:ext cx="1379778" cy="137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ubtitle 1">
            <a:extLst>
              <a:ext uri="{FF2B5EF4-FFF2-40B4-BE49-F238E27FC236}">
                <a16:creationId xmlns:a16="http://schemas.microsoft.com/office/drawing/2014/main" id="{17920733-1589-7630-0AAE-EB20ED1E39BA}"/>
              </a:ext>
            </a:extLst>
          </p:cNvPr>
          <p:cNvSpPr txBox="1">
            <a:spLocks/>
          </p:cNvSpPr>
          <p:nvPr/>
        </p:nvSpPr>
        <p:spPr>
          <a:xfrm>
            <a:off x="9119079" y="3953512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Client2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C026DE-66DA-59BC-3EC5-E8DB055AFED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9079" y="4650296"/>
            <a:ext cx="1379778" cy="137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ubtitle 1">
            <a:extLst>
              <a:ext uri="{FF2B5EF4-FFF2-40B4-BE49-F238E27FC236}">
                <a16:creationId xmlns:a16="http://schemas.microsoft.com/office/drawing/2014/main" id="{E143802A-2E3F-3A4B-DA8E-037D3059CF14}"/>
              </a:ext>
            </a:extLst>
          </p:cNvPr>
          <p:cNvSpPr txBox="1">
            <a:spLocks/>
          </p:cNvSpPr>
          <p:nvPr/>
        </p:nvSpPr>
        <p:spPr>
          <a:xfrm>
            <a:off x="9119079" y="5600717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Client3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8A832B-A56B-3CED-733B-6F5AEA797B6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0534347" y="1687689"/>
            <a:ext cx="1216799" cy="12167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671FF9-6560-6FF1-5150-E4A7012DA87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0534347" y="3286194"/>
            <a:ext cx="1216799" cy="12167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20CB99-1233-882E-1365-995191D2ADB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0534346" y="4812226"/>
            <a:ext cx="1216799" cy="1216799"/>
          </a:xfrm>
          <a:prstGeom prst="rect">
            <a:avLst/>
          </a:prstGeom>
        </p:spPr>
      </p:pic>
      <p:sp>
        <p:nvSpPr>
          <p:cNvPr id="22" name="Subtitle 1">
            <a:extLst>
              <a:ext uri="{FF2B5EF4-FFF2-40B4-BE49-F238E27FC236}">
                <a16:creationId xmlns:a16="http://schemas.microsoft.com/office/drawing/2014/main" id="{1C26E859-6A0E-6085-863B-1397D97677DE}"/>
              </a:ext>
            </a:extLst>
          </p:cNvPr>
          <p:cNvSpPr txBox="1">
            <a:spLocks/>
          </p:cNvSpPr>
          <p:nvPr/>
        </p:nvSpPr>
        <p:spPr>
          <a:xfrm>
            <a:off x="10436751" y="1018236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Local data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DDC4FD-50D9-132C-88FF-B09ECB33CC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9389" y="1516788"/>
            <a:ext cx="1218876" cy="12188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6A89CC-49A8-5DB9-1FBC-23B52682B8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9389" y="3286194"/>
            <a:ext cx="1218876" cy="1218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0B8F21-1D84-578B-910A-F9477E2775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9389" y="4952941"/>
            <a:ext cx="1218876" cy="1218876"/>
          </a:xfrm>
          <a:prstGeom prst="rect">
            <a:avLst/>
          </a:prstGeom>
        </p:spPr>
      </p:pic>
      <p:sp>
        <p:nvSpPr>
          <p:cNvPr id="6" name="Subtitle 1">
            <a:extLst>
              <a:ext uri="{FF2B5EF4-FFF2-40B4-BE49-F238E27FC236}">
                <a16:creationId xmlns:a16="http://schemas.microsoft.com/office/drawing/2014/main" id="{452FA74A-9110-B15C-7510-706C675CF8F5}"/>
              </a:ext>
            </a:extLst>
          </p:cNvPr>
          <p:cNvSpPr txBox="1">
            <a:spLocks/>
          </p:cNvSpPr>
          <p:nvPr/>
        </p:nvSpPr>
        <p:spPr>
          <a:xfrm>
            <a:off x="176153" y="5673080"/>
            <a:ext cx="9096098" cy="2824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W = F(Enc(W</a:t>
            </a:r>
            <a:r>
              <a:rPr lang="en-US" sz="4000" b="1" baseline="-25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1</a:t>
            </a:r>
            <a:r>
              <a:rPr lang="en-US" sz="40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), Enc(W</a:t>
            </a:r>
            <a:r>
              <a:rPr lang="en-US" sz="4000" b="1" baseline="-25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2</a:t>
            </a:r>
            <a:r>
              <a:rPr lang="en-US" sz="40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), Enc(W</a:t>
            </a:r>
            <a:r>
              <a:rPr lang="en-US" sz="4000" b="1" baseline="-25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3</a:t>
            </a:r>
            <a:r>
              <a:rPr lang="en-US" sz="40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))</a:t>
            </a:r>
            <a:endParaRPr lang="en-US" sz="16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55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4AF7B-2BD5-D909-AA77-8D3A2B4D0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D58C-A80D-751C-28E1-D0EB89C8E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53" y="316451"/>
            <a:ext cx="8363414" cy="1659448"/>
          </a:xfrm>
        </p:spPr>
        <p:txBody>
          <a:bodyPr>
            <a:normAutofit/>
          </a:bodyPr>
          <a:lstStyle/>
          <a:p>
            <a:r>
              <a:rPr lang="en-US" sz="5400" b="1" dirty="0"/>
              <a:t>Federated learning</a:t>
            </a:r>
          </a:p>
        </p:txBody>
      </p:sp>
      <p:sp>
        <p:nvSpPr>
          <p:cNvPr id="22" name="Subtitle 1">
            <a:extLst>
              <a:ext uri="{FF2B5EF4-FFF2-40B4-BE49-F238E27FC236}">
                <a16:creationId xmlns:a16="http://schemas.microsoft.com/office/drawing/2014/main" id="{518C1CF2-7D49-E197-AD5C-604F345B24EE}"/>
              </a:ext>
            </a:extLst>
          </p:cNvPr>
          <p:cNvSpPr txBox="1">
            <a:spLocks/>
          </p:cNvSpPr>
          <p:nvPr/>
        </p:nvSpPr>
        <p:spPr>
          <a:xfrm>
            <a:off x="300860" y="1146175"/>
            <a:ext cx="4999560" cy="85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Real example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74AE8A-5BE2-B390-B557-D523FDDC1519}"/>
              </a:ext>
            </a:extLst>
          </p:cNvPr>
          <p:cNvSpPr/>
          <p:nvPr/>
        </p:nvSpPr>
        <p:spPr>
          <a:xfrm>
            <a:off x="300860" y="2488331"/>
            <a:ext cx="2495227" cy="2364781"/>
          </a:xfrm>
          <a:prstGeom prst="ellipse">
            <a:avLst/>
          </a:prstGeom>
          <a:solidFill>
            <a:srgbClr val="001A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EFDA8A4-3D2B-9B1B-78FE-ADE3679B9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58" y="2659032"/>
            <a:ext cx="2015629" cy="2015629"/>
          </a:xfrm>
          <a:prstGeom prst="rect">
            <a:avLst/>
          </a:prstGeom>
        </p:spPr>
      </p:pic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F130BDD-36AC-D03B-6A37-47AD933AD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779988"/>
              </p:ext>
            </p:extLst>
          </p:nvPr>
        </p:nvGraphicFramePr>
        <p:xfrm>
          <a:off x="3264001" y="2795732"/>
          <a:ext cx="8278853" cy="1737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348230">
                  <a:extLst>
                    <a:ext uri="{9D8B030D-6E8A-4147-A177-3AD203B41FA5}">
                      <a16:colId xmlns:a16="http://schemas.microsoft.com/office/drawing/2014/main" val="3116718483"/>
                    </a:ext>
                  </a:extLst>
                </a:gridCol>
                <a:gridCol w="4308529">
                  <a:extLst>
                    <a:ext uri="{9D8B030D-6E8A-4147-A177-3AD203B41FA5}">
                      <a16:colId xmlns:a16="http://schemas.microsoft.com/office/drawing/2014/main" val="724708487"/>
                    </a:ext>
                  </a:extLst>
                </a:gridCol>
                <a:gridCol w="1622094">
                  <a:extLst>
                    <a:ext uri="{9D8B030D-6E8A-4147-A177-3AD203B41FA5}">
                      <a16:colId xmlns:a16="http://schemas.microsoft.com/office/drawing/2014/main" val="3891424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label</a:t>
                      </a:r>
                      <a:endParaRPr lang="fa-IR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text</a:t>
                      </a:r>
                      <a:endParaRPr lang="fa-IR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fa-IR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316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Suicide</a:t>
                      </a:r>
                      <a:endParaRPr lang="fa-IR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fa-IR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a-IR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47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Non-suicide</a:t>
                      </a:r>
                      <a:endParaRPr lang="fa-IR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fa-IR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fa-IR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632785"/>
                  </a:ext>
                </a:extLst>
              </a:tr>
            </a:tbl>
          </a:graphicData>
        </a:graphic>
      </p:graphicFrame>
      <p:sp>
        <p:nvSpPr>
          <p:cNvPr id="33" name="Subtitle 1">
            <a:extLst>
              <a:ext uri="{FF2B5EF4-FFF2-40B4-BE49-F238E27FC236}">
                <a16:creationId xmlns:a16="http://schemas.microsoft.com/office/drawing/2014/main" id="{5DB4475B-DAC1-40F0-5571-A60395313BED}"/>
              </a:ext>
            </a:extLst>
          </p:cNvPr>
          <p:cNvSpPr txBox="1">
            <a:spLocks/>
          </p:cNvSpPr>
          <p:nvPr/>
        </p:nvSpPr>
        <p:spPr>
          <a:xfrm>
            <a:off x="6983543" y="4674661"/>
            <a:ext cx="839767" cy="858714"/>
          </a:xfrm>
          <a:prstGeom prst="rect">
            <a:avLst/>
          </a:prstGeom>
          <a:noFill/>
          <a:ln w="317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hlinkClick r:id="rId4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7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4F3DB-ED96-6C91-480B-5D14376B1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EE53-A491-5656-66A4-A25C17061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53" y="316451"/>
            <a:ext cx="8363414" cy="1659448"/>
          </a:xfrm>
        </p:spPr>
        <p:txBody>
          <a:bodyPr>
            <a:normAutofit/>
          </a:bodyPr>
          <a:lstStyle/>
          <a:p>
            <a:r>
              <a:rPr lang="en-US" sz="5400" b="1" dirty="0"/>
              <a:t>example</a:t>
            </a:r>
          </a:p>
        </p:txBody>
      </p:sp>
      <p:sp>
        <p:nvSpPr>
          <p:cNvPr id="22" name="Subtitle 1">
            <a:extLst>
              <a:ext uri="{FF2B5EF4-FFF2-40B4-BE49-F238E27FC236}">
                <a16:creationId xmlns:a16="http://schemas.microsoft.com/office/drawing/2014/main" id="{B6584C30-0BB6-500D-0F36-DF1F4141B625}"/>
              </a:ext>
            </a:extLst>
          </p:cNvPr>
          <p:cNvSpPr txBox="1">
            <a:spLocks/>
          </p:cNvSpPr>
          <p:nvPr/>
        </p:nvSpPr>
        <p:spPr>
          <a:xfrm>
            <a:off x="300859" y="1146174"/>
            <a:ext cx="11714987" cy="257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Many Classical models have been tested on this dataset. You can see a good example in this </a:t>
            </a:r>
            <a:r>
              <a:rPr lang="en-US" sz="3200" dirty="0">
                <a:hlinkClick r:id="rId3"/>
              </a:rPr>
              <a:t>notebook</a:t>
            </a:r>
            <a:r>
              <a:rPr lang="en-US" sz="3200" dirty="0"/>
              <a:t>. The following methods have been tested on this netbook: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0266E0-A13A-5D3D-0101-C8D27DDB32DF}"/>
              </a:ext>
            </a:extLst>
          </p:cNvPr>
          <p:cNvSpPr/>
          <p:nvPr/>
        </p:nvSpPr>
        <p:spPr>
          <a:xfrm>
            <a:off x="6158352" y="2805622"/>
            <a:ext cx="4943959" cy="728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691D12DD-426D-0739-7FD7-95421BC16E4A}"/>
              </a:ext>
            </a:extLst>
          </p:cNvPr>
          <p:cNvSpPr txBox="1">
            <a:spLocks/>
          </p:cNvSpPr>
          <p:nvPr/>
        </p:nvSpPr>
        <p:spPr>
          <a:xfrm>
            <a:off x="5705339" y="2805622"/>
            <a:ext cx="5668456" cy="37269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Naive Bayes (Voting Classifier)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Random Forest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Decision Tree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Gradient Boosting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n-US" sz="3200" dirty="0"/>
              <a:t>XG 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9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DBD14-BCCF-1B7F-9E0B-BA2592AAD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AADD3-B8DA-FF13-8B40-886287DA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53" y="316451"/>
            <a:ext cx="8363414" cy="1659448"/>
          </a:xfrm>
        </p:spPr>
        <p:txBody>
          <a:bodyPr>
            <a:normAutofit/>
          </a:bodyPr>
          <a:lstStyle/>
          <a:p>
            <a:r>
              <a:rPr lang="en-US" sz="5400" b="1" dirty="0"/>
              <a:t>Federated learning based on naive bayes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6FBE3C6E-6855-17E9-7B84-D2754A65519A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B53D82B8-6AEB-B7E5-9ECC-71C756FCA5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153" y="2634711"/>
            <a:ext cx="2519766" cy="2519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EC4E4D-6F49-ED50-C071-988E018AB14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9079" y="1355886"/>
            <a:ext cx="1379778" cy="137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ubtitle 1">
            <a:extLst>
              <a:ext uri="{FF2B5EF4-FFF2-40B4-BE49-F238E27FC236}">
                <a16:creationId xmlns:a16="http://schemas.microsoft.com/office/drawing/2014/main" id="{6EDAF5C9-12D3-C43E-5E0A-4E142B6DE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73" y="4954575"/>
            <a:ext cx="1430285" cy="858714"/>
          </a:xfrm>
        </p:spPr>
        <p:txBody>
          <a:bodyPr/>
          <a:lstStyle/>
          <a:p>
            <a:r>
              <a:rPr lang="en-US" sz="3200" dirty="0"/>
              <a:t>Server</a:t>
            </a:r>
            <a:endParaRPr lang="en-US" dirty="0"/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54DBE35D-1B64-4325-FAE6-528D5DE0D0EA}"/>
              </a:ext>
            </a:extLst>
          </p:cNvPr>
          <p:cNvSpPr txBox="1">
            <a:spLocks/>
          </p:cNvSpPr>
          <p:nvPr/>
        </p:nvSpPr>
        <p:spPr>
          <a:xfrm>
            <a:off x="9119079" y="2306307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Client1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CABE72-9A25-E247-C70F-211BFD23CCF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9079" y="4650296"/>
            <a:ext cx="1379778" cy="137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ubtitle 1">
            <a:extLst>
              <a:ext uri="{FF2B5EF4-FFF2-40B4-BE49-F238E27FC236}">
                <a16:creationId xmlns:a16="http://schemas.microsoft.com/office/drawing/2014/main" id="{D1138136-DF37-CCB4-AB36-28F3021FE7A4}"/>
              </a:ext>
            </a:extLst>
          </p:cNvPr>
          <p:cNvSpPr txBox="1">
            <a:spLocks/>
          </p:cNvSpPr>
          <p:nvPr/>
        </p:nvSpPr>
        <p:spPr>
          <a:xfrm>
            <a:off x="9119079" y="5600717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Client20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70ED45-D48D-31E6-E65E-EF794B20090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0534347" y="1687689"/>
            <a:ext cx="1216799" cy="12167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961E91-5D67-CAA6-F968-B6FC6E543D1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0534346" y="4812226"/>
            <a:ext cx="1216799" cy="1216799"/>
          </a:xfrm>
          <a:prstGeom prst="rect">
            <a:avLst/>
          </a:prstGeom>
        </p:spPr>
      </p:pic>
      <p:sp>
        <p:nvSpPr>
          <p:cNvPr id="22" name="Subtitle 1">
            <a:extLst>
              <a:ext uri="{FF2B5EF4-FFF2-40B4-BE49-F238E27FC236}">
                <a16:creationId xmlns:a16="http://schemas.microsoft.com/office/drawing/2014/main" id="{6DEC2522-FE98-7351-6E06-BB79438882FA}"/>
              </a:ext>
            </a:extLst>
          </p:cNvPr>
          <p:cNvSpPr txBox="1">
            <a:spLocks/>
          </p:cNvSpPr>
          <p:nvPr/>
        </p:nvSpPr>
        <p:spPr>
          <a:xfrm>
            <a:off x="10436751" y="1018236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Local data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61D8BE-146D-834F-633D-80DB47A007E1}"/>
              </a:ext>
            </a:extLst>
          </p:cNvPr>
          <p:cNvSpPr/>
          <p:nvPr/>
        </p:nvSpPr>
        <p:spPr>
          <a:xfrm>
            <a:off x="2891886" y="3366749"/>
            <a:ext cx="1893017" cy="1250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Naive Bayes</a:t>
            </a:r>
            <a:endParaRPr lang="fa-IR" sz="3600" dirty="0"/>
          </a:p>
        </p:txBody>
      </p:sp>
      <p:sp>
        <p:nvSpPr>
          <p:cNvPr id="17" name="Subtitle 1">
            <a:extLst>
              <a:ext uri="{FF2B5EF4-FFF2-40B4-BE49-F238E27FC236}">
                <a16:creationId xmlns:a16="http://schemas.microsoft.com/office/drawing/2014/main" id="{E5B66272-97AB-A303-6BF5-E72954D6F4D9}"/>
              </a:ext>
            </a:extLst>
          </p:cNvPr>
          <p:cNvSpPr txBox="1">
            <a:spLocks/>
          </p:cNvSpPr>
          <p:nvPr/>
        </p:nvSpPr>
        <p:spPr>
          <a:xfrm>
            <a:off x="8185171" y="1614010"/>
            <a:ext cx="1094361" cy="113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W</a:t>
            </a:r>
            <a:r>
              <a:rPr lang="en-US" sz="4400" b="1" baseline="-25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1</a:t>
            </a:r>
            <a:endParaRPr lang="en-US" sz="18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23" name="Subtitle 1">
            <a:extLst>
              <a:ext uri="{FF2B5EF4-FFF2-40B4-BE49-F238E27FC236}">
                <a16:creationId xmlns:a16="http://schemas.microsoft.com/office/drawing/2014/main" id="{6A30D2AB-66AE-B008-BA72-9A4D2F6C9F5A}"/>
              </a:ext>
            </a:extLst>
          </p:cNvPr>
          <p:cNvSpPr txBox="1">
            <a:spLocks/>
          </p:cNvSpPr>
          <p:nvPr/>
        </p:nvSpPr>
        <p:spPr>
          <a:xfrm>
            <a:off x="8185171" y="5035567"/>
            <a:ext cx="1094361" cy="113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W</a:t>
            </a:r>
            <a:r>
              <a:rPr lang="en-US" sz="4400" b="1" baseline="-25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20</a:t>
            </a:r>
            <a:endParaRPr lang="en-US" sz="18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F16C1D3-EE9F-BB0E-CC14-8958DBBF523F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4111187" y="2179160"/>
            <a:ext cx="4073985" cy="1812656"/>
          </a:xfrm>
          <a:prstGeom prst="bent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E898880-98C4-E9BA-0144-FDA1EBDE24D9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>
            <a:off x="4111187" y="3991915"/>
            <a:ext cx="4073984" cy="1608803"/>
          </a:xfrm>
          <a:prstGeom prst="bent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ubtitle 1">
                <a:extLst>
                  <a:ext uri="{FF2B5EF4-FFF2-40B4-BE49-F238E27FC236}">
                    <a16:creationId xmlns:a16="http://schemas.microsoft.com/office/drawing/2014/main" id="{E885372D-D7B6-56EA-70C3-51256798C1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51747" y="5179406"/>
                <a:ext cx="6019130" cy="1130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1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300" kern="1200">
                    <a:solidFill>
                      <a:schemeClr val="bg1"/>
                    </a:solidFill>
                    <a:latin typeface="+mn-lt"/>
                    <a:ea typeface="+mn-ea"/>
                    <a:cs typeface="Segoe UI Light" panose="020B0502040204020203" pitchFamily="34" charset="0"/>
                  </a:defRPr>
                </a:lvl1pPr>
                <a:lvl2pPr marL="457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latin typeface="Cambria Math" panose="02040503050406030204" pitchFamily="18" charset="0"/>
                            <a:cs typeface="Mongolian Baiti" panose="03000500000000000000" pitchFamily="66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Mongolian Baiti" panose="03000500000000000000" pitchFamily="66" charset="0"/>
                          </a:rPr>
                          <m:t>1</m:t>
                        </m:r>
                      </m:num>
                      <m:den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Mongolian Baiti" panose="03000500000000000000" pitchFamily="66" charset="0"/>
                          </a:rPr>
                          <m:t>20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4800" i="1" smtClean="0">
                            <a:latin typeface="Cambria Math" panose="02040503050406030204" pitchFamily="18" charset="0"/>
                            <a:cs typeface="Mongolian Baiti" panose="03000500000000000000" pitchFamily="66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800" b="0" i="1" smtClean="0">
                            <a:latin typeface="Cambria Math" panose="02040503050406030204" pitchFamily="18" charset="0"/>
                            <a:cs typeface="Mongolian Baiti" panose="03000500000000000000" pitchFamily="66" charset="0"/>
                          </a:rPr>
                          <m:t>𝑖</m:t>
                        </m:r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Mongolian Baiti" panose="03000500000000000000" pitchFamily="66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4800" b="0" i="1" smtClean="0">
                            <a:latin typeface="Cambria Math" panose="02040503050406030204" pitchFamily="18" charset="0"/>
                            <a:cs typeface="Mongolian Baiti" panose="03000500000000000000" pitchFamily="66" charset="0"/>
                          </a:rPr>
                          <m:t>1</m:t>
                        </m:r>
                      </m:sub>
                      <m:sup>
                        <m:r>
                          <a:rPr lang="en-US" sz="4800" b="0" i="1" smtClean="0">
                            <a:latin typeface="Cambria Math" panose="02040503050406030204" pitchFamily="18" charset="0"/>
                            <a:cs typeface="Mongolian Baiti" panose="03000500000000000000" pitchFamily="66" charset="0"/>
                          </a:rPr>
                          <m:t>20</m:t>
                        </m:r>
                      </m:sup>
                      <m:e>
                        <m:sSub>
                          <m:sSubPr>
                            <m:ctrlPr>
                              <a:rPr lang="en-US" sz="4800" i="1" smtClean="0">
                                <a:latin typeface="Cambria Math" panose="02040503050406030204" pitchFamily="18" charset="0"/>
                                <a:cs typeface="Mongolian Baiti" panose="03000500000000000000" pitchFamily="66" charset="0"/>
                              </a:rPr>
                            </m:ctrlPr>
                          </m:sSubPr>
                          <m:e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cs typeface="Mongolian Baiti" panose="03000500000000000000" pitchFamily="66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4800" b="0" i="1" smtClean="0">
                                <a:latin typeface="Cambria Math" panose="02040503050406030204" pitchFamily="18" charset="0"/>
                                <a:cs typeface="Mongolian Baiti" panose="03000500000000000000" pitchFamily="66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latin typeface="Mongolian Baiti" panose="03000500000000000000" pitchFamily="66" charset="0"/>
                    <a:cs typeface="Mongolian Baiti" panose="03000500000000000000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0" name="Subtitle 1">
                <a:extLst>
                  <a:ext uri="{FF2B5EF4-FFF2-40B4-BE49-F238E27FC236}">
                    <a16:creationId xmlns:a16="http://schemas.microsoft.com/office/drawing/2014/main" id="{E885372D-D7B6-56EA-70C3-51256798C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747" y="5179406"/>
                <a:ext cx="6019130" cy="1130300"/>
              </a:xfrm>
              <a:prstGeom prst="rect">
                <a:avLst/>
              </a:prstGeom>
              <a:blipFill>
                <a:blip r:embed="rId10"/>
                <a:stretch>
                  <a:fillRect l="-4453" b="-49189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37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/>
      <p:bldP spid="16" grpId="0"/>
      <p:bldP spid="22" grpId="0"/>
      <p:bldP spid="4" grpId="0" animBg="1"/>
      <p:bldP spid="17" grpId="0"/>
      <p:bldP spid="23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FB77B-C708-082C-9206-70FE630AE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0DEC4-8CF2-AC2D-02CF-C046F5832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53" y="316451"/>
            <a:ext cx="8363414" cy="1659448"/>
          </a:xfrm>
        </p:spPr>
        <p:txBody>
          <a:bodyPr>
            <a:normAutofit/>
          </a:bodyPr>
          <a:lstStyle/>
          <a:p>
            <a:r>
              <a:rPr lang="en-US" sz="5400" b="1" dirty="0"/>
              <a:t>Results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5133F686-EA2F-47DF-EBC2-AF356909B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521588"/>
              </p:ext>
            </p:extLst>
          </p:nvPr>
        </p:nvGraphicFramePr>
        <p:xfrm>
          <a:off x="206139" y="1169936"/>
          <a:ext cx="11809708" cy="537161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181095">
                  <a:extLst>
                    <a:ext uri="{9D8B030D-6E8A-4147-A177-3AD203B41FA5}">
                      <a16:colId xmlns:a16="http://schemas.microsoft.com/office/drawing/2014/main" val="3116718483"/>
                    </a:ext>
                  </a:extLst>
                </a:gridCol>
                <a:gridCol w="2820692">
                  <a:extLst>
                    <a:ext uri="{9D8B030D-6E8A-4147-A177-3AD203B41FA5}">
                      <a16:colId xmlns:a16="http://schemas.microsoft.com/office/drawing/2014/main" val="724708487"/>
                    </a:ext>
                  </a:extLst>
                </a:gridCol>
                <a:gridCol w="3807921">
                  <a:extLst>
                    <a:ext uri="{9D8B030D-6E8A-4147-A177-3AD203B41FA5}">
                      <a16:colId xmlns:a16="http://schemas.microsoft.com/office/drawing/2014/main" val="3891424388"/>
                    </a:ext>
                  </a:extLst>
                </a:gridCol>
              </a:tblGrid>
              <a:tr h="1301858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Federated model(20 clients)</a:t>
                      </a:r>
                      <a:endParaRPr lang="fa-IR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Classical model</a:t>
                      </a:r>
                      <a:endParaRPr lang="fa-IR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316717"/>
                  </a:ext>
                </a:extLst>
              </a:tr>
              <a:tr h="813951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fa-IR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88.02%</a:t>
                      </a:r>
                      <a:endParaRPr lang="fa-IR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Train Accuracy</a:t>
                      </a:r>
                      <a:endParaRPr lang="fa-IR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475767"/>
                  </a:ext>
                </a:extLst>
              </a:tr>
              <a:tr h="813951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88.53</a:t>
                      </a:r>
                      <a:endParaRPr lang="fa-IR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88.06%</a:t>
                      </a:r>
                      <a:endParaRPr lang="fa-IR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Test Accuracy</a:t>
                      </a:r>
                      <a:endParaRPr lang="fa-IR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632785"/>
                  </a:ext>
                </a:extLst>
              </a:tr>
              <a:tr h="813951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0.89</a:t>
                      </a:r>
                      <a:endParaRPr lang="fa-IR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0.86</a:t>
                      </a:r>
                      <a:endParaRPr lang="fa-IR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fa-IR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498601"/>
                  </a:ext>
                </a:extLst>
              </a:tr>
              <a:tr h="813951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0.88</a:t>
                      </a:r>
                      <a:endParaRPr lang="fa-IR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0.91</a:t>
                      </a:r>
                      <a:endParaRPr lang="fa-IR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Recall</a:t>
                      </a:r>
                      <a:endParaRPr lang="fa-IR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88524"/>
                  </a:ext>
                </a:extLst>
              </a:tr>
              <a:tr h="813951"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0.89</a:t>
                      </a:r>
                      <a:endParaRPr lang="fa-IR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0.88</a:t>
                      </a:r>
                      <a:endParaRPr lang="fa-IR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F1-score</a:t>
                      </a:r>
                      <a:endParaRPr lang="fa-IR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074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6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B22B2-38D1-BCB5-5E00-077BD2742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1">
            <a:extLst>
              <a:ext uri="{FF2B5EF4-FFF2-40B4-BE49-F238E27FC236}">
                <a16:creationId xmlns:a16="http://schemas.microsoft.com/office/drawing/2014/main" id="{F2FE670F-76B6-EC3A-9431-13A5DF4EFBB3}"/>
              </a:ext>
            </a:extLst>
          </p:cNvPr>
          <p:cNvSpPr txBox="1">
            <a:spLocks/>
          </p:cNvSpPr>
          <p:nvPr/>
        </p:nvSpPr>
        <p:spPr>
          <a:xfrm>
            <a:off x="3555504" y="2681567"/>
            <a:ext cx="5634991" cy="14948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Thank you so much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95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FFD38-0C2E-DCA9-047F-EF2929469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BD55-FA71-6C57-5186-C01E48237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53" y="316451"/>
            <a:ext cx="8363414" cy="1659448"/>
          </a:xfrm>
        </p:spPr>
        <p:txBody>
          <a:bodyPr>
            <a:normAutofit/>
          </a:bodyPr>
          <a:lstStyle/>
          <a:p>
            <a:r>
              <a:rPr lang="en-US" sz="5400" b="1" dirty="0"/>
              <a:t>Classical Machine 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BBF10411-4075-2165-137C-11DA4F18DEF4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6B0FE0EE-E6D5-8B92-35F7-DA7BC2D5EC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153" y="1134720"/>
            <a:ext cx="2015629" cy="20156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8BF82D-C5AE-D6B1-D6CB-C6D3F3C0E6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716" y="4622720"/>
            <a:ext cx="4729562" cy="23647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BF00F2F-673B-284C-C4FA-C078C1EC0D7C}"/>
              </a:ext>
            </a:extLst>
          </p:cNvPr>
          <p:cNvSpPr/>
          <p:nvPr/>
        </p:nvSpPr>
        <p:spPr>
          <a:xfrm>
            <a:off x="4729563" y="2421185"/>
            <a:ext cx="2495227" cy="2364781"/>
          </a:xfrm>
          <a:prstGeom prst="ellipse">
            <a:avLst/>
          </a:prstGeom>
          <a:solidFill>
            <a:srgbClr val="001A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/>
              <a:t>model</a:t>
            </a:r>
          </a:p>
          <a:p>
            <a:pPr algn="ctr"/>
            <a:endParaRPr lang="fa-IR" b="1" dirty="0"/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052287BE-7AD7-CAB0-ADF9-61C077DB9A50}"/>
              </a:ext>
            </a:extLst>
          </p:cNvPr>
          <p:cNvSpPr/>
          <p:nvPr/>
        </p:nvSpPr>
        <p:spPr>
          <a:xfrm rot="17635666">
            <a:off x="2271772" y="2926982"/>
            <a:ext cx="1653803" cy="3910239"/>
          </a:xfrm>
          <a:prstGeom prst="curvedRightArrow">
            <a:avLst>
              <a:gd name="adj1" fmla="val 22135"/>
              <a:gd name="adj2" fmla="val 59455"/>
              <a:gd name="adj3" fmla="val 244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3577D73A-4537-07EB-F091-E7ED84AA66EC}"/>
              </a:ext>
            </a:extLst>
          </p:cNvPr>
          <p:cNvSpPr/>
          <p:nvPr/>
        </p:nvSpPr>
        <p:spPr>
          <a:xfrm rot="18702875">
            <a:off x="8153629" y="1109288"/>
            <a:ext cx="1653803" cy="3910239"/>
          </a:xfrm>
          <a:prstGeom prst="curvedRightArrow">
            <a:avLst>
              <a:gd name="adj1" fmla="val 22135"/>
              <a:gd name="adj2" fmla="val 59455"/>
              <a:gd name="adj3" fmla="val 24483"/>
            </a:avLst>
          </a:prstGeom>
          <a:effectLst>
            <a:reflection endPos="0" dist="50800" dir="5400000" sy="-100000" algn="bl" rotWithShape="0"/>
          </a:effectLst>
          <a:scene3d>
            <a:camera prst="orthographicFront">
              <a:rot lat="0" lon="96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>
              <a:solidFill>
                <a:schemeClr val="tx1"/>
              </a:solidFill>
            </a:endParaRPr>
          </a:p>
        </p:txBody>
      </p:sp>
      <p:sp>
        <p:nvSpPr>
          <p:cNvPr id="20" name="Subtitle 1">
            <a:extLst>
              <a:ext uri="{FF2B5EF4-FFF2-40B4-BE49-F238E27FC236}">
                <a16:creationId xmlns:a16="http://schemas.microsoft.com/office/drawing/2014/main" id="{34C2561D-9450-C2F0-7984-57992B1B4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2767" y="1339828"/>
            <a:ext cx="2015628" cy="858714"/>
          </a:xfrm>
        </p:spPr>
        <p:txBody>
          <a:bodyPr/>
          <a:lstStyle/>
          <a:p>
            <a:r>
              <a:rPr lang="en-US" sz="3200" dirty="0"/>
              <a:t>Dataset</a:t>
            </a:r>
            <a:endParaRPr lang="en-US" dirty="0"/>
          </a:p>
        </p:txBody>
      </p:sp>
      <p:sp>
        <p:nvSpPr>
          <p:cNvPr id="21" name="Subtitle 1">
            <a:extLst>
              <a:ext uri="{FF2B5EF4-FFF2-40B4-BE49-F238E27FC236}">
                <a16:creationId xmlns:a16="http://schemas.microsoft.com/office/drawing/2014/main" id="{627E3F71-4FC9-9DD6-787D-F5E08F1ED068}"/>
              </a:ext>
            </a:extLst>
          </p:cNvPr>
          <p:cNvSpPr txBox="1">
            <a:spLocks/>
          </p:cNvSpPr>
          <p:nvPr/>
        </p:nvSpPr>
        <p:spPr>
          <a:xfrm>
            <a:off x="9762571" y="4763142"/>
            <a:ext cx="2209610" cy="1041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Destribution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3176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build="p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8FD792B0-8745-02E2-ADB4-38F7DEC2006E}"/>
              </a:ext>
            </a:extLst>
          </p:cNvPr>
          <p:cNvSpPr/>
          <p:nvPr/>
        </p:nvSpPr>
        <p:spPr>
          <a:xfrm>
            <a:off x="4729563" y="2421185"/>
            <a:ext cx="2495227" cy="2364781"/>
          </a:xfrm>
          <a:prstGeom prst="ellipse">
            <a:avLst/>
          </a:prstGeom>
          <a:solidFill>
            <a:srgbClr val="001A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A5B7E-0F58-488F-B149-1D1DC9B6B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53" y="316451"/>
            <a:ext cx="8363414" cy="1659448"/>
          </a:xfrm>
        </p:spPr>
        <p:txBody>
          <a:bodyPr>
            <a:normAutofit/>
          </a:bodyPr>
          <a:lstStyle/>
          <a:p>
            <a:r>
              <a:rPr lang="en-US" sz="5400" b="1" dirty="0"/>
              <a:t>Classical Machine 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6CBD5E0-33CA-42BA-637C-C6A7269895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9361" y="2595760"/>
            <a:ext cx="2015629" cy="2015629"/>
          </a:xfrm>
          <a:prstGeom prst="rect">
            <a:avLst/>
          </a:prstGeom>
        </p:spPr>
      </p:pic>
      <p:sp>
        <p:nvSpPr>
          <p:cNvPr id="20" name="Subtitle 1">
            <a:extLst>
              <a:ext uri="{FF2B5EF4-FFF2-40B4-BE49-F238E27FC236}">
                <a16:creationId xmlns:a16="http://schemas.microsoft.com/office/drawing/2014/main" id="{E41AB937-1CC5-14CC-0AD0-987F58486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6452" y="4864541"/>
            <a:ext cx="1579096" cy="858714"/>
          </a:xfrm>
        </p:spPr>
        <p:txBody>
          <a:bodyPr/>
          <a:lstStyle/>
          <a:p>
            <a:r>
              <a:rPr lang="en-US" sz="3200" dirty="0"/>
              <a:t>Dataset</a:t>
            </a:r>
            <a:endParaRPr lang="en-US" dirty="0"/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6441F555-C92B-25AB-71E7-0798F5ABC6FF}"/>
              </a:ext>
            </a:extLst>
          </p:cNvPr>
          <p:cNvSpPr/>
          <p:nvPr/>
        </p:nvSpPr>
        <p:spPr>
          <a:xfrm>
            <a:off x="8659680" y="1944126"/>
            <a:ext cx="2725122" cy="16594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3160"/>
              <a:gd name="adj6" fmla="val -49511"/>
            </a:avLst>
          </a:prstGeom>
          <a:solidFill>
            <a:srgbClr val="0070C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The volume of data is </a:t>
            </a:r>
            <a:r>
              <a:rPr lang="en-US" sz="4400" b="1" dirty="0">
                <a:solidFill>
                  <a:srgbClr val="001A48"/>
                </a:solidFill>
              </a:rPr>
              <a:t>enormous</a:t>
            </a:r>
            <a:endParaRPr lang="fa-IR" sz="3200" b="1" dirty="0">
              <a:solidFill>
                <a:srgbClr val="001A48"/>
              </a:solidFill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30A62AB7-AF08-C15D-0D38-EF2C030EB686}"/>
              </a:ext>
            </a:extLst>
          </p:cNvPr>
          <p:cNvSpPr/>
          <p:nvPr/>
        </p:nvSpPr>
        <p:spPr>
          <a:xfrm>
            <a:off x="780067" y="4763945"/>
            <a:ext cx="2725122" cy="1659448"/>
          </a:xfrm>
          <a:prstGeom prst="callout2">
            <a:avLst>
              <a:gd name="adj1" fmla="val 20618"/>
              <a:gd name="adj2" fmla="val 104273"/>
              <a:gd name="adj3" fmla="val 20618"/>
              <a:gd name="adj4" fmla="val 111864"/>
              <a:gd name="adj5" fmla="val -64950"/>
              <a:gd name="adj6" fmla="val 143286"/>
            </a:avLst>
          </a:prstGeom>
          <a:solidFill>
            <a:srgbClr val="0070C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b="1" dirty="0"/>
              <a:t>Data is </a:t>
            </a:r>
            <a:r>
              <a:rPr lang="en-US" sz="4000" b="1" dirty="0">
                <a:solidFill>
                  <a:srgbClr val="001A48"/>
                </a:solidFill>
              </a:rPr>
              <a:t>confidential</a:t>
            </a:r>
            <a:endParaRPr lang="fa-IR" sz="4000" b="1" dirty="0">
              <a:solidFill>
                <a:srgbClr val="001A4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85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BE967-47F6-02D2-E89A-5B732F412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676397C6-141A-4538-9D9E-ACC120D4648F}"/>
              </a:ext>
            </a:extLst>
          </p:cNvPr>
          <p:cNvSpPr/>
          <p:nvPr/>
        </p:nvSpPr>
        <p:spPr>
          <a:xfrm>
            <a:off x="421034" y="1183591"/>
            <a:ext cx="2495227" cy="2364781"/>
          </a:xfrm>
          <a:prstGeom prst="ellipse">
            <a:avLst/>
          </a:prstGeom>
          <a:solidFill>
            <a:srgbClr val="001A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CFCFE-42E1-3726-D6B0-A29992943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53" y="316451"/>
            <a:ext cx="8363414" cy="1659448"/>
          </a:xfrm>
        </p:spPr>
        <p:txBody>
          <a:bodyPr>
            <a:normAutofit/>
          </a:bodyPr>
          <a:lstStyle/>
          <a:p>
            <a:r>
              <a:rPr lang="en-US" sz="5400" b="1" dirty="0"/>
              <a:t>Classical Machine 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DA4BF984-EE4C-AC6A-6FC2-DFB1992CDAF6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45645E09-78D7-CC81-5289-0DB226263E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832" y="1354292"/>
            <a:ext cx="2015629" cy="2015629"/>
          </a:xfrm>
          <a:prstGeom prst="rect">
            <a:avLst/>
          </a:prstGeom>
        </p:spPr>
      </p:pic>
      <p:sp>
        <p:nvSpPr>
          <p:cNvPr id="20" name="Subtitle 1">
            <a:extLst>
              <a:ext uri="{FF2B5EF4-FFF2-40B4-BE49-F238E27FC236}">
                <a16:creationId xmlns:a16="http://schemas.microsoft.com/office/drawing/2014/main" id="{3F37293A-9FCF-4714-ADAC-FAE49D83A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098" y="3548372"/>
            <a:ext cx="1579096" cy="858714"/>
          </a:xfrm>
        </p:spPr>
        <p:txBody>
          <a:bodyPr/>
          <a:lstStyle/>
          <a:p>
            <a:r>
              <a:rPr lang="en-US" sz="3200" dirty="0"/>
              <a:t>Dataset</a:t>
            </a:r>
            <a:endParaRPr lang="en-US" dirty="0"/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38BC64-1C51-8827-6FCC-B836D1A269E7}"/>
              </a:ext>
            </a:extLst>
          </p:cNvPr>
          <p:cNvSpPr/>
          <p:nvPr/>
        </p:nvSpPr>
        <p:spPr>
          <a:xfrm>
            <a:off x="3505453" y="1532382"/>
            <a:ext cx="2725122" cy="1659448"/>
          </a:xfrm>
          <a:prstGeom prst="callout2">
            <a:avLst>
              <a:gd name="adj1" fmla="val 217680"/>
              <a:gd name="adj2" fmla="val 46264"/>
              <a:gd name="adj3" fmla="val 234491"/>
              <a:gd name="adj4" fmla="val 28261"/>
              <a:gd name="adj5" fmla="val 218035"/>
              <a:gd name="adj6" fmla="val 22148"/>
            </a:avLst>
          </a:prstGeom>
          <a:solidFill>
            <a:srgbClr val="0070C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dirty="0"/>
              <a:t>The volume of data is </a:t>
            </a:r>
            <a:r>
              <a:rPr lang="en-US" sz="4400" b="1" dirty="0">
                <a:solidFill>
                  <a:srgbClr val="001A48"/>
                </a:solidFill>
              </a:rPr>
              <a:t>enormous</a:t>
            </a:r>
            <a:endParaRPr lang="fa-IR" sz="3200" b="1" dirty="0">
              <a:solidFill>
                <a:srgbClr val="001A48"/>
              </a:solidFill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536399F-836B-AB13-440C-9062FF430D23}"/>
              </a:ext>
            </a:extLst>
          </p:cNvPr>
          <p:cNvSpPr/>
          <p:nvPr/>
        </p:nvSpPr>
        <p:spPr>
          <a:xfrm>
            <a:off x="3505453" y="4214150"/>
            <a:ext cx="2725122" cy="1659448"/>
          </a:xfrm>
          <a:prstGeom prst="callout2">
            <a:avLst>
              <a:gd name="adj1" fmla="val -105464"/>
              <a:gd name="adj2" fmla="val -11177"/>
              <a:gd name="adj3" fmla="val -105464"/>
              <a:gd name="adj4" fmla="val -10411"/>
              <a:gd name="adj5" fmla="val -106977"/>
              <a:gd name="adj6" fmla="val -10837"/>
            </a:avLst>
          </a:prstGeom>
          <a:solidFill>
            <a:srgbClr val="0070C0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000" b="1" dirty="0"/>
              <a:t>Data is </a:t>
            </a:r>
            <a:r>
              <a:rPr lang="en-US" sz="4000" b="1" dirty="0">
                <a:solidFill>
                  <a:srgbClr val="001A48"/>
                </a:solidFill>
              </a:rPr>
              <a:t>confidential</a:t>
            </a:r>
            <a:endParaRPr lang="fa-IR" sz="4000" b="1" dirty="0">
              <a:solidFill>
                <a:srgbClr val="001A48"/>
              </a:solidFill>
            </a:endParaRP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E04B16C3-C9B0-0BC4-E905-849AA4A42AFC}"/>
              </a:ext>
            </a:extLst>
          </p:cNvPr>
          <p:cNvSpPr txBox="1">
            <a:spLocks/>
          </p:cNvSpPr>
          <p:nvPr/>
        </p:nvSpPr>
        <p:spPr>
          <a:xfrm>
            <a:off x="6604439" y="1458610"/>
            <a:ext cx="4926729" cy="1806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r>
              <a:rPr lang="en-US" sz="4000" b="1" dirty="0"/>
              <a:t>A single server must compute all processes</a:t>
            </a:r>
            <a:endParaRPr lang="en-US" sz="1600" b="1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C23A7D4D-41DE-75AF-F978-280FB7BA7701}"/>
              </a:ext>
            </a:extLst>
          </p:cNvPr>
          <p:cNvSpPr txBox="1">
            <a:spLocks/>
          </p:cNvSpPr>
          <p:nvPr/>
        </p:nvSpPr>
        <p:spPr>
          <a:xfrm>
            <a:off x="6604439" y="4136821"/>
            <a:ext cx="5282761" cy="2035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fr-FR" sz="3600" b="1" dirty="0" err="1"/>
              <a:t>Medical</a:t>
            </a:r>
            <a:r>
              <a:rPr lang="fr-FR" sz="3600" b="1" dirty="0"/>
              <a:t> information, </a:t>
            </a:r>
            <a:r>
              <a:rPr lang="fr-FR" sz="3600" b="1" dirty="0" err="1"/>
              <a:t>banking</a:t>
            </a:r>
            <a:r>
              <a:rPr lang="fr-FR" sz="3600" b="1" dirty="0"/>
              <a:t> transactions, etc.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8273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6A6B7-4BC8-591A-72CE-94C41513C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A11B-81F0-49C7-BEDE-8FD9D4FBE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53" y="316451"/>
            <a:ext cx="8363414" cy="1659448"/>
          </a:xfrm>
        </p:spPr>
        <p:txBody>
          <a:bodyPr>
            <a:normAutofit/>
          </a:bodyPr>
          <a:lstStyle/>
          <a:p>
            <a:r>
              <a:rPr lang="en-US" sz="5400" b="1" dirty="0"/>
              <a:t>Federated 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CCEA7A4D-DDF5-5663-CB75-79B212F00260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Subtitle 1">
            <a:extLst>
              <a:ext uri="{FF2B5EF4-FFF2-40B4-BE49-F238E27FC236}">
                <a16:creationId xmlns:a16="http://schemas.microsoft.com/office/drawing/2014/main" id="{44E62BEE-5058-AFEE-1474-611B4481B0CF}"/>
              </a:ext>
            </a:extLst>
          </p:cNvPr>
          <p:cNvSpPr txBox="1">
            <a:spLocks/>
          </p:cNvSpPr>
          <p:nvPr/>
        </p:nvSpPr>
        <p:spPr>
          <a:xfrm>
            <a:off x="238147" y="1072403"/>
            <a:ext cx="11570121" cy="546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>
              <a:lnSpc>
                <a:spcPct val="100000"/>
              </a:lnSpc>
            </a:pPr>
            <a:r>
              <a:rPr lang="en-US" sz="4000" b="1" dirty="0"/>
              <a:t>Federated learning is a distributed machine learning approach where multiple devices or entities collaborate to train a shared model without exchanging raw data. This allows for data privacy and security while still enabling collaborative model improvement. </a:t>
            </a:r>
            <a:endParaRPr lang="en-US" sz="1600" b="1" dirty="0"/>
          </a:p>
        </p:txBody>
      </p:sp>
      <p:sp>
        <p:nvSpPr>
          <p:cNvPr id="10" name="Subtitle 1">
            <a:extLst>
              <a:ext uri="{FF2B5EF4-FFF2-40B4-BE49-F238E27FC236}">
                <a16:creationId xmlns:a16="http://schemas.microsoft.com/office/drawing/2014/main" id="{F174EB9A-D0D4-DA63-FC00-A426A55FEC52}"/>
              </a:ext>
            </a:extLst>
          </p:cNvPr>
          <p:cNvSpPr txBox="1">
            <a:spLocks/>
          </p:cNvSpPr>
          <p:nvPr/>
        </p:nvSpPr>
        <p:spPr>
          <a:xfrm>
            <a:off x="238147" y="1072403"/>
            <a:ext cx="11570121" cy="546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>
              <a:lnSpc>
                <a:spcPct val="100000"/>
              </a:lnSpc>
            </a:pPr>
            <a:r>
              <a:rPr lang="en-US" sz="4000" b="1" dirty="0"/>
              <a:t>Federated learning is a distributed machine learning approach where </a:t>
            </a:r>
            <a:r>
              <a:rPr lang="en-US" sz="4000" b="1" u="sng" dirty="0">
                <a:solidFill>
                  <a:srgbClr val="C00000"/>
                </a:solidFill>
              </a:rPr>
              <a:t>multiple devices or entities collaborate to train a shared model without exchanging raw data</a:t>
            </a:r>
            <a:r>
              <a:rPr lang="en-US" sz="4000" b="1" dirty="0"/>
              <a:t>. This allows for data privacy and security while still enabling collaborative model improvement.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846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9A787-16C3-674D-582C-0CD33422C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9F0E-45D1-821C-5EE9-2E8BBFB55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53" y="316451"/>
            <a:ext cx="8363414" cy="1659448"/>
          </a:xfrm>
        </p:spPr>
        <p:txBody>
          <a:bodyPr>
            <a:normAutofit/>
          </a:bodyPr>
          <a:lstStyle/>
          <a:p>
            <a:r>
              <a:rPr lang="en-US" sz="5400" b="1" dirty="0"/>
              <a:t>Federated 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4620FFC7-C916-DC21-E78F-1FAF87D676A7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30B97313-86AD-6F2E-B4B0-51BA677DC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153" y="2634711"/>
            <a:ext cx="2519766" cy="2519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0F22EF-061F-AB26-2648-9A03F9683A6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9079" y="1355886"/>
            <a:ext cx="1379778" cy="137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ubtitle 1">
            <a:extLst>
              <a:ext uri="{FF2B5EF4-FFF2-40B4-BE49-F238E27FC236}">
                <a16:creationId xmlns:a16="http://schemas.microsoft.com/office/drawing/2014/main" id="{024E5A76-CA6C-CA43-6436-DC83CB6D5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73" y="4954575"/>
            <a:ext cx="1430285" cy="858714"/>
          </a:xfrm>
        </p:spPr>
        <p:txBody>
          <a:bodyPr/>
          <a:lstStyle/>
          <a:p>
            <a:r>
              <a:rPr lang="en-US" sz="3200" dirty="0"/>
              <a:t>Server</a:t>
            </a:r>
            <a:endParaRPr lang="en-US" dirty="0"/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7CE76BCF-9A49-1558-FD43-196090EBCBD0}"/>
              </a:ext>
            </a:extLst>
          </p:cNvPr>
          <p:cNvSpPr txBox="1">
            <a:spLocks/>
          </p:cNvSpPr>
          <p:nvPr/>
        </p:nvSpPr>
        <p:spPr>
          <a:xfrm>
            <a:off x="9119079" y="2306307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Client1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7DC0FD-D322-C8CB-E5DA-5E0E4BAB161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9079" y="3003091"/>
            <a:ext cx="1379778" cy="137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ubtitle 1">
            <a:extLst>
              <a:ext uri="{FF2B5EF4-FFF2-40B4-BE49-F238E27FC236}">
                <a16:creationId xmlns:a16="http://schemas.microsoft.com/office/drawing/2014/main" id="{64F98D18-8D8B-A628-0FD7-1B6483FD4DEA}"/>
              </a:ext>
            </a:extLst>
          </p:cNvPr>
          <p:cNvSpPr txBox="1">
            <a:spLocks/>
          </p:cNvSpPr>
          <p:nvPr/>
        </p:nvSpPr>
        <p:spPr>
          <a:xfrm>
            <a:off x="9119079" y="3953512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Client2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53FE91-53A4-1D37-37B2-5CECB35A725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9079" y="4650296"/>
            <a:ext cx="1379778" cy="137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ubtitle 1">
            <a:extLst>
              <a:ext uri="{FF2B5EF4-FFF2-40B4-BE49-F238E27FC236}">
                <a16:creationId xmlns:a16="http://schemas.microsoft.com/office/drawing/2014/main" id="{68D82F1F-A8F4-1245-48DB-6DE001C6E432}"/>
              </a:ext>
            </a:extLst>
          </p:cNvPr>
          <p:cNvSpPr txBox="1">
            <a:spLocks/>
          </p:cNvSpPr>
          <p:nvPr/>
        </p:nvSpPr>
        <p:spPr>
          <a:xfrm>
            <a:off x="9119079" y="5600717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Client3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40C2BA-DF9E-C958-A9C3-85DB309F48F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0534347" y="1687689"/>
            <a:ext cx="1216799" cy="12167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26DEF5E-3168-9667-B5C8-8F11860885B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0534347" y="3286194"/>
            <a:ext cx="1216799" cy="12167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014919-91C7-30AE-875F-6AFA60C12BC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0534346" y="4812226"/>
            <a:ext cx="1216799" cy="1216799"/>
          </a:xfrm>
          <a:prstGeom prst="rect">
            <a:avLst/>
          </a:prstGeom>
        </p:spPr>
      </p:pic>
      <p:sp>
        <p:nvSpPr>
          <p:cNvPr id="22" name="Subtitle 1">
            <a:extLst>
              <a:ext uri="{FF2B5EF4-FFF2-40B4-BE49-F238E27FC236}">
                <a16:creationId xmlns:a16="http://schemas.microsoft.com/office/drawing/2014/main" id="{148695FD-1651-B9BE-2672-3EE257453115}"/>
              </a:ext>
            </a:extLst>
          </p:cNvPr>
          <p:cNvSpPr txBox="1">
            <a:spLocks/>
          </p:cNvSpPr>
          <p:nvPr/>
        </p:nvSpPr>
        <p:spPr>
          <a:xfrm>
            <a:off x="10436751" y="1018236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Local data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20B880-A802-DCBD-7E86-A6B31E728B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53692" y="2935776"/>
            <a:ext cx="1769406" cy="1769406"/>
          </a:xfrm>
          <a:prstGeom prst="rect">
            <a:avLst/>
          </a:prstGeom>
        </p:spPr>
      </p:pic>
      <p:sp>
        <p:nvSpPr>
          <p:cNvPr id="25" name="Subtitle 1">
            <a:extLst>
              <a:ext uri="{FF2B5EF4-FFF2-40B4-BE49-F238E27FC236}">
                <a16:creationId xmlns:a16="http://schemas.microsoft.com/office/drawing/2014/main" id="{BB4C884A-029D-BB13-1FF4-0635B8A65CB2}"/>
              </a:ext>
            </a:extLst>
          </p:cNvPr>
          <p:cNvSpPr txBox="1">
            <a:spLocks/>
          </p:cNvSpPr>
          <p:nvPr/>
        </p:nvSpPr>
        <p:spPr>
          <a:xfrm>
            <a:off x="2953692" y="5149594"/>
            <a:ext cx="1768686" cy="858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Global Model</a:t>
            </a:r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748DCD-0D27-C95A-3B26-961F644F3F3B}"/>
              </a:ext>
            </a:extLst>
          </p:cNvPr>
          <p:cNvCxnSpPr>
            <a:cxnSpLocks/>
            <a:stCxn id="24" idx="3"/>
            <a:endCxn id="8" idx="1"/>
          </p:cNvCxnSpPr>
          <p:nvPr/>
        </p:nvCxnSpPr>
        <p:spPr>
          <a:xfrm flipV="1">
            <a:off x="4723098" y="2045775"/>
            <a:ext cx="4395981" cy="177470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5952A6E-3F4C-F902-41C9-F524E116EA8A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>
          <a:xfrm>
            <a:off x="4723098" y="3820479"/>
            <a:ext cx="4395981" cy="1519706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C8524F7-2D17-0A97-C246-9BCFA61C251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723098" y="3820479"/>
            <a:ext cx="4395981" cy="1186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7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2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/>
      <p:bldP spid="14" grpId="0"/>
      <p:bldP spid="16" grpId="0"/>
      <p:bldP spid="2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0D693-8D30-51FA-AF79-480611171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DA4A-F613-4A50-E091-0D0777440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53" y="316451"/>
            <a:ext cx="8363414" cy="1659448"/>
          </a:xfrm>
        </p:spPr>
        <p:txBody>
          <a:bodyPr>
            <a:normAutofit/>
          </a:bodyPr>
          <a:lstStyle/>
          <a:p>
            <a:r>
              <a:rPr lang="en-US" sz="5400" b="1" dirty="0"/>
              <a:t>Federated 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67CA01F0-2EAC-1B71-31A9-251EA5CAB1FC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A50CA708-ACBE-8C42-906D-8D1FE3CC0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153" y="2634711"/>
            <a:ext cx="2519766" cy="2519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02D074-6A1F-8A5D-1733-A4CC606EC7DE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9079" y="1355886"/>
            <a:ext cx="1379778" cy="137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ubtitle 1">
            <a:extLst>
              <a:ext uri="{FF2B5EF4-FFF2-40B4-BE49-F238E27FC236}">
                <a16:creationId xmlns:a16="http://schemas.microsoft.com/office/drawing/2014/main" id="{B74A612F-C15F-3C37-5AE3-6AE4E78EF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73" y="4954575"/>
            <a:ext cx="1430285" cy="858714"/>
          </a:xfrm>
        </p:spPr>
        <p:txBody>
          <a:bodyPr/>
          <a:lstStyle/>
          <a:p>
            <a:r>
              <a:rPr lang="en-US" sz="3200" dirty="0"/>
              <a:t>Server</a:t>
            </a:r>
            <a:endParaRPr lang="en-US" dirty="0"/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8E535030-0A1F-E588-4DCD-8A4F1E04C45B}"/>
              </a:ext>
            </a:extLst>
          </p:cNvPr>
          <p:cNvSpPr txBox="1">
            <a:spLocks/>
          </p:cNvSpPr>
          <p:nvPr/>
        </p:nvSpPr>
        <p:spPr>
          <a:xfrm>
            <a:off x="9119079" y="2306307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Client1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346547-3657-3408-9784-16A85D1AE23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9079" y="3003091"/>
            <a:ext cx="1379778" cy="137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ubtitle 1">
            <a:extLst>
              <a:ext uri="{FF2B5EF4-FFF2-40B4-BE49-F238E27FC236}">
                <a16:creationId xmlns:a16="http://schemas.microsoft.com/office/drawing/2014/main" id="{DD80D050-51AF-7D6F-FD14-71BCAC814DBC}"/>
              </a:ext>
            </a:extLst>
          </p:cNvPr>
          <p:cNvSpPr txBox="1">
            <a:spLocks/>
          </p:cNvSpPr>
          <p:nvPr/>
        </p:nvSpPr>
        <p:spPr>
          <a:xfrm>
            <a:off x="9119079" y="3953512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Client2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738AB5-9878-BCCF-0FE4-13FF753BF07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9079" y="4650296"/>
            <a:ext cx="1379778" cy="137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ubtitle 1">
            <a:extLst>
              <a:ext uri="{FF2B5EF4-FFF2-40B4-BE49-F238E27FC236}">
                <a16:creationId xmlns:a16="http://schemas.microsoft.com/office/drawing/2014/main" id="{A721998B-8510-4E94-D46E-56B256B464E2}"/>
              </a:ext>
            </a:extLst>
          </p:cNvPr>
          <p:cNvSpPr txBox="1">
            <a:spLocks/>
          </p:cNvSpPr>
          <p:nvPr/>
        </p:nvSpPr>
        <p:spPr>
          <a:xfrm>
            <a:off x="9119079" y="5600717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Client3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984723-DB37-6405-A1FE-3A043DF0C22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0534347" y="1687689"/>
            <a:ext cx="1216799" cy="12167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EC3F7D-CA4E-881D-FEE6-F978774787E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0534347" y="3286194"/>
            <a:ext cx="1216799" cy="12167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2691CDA-45FC-3C00-15EE-FBBCA5D0A5B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0534346" y="4812226"/>
            <a:ext cx="1216799" cy="1216799"/>
          </a:xfrm>
          <a:prstGeom prst="rect">
            <a:avLst/>
          </a:prstGeom>
        </p:spPr>
      </p:pic>
      <p:sp>
        <p:nvSpPr>
          <p:cNvPr id="22" name="Subtitle 1">
            <a:extLst>
              <a:ext uri="{FF2B5EF4-FFF2-40B4-BE49-F238E27FC236}">
                <a16:creationId xmlns:a16="http://schemas.microsoft.com/office/drawing/2014/main" id="{C41FBFBE-58A3-9C20-9CD7-E0219379ED03}"/>
              </a:ext>
            </a:extLst>
          </p:cNvPr>
          <p:cNvSpPr txBox="1">
            <a:spLocks/>
          </p:cNvSpPr>
          <p:nvPr/>
        </p:nvSpPr>
        <p:spPr>
          <a:xfrm>
            <a:off x="10436751" y="1018236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Local data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7A8115-218B-D3BE-4389-B33224F364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9389" y="1516788"/>
            <a:ext cx="1218876" cy="12188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05101A-A90D-34C3-0085-F7DBC7FE71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9389" y="3286194"/>
            <a:ext cx="1218876" cy="1218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73274E-1B20-F6D0-D944-F47882FA20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9389" y="4952941"/>
            <a:ext cx="1218876" cy="1218876"/>
          </a:xfrm>
          <a:prstGeom prst="rect">
            <a:avLst/>
          </a:prstGeom>
        </p:spPr>
      </p:pic>
      <p:sp>
        <p:nvSpPr>
          <p:cNvPr id="6" name="Subtitle 1">
            <a:extLst>
              <a:ext uri="{FF2B5EF4-FFF2-40B4-BE49-F238E27FC236}">
                <a16:creationId xmlns:a16="http://schemas.microsoft.com/office/drawing/2014/main" id="{28B808E3-9D20-6930-2AAE-EA16054860AE}"/>
              </a:ext>
            </a:extLst>
          </p:cNvPr>
          <p:cNvSpPr txBox="1">
            <a:spLocks/>
          </p:cNvSpPr>
          <p:nvPr/>
        </p:nvSpPr>
        <p:spPr>
          <a:xfrm>
            <a:off x="6769904" y="1516788"/>
            <a:ext cx="1094361" cy="113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W</a:t>
            </a:r>
            <a:r>
              <a:rPr lang="en-US" sz="4400" b="1" baseline="-25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1</a:t>
            </a:r>
            <a:endParaRPr lang="en-US" sz="18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BA1F834B-7085-BDF1-F19F-A658982D3A9D}"/>
              </a:ext>
            </a:extLst>
          </p:cNvPr>
          <p:cNvSpPr txBox="1">
            <a:spLocks/>
          </p:cNvSpPr>
          <p:nvPr/>
        </p:nvSpPr>
        <p:spPr>
          <a:xfrm>
            <a:off x="6769902" y="3329443"/>
            <a:ext cx="1094361" cy="113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W</a:t>
            </a:r>
            <a:r>
              <a:rPr lang="en-US" sz="4400" b="1" baseline="-25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2</a:t>
            </a:r>
            <a:endParaRPr lang="en-US" sz="18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17" name="Subtitle 1">
            <a:extLst>
              <a:ext uri="{FF2B5EF4-FFF2-40B4-BE49-F238E27FC236}">
                <a16:creationId xmlns:a16="http://schemas.microsoft.com/office/drawing/2014/main" id="{8DCC4816-2B36-D2C2-1652-D2C85A40B98B}"/>
              </a:ext>
            </a:extLst>
          </p:cNvPr>
          <p:cNvSpPr txBox="1">
            <a:spLocks/>
          </p:cNvSpPr>
          <p:nvPr/>
        </p:nvSpPr>
        <p:spPr>
          <a:xfrm>
            <a:off x="6769903" y="4938247"/>
            <a:ext cx="1094361" cy="113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W</a:t>
            </a:r>
            <a:r>
              <a:rPr lang="en-US" sz="4400" b="1" baseline="-25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3</a:t>
            </a:r>
            <a:endParaRPr lang="en-US" sz="18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A7C9419-78B3-CA32-B065-D698EB7A5E9B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 flipV="1">
            <a:off x="2695920" y="2081938"/>
            <a:ext cx="4073985" cy="1812656"/>
          </a:xfrm>
          <a:prstGeom prst="bent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3EDD567-C634-BD3C-9B65-20C9724BCDC2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>
            <a:off x="2695918" y="3894591"/>
            <a:ext cx="4073984" cy="2"/>
          </a:xfrm>
          <a:prstGeom prst="bent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BCDB1CF-7723-25EF-5750-37CD1D9E06B4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>
            <a:off x="2695919" y="3894595"/>
            <a:ext cx="4073984" cy="1608803"/>
          </a:xfrm>
          <a:prstGeom prst="bent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98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B3D49-F7B1-0286-33A0-3841F89EB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09BD-64D7-CF1E-45E3-BC286A4B7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53" y="316451"/>
            <a:ext cx="8363414" cy="1659448"/>
          </a:xfrm>
        </p:spPr>
        <p:txBody>
          <a:bodyPr>
            <a:normAutofit/>
          </a:bodyPr>
          <a:lstStyle/>
          <a:p>
            <a:r>
              <a:rPr lang="en-US" sz="5400" b="1" dirty="0"/>
              <a:t>Federated 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2EC8C53A-30A8-5561-6BE0-54A3401F3CCA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Graphic 4">
            <a:extLst>
              <a:ext uri="{FF2B5EF4-FFF2-40B4-BE49-F238E27FC236}">
                <a16:creationId xmlns:a16="http://schemas.microsoft.com/office/drawing/2014/main" id="{A6314C11-7E7E-BC55-57C5-FA60B5DEAD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153" y="2634711"/>
            <a:ext cx="2519766" cy="2519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E10F0E-58C5-5FD6-B915-C958606153E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9079" y="1355886"/>
            <a:ext cx="1379778" cy="137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Subtitle 1">
            <a:extLst>
              <a:ext uri="{FF2B5EF4-FFF2-40B4-BE49-F238E27FC236}">
                <a16:creationId xmlns:a16="http://schemas.microsoft.com/office/drawing/2014/main" id="{E93B3400-645B-9FB7-26A1-7642B2B8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73" y="4954575"/>
            <a:ext cx="1430285" cy="858714"/>
          </a:xfrm>
        </p:spPr>
        <p:txBody>
          <a:bodyPr/>
          <a:lstStyle/>
          <a:p>
            <a:r>
              <a:rPr lang="en-US" sz="3200" dirty="0"/>
              <a:t>Server</a:t>
            </a:r>
            <a:endParaRPr lang="en-US" dirty="0"/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2C90AFE5-0288-170B-3020-D4B6D45F1669}"/>
              </a:ext>
            </a:extLst>
          </p:cNvPr>
          <p:cNvSpPr txBox="1">
            <a:spLocks/>
          </p:cNvSpPr>
          <p:nvPr/>
        </p:nvSpPr>
        <p:spPr>
          <a:xfrm>
            <a:off x="9119079" y="2306307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Client1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AA65A8-F826-35FF-467A-76D18191951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9079" y="3003091"/>
            <a:ext cx="1379778" cy="137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ubtitle 1">
            <a:extLst>
              <a:ext uri="{FF2B5EF4-FFF2-40B4-BE49-F238E27FC236}">
                <a16:creationId xmlns:a16="http://schemas.microsoft.com/office/drawing/2014/main" id="{9220E0AE-785C-71F8-EDA5-CAC87001FF3D}"/>
              </a:ext>
            </a:extLst>
          </p:cNvPr>
          <p:cNvSpPr txBox="1">
            <a:spLocks/>
          </p:cNvSpPr>
          <p:nvPr/>
        </p:nvSpPr>
        <p:spPr>
          <a:xfrm>
            <a:off x="9119079" y="3953512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Client2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8CC8AF-BE8D-27ED-5996-9124BBEE83F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19079" y="4650296"/>
            <a:ext cx="1379778" cy="137977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ubtitle 1">
            <a:extLst>
              <a:ext uri="{FF2B5EF4-FFF2-40B4-BE49-F238E27FC236}">
                <a16:creationId xmlns:a16="http://schemas.microsoft.com/office/drawing/2014/main" id="{B341AFE3-F983-522A-37D7-FBC4BA542E6A}"/>
              </a:ext>
            </a:extLst>
          </p:cNvPr>
          <p:cNvSpPr txBox="1">
            <a:spLocks/>
          </p:cNvSpPr>
          <p:nvPr/>
        </p:nvSpPr>
        <p:spPr>
          <a:xfrm>
            <a:off x="9119079" y="5600717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Client3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632039-D031-EBA6-99A9-85168F9AF20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0534347" y="1687689"/>
            <a:ext cx="1216799" cy="12167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437958-CDC2-717E-ECBB-E5A53F4D15E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0534347" y="3286194"/>
            <a:ext cx="1216799" cy="12167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EE9AE0-839B-0B3D-AA56-A2495BCF047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0534346" y="4812226"/>
            <a:ext cx="1216799" cy="1216799"/>
          </a:xfrm>
          <a:prstGeom prst="rect">
            <a:avLst/>
          </a:prstGeom>
        </p:spPr>
      </p:pic>
      <p:sp>
        <p:nvSpPr>
          <p:cNvPr id="22" name="Subtitle 1">
            <a:extLst>
              <a:ext uri="{FF2B5EF4-FFF2-40B4-BE49-F238E27FC236}">
                <a16:creationId xmlns:a16="http://schemas.microsoft.com/office/drawing/2014/main" id="{CB90F3A0-AA27-9B8A-D4A9-1B95C4EBBF73}"/>
              </a:ext>
            </a:extLst>
          </p:cNvPr>
          <p:cNvSpPr txBox="1">
            <a:spLocks/>
          </p:cNvSpPr>
          <p:nvPr/>
        </p:nvSpPr>
        <p:spPr>
          <a:xfrm>
            <a:off x="10436751" y="1018236"/>
            <a:ext cx="1579096" cy="85871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Local data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AD19009-14B0-46AE-AD0C-E933912BAB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9389" y="1516788"/>
            <a:ext cx="1218876" cy="12188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E05373-E1EB-DCCC-8211-A58D15E62A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9389" y="3286194"/>
            <a:ext cx="1218876" cy="1218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395D2B-9311-518C-FECB-9880E75CDA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9389" y="4952941"/>
            <a:ext cx="1218876" cy="1218876"/>
          </a:xfrm>
          <a:prstGeom prst="rect">
            <a:avLst/>
          </a:prstGeom>
        </p:spPr>
      </p:pic>
      <p:sp>
        <p:nvSpPr>
          <p:cNvPr id="6" name="Subtitle 1">
            <a:extLst>
              <a:ext uri="{FF2B5EF4-FFF2-40B4-BE49-F238E27FC236}">
                <a16:creationId xmlns:a16="http://schemas.microsoft.com/office/drawing/2014/main" id="{746057F1-07D3-C459-4C0E-D1D98643D0B2}"/>
              </a:ext>
            </a:extLst>
          </p:cNvPr>
          <p:cNvSpPr txBox="1">
            <a:spLocks/>
          </p:cNvSpPr>
          <p:nvPr/>
        </p:nvSpPr>
        <p:spPr>
          <a:xfrm>
            <a:off x="2731409" y="3388362"/>
            <a:ext cx="4947166" cy="113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+mn-lt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W = F(W</a:t>
            </a:r>
            <a:r>
              <a:rPr lang="en-US" sz="4400" b="1" baseline="-25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1</a:t>
            </a:r>
            <a:r>
              <a:rPr lang="en-US" sz="4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W</a:t>
            </a:r>
            <a:r>
              <a:rPr lang="en-US" sz="4400" b="1" baseline="-25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2</a:t>
            </a:r>
            <a:r>
              <a:rPr lang="en-US" sz="4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, W</a:t>
            </a:r>
            <a:r>
              <a:rPr lang="en-US" sz="4400" b="1" baseline="-25000" dirty="0">
                <a:latin typeface="Mongolian Baiti" panose="03000500000000000000" pitchFamily="66" charset="0"/>
                <a:cs typeface="Mongolian Baiti" panose="03000500000000000000" pitchFamily="66" charset="0"/>
              </a:rPr>
              <a:t>3</a:t>
            </a:r>
            <a:r>
              <a:rPr lang="en-US" sz="4400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)</a:t>
            </a:r>
            <a:endParaRPr lang="en-US" sz="1800" b="1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22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2A721-B83D-E977-2E60-A63CBC890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FEDB-6168-B16F-3C28-3E4FCB979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53" y="316451"/>
            <a:ext cx="8363414" cy="1659448"/>
          </a:xfrm>
        </p:spPr>
        <p:txBody>
          <a:bodyPr>
            <a:normAutofit/>
          </a:bodyPr>
          <a:lstStyle/>
          <a:p>
            <a:r>
              <a:rPr lang="en-US" sz="5400" b="1" dirty="0"/>
              <a:t>Federated learning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 descr="Drawing point">
                <a:extLst>
                  <a:ext uri="{FF2B5EF4-FFF2-40B4-BE49-F238E27FC236}">
                    <a16:creationId xmlns:a16="http://schemas.microsoft.com/office/drawing/2014/main" id="{46F2BEF7-3241-5554-D9BD-2B2AF7BC96CC}"/>
                  </a:ext>
                </a:extLst>
              </p14:cNvPr>
              <p14:cNvContentPartPr/>
              <p14:nvPr/>
            </p14:nvContentPartPr>
            <p14:xfrm>
              <a:off x="3838395" y="7372005"/>
              <a:ext cx="360" cy="9720"/>
            </p14:xfrm>
          </p:contentPart>
        </mc:Choice>
        <mc:Fallback xmlns="">
          <p:pic>
            <p:nvPicPr>
              <p:cNvPr id="7" name="Ink 6" descr="Drawing point">
                <a:extLst>
                  <a:ext uri="{FF2B5EF4-FFF2-40B4-BE49-F238E27FC236}">
                    <a16:creationId xmlns:a16="http://schemas.microsoft.com/office/drawing/2014/main" id="{9FE62378-625A-40E4-A5E5-226DF2DDE5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9395" y="7363005"/>
                <a:ext cx="18000" cy="2736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AD81995C-F637-2B10-4D79-F01F614B98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621" y="1136455"/>
            <a:ext cx="11642758" cy="559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3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Agency FB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01558_3D PowerPoint (Hubble Telescope model)_wac_SL_V2" id="{8FAF1455-86BD-4393-B5F2-CC2B89B27074}" vid="{31F7FC5D-4E2C-4016-A80E-6C79199FFE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B0A49F-C218-4AC3-AC01-E53A81E65400}">
  <ds:schemaRefs>
    <ds:schemaRef ds:uri="http://purl.org/dc/dcmitype/"/>
    <ds:schemaRef ds:uri="http://schemas.microsoft.com/office/2006/metadata/properties"/>
    <ds:schemaRef ds:uri="71af3243-3dd4-4a8d-8c0d-dd76da1f02a5"/>
    <ds:schemaRef ds:uri="230e9df3-be65-4c73-a93b-d1236ebd677e"/>
    <ds:schemaRef ds:uri="http://purl.org/dc/terms/"/>
    <ds:schemaRef ds:uri="http://www.w3.org/XML/1998/namespace"/>
    <ds:schemaRef ds:uri="http://schemas.microsoft.com/office/2006/documentManagement/types"/>
    <ds:schemaRef ds:uri="http://schemas.microsoft.com/sharepoint/v3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C9A2B631-D4A2-41D7-AF04-82AE81DB98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A43C11-1A92-4339-AF1D-8633DDF2B70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 PowerPoint (Hubble Telescope model)</Template>
  <TotalTime>320</TotalTime>
  <Words>420</Words>
  <Application>Microsoft Office PowerPoint</Application>
  <PresentationFormat>Widescreen</PresentationFormat>
  <Paragraphs>131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Agency FB</vt:lpstr>
      <vt:lpstr>Arial</vt:lpstr>
      <vt:lpstr>Calibri</vt:lpstr>
      <vt:lpstr>Cambria Math</vt:lpstr>
      <vt:lpstr>Mongolian Baiti</vt:lpstr>
      <vt:lpstr>Segoe UI Light</vt:lpstr>
      <vt:lpstr>Custom</vt:lpstr>
      <vt:lpstr>Federative Learning</vt:lpstr>
      <vt:lpstr>Classical Machine learning</vt:lpstr>
      <vt:lpstr>Classical Machine learning</vt:lpstr>
      <vt:lpstr>Classical Machine learning</vt:lpstr>
      <vt:lpstr>Federated learning</vt:lpstr>
      <vt:lpstr>Federated learning</vt:lpstr>
      <vt:lpstr>Federated learning</vt:lpstr>
      <vt:lpstr>Federated learning</vt:lpstr>
      <vt:lpstr>Federated learning</vt:lpstr>
      <vt:lpstr>Federated learning</vt:lpstr>
      <vt:lpstr>Homomorphic encryption</vt:lpstr>
      <vt:lpstr>Federated learning</vt:lpstr>
      <vt:lpstr>Federated learning</vt:lpstr>
      <vt:lpstr>Federated learning</vt:lpstr>
      <vt:lpstr>example</vt:lpstr>
      <vt:lpstr>Federated learning based on naive bayes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Plus</dc:creator>
  <cp:lastModifiedBy>Plus</cp:lastModifiedBy>
  <cp:revision>6</cp:revision>
  <dcterms:created xsi:type="dcterms:W3CDTF">2025-05-30T17:23:28Z</dcterms:created>
  <dcterms:modified xsi:type="dcterms:W3CDTF">2025-05-31T21:54:17Z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