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
      <p:font typeface="Spectral"/>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Spectral-bold.fntdata"/><Relationship Id="rId14" Type="http://schemas.openxmlformats.org/officeDocument/2006/relationships/slide" Target="slides/slide9.xml"/><Relationship Id="rId36" Type="http://schemas.openxmlformats.org/officeDocument/2006/relationships/font" Target="fonts/Spectral-regular.fntdata"/><Relationship Id="rId17" Type="http://schemas.openxmlformats.org/officeDocument/2006/relationships/slide" Target="slides/slide12.xml"/><Relationship Id="rId39" Type="http://schemas.openxmlformats.org/officeDocument/2006/relationships/font" Target="fonts/Spectral-boldItalic.fntdata"/><Relationship Id="rId16" Type="http://schemas.openxmlformats.org/officeDocument/2006/relationships/slide" Target="slides/slide11.xml"/><Relationship Id="rId38" Type="http://schemas.openxmlformats.org/officeDocument/2006/relationships/font" Target="fonts/Spectral-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e4a8662b7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e4a8662b7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4a8662b7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e4a8662b7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e4a8662b7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4a8662b7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4a8662b7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4a8662b7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e4a8662b7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e4a8662b7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e4a8662b7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e4a8662b7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4a8662b7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e4a8662b7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e4a8662b7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e4a8662b7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e4a8662b7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e4a8662b7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e4a8662b7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e4a8662b7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e4a407fae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4a407fae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e4a8662b7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e4a8662b7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e4a8662b7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e4a8662b7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e4a8662b7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e4a8662b7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4a407fae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4a407fae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4a407fae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4a407fae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4a407fae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e4a407fae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4a407fae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e4a407fae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4a407fae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4a407fae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e4a407fae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e4a407fae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e4a8662b7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e4a8662b7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32350" y="24629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LLVM Frontends</a:t>
            </a:r>
            <a:endParaRPr/>
          </a:p>
        </p:txBody>
      </p:sp>
      <p:sp>
        <p:nvSpPr>
          <p:cNvPr id="135" name="Google Shape;135;p13"/>
          <p:cNvSpPr txBox="1"/>
          <p:nvPr>
            <p:ph idx="1" type="subTitle"/>
          </p:nvPr>
        </p:nvSpPr>
        <p:spPr>
          <a:xfrm>
            <a:off x="3232350" y="3175675"/>
            <a:ext cx="5968200" cy="14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Introduction to the various frontend languages and their integration with LLVM</a:t>
            </a:r>
            <a:endParaRPr/>
          </a:p>
        </p:txBody>
      </p:sp>
      <p:pic>
        <p:nvPicPr>
          <p:cNvPr id="136" name="Google Shape;136;p13"/>
          <p:cNvPicPr preferRelativeResize="0"/>
          <p:nvPr/>
        </p:nvPicPr>
        <p:blipFill>
          <a:blip r:embed="rId3">
            <a:alphaModFix/>
          </a:blip>
          <a:stretch>
            <a:fillRect/>
          </a:stretch>
        </p:blipFill>
        <p:spPr>
          <a:xfrm>
            <a:off x="0" y="1911150"/>
            <a:ext cx="3232351" cy="32323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5" name="Google Shape;195;p22"/>
          <p:cNvSpPr txBox="1"/>
          <p:nvPr>
            <p:ph idx="1" type="body"/>
          </p:nvPr>
        </p:nvSpPr>
        <p:spPr>
          <a:xfrm>
            <a:off x="1297500" y="1307850"/>
            <a:ext cx="7038900" cy="3279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GB" sz="1604">
                <a:latin typeface="Spectral"/>
                <a:ea typeface="Spectral"/>
                <a:cs typeface="Spectral"/>
                <a:sym typeface="Spectral"/>
              </a:rPr>
              <a:t>#include &lt;iostream&gt;</a:t>
            </a:r>
            <a:endParaRPr sz="1604">
              <a:latin typeface="Spectral"/>
              <a:ea typeface="Spectral"/>
              <a:cs typeface="Spectral"/>
              <a:sym typeface="Spectral"/>
            </a:endParaRPr>
          </a:p>
          <a:p>
            <a:pPr indent="0" lvl="0" marL="0" rtl="0" algn="l">
              <a:lnSpc>
                <a:spcPct val="95000"/>
              </a:lnSpc>
              <a:spcBef>
                <a:spcPts val="1200"/>
              </a:spcBef>
              <a:spcAft>
                <a:spcPts val="0"/>
              </a:spcAft>
              <a:buSzPts val="935"/>
              <a:buNone/>
            </a:pPr>
            <a:r>
              <a:rPr lang="en-GB" sz="1604">
                <a:latin typeface="Spectral"/>
                <a:ea typeface="Spectral"/>
                <a:cs typeface="Spectral"/>
                <a:sym typeface="Spectral"/>
              </a:rPr>
              <a:t>#include &lt;llvm/IR/LLVMContext.h&gt;</a:t>
            </a:r>
            <a:endParaRPr sz="1604">
              <a:latin typeface="Spectral"/>
              <a:ea typeface="Spectral"/>
              <a:cs typeface="Spectral"/>
              <a:sym typeface="Spectral"/>
            </a:endParaRPr>
          </a:p>
          <a:p>
            <a:pPr indent="0" lvl="0" marL="0" rtl="0" algn="l">
              <a:lnSpc>
                <a:spcPct val="95000"/>
              </a:lnSpc>
              <a:spcBef>
                <a:spcPts val="1200"/>
              </a:spcBef>
              <a:spcAft>
                <a:spcPts val="0"/>
              </a:spcAft>
              <a:buSzPts val="935"/>
              <a:buNone/>
            </a:pPr>
            <a:r>
              <a:rPr lang="en-GB" sz="1604">
                <a:latin typeface="Spectral"/>
                <a:ea typeface="Spectral"/>
                <a:cs typeface="Spectral"/>
                <a:sym typeface="Spectral"/>
              </a:rPr>
              <a:t>#include &lt;llvm/IR/Module.h&gt;</a:t>
            </a:r>
            <a:endParaRPr sz="1604">
              <a:latin typeface="Spectral"/>
              <a:ea typeface="Spectral"/>
              <a:cs typeface="Spectral"/>
              <a:sym typeface="Spectral"/>
            </a:endParaRPr>
          </a:p>
          <a:p>
            <a:pPr indent="0" lvl="0" marL="0" rtl="0" algn="l">
              <a:lnSpc>
                <a:spcPct val="95000"/>
              </a:lnSpc>
              <a:spcBef>
                <a:spcPts val="1200"/>
              </a:spcBef>
              <a:spcAft>
                <a:spcPts val="0"/>
              </a:spcAft>
              <a:buSzPts val="935"/>
              <a:buNone/>
            </a:pPr>
            <a:r>
              <a:rPr lang="en-GB" sz="1604">
                <a:latin typeface="Spectral"/>
                <a:ea typeface="Spectral"/>
                <a:cs typeface="Spectral"/>
                <a:sym typeface="Spectral"/>
              </a:rPr>
              <a:t>#include &lt;llvm/IR/IRBuilder.h&gt;</a:t>
            </a:r>
            <a:endParaRPr sz="1604">
              <a:latin typeface="Spectral"/>
              <a:ea typeface="Spectral"/>
              <a:cs typeface="Spectral"/>
              <a:sym typeface="Spectral"/>
            </a:endParaRPr>
          </a:p>
          <a:p>
            <a:pPr indent="0" lvl="0" marL="0" rtl="0" algn="l">
              <a:lnSpc>
                <a:spcPct val="95000"/>
              </a:lnSpc>
              <a:spcBef>
                <a:spcPts val="1200"/>
              </a:spcBef>
              <a:spcAft>
                <a:spcPts val="0"/>
              </a:spcAft>
              <a:buSzPts val="935"/>
              <a:buNone/>
            </a:pPr>
            <a:r>
              <a:rPr lang="en-GB" sz="1604">
                <a:latin typeface="Spectral"/>
                <a:ea typeface="Spectral"/>
                <a:cs typeface="Spectral"/>
                <a:sym typeface="Spectral"/>
              </a:rPr>
              <a:t>#include &lt;llvm/IR/Constants.h&gt;</a:t>
            </a:r>
            <a:endParaRPr sz="1604">
              <a:latin typeface="Spectral"/>
              <a:ea typeface="Spectral"/>
              <a:cs typeface="Spectral"/>
              <a:sym typeface="Spectral"/>
            </a:endParaRPr>
          </a:p>
          <a:p>
            <a:pPr indent="0" lvl="0" marL="0" rtl="0" algn="l">
              <a:lnSpc>
                <a:spcPct val="95000"/>
              </a:lnSpc>
              <a:spcBef>
                <a:spcPts val="1200"/>
              </a:spcBef>
              <a:spcAft>
                <a:spcPts val="0"/>
              </a:spcAft>
              <a:buSzPts val="935"/>
              <a:buNone/>
            </a:pPr>
            <a:r>
              <a:rPr lang="en-GB" sz="1604">
                <a:latin typeface="Spectral"/>
                <a:ea typeface="Spectral"/>
                <a:cs typeface="Spectral"/>
                <a:sym typeface="Spectral"/>
              </a:rPr>
              <a:t>#include &lt;llvm/ExecutionEngine/ExecutionEngine.h&gt;</a:t>
            </a:r>
            <a:endParaRPr sz="1604">
              <a:latin typeface="Spectral"/>
              <a:ea typeface="Spectral"/>
              <a:cs typeface="Spectral"/>
              <a:sym typeface="Spectral"/>
            </a:endParaRPr>
          </a:p>
          <a:p>
            <a:pPr indent="0" lvl="0" marL="0" rtl="0" algn="l">
              <a:lnSpc>
                <a:spcPct val="95000"/>
              </a:lnSpc>
              <a:spcBef>
                <a:spcPts val="1200"/>
              </a:spcBef>
              <a:spcAft>
                <a:spcPts val="0"/>
              </a:spcAft>
              <a:buSzPts val="935"/>
              <a:buNone/>
            </a:pPr>
            <a:r>
              <a:rPr lang="en-GB" sz="1604">
                <a:latin typeface="Spectral"/>
                <a:ea typeface="Spectral"/>
                <a:cs typeface="Spectral"/>
                <a:sym typeface="Spectral"/>
              </a:rPr>
              <a:t>#include &lt;llvm/ExecutionEngine/GenericValue.h&gt;</a:t>
            </a:r>
            <a:endParaRPr sz="1604">
              <a:latin typeface="Spectral"/>
              <a:ea typeface="Spectral"/>
              <a:cs typeface="Spectral"/>
              <a:sym typeface="Spectral"/>
            </a:endParaRPr>
          </a:p>
          <a:p>
            <a:pPr indent="0" lvl="0" marL="0" rtl="0" algn="l">
              <a:lnSpc>
                <a:spcPct val="95000"/>
              </a:lnSpc>
              <a:spcBef>
                <a:spcPts val="1200"/>
              </a:spcBef>
              <a:spcAft>
                <a:spcPts val="0"/>
              </a:spcAft>
              <a:buSzPts val="935"/>
              <a:buNone/>
            </a:pPr>
            <a:r>
              <a:rPr lang="en-GB" sz="1604">
                <a:latin typeface="Spectral"/>
                <a:ea typeface="Spectral"/>
                <a:cs typeface="Spectral"/>
                <a:sym typeface="Spectral"/>
              </a:rPr>
              <a:t>#include &lt;llvm/Support/TargetSelect.h&gt;</a:t>
            </a:r>
            <a:endParaRPr sz="1604">
              <a:latin typeface="Spectral"/>
              <a:ea typeface="Spectral"/>
              <a:cs typeface="Spectral"/>
              <a:sym typeface="Spectral"/>
            </a:endParaRPr>
          </a:p>
          <a:p>
            <a:pPr indent="0" lvl="0" marL="0" rtl="0" algn="l">
              <a:lnSpc>
                <a:spcPct val="95000"/>
              </a:lnSpc>
              <a:spcBef>
                <a:spcPts val="1200"/>
              </a:spcBef>
              <a:spcAft>
                <a:spcPts val="1200"/>
              </a:spcAft>
              <a:buSzPts val="935"/>
              <a:buNone/>
            </a:pPr>
            <a:r>
              <a:t/>
            </a:r>
            <a:endParaRPr sz="1604">
              <a:latin typeface="Spectral"/>
              <a:ea typeface="Spectral"/>
              <a:cs typeface="Spectral"/>
              <a:sym typeface="Spectr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latin typeface="Spectral"/>
                <a:ea typeface="Spectral"/>
                <a:cs typeface="Spectral"/>
                <a:sym typeface="Spectral"/>
              </a:rPr>
              <a:t>// Initialize LLVM components</a:t>
            </a:r>
            <a:endParaRPr sz="1600">
              <a:latin typeface="Spectral"/>
              <a:ea typeface="Spectral"/>
              <a:cs typeface="Spectral"/>
              <a:sym typeface="Spectral"/>
            </a:endParaRPr>
          </a:p>
          <a:p>
            <a:pPr indent="0" lvl="0" marL="0" rtl="0" algn="l">
              <a:spcBef>
                <a:spcPts val="1200"/>
              </a:spcBef>
              <a:spcAft>
                <a:spcPts val="0"/>
              </a:spcAft>
              <a:buNone/>
            </a:pPr>
            <a:r>
              <a:rPr lang="en-GB" sz="1600">
                <a:latin typeface="Spectral"/>
                <a:ea typeface="Spectral"/>
                <a:cs typeface="Spectral"/>
                <a:sym typeface="Spectral"/>
              </a:rPr>
              <a:t>    llvm::InitializeNativeTarget();</a:t>
            </a:r>
            <a:endParaRPr sz="1600">
              <a:latin typeface="Spectral"/>
              <a:ea typeface="Spectral"/>
              <a:cs typeface="Spectral"/>
              <a:sym typeface="Spectral"/>
            </a:endParaRPr>
          </a:p>
          <a:p>
            <a:pPr indent="0" lvl="0" marL="0" rtl="0" algn="l">
              <a:spcBef>
                <a:spcPts val="1200"/>
              </a:spcBef>
              <a:spcAft>
                <a:spcPts val="0"/>
              </a:spcAft>
              <a:buNone/>
            </a:pPr>
            <a:r>
              <a:rPr lang="en-GB" sz="1600">
                <a:latin typeface="Spectral"/>
                <a:ea typeface="Spectral"/>
                <a:cs typeface="Spectral"/>
                <a:sym typeface="Spectral"/>
              </a:rPr>
              <a:t>    llvm::InitializeNativeTargetAsmPrinter();</a:t>
            </a:r>
            <a:endParaRPr sz="1600">
              <a:latin typeface="Spectral"/>
              <a:ea typeface="Spectral"/>
              <a:cs typeface="Spectral"/>
              <a:sym typeface="Spectral"/>
            </a:endParaRPr>
          </a:p>
          <a:p>
            <a:pPr indent="0" lvl="0" marL="0" rtl="0" algn="l">
              <a:spcBef>
                <a:spcPts val="1200"/>
              </a:spcBef>
              <a:spcAft>
                <a:spcPts val="1200"/>
              </a:spcAft>
              <a:buNone/>
            </a:pPr>
            <a:r>
              <a:t/>
            </a:r>
            <a:endParaRPr sz="1600">
              <a:latin typeface="Spectral"/>
              <a:ea typeface="Spectral"/>
              <a:cs typeface="Spectral"/>
              <a:sym typeface="Spectr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latin typeface="Spectral"/>
                <a:ea typeface="Spectral"/>
                <a:cs typeface="Spectral"/>
                <a:sym typeface="Spectral"/>
              </a:rPr>
              <a:t>// Create LLVM context, module, and builder</a:t>
            </a:r>
            <a:endParaRPr sz="1600">
              <a:latin typeface="Spectral"/>
              <a:ea typeface="Spectral"/>
              <a:cs typeface="Spectral"/>
              <a:sym typeface="Spectral"/>
            </a:endParaRPr>
          </a:p>
          <a:p>
            <a:pPr indent="0" lvl="0" marL="0" rtl="0" algn="l">
              <a:spcBef>
                <a:spcPts val="1200"/>
              </a:spcBef>
              <a:spcAft>
                <a:spcPts val="0"/>
              </a:spcAft>
              <a:buNone/>
            </a:pPr>
            <a:r>
              <a:rPr lang="en-GB" sz="1600">
                <a:latin typeface="Spectral"/>
                <a:ea typeface="Spectral"/>
                <a:cs typeface="Spectral"/>
                <a:sym typeface="Spectral"/>
              </a:rPr>
              <a:t>    llvm::LLVMContext llvmContext;</a:t>
            </a:r>
            <a:endParaRPr sz="1600">
              <a:latin typeface="Spectral"/>
              <a:ea typeface="Spectral"/>
              <a:cs typeface="Spectral"/>
              <a:sym typeface="Spectral"/>
            </a:endParaRPr>
          </a:p>
          <a:p>
            <a:pPr indent="0" lvl="0" marL="0" rtl="0" algn="l">
              <a:spcBef>
                <a:spcPts val="1200"/>
              </a:spcBef>
              <a:spcAft>
                <a:spcPts val="0"/>
              </a:spcAft>
              <a:buNone/>
            </a:pPr>
            <a:r>
              <a:rPr lang="en-GB" sz="1600">
                <a:latin typeface="Spectral"/>
                <a:ea typeface="Spectral"/>
                <a:cs typeface="Spectral"/>
                <a:sym typeface="Spectral"/>
              </a:rPr>
              <a:t>    llvm::Module llvmModule("MyModule", llvmContext);</a:t>
            </a:r>
            <a:endParaRPr sz="1600">
              <a:latin typeface="Spectral"/>
              <a:ea typeface="Spectral"/>
              <a:cs typeface="Spectral"/>
              <a:sym typeface="Spectral"/>
            </a:endParaRPr>
          </a:p>
          <a:p>
            <a:pPr indent="0" lvl="0" marL="0" rtl="0" algn="l">
              <a:spcBef>
                <a:spcPts val="1200"/>
              </a:spcBef>
              <a:spcAft>
                <a:spcPts val="0"/>
              </a:spcAft>
              <a:buNone/>
            </a:pPr>
            <a:r>
              <a:rPr lang="en-GB" sz="1600">
                <a:latin typeface="Spectral"/>
                <a:ea typeface="Spectral"/>
                <a:cs typeface="Spectral"/>
                <a:sym typeface="Spectral"/>
              </a:rPr>
              <a:t>    llvm::IRBuilder&lt;&gt; builder(llvmContext);</a:t>
            </a:r>
            <a:endParaRPr sz="1600">
              <a:latin typeface="Spectral"/>
              <a:ea typeface="Spectral"/>
              <a:cs typeface="Spectral"/>
              <a:sym typeface="Spectral"/>
            </a:endParaRPr>
          </a:p>
          <a:p>
            <a:pPr indent="0" lvl="0" marL="0" rtl="0" algn="l">
              <a:spcBef>
                <a:spcPts val="1200"/>
              </a:spcBef>
              <a:spcAft>
                <a:spcPts val="1200"/>
              </a:spcAft>
              <a:buNone/>
            </a:pPr>
            <a:r>
              <a:t/>
            </a:r>
            <a:endParaRPr sz="1600">
              <a:latin typeface="Spectral"/>
              <a:ea typeface="Spectral"/>
              <a:cs typeface="Spectral"/>
              <a:sym typeface="Spectr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3" name="Google Shape;213;p25"/>
          <p:cNvSpPr txBox="1"/>
          <p:nvPr>
            <p:ph idx="1" type="body"/>
          </p:nvPr>
        </p:nvSpPr>
        <p:spPr>
          <a:xfrm>
            <a:off x="176425" y="1567550"/>
            <a:ext cx="8766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latin typeface="Spectral"/>
                <a:ea typeface="Spectral"/>
                <a:cs typeface="Spectral"/>
                <a:sym typeface="Spectral"/>
              </a:rPr>
              <a:t>// Define the function signature</a:t>
            </a:r>
            <a:endParaRPr sz="1600">
              <a:latin typeface="Spectral"/>
              <a:ea typeface="Spectral"/>
              <a:cs typeface="Spectral"/>
              <a:sym typeface="Spectral"/>
            </a:endParaRPr>
          </a:p>
          <a:p>
            <a:pPr indent="0" lvl="0" marL="0" rtl="0" algn="l">
              <a:spcBef>
                <a:spcPts val="1200"/>
              </a:spcBef>
              <a:spcAft>
                <a:spcPts val="0"/>
              </a:spcAft>
              <a:buNone/>
            </a:pPr>
            <a:r>
              <a:rPr lang="en-GB" sz="1600">
                <a:latin typeface="Spectral"/>
                <a:ea typeface="Spectral"/>
                <a:cs typeface="Spectral"/>
                <a:sym typeface="Spectral"/>
              </a:rPr>
              <a:t>    </a:t>
            </a:r>
            <a:r>
              <a:rPr lang="en-GB" sz="1100">
                <a:latin typeface="Spectral"/>
                <a:ea typeface="Spectral"/>
                <a:cs typeface="Spectral"/>
                <a:sym typeface="Spectral"/>
              </a:rPr>
              <a:t>llvm::FunctionType* funcType = llvm::FunctionType::get(builder.getInt32Ty(), {</a:t>
            </a:r>
            <a:r>
              <a:rPr lang="en-GB" sz="1100">
                <a:latin typeface="Spectral"/>
                <a:ea typeface="Spectral"/>
                <a:cs typeface="Spectral"/>
                <a:sym typeface="Spectral"/>
              </a:rPr>
              <a:t> </a:t>
            </a:r>
            <a:r>
              <a:rPr lang="en-GB" sz="1100">
                <a:latin typeface="Spectral"/>
                <a:ea typeface="Spectral"/>
                <a:cs typeface="Spectral"/>
                <a:sym typeface="Spectral"/>
              </a:rPr>
              <a:t>builder.getInt32Ty(), builder.getInt32Ty() }, false);</a:t>
            </a:r>
            <a:endParaRPr sz="1100">
              <a:latin typeface="Spectral"/>
              <a:ea typeface="Spectral"/>
              <a:cs typeface="Spectral"/>
              <a:sym typeface="Spectral"/>
            </a:endParaRPr>
          </a:p>
          <a:p>
            <a:pPr indent="0" lvl="0" marL="0" rtl="0" algn="l">
              <a:spcBef>
                <a:spcPts val="1200"/>
              </a:spcBef>
              <a:spcAft>
                <a:spcPts val="0"/>
              </a:spcAft>
              <a:buNone/>
            </a:pPr>
            <a:r>
              <a:rPr lang="en-GB" sz="1100">
                <a:latin typeface="Spectral"/>
                <a:ea typeface="Spectral"/>
                <a:cs typeface="Spectral"/>
                <a:sym typeface="Spectral"/>
              </a:rPr>
              <a:t>    llvm::Function* sumFunc = llvm::Function::Create(funcType, llvm::Function::ExternalLinkage, "sum", llvmModule);</a:t>
            </a:r>
            <a:endParaRPr sz="1100">
              <a:latin typeface="Spectral"/>
              <a:ea typeface="Spectral"/>
              <a:cs typeface="Spectral"/>
              <a:sym typeface="Spectral"/>
            </a:endParaRPr>
          </a:p>
          <a:p>
            <a:pPr indent="0" lvl="0" marL="0" rtl="0" algn="l">
              <a:spcBef>
                <a:spcPts val="1200"/>
              </a:spcBef>
              <a:spcAft>
                <a:spcPts val="1200"/>
              </a:spcAft>
              <a:buNone/>
            </a:pPr>
            <a:r>
              <a:t/>
            </a:r>
            <a:endParaRPr sz="1600">
              <a:latin typeface="Spectral"/>
              <a:ea typeface="Spectral"/>
              <a:cs typeface="Spectral"/>
              <a:sym typeface="Spectr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9" name="Google Shape;219;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latin typeface="Spectral"/>
                <a:ea typeface="Spectral"/>
                <a:cs typeface="Spectral"/>
                <a:sym typeface="Spectral"/>
              </a:rPr>
              <a:t>// Create the entry basic block</a:t>
            </a:r>
            <a:endParaRPr sz="1600">
              <a:latin typeface="Spectral"/>
              <a:ea typeface="Spectral"/>
              <a:cs typeface="Spectral"/>
              <a:sym typeface="Spectral"/>
            </a:endParaRPr>
          </a:p>
          <a:p>
            <a:pPr indent="0" lvl="0" marL="0" rtl="0" algn="l">
              <a:spcBef>
                <a:spcPts val="1200"/>
              </a:spcBef>
              <a:spcAft>
                <a:spcPts val="0"/>
              </a:spcAft>
              <a:buNone/>
            </a:pPr>
            <a:r>
              <a:rPr lang="en-GB" sz="1600">
                <a:latin typeface="Spectral"/>
                <a:ea typeface="Spectral"/>
                <a:cs typeface="Spectral"/>
                <a:sym typeface="Spectral"/>
              </a:rPr>
              <a:t>    llvm::BasicBlock* entryBlock = llvm::BasicBlock::Create(llvmContext, "entry", sumFunc);</a:t>
            </a:r>
            <a:endParaRPr sz="1600">
              <a:latin typeface="Spectral"/>
              <a:ea typeface="Spectral"/>
              <a:cs typeface="Spectral"/>
              <a:sym typeface="Spectral"/>
            </a:endParaRPr>
          </a:p>
          <a:p>
            <a:pPr indent="0" lvl="0" marL="0" rtl="0" algn="l">
              <a:spcBef>
                <a:spcPts val="1200"/>
              </a:spcBef>
              <a:spcAft>
                <a:spcPts val="0"/>
              </a:spcAft>
              <a:buNone/>
            </a:pPr>
            <a:r>
              <a:rPr lang="en-GB" sz="1600">
                <a:latin typeface="Spectral"/>
                <a:ea typeface="Spectral"/>
                <a:cs typeface="Spectral"/>
                <a:sym typeface="Spectral"/>
              </a:rPr>
              <a:t>    builder.SetInsertPoint(entryBlock);</a:t>
            </a:r>
            <a:endParaRPr sz="1600">
              <a:latin typeface="Spectral"/>
              <a:ea typeface="Spectral"/>
              <a:cs typeface="Spectral"/>
              <a:sym typeface="Spectral"/>
            </a:endParaRPr>
          </a:p>
          <a:p>
            <a:pPr indent="0" lvl="0" marL="0" rtl="0" algn="l">
              <a:spcBef>
                <a:spcPts val="1200"/>
              </a:spcBef>
              <a:spcAft>
                <a:spcPts val="0"/>
              </a:spcAft>
              <a:buNone/>
            </a:pPr>
            <a:r>
              <a:t/>
            </a:r>
            <a:endParaRPr sz="1600">
              <a:latin typeface="Spectral"/>
              <a:ea typeface="Spectral"/>
              <a:cs typeface="Spectral"/>
              <a:sym typeface="Spectral"/>
            </a:endParaRPr>
          </a:p>
          <a:p>
            <a:pPr indent="0" lvl="0" marL="0" rtl="0" algn="l">
              <a:spcBef>
                <a:spcPts val="1200"/>
              </a:spcBef>
              <a:spcAft>
                <a:spcPts val="1200"/>
              </a:spcAft>
              <a:buNone/>
            </a:pPr>
            <a:r>
              <a:t/>
            </a:r>
            <a:endParaRPr sz="1600">
              <a:latin typeface="Spectral"/>
              <a:ea typeface="Spectral"/>
              <a:cs typeface="Spectral"/>
              <a:sym typeface="Spectr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5" name="Google Shape;22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latin typeface="Spectral"/>
                <a:ea typeface="Spectral"/>
                <a:cs typeface="Spectral"/>
                <a:sym typeface="Spectral"/>
              </a:rPr>
              <a:t>// Get function arguments</a:t>
            </a:r>
            <a:endParaRPr sz="1600">
              <a:latin typeface="Spectral"/>
              <a:ea typeface="Spectral"/>
              <a:cs typeface="Spectral"/>
              <a:sym typeface="Spectral"/>
            </a:endParaRPr>
          </a:p>
          <a:p>
            <a:pPr indent="0" lvl="0" marL="0" rtl="0" algn="l">
              <a:spcBef>
                <a:spcPts val="1200"/>
              </a:spcBef>
              <a:spcAft>
                <a:spcPts val="0"/>
              </a:spcAft>
              <a:buNone/>
            </a:pPr>
            <a:r>
              <a:rPr lang="en-GB" sz="1600">
                <a:latin typeface="Spectral"/>
                <a:ea typeface="Spectral"/>
                <a:cs typeface="Spectral"/>
                <a:sym typeface="Spectral"/>
              </a:rPr>
              <a:t>    llvm::Argument* arg1 = &amp;(*sumFunc-&gt;args().begin());</a:t>
            </a:r>
            <a:endParaRPr sz="1600">
              <a:latin typeface="Spectral"/>
              <a:ea typeface="Spectral"/>
              <a:cs typeface="Spectral"/>
              <a:sym typeface="Spectral"/>
            </a:endParaRPr>
          </a:p>
          <a:p>
            <a:pPr indent="0" lvl="0" marL="0" rtl="0" algn="l">
              <a:spcBef>
                <a:spcPts val="1200"/>
              </a:spcBef>
              <a:spcAft>
                <a:spcPts val="0"/>
              </a:spcAft>
              <a:buNone/>
            </a:pPr>
            <a:r>
              <a:rPr lang="en-GB" sz="1600">
                <a:latin typeface="Spectral"/>
                <a:ea typeface="Spectral"/>
                <a:cs typeface="Spectral"/>
                <a:sym typeface="Spectral"/>
              </a:rPr>
              <a:t>    llvm::Argument* arg2 = &amp;(*(sumFunc-&gt;args().begin() + 1));</a:t>
            </a:r>
            <a:endParaRPr sz="1600">
              <a:latin typeface="Spectral"/>
              <a:ea typeface="Spectral"/>
              <a:cs typeface="Spectral"/>
              <a:sym typeface="Spectral"/>
            </a:endParaRPr>
          </a:p>
          <a:p>
            <a:pPr indent="0" lvl="0" marL="0" rtl="0" algn="l">
              <a:spcBef>
                <a:spcPts val="1200"/>
              </a:spcBef>
              <a:spcAft>
                <a:spcPts val="1200"/>
              </a:spcAft>
              <a:buNone/>
            </a:pPr>
            <a:r>
              <a:t/>
            </a:r>
            <a:endParaRPr sz="1600">
              <a:latin typeface="Spectral"/>
              <a:ea typeface="Spectral"/>
              <a:cs typeface="Spectral"/>
              <a:sym typeface="Spectr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1" name="Google Shape;231;p28"/>
          <p:cNvSpPr txBox="1"/>
          <p:nvPr>
            <p:ph idx="1" type="body"/>
          </p:nvPr>
        </p:nvSpPr>
        <p:spPr>
          <a:xfrm>
            <a:off x="1297500" y="16218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GB" sz="1620">
                <a:latin typeface="Spectral"/>
                <a:ea typeface="Spectral"/>
                <a:cs typeface="Spectral"/>
                <a:sym typeface="Spectral"/>
              </a:rPr>
              <a:t>// Perform addition</a:t>
            </a:r>
            <a:endParaRPr sz="1620">
              <a:latin typeface="Spectral"/>
              <a:ea typeface="Spectral"/>
              <a:cs typeface="Spectral"/>
              <a:sym typeface="Spectral"/>
            </a:endParaRPr>
          </a:p>
          <a:p>
            <a:pPr indent="0" lvl="0" marL="0" rtl="0" algn="l">
              <a:lnSpc>
                <a:spcPct val="95000"/>
              </a:lnSpc>
              <a:spcBef>
                <a:spcPts val="1200"/>
              </a:spcBef>
              <a:spcAft>
                <a:spcPts val="0"/>
              </a:spcAft>
              <a:buSzPts val="770"/>
              <a:buNone/>
            </a:pPr>
            <a:r>
              <a:rPr lang="en-GB" sz="1620">
                <a:latin typeface="Spectral"/>
                <a:ea typeface="Spectral"/>
                <a:cs typeface="Spectral"/>
                <a:sym typeface="Spectral"/>
              </a:rPr>
              <a:t>    llvm::Value* sum = builder.CreateAdd(arg1, arg2);</a:t>
            </a:r>
            <a:endParaRPr sz="1620">
              <a:latin typeface="Spectral"/>
              <a:ea typeface="Spectral"/>
              <a:cs typeface="Spectral"/>
              <a:sym typeface="Spectral"/>
            </a:endParaRPr>
          </a:p>
          <a:p>
            <a:pPr indent="0" lvl="0" marL="0" rtl="0" algn="l">
              <a:lnSpc>
                <a:spcPct val="95000"/>
              </a:lnSpc>
              <a:spcBef>
                <a:spcPts val="1200"/>
              </a:spcBef>
              <a:spcAft>
                <a:spcPts val="0"/>
              </a:spcAft>
              <a:buSzPts val="770"/>
              <a:buNone/>
            </a:pPr>
            <a:r>
              <a:rPr lang="en-GB" sz="1620">
                <a:latin typeface="Spectral"/>
                <a:ea typeface="Spectral"/>
                <a:cs typeface="Spectral"/>
                <a:sym typeface="Spectral"/>
              </a:rPr>
              <a:t>    // Create the return instruction</a:t>
            </a:r>
            <a:endParaRPr sz="1620">
              <a:latin typeface="Spectral"/>
              <a:ea typeface="Spectral"/>
              <a:cs typeface="Spectral"/>
              <a:sym typeface="Spectral"/>
            </a:endParaRPr>
          </a:p>
          <a:p>
            <a:pPr indent="0" lvl="0" marL="0" rtl="0" algn="l">
              <a:lnSpc>
                <a:spcPct val="95000"/>
              </a:lnSpc>
              <a:spcBef>
                <a:spcPts val="1200"/>
              </a:spcBef>
              <a:spcAft>
                <a:spcPts val="0"/>
              </a:spcAft>
              <a:buSzPts val="770"/>
              <a:buNone/>
            </a:pPr>
            <a:r>
              <a:rPr lang="en-GB" sz="1620">
                <a:latin typeface="Spectral"/>
                <a:ea typeface="Spectral"/>
                <a:cs typeface="Spectral"/>
                <a:sym typeface="Spectral"/>
              </a:rPr>
              <a:t>    builder.CreateRet(sum);</a:t>
            </a:r>
            <a:endParaRPr sz="1620">
              <a:latin typeface="Spectral"/>
              <a:ea typeface="Spectral"/>
              <a:cs typeface="Spectral"/>
              <a:sym typeface="Spectral"/>
            </a:endParaRPr>
          </a:p>
          <a:p>
            <a:pPr indent="0" lvl="0" marL="0" rtl="0" algn="l">
              <a:lnSpc>
                <a:spcPct val="95000"/>
              </a:lnSpc>
              <a:spcBef>
                <a:spcPts val="1200"/>
              </a:spcBef>
              <a:spcAft>
                <a:spcPts val="0"/>
              </a:spcAft>
              <a:buSzPts val="770"/>
              <a:buNone/>
            </a:pPr>
            <a:r>
              <a:rPr lang="en-GB" sz="1620">
                <a:latin typeface="Spectral"/>
                <a:ea typeface="Spectral"/>
                <a:cs typeface="Spectral"/>
                <a:sym typeface="Spectral"/>
              </a:rPr>
              <a:t>    // Verify the module</a:t>
            </a:r>
            <a:endParaRPr sz="1620">
              <a:latin typeface="Spectral"/>
              <a:ea typeface="Spectral"/>
              <a:cs typeface="Spectral"/>
              <a:sym typeface="Spectral"/>
            </a:endParaRPr>
          </a:p>
          <a:p>
            <a:pPr indent="0" lvl="0" marL="0" rtl="0" algn="l">
              <a:lnSpc>
                <a:spcPct val="95000"/>
              </a:lnSpc>
              <a:spcBef>
                <a:spcPts val="1200"/>
              </a:spcBef>
              <a:spcAft>
                <a:spcPts val="0"/>
              </a:spcAft>
              <a:buSzPts val="770"/>
              <a:buNone/>
            </a:pPr>
            <a:r>
              <a:rPr lang="en-GB" sz="1620">
                <a:latin typeface="Spectral"/>
                <a:ea typeface="Spectral"/>
                <a:cs typeface="Spectral"/>
                <a:sym typeface="Spectral"/>
              </a:rPr>
              <a:t>    llvm::verifyModule(llvmModule);</a:t>
            </a:r>
            <a:endParaRPr sz="1620">
              <a:latin typeface="Spectral"/>
              <a:ea typeface="Spectral"/>
              <a:cs typeface="Spectral"/>
              <a:sym typeface="Spectral"/>
            </a:endParaRPr>
          </a:p>
          <a:p>
            <a:pPr indent="0" lvl="0" marL="0" rtl="0" algn="l">
              <a:lnSpc>
                <a:spcPct val="95000"/>
              </a:lnSpc>
              <a:spcBef>
                <a:spcPts val="1200"/>
              </a:spcBef>
              <a:spcAft>
                <a:spcPts val="1200"/>
              </a:spcAft>
              <a:buSzPts val="770"/>
              <a:buNone/>
            </a:pPr>
            <a:r>
              <a:t/>
            </a:r>
            <a:endParaRPr sz="1620">
              <a:latin typeface="Spectral"/>
              <a:ea typeface="Spectral"/>
              <a:cs typeface="Spectral"/>
              <a:sym typeface="Spectr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7" name="Google Shape;237;p29"/>
          <p:cNvSpPr txBox="1"/>
          <p:nvPr>
            <p:ph idx="1" type="body"/>
          </p:nvPr>
        </p:nvSpPr>
        <p:spPr>
          <a:xfrm>
            <a:off x="1297500" y="16218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620">
                <a:latin typeface="Spectral"/>
                <a:ea typeface="Spectral"/>
                <a:cs typeface="Spectral"/>
                <a:sym typeface="Spectral"/>
              </a:rPr>
              <a:t>// Create the execution engine</a:t>
            </a:r>
            <a:endParaRPr sz="1620">
              <a:latin typeface="Spectral"/>
              <a:ea typeface="Spectral"/>
              <a:cs typeface="Spectral"/>
              <a:sym typeface="Spectral"/>
            </a:endParaRPr>
          </a:p>
          <a:p>
            <a:pPr indent="0" lvl="0" marL="0" rtl="0" algn="l">
              <a:lnSpc>
                <a:spcPct val="95000"/>
              </a:lnSpc>
              <a:spcBef>
                <a:spcPts val="1200"/>
              </a:spcBef>
              <a:spcAft>
                <a:spcPts val="0"/>
              </a:spcAft>
              <a:buNone/>
            </a:pPr>
            <a:r>
              <a:rPr lang="en-GB" sz="1620">
                <a:latin typeface="Spectral"/>
                <a:ea typeface="Spectral"/>
                <a:cs typeface="Spectral"/>
                <a:sym typeface="Spectral"/>
              </a:rPr>
              <a:t>    std::string error;</a:t>
            </a:r>
            <a:endParaRPr sz="1620">
              <a:latin typeface="Spectral"/>
              <a:ea typeface="Spectral"/>
              <a:cs typeface="Spectral"/>
              <a:sym typeface="Spectral"/>
            </a:endParaRPr>
          </a:p>
          <a:p>
            <a:pPr indent="0" lvl="0" marL="0" rtl="0" algn="l">
              <a:lnSpc>
                <a:spcPct val="95000"/>
              </a:lnSpc>
              <a:spcBef>
                <a:spcPts val="1200"/>
              </a:spcBef>
              <a:spcAft>
                <a:spcPts val="0"/>
              </a:spcAft>
              <a:buNone/>
            </a:pPr>
            <a:r>
              <a:rPr lang="en-GB" sz="1620">
                <a:latin typeface="Spectral"/>
                <a:ea typeface="Spectral"/>
                <a:cs typeface="Spectral"/>
                <a:sym typeface="Spectral"/>
              </a:rPr>
              <a:t>    llvm::ExecutionEngine* executionEngine = llvm::EngineBuilder(std::unique_ptr&lt;llvm::Module&gt;(&amp;llvmModule))</a:t>
            </a:r>
            <a:endParaRPr sz="1620">
              <a:latin typeface="Spectral"/>
              <a:ea typeface="Spectral"/>
              <a:cs typeface="Spectral"/>
              <a:sym typeface="Spectral"/>
            </a:endParaRPr>
          </a:p>
          <a:p>
            <a:pPr indent="0" lvl="0" marL="0" rtl="0" algn="l">
              <a:lnSpc>
                <a:spcPct val="95000"/>
              </a:lnSpc>
              <a:spcBef>
                <a:spcPts val="1200"/>
              </a:spcBef>
              <a:spcAft>
                <a:spcPts val="0"/>
              </a:spcAft>
              <a:buNone/>
            </a:pPr>
            <a:r>
              <a:rPr lang="en-GB" sz="1620">
                <a:latin typeface="Spectral"/>
                <a:ea typeface="Spectral"/>
                <a:cs typeface="Spectral"/>
                <a:sym typeface="Spectral"/>
              </a:rPr>
              <a:t>        .setErrorStr(&amp;error)</a:t>
            </a:r>
            <a:endParaRPr sz="1620">
              <a:latin typeface="Spectral"/>
              <a:ea typeface="Spectral"/>
              <a:cs typeface="Spectral"/>
              <a:sym typeface="Spectral"/>
            </a:endParaRPr>
          </a:p>
          <a:p>
            <a:pPr indent="0" lvl="0" marL="0" rtl="0" algn="l">
              <a:lnSpc>
                <a:spcPct val="95000"/>
              </a:lnSpc>
              <a:spcBef>
                <a:spcPts val="1200"/>
              </a:spcBef>
              <a:spcAft>
                <a:spcPts val="0"/>
              </a:spcAft>
              <a:buNone/>
            </a:pPr>
            <a:r>
              <a:rPr lang="en-GB" sz="1620">
                <a:latin typeface="Spectral"/>
                <a:ea typeface="Spectral"/>
                <a:cs typeface="Spectral"/>
                <a:sym typeface="Spectral"/>
              </a:rPr>
              <a:t>        .create();</a:t>
            </a:r>
            <a:endParaRPr sz="1620">
              <a:latin typeface="Spectral"/>
              <a:ea typeface="Spectral"/>
              <a:cs typeface="Spectral"/>
              <a:sym typeface="Spectral"/>
            </a:endParaRPr>
          </a:p>
          <a:p>
            <a:pPr indent="0" lvl="0" marL="0" rtl="0" algn="l">
              <a:lnSpc>
                <a:spcPct val="95000"/>
              </a:lnSpc>
              <a:spcBef>
                <a:spcPts val="1200"/>
              </a:spcBef>
              <a:spcAft>
                <a:spcPts val="1200"/>
              </a:spcAft>
              <a:buSzPts val="770"/>
              <a:buNone/>
            </a:pPr>
            <a:r>
              <a:t/>
            </a:r>
            <a:endParaRPr sz="1620">
              <a:latin typeface="Spectral"/>
              <a:ea typeface="Spectral"/>
              <a:cs typeface="Spectral"/>
              <a:sym typeface="Spectr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43" name="Google Shape;243;p30"/>
          <p:cNvSpPr txBox="1"/>
          <p:nvPr>
            <p:ph idx="1" type="body"/>
          </p:nvPr>
        </p:nvSpPr>
        <p:spPr>
          <a:xfrm>
            <a:off x="1297500" y="16218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620">
                <a:latin typeface="Spectral"/>
                <a:ea typeface="Spectral"/>
                <a:cs typeface="Spectral"/>
                <a:sym typeface="Spectral"/>
              </a:rPr>
              <a:t>if (!executionEngine) {</a:t>
            </a:r>
            <a:endParaRPr sz="1620">
              <a:latin typeface="Spectral"/>
              <a:ea typeface="Spectral"/>
              <a:cs typeface="Spectral"/>
              <a:sym typeface="Spectral"/>
            </a:endParaRPr>
          </a:p>
          <a:p>
            <a:pPr indent="0" lvl="0" marL="0" rtl="0" algn="l">
              <a:lnSpc>
                <a:spcPct val="95000"/>
              </a:lnSpc>
              <a:spcBef>
                <a:spcPts val="1200"/>
              </a:spcBef>
              <a:spcAft>
                <a:spcPts val="0"/>
              </a:spcAft>
              <a:buNone/>
            </a:pPr>
            <a:r>
              <a:rPr lang="en-GB" sz="1620">
                <a:latin typeface="Spectral"/>
                <a:ea typeface="Spectral"/>
                <a:cs typeface="Spectral"/>
                <a:sym typeface="Spectral"/>
              </a:rPr>
              <a:t>        std::cerr &lt;&lt; "Failed to create ExecutionEngine: " &lt;&lt; error &lt;&lt; std::endl;</a:t>
            </a:r>
            <a:endParaRPr sz="1620">
              <a:latin typeface="Spectral"/>
              <a:ea typeface="Spectral"/>
              <a:cs typeface="Spectral"/>
              <a:sym typeface="Spectral"/>
            </a:endParaRPr>
          </a:p>
          <a:p>
            <a:pPr indent="0" lvl="0" marL="0" rtl="0" algn="l">
              <a:lnSpc>
                <a:spcPct val="95000"/>
              </a:lnSpc>
              <a:spcBef>
                <a:spcPts val="1200"/>
              </a:spcBef>
              <a:spcAft>
                <a:spcPts val="0"/>
              </a:spcAft>
              <a:buNone/>
            </a:pPr>
            <a:r>
              <a:rPr lang="en-GB" sz="1620">
                <a:latin typeface="Spectral"/>
                <a:ea typeface="Spectral"/>
                <a:cs typeface="Spectral"/>
                <a:sym typeface="Spectral"/>
              </a:rPr>
              <a:t>        return 1;</a:t>
            </a:r>
            <a:endParaRPr sz="1620">
              <a:latin typeface="Spectral"/>
              <a:ea typeface="Spectral"/>
              <a:cs typeface="Spectral"/>
              <a:sym typeface="Spectral"/>
            </a:endParaRPr>
          </a:p>
          <a:p>
            <a:pPr indent="0" lvl="0" marL="0" rtl="0" algn="l">
              <a:lnSpc>
                <a:spcPct val="95000"/>
              </a:lnSpc>
              <a:spcBef>
                <a:spcPts val="1200"/>
              </a:spcBef>
              <a:spcAft>
                <a:spcPts val="0"/>
              </a:spcAft>
              <a:buNone/>
            </a:pPr>
            <a:r>
              <a:rPr lang="en-GB" sz="1620">
                <a:latin typeface="Spectral"/>
                <a:ea typeface="Spectral"/>
                <a:cs typeface="Spectral"/>
                <a:sym typeface="Spectral"/>
              </a:rPr>
              <a:t>    }</a:t>
            </a:r>
            <a:endParaRPr sz="1620">
              <a:latin typeface="Spectral"/>
              <a:ea typeface="Spectral"/>
              <a:cs typeface="Spectral"/>
              <a:sym typeface="Spectral"/>
            </a:endParaRPr>
          </a:p>
          <a:p>
            <a:pPr indent="0" lvl="0" marL="0" rtl="0" algn="l">
              <a:lnSpc>
                <a:spcPct val="95000"/>
              </a:lnSpc>
              <a:spcBef>
                <a:spcPts val="1200"/>
              </a:spcBef>
              <a:spcAft>
                <a:spcPts val="1200"/>
              </a:spcAft>
              <a:buSzPts val="770"/>
              <a:buNone/>
            </a:pPr>
            <a:r>
              <a:t/>
            </a:r>
            <a:endParaRPr sz="1620">
              <a:latin typeface="Spectral"/>
              <a:ea typeface="Spectral"/>
              <a:cs typeface="Spectral"/>
              <a:sym typeface="Spectr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49" name="Google Shape;249;p31"/>
          <p:cNvSpPr txBox="1"/>
          <p:nvPr>
            <p:ph idx="1" type="body"/>
          </p:nvPr>
        </p:nvSpPr>
        <p:spPr>
          <a:xfrm>
            <a:off x="1297500" y="16218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620">
                <a:latin typeface="Spectral"/>
                <a:ea typeface="Spectral"/>
                <a:cs typeface="Spectral"/>
                <a:sym typeface="Spectral"/>
              </a:rPr>
              <a:t>// JIT-compile the module</a:t>
            </a:r>
            <a:endParaRPr sz="1620">
              <a:latin typeface="Spectral"/>
              <a:ea typeface="Spectral"/>
              <a:cs typeface="Spectral"/>
              <a:sym typeface="Spectral"/>
            </a:endParaRPr>
          </a:p>
          <a:p>
            <a:pPr indent="0" lvl="0" marL="0" rtl="0" algn="l">
              <a:lnSpc>
                <a:spcPct val="95000"/>
              </a:lnSpc>
              <a:spcBef>
                <a:spcPts val="1200"/>
              </a:spcBef>
              <a:spcAft>
                <a:spcPts val="0"/>
              </a:spcAft>
              <a:buNone/>
            </a:pPr>
            <a:r>
              <a:rPr lang="en-GB" sz="1620">
                <a:latin typeface="Spectral"/>
                <a:ea typeface="Spectral"/>
                <a:cs typeface="Spectral"/>
                <a:sym typeface="Spectral"/>
              </a:rPr>
              <a:t>    executionEngine-&gt;finalizeObject();</a:t>
            </a:r>
            <a:endParaRPr sz="1620">
              <a:latin typeface="Spectral"/>
              <a:ea typeface="Spectral"/>
              <a:cs typeface="Spectral"/>
              <a:sym typeface="Spectral"/>
            </a:endParaRPr>
          </a:p>
          <a:p>
            <a:pPr indent="0" lvl="0" marL="0" rtl="0" algn="l">
              <a:lnSpc>
                <a:spcPct val="95000"/>
              </a:lnSpc>
              <a:spcBef>
                <a:spcPts val="1200"/>
              </a:spcBef>
              <a:spcAft>
                <a:spcPts val="0"/>
              </a:spcAft>
              <a:buNone/>
            </a:pPr>
            <a:r>
              <a:t/>
            </a:r>
            <a:endParaRPr sz="1620">
              <a:latin typeface="Spectral"/>
              <a:ea typeface="Spectral"/>
              <a:cs typeface="Spectral"/>
              <a:sym typeface="Spectral"/>
            </a:endParaRPr>
          </a:p>
          <a:p>
            <a:pPr indent="0" lvl="0" marL="0" rtl="0" algn="l">
              <a:lnSpc>
                <a:spcPct val="95000"/>
              </a:lnSpc>
              <a:spcBef>
                <a:spcPts val="1200"/>
              </a:spcBef>
              <a:spcAft>
                <a:spcPts val="0"/>
              </a:spcAft>
              <a:buNone/>
            </a:pPr>
            <a:r>
              <a:rPr lang="en-GB" sz="1620">
                <a:latin typeface="Spectral"/>
                <a:ea typeface="Spectral"/>
                <a:cs typeface="Spectral"/>
                <a:sym typeface="Spectral"/>
              </a:rPr>
              <a:t>    // Get the function pointer</a:t>
            </a:r>
            <a:endParaRPr sz="1620">
              <a:latin typeface="Spectral"/>
              <a:ea typeface="Spectral"/>
              <a:cs typeface="Spectral"/>
              <a:sym typeface="Spectral"/>
            </a:endParaRPr>
          </a:p>
          <a:p>
            <a:pPr indent="0" lvl="0" marL="0" rtl="0" algn="l">
              <a:lnSpc>
                <a:spcPct val="95000"/>
              </a:lnSpc>
              <a:spcBef>
                <a:spcPts val="1200"/>
              </a:spcBef>
              <a:spcAft>
                <a:spcPts val="0"/>
              </a:spcAft>
              <a:buNone/>
            </a:pPr>
            <a:r>
              <a:rPr lang="en-GB" sz="1620">
                <a:latin typeface="Spectral"/>
                <a:ea typeface="Spectral"/>
                <a:cs typeface="Spectral"/>
                <a:sym typeface="Spectral"/>
              </a:rPr>
              <a:t>    auto sumFnPtr = (int(*)(int, int))executionEngine-&gt;getFunctionAddress("sum");</a:t>
            </a:r>
            <a:endParaRPr sz="1620">
              <a:latin typeface="Spectral"/>
              <a:ea typeface="Spectral"/>
              <a:cs typeface="Spectral"/>
              <a:sym typeface="Spectral"/>
            </a:endParaRPr>
          </a:p>
          <a:p>
            <a:pPr indent="0" lvl="0" marL="0" rtl="0" algn="l">
              <a:lnSpc>
                <a:spcPct val="95000"/>
              </a:lnSpc>
              <a:spcBef>
                <a:spcPts val="1200"/>
              </a:spcBef>
              <a:spcAft>
                <a:spcPts val="0"/>
              </a:spcAft>
              <a:buNone/>
            </a:pPr>
            <a:r>
              <a:t/>
            </a:r>
            <a:endParaRPr sz="1620">
              <a:latin typeface="Spectral"/>
              <a:ea typeface="Spectral"/>
              <a:cs typeface="Spectral"/>
              <a:sym typeface="Spectral"/>
            </a:endParaRPr>
          </a:p>
          <a:p>
            <a:pPr indent="0" lvl="0" marL="0" rtl="0" algn="l">
              <a:lnSpc>
                <a:spcPct val="95000"/>
              </a:lnSpc>
              <a:spcBef>
                <a:spcPts val="1200"/>
              </a:spcBef>
              <a:spcAft>
                <a:spcPts val="1200"/>
              </a:spcAft>
              <a:buSzPts val="770"/>
              <a:buNone/>
            </a:pPr>
            <a:r>
              <a:t/>
            </a:r>
            <a:endParaRPr sz="1620">
              <a:latin typeface="Spectral"/>
              <a:ea typeface="Spectral"/>
              <a:cs typeface="Spectral"/>
              <a:sym typeface="Spectr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30434"/>
              </a:lnSpc>
              <a:spcBef>
                <a:spcPts val="1500"/>
              </a:spcBef>
              <a:spcAft>
                <a:spcPts val="1500"/>
              </a:spcAft>
              <a:buNone/>
            </a:pPr>
            <a:r>
              <a:rPr b="1" lang="en-GB" sz="2300">
                <a:latin typeface="Arial"/>
                <a:ea typeface="Arial"/>
                <a:cs typeface="Arial"/>
                <a:sym typeface="Arial"/>
              </a:rPr>
              <a:t>Overview</a:t>
            </a:r>
            <a:endParaRPr b="1"/>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latin typeface="Arial"/>
                <a:ea typeface="Arial"/>
                <a:cs typeface="Arial"/>
                <a:sym typeface="Arial"/>
              </a:rPr>
              <a:t>LLVM (Low-Level Virtual Machine) is a compiler infrastructure framework that provides a set of reusable libraries and tools for building compilers. One of the key features of LLVM is its modular architecture, which allows it to support multiple programming languages through different frontend languages.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55" name="Google Shape;255;p32"/>
          <p:cNvSpPr txBox="1"/>
          <p:nvPr>
            <p:ph idx="1" type="body"/>
          </p:nvPr>
        </p:nvSpPr>
        <p:spPr>
          <a:xfrm>
            <a:off x="1297500" y="16218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620">
                <a:latin typeface="Spectral"/>
                <a:ea typeface="Spectral"/>
                <a:cs typeface="Spectral"/>
                <a:sym typeface="Spectral"/>
              </a:rPr>
              <a:t>// Call the function</a:t>
            </a:r>
            <a:endParaRPr sz="1620">
              <a:latin typeface="Spectral"/>
              <a:ea typeface="Spectral"/>
              <a:cs typeface="Spectral"/>
              <a:sym typeface="Spectral"/>
            </a:endParaRPr>
          </a:p>
          <a:p>
            <a:pPr indent="0" lvl="0" marL="0" rtl="0" algn="l">
              <a:lnSpc>
                <a:spcPct val="95000"/>
              </a:lnSpc>
              <a:spcBef>
                <a:spcPts val="1200"/>
              </a:spcBef>
              <a:spcAft>
                <a:spcPts val="0"/>
              </a:spcAft>
              <a:buNone/>
            </a:pPr>
            <a:r>
              <a:rPr lang="en-GB" sz="1620">
                <a:latin typeface="Spectral"/>
                <a:ea typeface="Spectral"/>
                <a:cs typeface="Spectral"/>
                <a:sym typeface="Spectral"/>
              </a:rPr>
              <a:t>    int result = sumFnPtr(5, 7);</a:t>
            </a:r>
            <a:endParaRPr sz="1620">
              <a:latin typeface="Spectral"/>
              <a:ea typeface="Spectral"/>
              <a:cs typeface="Spectral"/>
              <a:sym typeface="Spectral"/>
            </a:endParaRPr>
          </a:p>
          <a:p>
            <a:pPr indent="0" lvl="0" marL="0" rtl="0" algn="l">
              <a:lnSpc>
                <a:spcPct val="95000"/>
              </a:lnSpc>
              <a:spcBef>
                <a:spcPts val="1200"/>
              </a:spcBef>
              <a:spcAft>
                <a:spcPts val="0"/>
              </a:spcAft>
              <a:buNone/>
            </a:pPr>
            <a:r>
              <a:rPr lang="en-GB" sz="1620">
                <a:latin typeface="Spectral"/>
                <a:ea typeface="Spectral"/>
                <a:cs typeface="Spectral"/>
                <a:sym typeface="Spectral"/>
              </a:rPr>
              <a:t>    std::cout &lt;&lt; "Result: " &lt;&lt; result &lt;&lt; std::endl;</a:t>
            </a:r>
            <a:endParaRPr sz="1620">
              <a:latin typeface="Spectral"/>
              <a:ea typeface="Spectral"/>
              <a:cs typeface="Spectral"/>
              <a:sym typeface="Spectral"/>
            </a:endParaRPr>
          </a:p>
          <a:p>
            <a:pPr indent="0" lvl="0" marL="0" rtl="0" algn="l">
              <a:lnSpc>
                <a:spcPct val="95000"/>
              </a:lnSpc>
              <a:spcBef>
                <a:spcPts val="1200"/>
              </a:spcBef>
              <a:spcAft>
                <a:spcPts val="0"/>
              </a:spcAft>
              <a:buNone/>
            </a:pPr>
            <a:r>
              <a:t/>
            </a:r>
            <a:endParaRPr sz="1620">
              <a:latin typeface="Spectral"/>
              <a:ea typeface="Spectral"/>
              <a:cs typeface="Spectral"/>
              <a:sym typeface="Spectral"/>
            </a:endParaRPr>
          </a:p>
          <a:p>
            <a:pPr indent="0" lvl="0" marL="0" rtl="0" algn="l">
              <a:lnSpc>
                <a:spcPct val="95000"/>
              </a:lnSpc>
              <a:spcBef>
                <a:spcPts val="1200"/>
              </a:spcBef>
              <a:spcAft>
                <a:spcPts val="0"/>
              </a:spcAft>
              <a:buNone/>
            </a:pPr>
            <a:r>
              <a:t/>
            </a:r>
            <a:endParaRPr sz="1620">
              <a:latin typeface="Spectral"/>
              <a:ea typeface="Spectral"/>
              <a:cs typeface="Spectral"/>
              <a:sym typeface="Spectral"/>
            </a:endParaRPr>
          </a:p>
          <a:p>
            <a:pPr indent="0" lvl="0" marL="0" rtl="0" algn="l">
              <a:lnSpc>
                <a:spcPct val="95000"/>
              </a:lnSpc>
              <a:spcBef>
                <a:spcPts val="1200"/>
              </a:spcBef>
              <a:spcAft>
                <a:spcPts val="1200"/>
              </a:spcAft>
              <a:buSzPts val="770"/>
              <a:buNone/>
            </a:pPr>
            <a:r>
              <a:t/>
            </a:r>
            <a:endParaRPr sz="1620">
              <a:latin typeface="Spectral"/>
              <a:ea typeface="Spectral"/>
              <a:cs typeface="Spectral"/>
              <a:sym typeface="Spectr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61" name="Google Shape;261;p33"/>
          <p:cNvSpPr txBox="1"/>
          <p:nvPr>
            <p:ph idx="1" type="body"/>
          </p:nvPr>
        </p:nvSpPr>
        <p:spPr>
          <a:xfrm>
            <a:off x="1297500" y="162185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620">
                <a:latin typeface="Spectral"/>
                <a:ea typeface="Spectral"/>
                <a:cs typeface="Spectral"/>
                <a:sym typeface="Spectral"/>
              </a:rPr>
              <a:t>// Clean up</a:t>
            </a:r>
            <a:endParaRPr sz="1620">
              <a:latin typeface="Spectral"/>
              <a:ea typeface="Spectral"/>
              <a:cs typeface="Spectral"/>
              <a:sym typeface="Spectral"/>
            </a:endParaRPr>
          </a:p>
          <a:p>
            <a:pPr indent="0" lvl="0" marL="0" rtl="0" algn="l">
              <a:lnSpc>
                <a:spcPct val="95000"/>
              </a:lnSpc>
              <a:spcBef>
                <a:spcPts val="1200"/>
              </a:spcBef>
              <a:spcAft>
                <a:spcPts val="0"/>
              </a:spcAft>
              <a:buNone/>
            </a:pPr>
            <a:r>
              <a:rPr lang="en-GB" sz="1620">
                <a:latin typeface="Spectral"/>
                <a:ea typeface="Spectral"/>
                <a:cs typeface="Spectral"/>
                <a:sym typeface="Spectral"/>
              </a:rPr>
              <a:t>    delete executionEngine;</a:t>
            </a:r>
            <a:endParaRPr sz="1620">
              <a:latin typeface="Spectral"/>
              <a:ea typeface="Spectral"/>
              <a:cs typeface="Spectral"/>
              <a:sym typeface="Spectral"/>
            </a:endParaRPr>
          </a:p>
          <a:p>
            <a:pPr indent="0" lvl="0" marL="0" rtl="0" algn="l">
              <a:lnSpc>
                <a:spcPct val="95000"/>
              </a:lnSpc>
              <a:spcBef>
                <a:spcPts val="1200"/>
              </a:spcBef>
              <a:spcAft>
                <a:spcPts val="0"/>
              </a:spcAft>
              <a:buNone/>
            </a:pPr>
            <a:r>
              <a:t/>
            </a:r>
            <a:endParaRPr sz="1620">
              <a:latin typeface="Spectral"/>
              <a:ea typeface="Spectral"/>
              <a:cs typeface="Spectral"/>
              <a:sym typeface="Spectral"/>
            </a:endParaRPr>
          </a:p>
          <a:p>
            <a:pPr indent="0" lvl="0" marL="0" rtl="0" algn="l">
              <a:lnSpc>
                <a:spcPct val="95000"/>
              </a:lnSpc>
              <a:spcBef>
                <a:spcPts val="1200"/>
              </a:spcBef>
              <a:spcAft>
                <a:spcPts val="0"/>
              </a:spcAft>
              <a:buNone/>
            </a:pPr>
            <a:r>
              <a:t/>
            </a:r>
            <a:endParaRPr sz="1620">
              <a:latin typeface="Spectral"/>
              <a:ea typeface="Spectral"/>
              <a:cs typeface="Spectral"/>
              <a:sym typeface="Spectral"/>
            </a:endParaRPr>
          </a:p>
          <a:p>
            <a:pPr indent="0" lvl="0" marL="0" rtl="0" algn="l">
              <a:lnSpc>
                <a:spcPct val="95000"/>
              </a:lnSpc>
              <a:spcBef>
                <a:spcPts val="1200"/>
              </a:spcBef>
              <a:spcAft>
                <a:spcPts val="0"/>
              </a:spcAft>
              <a:buNone/>
            </a:pPr>
            <a:r>
              <a:t/>
            </a:r>
            <a:endParaRPr sz="1620">
              <a:latin typeface="Spectral"/>
              <a:ea typeface="Spectral"/>
              <a:cs typeface="Spectral"/>
              <a:sym typeface="Spectral"/>
            </a:endParaRPr>
          </a:p>
          <a:p>
            <a:pPr indent="0" lvl="0" marL="0" rtl="0" algn="l">
              <a:lnSpc>
                <a:spcPct val="95000"/>
              </a:lnSpc>
              <a:spcBef>
                <a:spcPts val="1200"/>
              </a:spcBef>
              <a:spcAft>
                <a:spcPts val="1200"/>
              </a:spcAft>
              <a:buSzPts val="770"/>
              <a:buNone/>
            </a:pPr>
            <a:r>
              <a:t/>
            </a:r>
            <a:endParaRPr sz="1620">
              <a:latin typeface="Spectral"/>
              <a:ea typeface="Spectral"/>
              <a:cs typeface="Spectral"/>
              <a:sym typeface="Spectr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244275" y="185400"/>
            <a:ext cx="8427600" cy="13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6300"/>
              <a:t>Thank you so much</a:t>
            </a:r>
            <a:endParaRPr sz="6300"/>
          </a:p>
        </p:txBody>
      </p:sp>
      <p:sp>
        <p:nvSpPr>
          <p:cNvPr id="267" name="Google Shape;267;p34"/>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t>Sajjad Ranjbar Yazdi</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latin typeface="Arial"/>
                <a:ea typeface="Arial"/>
                <a:cs typeface="Arial"/>
                <a:sym typeface="Arial"/>
              </a:rPr>
              <a:t>A frontend in the context of LLVM refers to the part of a compiler that analyzes and processes the source code written in a specific programming language. It performs tasks like lexing, parsing, semantic analysis, and type checking. The frontend translates the high-level source code into an intermediate representation (IR) that can be further optimized and transformed by LLVM.</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1800">
                <a:latin typeface="Arial"/>
                <a:ea typeface="Arial"/>
                <a:cs typeface="Arial"/>
                <a:sym typeface="Arial"/>
              </a:rPr>
              <a:t>LLVM supports various frontend languages</a:t>
            </a:r>
            <a:endParaRPr b="1" sz="3100"/>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C</a:t>
            </a:r>
            <a:endParaRPr sz="1600"/>
          </a:p>
          <a:p>
            <a:pPr indent="-330200" lvl="0" marL="457200" rtl="0" algn="l">
              <a:spcBef>
                <a:spcPts val="0"/>
              </a:spcBef>
              <a:spcAft>
                <a:spcPts val="0"/>
              </a:spcAft>
              <a:buSzPts val="1600"/>
              <a:buChar char="●"/>
            </a:pPr>
            <a:r>
              <a:rPr lang="en-GB" sz="1600"/>
              <a:t>C++</a:t>
            </a:r>
            <a:endParaRPr sz="1600"/>
          </a:p>
          <a:p>
            <a:pPr indent="-330200" lvl="0" marL="457200" rtl="0" algn="l">
              <a:spcBef>
                <a:spcPts val="0"/>
              </a:spcBef>
              <a:spcAft>
                <a:spcPts val="0"/>
              </a:spcAft>
              <a:buSzPts val="1600"/>
              <a:buChar char="●"/>
            </a:pPr>
            <a:r>
              <a:rPr lang="en-GB" sz="1600"/>
              <a:t>Objective-C</a:t>
            </a:r>
            <a:endParaRPr sz="1600"/>
          </a:p>
          <a:p>
            <a:pPr indent="-330200" lvl="0" marL="457200" rtl="0" algn="l">
              <a:spcBef>
                <a:spcPts val="0"/>
              </a:spcBef>
              <a:spcAft>
                <a:spcPts val="0"/>
              </a:spcAft>
              <a:buSzPts val="1600"/>
              <a:buChar char="●"/>
            </a:pPr>
            <a:r>
              <a:rPr lang="en-GB" sz="1600"/>
              <a:t>Objective-C++</a:t>
            </a:r>
            <a:endParaRPr sz="1600"/>
          </a:p>
          <a:p>
            <a:pPr indent="-330200" lvl="0" marL="457200" rtl="0" algn="l">
              <a:spcBef>
                <a:spcPts val="0"/>
              </a:spcBef>
              <a:spcAft>
                <a:spcPts val="0"/>
              </a:spcAft>
              <a:buSzPts val="1600"/>
              <a:buChar char="●"/>
            </a:pPr>
            <a:r>
              <a:rPr lang="en-GB" sz="1600"/>
              <a:t>RUST</a:t>
            </a:r>
            <a:endParaRPr sz="1600"/>
          </a:p>
          <a:p>
            <a:pPr indent="-330200" lvl="0" marL="457200" rtl="0" algn="l">
              <a:spcBef>
                <a:spcPts val="0"/>
              </a:spcBef>
              <a:spcAft>
                <a:spcPts val="0"/>
              </a:spcAft>
              <a:buSzPts val="1600"/>
              <a:buChar char="●"/>
            </a:pPr>
            <a:r>
              <a:rPr lang="en-GB" sz="1600"/>
              <a:t>Swift</a:t>
            </a:r>
            <a:endParaRPr sz="1600"/>
          </a:p>
          <a:p>
            <a:pPr indent="-330200" lvl="0" marL="457200" rtl="0" algn="l">
              <a:spcBef>
                <a:spcPts val="0"/>
              </a:spcBef>
              <a:spcAft>
                <a:spcPts val="0"/>
              </a:spcAft>
              <a:buSzPts val="1600"/>
              <a:buChar char="●"/>
            </a:pPr>
            <a:r>
              <a:rPr lang="en-GB" sz="1600"/>
              <a:t>Fortran</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325725" y="717500"/>
            <a:ext cx="6585900" cy="358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1620">
                <a:latin typeface="Arial"/>
                <a:ea typeface="Arial"/>
                <a:cs typeface="Arial"/>
                <a:sym typeface="Arial"/>
              </a:rPr>
              <a:t>Clang is considered to be a production quality C, Objective-C, C++ and Objective-C++ compiler when targeting any target supported by LLVM. As example, Clang is used in production to build performance-critical software like Chrome or Firefox.</a:t>
            </a:r>
            <a:endParaRPr sz="1620">
              <a:latin typeface="Arial"/>
              <a:ea typeface="Arial"/>
              <a:cs typeface="Arial"/>
              <a:sym typeface="Arial"/>
            </a:endParaRPr>
          </a:p>
        </p:txBody>
      </p:sp>
      <p:pic>
        <p:nvPicPr>
          <p:cNvPr id="160" name="Google Shape;160;p17"/>
          <p:cNvPicPr preferRelativeResize="0"/>
          <p:nvPr/>
        </p:nvPicPr>
        <p:blipFill>
          <a:blip r:embed="rId3">
            <a:alphaModFix/>
          </a:blip>
          <a:stretch>
            <a:fillRect/>
          </a:stretch>
        </p:blipFill>
        <p:spPr>
          <a:xfrm>
            <a:off x="2069125" y="3512539"/>
            <a:ext cx="759973" cy="789663"/>
          </a:xfrm>
          <a:prstGeom prst="rect">
            <a:avLst/>
          </a:prstGeom>
          <a:noFill/>
          <a:ln>
            <a:noFill/>
          </a:ln>
        </p:spPr>
      </p:pic>
      <p:pic>
        <p:nvPicPr>
          <p:cNvPr id="161" name="Google Shape;161;p17"/>
          <p:cNvPicPr preferRelativeResize="0"/>
          <p:nvPr/>
        </p:nvPicPr>
        <p:blipFill>
          <a:blip r:embed="rId4">
            <a:alphaModFix/>
          </a:blip>
          <a:stretch>
            <a:fillRect/>
          </a:stretch>
        </p:blipFill>
        <p:spPr>
          <a:xfrm>
            <a:off x="678125" y="3542225"/>
            <a:ext cx="759977" cy="759977"/>
          </a:xfrm>
          <a:prstGeom prst="rect">
            <a:avLst/>
          </a:prstGeom>
          <a:noFill/>
          <a:ln>
            <a:noFill/>
          </a:ln>
        </p:spPr>
      </p:pic>
      <p:pic>
        <p:nvPicPr>
          <p:cNvPr id="162" name="Google Shape;162;p17"/>
          <p:cNvPicPr preferRelativeResize="0"/>
          <p:nvPr/>
        </p:nvPicPr>
        <p:blipFill>
          <a:blip r:embed="rId5">
            <a:alphaModFix/>
          </a:blip>
          <a:stretch>
            <a:fillRect/>
          </a:stretch>
        </p:blipFill>
        <p:spPr>
          <a:xfrm>
            <a:off x="7464375" y="260975"/>
            <a:ext cx="1343351" cy="1509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a:t>
            </a:r>
            <a:endParaRPr/>
          </a:p>
        </p:txBody>
      </p:sp>
      <p:sp>
        <p:nvSpPr>
          <p:cNvPr id="168" name="Google Shape;168;p18"/>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latin typeface="Arial"/>
                <a:ea typeface="Arial"/>
                <a:cs typeface="Arial"/>
                <a:sym typeface="Arial"/>
              </a:rPr>
              <a:t>Fast compiles and low memory use</a:t>
            </a:r>
            <a:endParaRPr sz="1600">
              <a:latin typeface="Arial"/>
              <a:ea typeface="Arial"/>
              <a:cs typeface="Arial"/>
              <a:sym typeface="Arial"/>
            </a:endParaRPr>
          </a:p>
        </p:txBody>
      </p:sp>
      <p:sp>
        <p:nvSpPr>
          <p:cNvPr id="169" name="Google Shape;169;p18"/>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latin typeface="Arial"/>
                <a:ea typeface="Arial"/>
                <a:cs typeface="Arial"/>
                <a:sym typeface="Arial"/>
              </a:rPr>
              <a:t>GCC &amp; MSVC compatibility</a:t>
            </a:r>
            <a:endParaRPr sz="1600">
              <a:latin typeface="Arial"/>
              <a:ea typeface="Arial"/>
              <a:cs typeface="Arial"/>
              <a:sym typeface="Arial"/>
            </a:endParaRPr>
          </a:p>
        </p:txBody>
      </p:sp>
      <p:pic>
        <p:nvPicPr>
          <p:cNvPr id="170" name="Google Shape;170;p18"/>
          <p:cNvPicPr preferRelativeResize="0"/>
          <p:nvPr/>
        </p:nvPicPr>
        <p:blipFill>
          <a:blip r:embed="rId3">
            <a:alphaModFix/>
          </a:blip>
          <a:stretch>
            <a:fillRect/>
          </a:stretch>
        </p:blipFill>
        <p:spPr>
          <a:xfrm>
            <a:off x="1556275" y="2135025"/>
            <a:ext cx="2571750" cy="2571750"/>
          </a:xfrm>
          <a:prstGeom prst="rect">
            <a:avLst/>
          </a:prstGeom>
          <a:noFill/>
          <a:ln>
            <a:noFill/>
          </a:ln>
        </p:spPr>
      </p:pic>
      <p:pic>
        <p:nvPicPr>
          <p:cNvPr id="171" name="Google Shape;171;p18"/>
          <p:cNvPicPr preferRelativeResize="0"/>
          <p:nvPr/>
        </p:nvPicPr>
        <p:blipFill>
          <a:blip r:embed="rId4">
            <a:alphaModFix/>
          </a:blip>
          <a:stretch>
            <a:fillRect/>
          </a:stretch>
        </p:blipFill>
        <p:spPr>
          <a:xfrm>
            <a:off x="5111155" y="2135025"/>
            <a:ext cx="2179949" cy="257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298575" y="108575"/>
            <a:ext cx="7165500" cy="4111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1600">
                <a:latin typeface="Arial"/>
                <a:ea typeface="Arial"/>
                <a:cs typeface="Arial"/>
                <a:sym typeface="Arial"/>
              </a:rPr>
              <a:t>rustc is the compiler for the Rust programming language, provided by the project itself.</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rPr lang="en-GB" sz="1600">
                <a:latin typeface="Arial"/>
                <a:ea typeface="Arial"/>
                <a:cs typeface="Arial"/>
                <a:sym typeface="Arial"/>
              </a:rPr>
              <a:t>The Rust programming language focuses on safety, performance, and concurrency. Rustc enforces strict memory safety guarantees through its ownership, borrowing, and lifetimes system. It also implements zero-cost abstractions, which means that high-level abstractions in Rust come with minimal runtime overhead. This makes Rust programs efficient and suitable for systems programming, web development, and other performance-critical applications.</a:t>
            </a:r>
            <a:endParaRPr sz="1600">
              <a:latin typeface="Arial"/>
              <a:ea typeface="Arial"/>
              <a:cs typeface="Arial"/>
              <a:sym typeface="Arial"/>
            </a:endParaRPr>
          </a:p>
        </p:txBody>
      </p:sp>
      <p:pic>
        <p:nvPicPr>
          <p:cNvPr id="177" name="Google Shape;177;p19"/>
          <p:cNvPicPr preferRelativeResize="0"/>
          <p:nvPr/>
        </p:nvPicPr>
        <p:blipFill>
          <a:blip r:embed="rId3">
            <a:alphaModFix/>
          </a:blip>
          <a:stretch>
            <a:fillRect/>
          </a:stretch>
        </p:blipFill>
        <p:spPr>
          <a:xfrm>
            <a:off x="190000" y="3187375"/>
            <a:ext cx="3983027" cy="2240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341875" y="1370125"/>
            <a:ext cx="74898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1620">
                <a:latin typeface="Arial"/>
                <a:ea typeface="Arial"/>
                <a:cs typeface="Arial"/>
                <a:sym typeface="Arial"/>
              </a:rPr>
              <a:t>Swiftc is the command-line compiler for the Swift programming language. It is used to translate Swift source code into executable binaries or object files that can be run on various platforms, including macOS, iOS, watchOS, and tvOS. The "c" in "swiftc" stands for "compiler," indicating its role in compiling Swift code.</a:t>
            </a:r>
            <a:endParaRPr sz="1620">
              <a:latin typeface="Arial"/>
              <a:ea typeface="Arial"/>
              <a:cs typeface="Arial"/>
              <a:sym typeface="Arial"/>
            </a:endParaRPr>
          </a:p>
          <a:p>
            <a:pPr indent="0" lvl="0" marL="0" rtl="0" algn="l">
              <a:spcBef>
                <a:spcPts val="0"/>
              </a:spcBef>
              <a:spcAft>
                <a:spcPts val="0"/>
              </a:spcAft>
              <a:buSzPts val="990"/>
              <a:buNone/>
            </a:pPr>
            <a:r>
              <a:t/>
            </a:r>
            <a:endParaRPr sz="1620">
              <a:latin typeface="Arial"/>
              <a:ea typeface="Arial"/>
              <a:cs typeface="Arial"/>
              <a:sym typeface="Arial"/>
            </a:endParaRPr>
          </a:p>
          <a:p>
            <a:pPr indent="0" lvl="0" marL="0" rtl="0" algn="l">
              <a:spcBef>
                <a:spcPts val="0"/>
              </a:spcBef>
              <a:spcAft>
                <a:spcPts val="0"/>
              </a:spcAft>
              <a:buSzPts val="990"/>
              <a:buNone/>
            </a:pPr>
            <a:r>
              <a:rPr lang="en-GB" sz="1620">
                <a:latin typeface="Arial"/>
                <a:ea typeface="Arial"/>
                <a:cs typeface="Arial"/>
                <a:sym typeface="Arial"/>
              </a:rPr>
              <a:t>The swiftc compiler takes Swift source code files (with .swift extension) as input and performs several steps to produce an executable or object file. These steps include lexical analysis, syntax parsing, semantic analysis, optimization, and code generation. The output of the compiler depends on the provided options, such as whether you want to generate an executable, a dynamic library, or an object file.</a:t>
            </a:r>
            <a:endParaRPr sz="1620">
              <a:latin typeface="Arial"/>
              <a:ea typeface="Arial"/>
              <a:cs typeface="Arial"/>
              <a:sym typeface="Arial"/>
            </a:endParaRPr>
          </a:p>
          <a:p>
            <a:pPr indent="0" lvl="0" marL="0" rtl="0" algn="l">
              <a:spcBef>
                <a:spcPts val="0"/>
              </a:spcBef>
              <a:spcAft>
                <a:spcPts val="0"/>
              </a:spcAft>
              <a:buSzPts val="990"/>
              <a:buNone/>
            </a:pPr>
            <a:r>
              <a:t/>
            </a:r>
            <a:endParaRPr sz="1620">
              <a:latin typeface="Arial"/>
              <a:ea typeface="Arial"/>
              <a:cs typeface="Arial"/>
              <a:sym typeface="Arial"/>
            </a:endParaRPr>
          </a:p>
        </p:txBody>
      </p:sp>
      <p:pic>
        <p:nvPicPr>
          <p:cNvPr id="183" name="Google Shape;183;p20"/>
          <p:cNvPicPr preferRelativeResize="0"/>
          <p:nvPr/>
        </p:nvPicPr>
        <p:blipFill>
          <a:blip r:embed="rId3">
            <a:alphaModFix/>
          </a:blip>
          <a:stretch>
            <a:fillRect/>
          </a:stretch>
        </p:blipFill>
        <p:spPr>
          <a:xfrm>
            <a:off x="210250" y="210275"/>
            <a:ext cx="3752499" cy="1159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366425" y="610700"/>
            <a:ext cx="5795100" cy="377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1600">
                <a:latin typeface="Arial"/>
                <a:ea typeface="Arial"/>
                <a:cs typeface="Arial"/>
                <a:sym typeface="Arial"/>
              </a:rPr>
              <a:t>Flang is an open-source Fortran language compiler developed by the LLVM project. It aims to provide modern Fortran language support, including features from the latest Fortran standards such as Fortran 2018 and parts of Fortran 202x. Flang is designed to be compatible with existing Fortran codes while also providing performance optimizations through the LLVM infrastructure.</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None/>
            </a:pPr>
            <a:r>
              <a:rPr lang="en-GB" sz="1600">
                <a:latin typeface="Arial"/>
                <a:ea typeface="Arial"/>
                <a:cs typeface="Arial"/>
                <a:sym typeface="Arial"/>
              </a:rPr>
              <a:t>The Flang compiler leverages the LLVM Compiler Infrastructure, which is a widely used compiler framework that supports multiple programming languages. By utilizing LLVM, Flang can take advantage of its optimization capabilities, code generation, and other features.</a:t>
            </a:r>
            <a:endParaRPr sz="1600">
              <a:latin typeface="Arial"/>
              <a:ea typeface="Arial"/>
              <a:cs typeface="Arial"/>
              <a:sym typeface="Arial"/>
            </a:endParaRPr>
          </a:p>
        </p:txBody>
      </p:sp>
      <p:pic>
        <p:nvPicPr>
          <p:cNvPr id="189" name="Google Shape;189;p21"/>
          <p:cNvPicPr preferRelativeResize="0"/>
          <p:nvPr/>
        </p:nvPicPr>
        <p:blipFill>
          <a:blip r:embed="rId3">
            <a:alphaModFix/>
          </a:blip>
          <a:stretch>
            <a:fillRect/>
          </a:stretch>
        </p:blipFill>
        <p:spPr>
          <a:xfrm>
            <a:off x="7310875" y="475900"/>
            <a:ext cx="1341051" cy="13410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