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b8c4aac6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b8c4aac6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b8c4aac6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b8c4aac6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b8c4aac6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b8c4aac6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b8c4aac6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b8c4aac6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b8c4aac6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b8c4aac6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8c4aac6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b8c4aac6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8c4aac6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8c4aac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b8c4aac6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b8c4aac6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b8c4aac6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b8c4aac6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b8c4aac6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b8c4aac6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b8c4aac6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b8c4aac6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b8c4aac6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b8c4aac6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b8c4aac6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b8c4aac6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b8c4aac6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b8c4aac6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b8c4aac6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b8c4aac6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b8c4aac6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b8c4aac6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sumo.dlr.de/docs/Simulation/Traffic_Lights.html" TargetMode="External"/><Relationship Id="rId4" Type="http://schemas.openxmlformats.org/officeDocument/2006/relationships/hyperlink" Target="https://sumo.dlr.de/docs/Simulation/Public_Transport.html" TargetMode="External"/><Relationship Id="rId11" Type="http://schemas.openxmlformats.org/officeDocument/2006/relationships/hyperlink" Target="https://sumo.dlr.de/docs/Simulation/Turnarounds.html" TargetMode="External"/><Relationship Id="rId10" Type="http://schemas.openxmlformats.org/officeDocument/2006/relationships/hyperlink" Target="https://sumo.dlr.de/docs/Simulation/ParkingArea.html" TargetMode="External"/><Relationship Id="rId9" Type="http://schemas.openxmlformats.org/officeDocument/2006/relationships/hyperlink" Target="https://sumo.dlr.de/docs/Simulation/Calibrator.html" TargetMode="External"/><Relationship Id="rId5" Type="http://schemas.openxmlformats.org/officeDocument/2006/relationships/hyperlink" Target="https://sumo.dlr.de/docs/Simulation/Variable_Speed_Signs.html" TargetMode="External"/><Relationship Id="rId6" Type="http://schemas.openxmlformats.org/officeDocument/2006/relationships/hyperlink" Target="https://sumo.dlr.de/docs/Simulation/Rerouter.html" TargetMode="External"/><Relationship Id="rId7" Type="http://schemas.openxmlformats.org/officeDocument/2006/relationships/hyperlink" Target="https://sumo.dlr.de/docs/Simulation/Vaporizer.html" TargetMode="External"/><Relationship Id="rId8" Type="http://schemas.openxmlformats.org/officeDocument/2006/relationships/hyperlink" Target="https://sumo.dlr.de/docs/Simulation/Calibrator.html"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sumo.dlr.de/docs/Simulation/OppositeDirectionDriving.html" TargetMode="External"/><Relationship Id="rId10" Type="http://schemas.openxmlformats.org/officeDocument/2006/relationships/hyperlink" Target="https://sumo.dlr.de/docs/Simulation/SublaneModel.html" TargetMode="External"/><Relationship Id="rId13" Type="http://schemas.openxmlformats.org/officeDocument/2006/relationships/hyperlink" Target="https://sumo.dlr.de/docs/Simulation/Meso.html" TargetMode="External"/><Relationship Id="rId12" Type="http://schemas.openxmlformats.org/officeDocument/2006/relationships/hyperlink" Target="https://sumo.dlr.de/docs/Simulation/Safety.html" TargetMode="External"/><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sumo.dlr.de/docs/Simulation/VehicleSpeed.html" TargetMode="External"/><Relationship Id="rId4" Type="http://schemas.openxmlformats.org/officeDocument/2006/relationships/hyperlink" Target="https://sumo.dlr.de/docs/Simulation/VehicleInsertion.html" TargetMode="External"/><Relationship Id="rId9" Type="http://schemas.openxmlformats.org/officeDocument/2006/relationships/hyperlink" Target="https://sumo.dlr.de/docs/Simulation/Routing.html" TargetMode="External"/><Relationship Id="rId14" Type="http://schemas.openxmlformats.org/officeDocument/2006/relationships/hyperlink" Target="https://sumo.dlr.de/docs/Simulation/Distances.html" TargetMode="External"/><Relationship Id="rId5" Type="http://schemas.openxmlformats.org/officeDocument/2006/relationships/hyperlink" Target="https://sumo.dlr.de/docs/Simulation/VehiclePermissions.html" TargetMode="External"/><Relationship Id="rId6" Type="http://schemas.openxmlformats.org/officeDocument/2006/relationships/hyperlink" Target="https://sumo.dlr.de/docs/Simulation/RoadCapacity.html" TargetMode="External"/><Relationship Id="rId7" Type="http://schemas.openxmlformats.org/officeDocument/2006/relationships/hyperlink" Target="https://sumo.dlr.de/docs/Simulation/Intersections.html" TargetMode="External"/><Relationship Id="rId8" Type="http://schemas.openxmlformats.org/officeDocument/2006/relationships/hyperlink" Target="https://sumo.dlr.de/docs/Simulation/Randomnes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sumo.dlr.de/docs/Simulation/Pedestrians.html" TargetMode="External"/><Relationship Id="rId4" Type="http://schemas.openxmlformats.org/officeDocument/2006/relationships/hyperlink" Target="https://sumo.dlr.de/docs/Simulation/Bicycles.html" TargetMode="External"/><Relationship Id="rId5" Type="http://schemas.openxmlformats.org/officeDocument/2006/relationships/hyperlink" Target="https://sumo.dlr.de/docs/Simulation/Railways.html" TargetMode="External"/><Relationship Id="rId6" Type="http://schemas.openxmlformats.org/officeDocument/2006/relationships/hyperlink" Target="https://sumo.dlr.de/docs/Simulation/Waterway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sumo.dlr.de/docs/sumo.html" TargetMode="External"/><Relationship Id="rId4" Type="http://schemas.openxmlformats.org/officeDocument/2006/relationships/hyperlink" Target="https://sumo.dlr.de/docs/Basics/Using_the_Command_Line_Applications.html#writing_files" TargetMode="External"/><Relationship Id="rId9" Type="http://schemas.openxmlformats.org/officeDocument/2006/relationships/hyperlink" Target="https://sumo.dlr.de/docs/sumo.html#format_of_additional_files" TargetMode="External"/><Relationship Id="rId5" Type="http://schemas.openxmlformats.org/officeDocument/2006/relationships/hyperlink" Target="https://sumo.dlr.de/docs/Simulation/Output/RawDump.html" TargetMode="External"/><Relationship Id="rId6" Type="http://schemas.openxmlformats.org/officeDocument/2006/relationships/hyperlink" Target="https://sumo.dlr.de/docs/Simulation/Output/TripInfo.html" TargetMode="External"/><Relationship Id="rId7" Type="http://schemas.openxmlformats.org/officeDocument/2006/relationships/hyperlink" Target="https://sumo.dlr.de/docs/Simulation/Output/VehRoutes.html" TargetMode="External"/><Relationship Id="rId8" Type="http://schemas.openxmlformats.org/officeDocument/2006/relationships/hyperlink" Target="https://sumo.dlr.de/docs/Simulation/Output/Summar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umo.dlr.de/docs/Tools/Xml.html#xml2csvpy" TargetMode="External"/><Relationship Id="rId4" Type="http://schemas.openxmlformats.org/officeDocument/2006/relationships/hyperlink" Target="https://sumo.dlr.de/docs/Tools/Xml.html#xml2protobuf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SUMO</a:t>
            </a:r>
            <a:endParaRPr/>
          </a:p>
        </p:txBody>
      </p:sp>
      <p:sp>
        <p:nvSpPr>
          <p:cNvPr id="65" name="Google Shape;65;p13"/>
          <p:cNvSpPr txBox="1"/>
          <p:nvPr>
            <p:ph idx="1" type="subTitle"/>
          </p:nvPr>
        </p:nvSpPr>
        <p:spPr>
          <a:xfrm>
            <a:off x="311700" y="1168578"/>
            <a:ext cx="5815200" cy="17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350">
                <a:solidFill>
                  <a:srgbClr val="495057"/>
                </a:solidFill>
                <a:highlight>
                  <a:srgbClr val="FFFFFF"/>
                </a:highlight>
              </a:rPr>
              <a:t>Simulation of Urban MObility</a:t>
            </a:r>
            <a:endParaRPr b="1" sz="1350">
              <a:solidFill>
                <a:srgbClr val="495057"/>
              </a:solidFill>
              <a:highlight>
                <a:srgbClr val="FFFFFF"/>
              </a:highlight>
            </a:endParaRPr>
          </a:p>
          <a:p>
            <a:pPr indent="0" lvl="0" marL="0" rtl="0" algn="l">
              <a:spcBef>
                <a:spcPts val="0"/>
              </a:spcBef>
              <a:spcAft>
                <a:spcPts val="0"/>
              </a:spcAft>
              <a:buNone/>
            </a:pPr>
            <a:r>
              <a:t/>
            </a:r>
            <a:endParaRPr sz="1350">
              <a:solidFill>
                <a:srgbClr val="495057"/>
              </a:solidFill>
              <a:highlight>
                <a:srgbClr val="FFFFFF"/>
              </a:highlight>
            </a:endParaRPr>
          </a:p>
          <a:p>
            <a:pPr indent="0" lvl="0" marL="0" rtl="0" algn="l">
              <a:spcBef>
                <a:spcPts val="0"/>
              </a:spcBef>
              <a:spcAft>
                <a:spcPts val="0"/>
              </a:spcAft>
              <a:buNone/>
            </a:pPr>
            <a:r>
              <a:rPr lang="en-GB" sz="1350">
                <a:solidFill>
                  <a:srgbClr val="495057"/>
                </a:solidFill>
                <a:highlight>
                  <a:srgbClr val="FFFFFF"/>
                </a:highlight>
              </a:rPr>
              <a:t>computer simulation</a:t>
            </a:r>
            <a:endParaRPr sz="1350">
              <a:solidFill>
                <a:srgbClr val="495057"/>
              </a:solidFill>
              <a:highlight>
                <a:srgbClr val="FFFFFF"/>
              </a:highlight>
            </a:endParaRPr>
          </a:p>
          <a:p>
            <a:pPr indent="0" lvl="0" marL="0" rtl="0" algn="l">
              <a:spcBef>
                <a:spcPts val="0"/>
              </a:spcBef>
              <a:spcAft>
                <a:spcPts val="0"/>
              </a:spcAft>
              <a:buNone/>
            </a:pPr>
            <a:r>
              <a:rPr lang="en-GB" sz="1350">
                <a:solidFill>
                  <a:srgbClr val="495057"/>
                </a:solidFill>
                <a:highlight>
                  <a:srgbClr val="FFFFFF"/>
                </a:highlight>
              </a:rPr>
              <a:t>Winter semester 1401-1402</a:t>
            </a:r>
            <a:endParaRPr sz="1350">
              <a:solidFill>
                <a:srgbClr val="495057"/>
              </a:solidFill>
              <a:highlight>
                <a:srgbClr val="FFFFFF"/>
              </a:highlight>
            </a:endParaRPr>
          </a:p>
          <a:p>
            <a:pPr indent="0" lvl="0" marL="0" rtl="0" algn="l">
              <a:spcBef>
                <a:spcPts val="0"/>
              </a:spcBef>
              <a:spcAft>
                <a:spcPts val="0"/>
              </a:spcAft>
              <a:buNone/>
            </a:pPr>
            <a:r>
              <a:t/>
            </a:r>
            <a:endParaRPr sz="1350">
              <a:solidFill>
                <a:srgbClr val="495057"/>
              </a:solidFill>
              <a:highlight>
                <a:srgbClr val="FFFFFF"/>
              </a:highlight>
            </a:endParaRPr>
          </a:p>
        </p:txBody>
      </p:sp>
      <p:pic>
        <p:nvPicPr>
          <p:cNvPr id="66" name="Google Shape;66;p13"/>
          <p:cNvPicPr preferRelativeResize="0"/>
          <p:nvPr/>
        </p:nvPicPr>
        <p:blipFill>
          <a:blip r:embed="rId3">
            <a:alphaModFix/>
          </a:blip>
          <a:stretch>
            <a:fillRect/>
          </a:stretch>
        </p:blipFill>
        <p:spPr>
          <a:xfrm>
            <a:off x="6200601" y="1632901"/>
            <a:ext cx="3163825" cy="4473575"/>
          </a:xfrm>
          <a:prstGeom prst="rect">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design criteria</a:t>
            </a:r>
            <a:endParaRPr/>
          </a:p>
        </p:txBody>
      </p:sp>
      <p:sp>
        <p:nvSpPr>
          <p:cNvPr id="120" name="Google Shape;120;p22"/>
          <p:cNvSpPr txBox="1"/>
          <p:nvPr/>
        </p:nvSpPr>
        <p:spPr>
          <a:xfrm>
            <a:off x="155875" y="1395525"/>
            <a:ext cx="8832300" cy="374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650">
                <a:solidFill>
                  <a:srgbClr val="495057"/>
                </a:solidFill>
                <a:highlight>
                  <a:srgbClr val="FFFFFF"/>
                </a:highlight>
                <a:latin typeface="Roboto"/>
                <a:ea typeface="Roboto"/>
                <a:cs typeface="Roboto"/>
                <a:sym typeface="Roboto"/>
              </a:rPr>
              <a:t>Two major design goals are approached: the software shall be fast and it shall be portable. Due to this, the very first versions were developed to be run from the command line only - no graphical interface was supplied at first and all parameter had to be inserted by hand. This should increase the execution speed by leaving off slow visualization. Also, due to these goals, the software was split into several parts. Each of them has a certain purpose and must be run individually. This is something that makes SUMO different to other simulation packages where, for instance, the dynamical user assignment is made within the simulation itself, not via an external application like here. This split allows an easier extension of each of the applications within the package because each is smaller than a monolithic application that does everything. Also, it allows the usage of faster data structures, each adjusted to the current purpose, instead of using complicated and ballast-loaded ones. Still, this makes the usage of SUMO a little bit uncomfortable in comparison to other simulation packages. As there are still other things to do, we are not thinking of a redesign towards an integrated approach by now.</a:t>
            </a:r>
            <a:endParaRPr sz="165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20000"/>
              </a:lnSpc>
              <a:spcBef>
                <a:spcPts val="1700"/>
              </a:spcBef>
              <a:spcAft>
                <a:spcPts val="0"/>
              </a:spcAft>
              <a:buSzPts val="990"/>
              <a:buNone/>
            </a:pPr>
            <a:r>
              <a:rPr lang="en-GB"/>
              <a:t>Traffic Management and Other Structures</a:t>
            </a:r>
            <a:endParaRPr/>
          </a:p>
          <a:p>
            <a:pPr indent="0" lvl="0" marL="0" rtl="0" algn="l">
              <a:spcBef>
                <a:spcPts val="700"/>
              </a:spcBef>
              <a:spcAft>
                <a:spcPts val="0"/>
              </a:spcAft>
              <a:buSzPts val="990"/>
              <a:buNone/>
            </a:pPr>
            <a:r>
              <a:t/>
            </a:r>
            <a:endParaRPr/>
          </a:p>
        </p:txBody>
      </p:sp>
      <p:sp>
        <p:nvSpPr>
          <p:cNvPr id="126" name="Google Shape;126;p23"/>
          <p:cNvSpPr txBox="1"/>
          <p:nvPr/>
        </p:nvSpPr>
        <p:spPr>
          <a:xfrm>
            <a:off x="491750" y="1634750"/>
            <a:ext cx="7323300" cy="27618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3"/>
              </a:rPr>
              <a:t>Traffic Lights</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4"/>
              </a:rPr>
              <a:t>Public Transport</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5"/>
              </a:rPr>
              <a:t>Variable Speed Signs</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6"/>
              </a:rPr>
              <a:t>Rerouter / Alternative Route Signage</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7"/>
              </a:rPr>
              <a:t>Vaporizer</a:t>
            </a:r>
            <a:r>
              <a:rPr lang="en-GB" sz="1850">
                <a:latin typeface="Roboto"/>
                <a:ea typeface="Roboto"/>
                <a:cs typeface="Roboto"/>
                <a:sym typeface="Roboto"/>
              </a:rPr>
              <a:t> (deprecated, use </a:t>
            </a:r>
            <a:r>
              <a:rPr lang="en-GB" sz="1850">
                <a:uFill>
                  <a:noFill/>
                </a:uFill>
                <a:latin typeface="Roboto"/>
                <a:ea typeface="Roboto"/>
                <a:cs typeface="Roboto"/>
                <a:sym typeface="Roboto"/>
                <a:hlinkClick r:id="rId8"/>
              </a:rPr>
              <a:t>Calibrator</a:t>
            </a:r>
            <a:r>
              <a:rPr lang="en-GB" sz="1850">
                <a:latin typeface="Roboto"/>
                <a:ea typeface="Roboto"/>
                <a:cs typeface="Roboto"/>
                <a:sym typeface="Roboto"/>
              </a:rPr>
              <a:t> instead)</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9"/>
              </a:rPr>
              <a:t>Dynamic calibration of flow and speed and type</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10"/>
              </a:rPr>
              <a:t>Parking areas</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11"/>
              </a:rPr>
              <a:t>Turnarounds</a:t>
            </a:r>
            <a:endParaRPr sz="1850">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20000"/>
              </a:lnSpc>
              <a:spcBef>
                <a:spcPts val="1700"/>
              </a:spcBef>
              <a:spcAft>
                <a:spcPts val="0"/>
              </a:spcAft>
              <a:buSzPts val="990"/>
              <a:buNone/>
            </a:pPr>
            <a:r>
              <a:rPr lang="en-GB"/>
              <a:t>Model details</a:t>
            </a:r>
            <a:endParaRPr/>
          </a:p>
          <a:p>
            <a:pPr indent="0" lvl="0" marL="0" rtl="0" algn="l">
              <a:spcBef>
                <a:spcPts val="700"/>
              </a:spcBef>
              <a:spcAft>
                <a:spcPts val="0"/>
              </a:spcAft>
              <a:buSzPts val="990"/>
              <a:buNone/>
            </a:pPr>
            <a:r>
              <a:t/>
            </a:r>
            <a:endParaRPr/>
          </a:p>
        </p:txBody>
      </p:sp>
      <p:sp>
        <p:nvSpPr>
          <p:cNvPr id="132" name="Google Shape;132;p24"/>
          <p:cNvSpPr txBox="1"/>
          <p:nvPr/>
        </p:nvSpPr>
        <p:spPr>
          <a:xfrm>
            <a:off x="534600" y="1408825"/>
            <a:ext cx="8074800" cy="36513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3">
                  <a:extLst>
                    <a:ext uri="{A12FA001-AC4F-418D-AE19-62706E023703}">
                      <ahyp:hlinkClr val="tx"/>
                    </a:ext>
                  </a:extLst>
                </a:hlinkClick>
              </a:rPr>
              <a:t>Vehicle speed</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4">
                  <a:extLst>
                    <a:ext uri="{A12FA001-AC4F-418D-AE19-62706E023703}">
                      <ahyp:hlinkClr val="tx"/>
                    </a:ext>
                  </a:extLst>
                </a:hlinkClick>
              </a:rPr>
              <a:t>Vehicle insertion</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5">
                  <a:extLst>
                    <a:ext uri="{A12FA001-AC4F-418D-AE19-62706E023703}">
                      <ahyp:hlinkClr val="tx"/>
                    </a:ext>
                  </a:extLst>
                </a:hlinkClick>
              </a:rPr>
              <a:t>Vehicle permissions (access restrictions)</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6">
                  <a:extLst>
                    <a:ext uri="{A12FA001-AC4F-418D-AE19-62706E023703}">
                      <ahyp:hlinkClr val="tx"/>
                    </a:ext>
                  </a:extLst>
                </a:hlinkClick>
              </a:rPr>
              <a:t>Road capacity</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7">
                  <a:extLst>
                    <a:ext uri="{A12FA001-AC4F-418D-AE19-62706E023703}">
                      <ahyp:hlinkClr val="tx"/>
                    </a:ext>
                  </a:extLst>
                </a:hlinkClick>
              </a:rPr>
              <a:t>Intersection dynamics</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8">
                  <a:extLst>
                    <a:ext uri="{A12FA001-AC4F-418D-AE19-62706E023703}">
                      <ahyp:hlinkClr val="tx"/>
                    </a:ext>
                  </a:extLst>
                </a:hlinkClick>
              </a:rPr>
              <a:t>Randomness</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9">
                  <a:extLst>
                    <a:ext uri="{A12FA001-AC4F-418D-AE19-62706E023703}">
                      <ahyp:hlinkClr val="tx"/>
                    </a:ext>
                  </a:extLst>
                </a:hlinkClick>
              </a:rPr>
              <a:t>Routing and Re-routing</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10">
                  <a:extLst>
                    <a:ext uri="{A12FA001-AC4F-418D-AE19-62706E023703}">
                      <ahyp:hlinkClr val="tx"/>
                    </a:ext>
                  </a:extLst>
                </a:hlinkClick>
              </a:rPr>
              <a:t>Sublane Model</a:t>
            </a:r>
            <a:endParaRPr sz="1650">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11">
                  <a:extLst>
                    <a:ext uri="{A12FA001-AC4F-418D-AE19-62706E023703}">
                      <ahyp:hlinkClr val="tx"/>
                    </a:ext>
                  </a:extLst>
                </a:hlinkClick>
              </a:rPr>
              <a:t>Opposite Direction Driving</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12">
                  <a:extLst>
                    <a:ext uri="{A12FA001-AC4F-418D-AE19-62706E023703}">
                      <ahyp:hlinkClr val="tx"/>
                    </a:ext>
                  </a:extLst>
                </a:hlinkClick>
              </a:rPr>
              <a:t>Safety</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13">
                  <a:extLst>
                    <a:ext uri="{A12FA001-AC4F-418D-AE19-62706E023703}">
                      <ahyp:hlinkClr val="tx"/>
                    </a:ext>
                  </a:extLst>
                </a:hlinkClick>
              </a:rPr>
              <a:t>Mesoscopic model</a:t>
            </a:r>
            <a:endParaRPr sz="1650">
              <a:solidFill>
                <a:schemeClr val="accent1"/>
              </a:solidFill>
              <a:latin typeface="Roboto"/>
              <a:ea typeface="Roboto"/>
              <a:cs typeface="Roboto"/>
              <a:sym typeface="Roboto"/>
            </a:endParaRPr>
          </a:p>
          <a:p>
            <a:pPr indent="-333375" lvl="0" marL="457200" rtl="0" algn="l">
              <a:lnSpc>
                <a:spcPct val="115000"/>
              </a:lnSpc>
              <a:spcBef>
                <a:spcPts val="0"/>
              </a:spcBef>
              <a:spcAft>
                <a:spcPts val="0"/>
              </a:spcAft>
              <a:buClr>
                <a:schemeClr val="accent1"/>
              </a:buClr>
              <a:buSzPts val="1650"/>
              <a:buFont typeface="Roboto"/>
              <a:buChar char="●"/>
            </a:pPr>
            <a:r>
              <a:rPr lang="en-GB" sz="1650">
                <a:solidFill>
                  <a:schemeClr val="accent1"/>
                </a:solidFill>
                <a:uFill>
                  <a:noFill/>
                </a:uFill>
                <a:latin typeface="Roboto"/>
                <a:ea typeface="Roboto"/>
                <a:cs typeface="Roboto"/>
                <a:sym typeface="Roboto"/>
                <a:hlinkClick r:id="rId14">
                  <a:extLst>
                    <a:ext uri="{A12FA001-AC4F-418D-AE19-62706E023703}">
                      <ahyp:hlinkClr val="tx"/>
                    </a:ext>
                  </a:extLst>
                </a:hlinkClick>
              </a:rPr>
              <a:t>Lengths and Distances</a:t>
            </a:r>
            <a:endParaRPr sz="1650">
              <a:solidFill>
                <a:schemeClr val="accent1"/>
              </a:solidFill>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Traffic</a:t>
            </a:r>
            <a:r>
              <a:rPr lang="en-GB"/>
              <a:t> </a:t>
            </a:r>
            <a:r>
              <a:rPr lang="en-GB"/>
              <a:t>modes</a:t>
            </a:r>
            <a:r>
              <a:rPr lang="en-GB"/>
              <a:t> </a:t>
            </a:r>
            <a:endParaRPr/>
          </a:p>
        </p:txBody>
      </p:sp>
      <p:sp>
        <p:nvSpPr>
          <p:cNvPr id="138" name="Google Shape;138;p25"/>
          <p:cNvSpPr txBox="1"/>
          <p:nvPr/>
        </p:nvSpPr>
        <p:spPr>
          <a:xfrm>
            <a:off x="311725" y="1599450"/>
            <a:ext cx="8520600" cy="14520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3"/>
              </a:rPr>
              <a:t>Pedestrian simulation</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4"/>
              </a:rPr>
              <a:t>Bicycle simulation</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5"/>
              </a:rPr>
              <a:t>Railway simulation</a:t>
            </a:r>
            <a:endParaRPr sz="1850">
              <a:latin typeface="Roboto"/>
              <a:ea typeface="Roboto"/>
              <a:cs typeface="Roboto"/>
              <a:sym typeface="Roboto"/>
            </a:endParaRPr>
          </a:p>
          <a:p>
            <a:pPr indent="-346075" lvl="0" marL="457200" rtl="0" algn="l">
              <a:lnSpc>
                <a:spcPct val="115000"/>
              </a:lnSpc>
              <a:spcBef>
                <a:spcPts val="0"/>
              </a:spcBef>
              <a:spcAft>
                <a:spcPts val="0"/>
              </a:spcAft>
              <a:buClr>
                <a:srgbClr val="000000"/>
              </a:buClr>
              <a:buSzPts val="1850"/>
              <a:buFont typeface="Roboto"/>
              <a:buChar char="●"/>
            </a:pPr>
            <a:r>
              <a:rPr lang="en-GB" sz="1850">
                <a:uFill>
                  <a:noFill/>
                </a:uFill>
                <a:latin typeface="Roboto"/>
                <a:ea typeface="Roboto"/>
                <a:cs typeface="Roboto"/>
                <a:sym typeface="Roboto"/>
                <a:hlinkClick r:id="rId6"/>
              </a:rPr>
              <a:t>Waterway simulation</a:t>
            </a:r>
            <a:endParaRPr sz="1850">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p:txBody>
      </p:sp>
      <p:sp>
        <p:nvSpPr>
          <p:cNvPr id="144" name="Google Shape;144;p26"/>
          <p:cNvSpPr txBox="1"/>
          <p:nvPr/>
        </p:nvSpPr>
        <p:spPr>
          <a:xfrm>
            <a:off x="205950" y="1488550"/>
            <a:ext cx="87321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750">
                <a:highlight>
                  <a:srgbClr val="FFFFFF"/>
                </a:highlight>
                <a:uFill>
                  <a:noFill/>
                </a:uFill>
                <a:latin typeface="Roboto"/>
                <a:ea typeface="Roboto"/>
                <a:cs typeface="Roboto"/>
                <a:sym typeface="Roboto"/>
                <a:hlinkClick r:id="rId3"/>
              </a:rPr>
              <a:t>sumo</a:t>
            </a:r>
            <a:r>
              <a:rPr lang="en-GB" sz="1750">
                <a:highlight>
                  <a:srgbClr val="FFFFFF"/>
                </a:highlight>
                <a:latin typeface="Roboto"/>
                <a:ea typeface="Roboto"/>
                <a:cs typeface="Roboto"/>
                <a:sym typeface="Roboto"/>
              </a:rPr>
              <a:t> allows to generate a large number of different measures. All write the values they collect into files or a socket connection following the common rules for </a:t>
            </a:r>
            <a:r>
              <a:rPr lang="en-GB" sz="1750">
                <a:highlight>
                  <a:srgbClr val="FFFFFF"/>
                </a:highlight>
                <a:uFill>
                  <a:noFill/>
                </a:uFill>
                <a:latin typeface="Roboto"/>
                <a:ea typeface="Roboto"/>
                <a:cs typeface="Roboto"/>
                <a:sym typeface="Roboto"/>
                <a:hlinkClick r:id="rId4"/>
              </a:rPr>
              <a:t>writing files</a:t>
            </a:r>
            <a:r>
              <a:rPr lang="en-GB" sz="1750">
                <a:highlight>
                  <a:srgbClr val="FFFFFF"/>
                </a:highlight>
                <a:latin typeface="Roboto"/>
                <a:ea typeface="Roboto"/>
                <a:cs typeface="Roboto"/>
                <a:sym typeface="Roboto"/>
              </a:rPr>
              <a:t>. Per default, all are disabled, and have to be triggered individually. Some of the available outputs (</a:t>
            </a:r>
            <a:r>
              <a:rPr lang="en-GB" sz="1750">
                <a:highlight>
                  <a:srgbClr val="FFFFFF"/>
                </a:highlight>
                <a:uFill>
                  <a:noFill/>
                </a:uFill>
                <a:latin typeface="Roboto"/>
                <a:ea typeface="Roboto"/>
                <a:cs typeface="Roboto"/>
                <a:sym typeface="Roboto"/>
                <a:hlinkClick r:id="rId5"/>
              </a:rPr>
              <a:t>raw vehicle positions dump</a:t>
            </a:r>
            <a:r>
              <a:rPr lang="en-GB" sz="1750">
                <a:highlight>
                  <a:srgbClr val="FFFFFF"/>
                </a:highlight>
                <a:latin typeface="Roboto"/>
                <a:ea typeface="Roboto"/>
                <a:cs typeface="Roboto"/>
                <a:sym typeface="Roboto"/>
              </a:rPr>
              <a:t>, </a:t>
            </a:r>
            <a:r>
              <a:rPr lang="en-GB" sz="1750">
                <a:highlight>
                  <a:srgbClr val="FFFFFF"/>
                </a:highlight>
                <a:uFill>
                  <a:noFill/>
                </a:uFill>
                <a:latin typeface="Roboto"/>
                <a:ea typeface="Roboto"/>
                <a:cs typeface="Roboto"/>
                <a:sym typeface="Roboto"/>
                <a:hlinkClick r:id="rId6"/>
              </a:rPr>
              <a:t>trip information</a:t>
            </a:r>
            <a:r>
              <a:rPr lang="en-GB" sz="1750">
                <a:highlight>
                  <a:srgbClr val="FFFFFF"/>
                </a:highlight>
                <a:latin typeface="Roboto"/>
                <a:ea typeface="Roboto"/>
                <a:cs typeface="Roboto"/>
                <a:sym typeface="Roboto"/>
              </a:rPr>
              <a:t>, </a:t>
            </a:r>
            <a:r>
              <a:rPr lang="en-GB" sz="1750">
                <a:highlight>
                  <a:srgbClr val="FFFFFF"/>
                </a:highlight>
                <a:uFill>
                  <a:noFill/>
                </a:uFill>
                <a:latin typeface="Roboto"/>
                <a:ea typeface="Roboto"/>
                <a:cs typeface="Roboto"/>
                <a:sym typeface="Roboto"/>
                <a:hlinkClick r:id="rId7"/>
              </a:rPr>
              <a:t>vehicle routes information</a:t>
            </a:r>
            <a:r>
              <a:rPr lang="en-GB" sz="1750">
                <a:highlight>
                  <a:srgbClr val="FFFFFF"/>
                </a:highlight>
                <a:latin typeface="Roboto"/>
                <a:ea typeface="Roboto"/>
                <a:cs typeface="Roboto"/>
                <a:sym typeface="Roboto"/>
              </a:rPr>
              <a:t>, and </a:t>
            </a:r>
            <a:r>
              <a:rPr lang="en-GB" sz="1750">
                <a:highlight>
                  <a:srgbClr val="FFFFFF"/>
                </a:highlight>
                <a:uFill>
                  <a:noFill/>
                </a:uFill>
                <a:latin typeface="Roboto"/>
                <a:ea typeface="Roboto"/>
                <a:cs typeface="Roboto"/>
                <a:sym typeface="Roboto"/>
                <a:hlinkClick r:id="rId8"/>
              </a:rPr>
              <a:t>simulation state statistics</a:t>
            </a:r>
            <a:r>
              <a:rPr lang="en-GB" sz="1750">
                <a:highlight>
                  <a:srgbClr val="FFFFFF"/>
                </a:highlight>
                <a:latin typeface="Roboto"/>
                <a:ea typeface="Roboto"/>
                <a:cs typeface="Roboto"/>
                <a:sym typeface="Roboto"/>
              </a:rPr>
              <a:t>) are triggered using command line options, the others have to be defined within </a:t>
            </a:r>
            <a:r>
              <a:rPr i="1" lang="en-GB" sz="1750">
                <a:highlight>
                  <a:srgbClr val="FFFFFF"/>
                </a:highlight>
                <a:uFill>
                  <a:noFill/>
                </a:uFill>
                <a:latin typeface="Roboto"/>
                <a:ea typeface="Roboto"/>
                <a:cs typeface="Roboto"/>
                <a:sym typeface="Roboto"/>
                <a:hlinkClick r:id="rId9"/>
              </a:rPr>
              <a:t>additional-files</a:t>
            </a:r>
            <a:r>
              <a:rPr lang="en-GB" sz="1750">
                <a:highlight>
                  <a:srgbClr val="FFFFFF"/>
                </a:highlight>
                <a:latin typeface="Roboto"/>
                <a:ea typeface="Roboto"/>
                <a:cs typeface="Roboto"/>
                <a:sym typeface="Roboto"/>
              </a:rPr>
              <a:t>.</a:t>
            </a:r>
            <a:endParaRPr sz="20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Converting</a:t>
            </a:r>
            <a:r>
              <a:rPr lang="en-GB"/>
              <a:t> output </a:t>
            </a:r>
            <a:endParaRPr/>
          </a:p>
        </p:txBody>
      </p:sp>
      <p:sp>
        <p:nvSpPr>
          <p:cNvPr id="150" name="Google Shape;150;p27"/>
          <p:cNvSpPr txBox="1"/>
          <p:nvPr/>
        </p:nvSpPr>
        <p:spPr>
          <a:xfrm>
            <a:off x="222300" y="252525"/>
            <a:ext cx="8699400" cy="189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50">
                <a:highlight>
                  <a:srgbClr val="FFFFFF"/>
                </a:highlight>
                <a:latin typeface="Roboto"/>
                <a:ea typeface="Roboto"/>
                <a:cs typeface="Roboto"/>
                <a:sym typeface="Roboto"/>
              </a:rPr>
              <a:t>All output files written by SUMO are in XML-format by default. However, with the python tool </a:t>
            </a:r>
            <a:r>
              <a:rPr lang="en-GB" sz="1850">
                <a:highlight>
                  <a:srgbClr val="FFFFFF"/>
                </a:highlight>
                <a:uFill>
                  <a:noFill/>
                </a:uFill>
                <a:latin typeface="Roboto"/>
                <a:ea typeface="Roboto"/>
                <a:cs typeface="Roboto"/>
                <a:sym typeface="Roboto"/>
                <a:hlinkClick r:id="rId3"/>
              </a:rPr>
              <a:t>xml2csv.py</a:t>
            </a:r>
            <a:r>
              <a:rPr lang="en-GB" sz="1850">
                <a:highlight>
                  <a:srgbClr val="FFFFFF"/>
                </a:highlight>
                <a:latin typeface="Roboto"/>
                <a:ea typeface="Roboto"/>
                <a:cs typeface="Roboto"/>
                <a:sym typeface="Roboto"/>
              </a:rPr>
              <a:t> you can convert any of them to a flat-file (CSV) format which can be opened with most spread-sheet software. If you need a more compressed but still "standardized" binary version, you can use </a:t>
            </a:r>
            <a:r>
              <a:rPr lang="en-GB" sz="1850">
                <a:highlight>
                  <a:srgbClr val="FFFFFF"/>
                </a:highlight>
                <a:uFill>
                  <a:noFill/>
                </a:uFill>
                <a:latin typeface="Roboto"/>
                <a:ea typeface="Roboto"/>
                <a:cs typeface="Roboto"/>
                <a:sym typeface="Roboto"/>
                <a:hlinkClick r:id="rId4"/>
              </a:rPr>
              <a:t>xml2protobuf.py</a:t>
            </a:r>
            <a:r>
              <a:rPr lang="en-GB" sz="1850">
                <a:highlight>
                  <a:srgbClr val="FFFFFF"/>
                </a:highlight>
                <a:latin typeface="Roboto"/>
                <a:ea typeface="Roboto"/>
                <a:cs typeface="Roboto"/>
                <a:sym typeface="Roboto"/>
              </a:rPr>
              <a:t>. Furthermore all files can be written and read in compressed form (gzip) which is triggered by the file extension .gz.</a:t>
            </a:r>
            <a:endParaRPr sz="21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Commandline output</a:t>
            </a:r>
            <a:endParaRPr/>
          </a:p>
        </p:txBody>
      </p:sp>
      <p:sp>
        <p:nvSpPr>
          <p:cNvPr id="156" name="Google Shape;156;p28"/>
          <p:cNvSpPr txBox="1"/>
          <p:nvPr/>
        </p:nvSpPr>
        <p:spPr>
          <a:xfrm>
            <a:off x="146250" y="119625"/>
            <a:ext cx="8851500" cy="395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50">
                <a:solidFill>
                  <a:srgbClr val="495057"/>
                </a:solidFill>
                <a:latin typeface="Roboto"/>
                <a:ea typeface="Roboto"/>
                <a:cs typeface="Roboto"/>
                <a:sym typeface="Roboto"/>
              </a:rPr>
              <a:t>By default, sumo will print some "heartbeat" information to indicate that it is still running. The following information will be printed every 100 simulation steps:</a:t>
            </a:r>
            <a:endParaRPr sz="1650">
              <a:solidFill>
                <a:srgbClr val="495057"/>
              </a:solidFill>
              <a:latin typeface="Roboto"/>
              <a:ea typeface="Roboto"/>
              <a:cs typeface="Roboto"/>
              <a:sym typeface="Roboto"/>
            </a:endParaRPr>
          </a:p>
          <a:p>
            <a:pPr indent="-333375" lvl="0" marL="457200" rtl="0" algn="l">
              <a:lnSpc>
                <a:spcPct val="115000"/>
              </a:lnSpc>
              <a:spcBef>
                <a:spcPts val="120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Step #: current simulation time</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duration of the latest step in (ms)</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real-time factor (step-length / duration). (RT)</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number of vehicles updated per second (UPS)</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TraCI: time spent with TraCI processing in the current step (including external script)</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vehicles TOT: number of vehicles that departed so far</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ACT: number of currently running vehicles</a:t>
            </a:r>
            <a:endParaRPr sz="1650">
              <a:solidFill>
                <a:srgbClr val="495057"/>
              </a:solidFill>
              <a:latin typeface="Roboto"/>
              <a:ea typeface="Roboto"/>
              <a:cs typeface="Roboto"/>
              <a:sym typeface="Roboto"/>
            </a:endParaRPr>
          </a:p>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BUF: number of vehicles with delayed insertion</a:t>
            </a:r>
            <a:endParaRPr sz="1650">
              <a:solidFill>
                <a:srgbClr val="495057"/>
              </a:solidFill>
              <a:latin typeface="Roboto"/>
              <a:ea typeface="Roboto"/>
              <a:cs typeface="Roboto"/>
              <a:sym typeface="Roboto"/>
            </a:endParaRPr>
          </a:p>
          <a:p>
            <a:pPr indent="0" lvl="0" marL="0" rtl="0" algn="l">
              <a:lnSpc>
                <a:spcPct val="115000"/>
              </a:lnSpc>
              <a:spcBef>
                <a:spcPts val="1200"/>
              </a:spcBef>
              <a:spcAft>
                <a:spcPts val="1200"/>
              </a:spcAft>
              <a:buNone/>
            </a:pPr>
            <a:r>
              <a:rPr lang="en-GB" sz="1650">
                <a:solidFill>
                  <a:srgbClr val="495057"/>
                </a:solidFill>
                <a:latin typeface="Roboto"/>
                <a:ea typeface="Roboto"/>
                <a:cs typeface="Roboto"/>
                <a:sym typeface="Roboto"/>
              </a:rPr>
              <a:t>This output can be disabled with the option --no-step-log. It's period can be configured with the option --step-log.period TIME.</a:t>
            </a:r>
            <a:endParaRPr sz="1650">
              <a:solidFill>
                <a:srgbClr val="495057"/>
              </a:solidFill>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50" y="831175"/>
            <a:ext cx="80082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900"/>
              <a:t>Thank you for your cooperation</a:t>
            </a:r>
            <a:endParaRPr sz="3800"/>
          </a:p>
        </p:txBody>
      </p:sp>
      <p:sp>
        <p:nvSpPr>
          <p:cNvPr id="162" name="Google Shape;162;p29"/>
          <p:cNvSpPr txBox="1"/>
          <p:nvPr>
            <p:ph idx="1" type="body"/>
          </p:nvPr>
        </p:nvSpPr>
        <p:spPr>
          <a:xfrm>
            <a:off x="311700" y="2121425"/>
            <a:ext cx="8606400" cy="2331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Samaneh Naghdbishi</a:t>
            </a:r>
            <a:endParaRPr sz="2000"/>
          </a:p>
          <a:p>
            <a:pPr indent="-355600" lvl="0" marL="457200" rtl="0" algn="l">
              <a:spcBef>
                <a:spcPts val="0"/>
              </a:spcBef>
              <a:spcAft>
                <a:spcPts val="0"/>
              </a:spcAft>
              <a:buSzPts val="2000"/>
              <a:buChar char="●"/>
            </a:pPr>
            <a:r>
              <a:rPr lang="en-GB" sz="2000"/>
              <a:t>Fatemeh Akbari</a:t>
            </a:r>
            <a:endParaRPr sz="2000"/>
          </a:p>
          <a:p>
            <a:pPr indent="-355600" lvl="0" marL="457200" rtl="0" algn="l">
              <a:spcBef>
                <a:spcPts val="0"/>
              </a:spcBef>
              <a:spcAft>
                <a:spcPts val="0"/>
              </a:spcAft>
              <a:buSzPts val="2000"/>
              <a:buChar char="●"/>
            </a:pPr>
            <a:r>
              <a:rPr lang="en-GB" sz="2000"/>
              <a:t>Amirhossein Shateri</a:t>
            </a:r>
            <a:endParaRPr sz="2000"/>
          </a:p>
          <a:p>
            <a:pPr indent="-355600" lvl="0" marL="457200" rtl="0" algn="l">
              <a:spcBef>
                <a:spcPts val="0"/>
              </a:spcBef>
              <a:spcAft>
                <a:spcPts val="0"/>
              </a:spcAft>
              <a:buSzPts val="2000"/>
              <a:buChar char="●"/>
            </a:pPr>
            <a:r>
              <a:rPr lang="en-GB" sz="2000"/>
              <a:t>Sajjad Ranjbar</a:t>
            </a:r>
            <a:endParaRPr sz="200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Char char="●"/>
            </a:pPr>
            <a:r>
              <a:rPr lang="en-GB" sz="2200">
                <a:solidFill>
                  <a:schemeClr val="lt2"/>
                </a:solidFill>
              </a:rPr>
              <a:t>Introduction</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Features</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History</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Software design criteria</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Traffic Management and Other Structures</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Model details</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rPr>
              <a:t>Traffic Mode</a:t>
            </a:r>
            <a:endParaRPr sz="2200">
              <a:solidFill>
                <a:schemeClr val="lt2"/>
              </a:solidFill>
            </a:endParaRPr>
          </a:p>
          <a:p>
            <a:pPr indent="-368300" lvl="0" marL="457200" rtl="0" algn="l">
              <a:lnSpc>
                <a:spcPct val="120000"/>
              </a:lnSpc>
              <a:spcBef>
                <a:spcPts val="0"/>
              </a:spcBef>
              <a:spcAft>
                <a:spcPts val="0"/>
              </a:spcAft>
              <a:buClr>
                <a:schemeClr val="lt2"/>
              </a:buClr>
              <a:buSzPts val="2200"/>
              <a:buChar char="●"/>
            </a:pPr>
            <a:r>
              <a:rPr lang="en-GB" sz="2200">
                <a:solidFill>
                  <a:schemeClr val="lt2"/>
                </a:solidFill>
                <a:highlight>
                  <a:srgbClr val="FFFFFF"/>
                </a:highlight>
              </a:rPr>
              <a:t>Output</a:t>
            </a:r>
            <a:endParaRPr sz="2200">
              <a:solidFill>
                <a:schemeClr val="lt2"/>
              </a:solidFill>
            </a:endParaRPr>
          </a:p>
          <a:p>
            <a:pPr indent="0" lvl="0" marL="0" rtl="0" algn="l">
              <a:lnSpc>
                <a:spcPct val="120000"/>
              </a:lnSpc>
              <a:spcBef>
                <a:spcPts val="1700"/>
              </a:spcBef>
              <a:spcAft>
                <a:spcPts val="0"/>
              </a:spcAft>
              <a:buNone/>
            </a:pPr>
            <a:r>
              <a:t/>
            </a:r>
            <a:endParaRPr sz="1200">
              <a:solidFill>
                <a:schemeClr val="lt2"/>
              </a:solidFill>
            </a:endParaRPr>
          </a:p>
          <a:p>
            <a:pPr indent="0" lvl="0" marL="0" rtl="0" algn="l">
              <a:lnSpc>
                <a:spcPct val="120000"/>
              </a:lnSpc>
              <a:spcBef>
                <a:spcPts val="1700"/>
              </a:spcBef>
              <a:spcAft>
                <a:spcPts val="0"/>
              </a:spcAft>
              <a:buNone/>
            </a:pPr>
            <a:r>
              <a:t/>
            </a:r>
            <a:endParaRPr sz="1200">
              <a:solidFill>
                <a:schemeClr val="lt2"/>
              </a:solidFill>
            </a:endParaRPr>
          </a:p>
          <a:p>
            <a:pPr indent="0" lvl="0" marL="0" rtl="0" algn="l">
              <a:spcBef>
                <a:spcPts val="700"/>
              </a:spcBef>
              <a:spcAft>
                <a:spcPts val="1200"/>
              </a:spcAft>
              <a:buNone/>
            </a:pPr>
            <a:r>
              <a:t/>
            </a:r>
            <a:endParaRPr sz="1200">
              <a:solidFill>
                <a:schemeClr val="lt2"/>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a:p>
            <a:pPr indent="0" lvl="0" marL="0" rtl="0" algn="l">
              <a:spcBef>
                <a:spcPts val="0"/>
              </a:spcBef>
              <a:spcAft>
                <a:spcPts val="0"/>
              </a:spcAft>
              <a:buNone/>
            </a:pPr>
            <a:r>
              <a:t/>
            </a:r>
            <a:endParaRPr/>
          </a:p>
        </p:txBody>
      </p:sp>
      <p:sp>
        <p:nvSpPr>
          <p:cNvPr id="78" name="Google Shape;78;p15"/>
          <p:cNvSpPr txBox="1"/>
          <p:nvPr/>
        </p:nvSpPr>
        <p:spPr>
          <a:xfrm>
            <a:off x="311725" y="1594900"/>
            <a:ext cx="8520600" cy="2330400"/>
          </a:xfrm>
          <a:prstGeom prst="rect">
            <a:avLst/>
          </a:prstGeom>
          <a:noFill/>
          <a:ln>
            <a:noFill/>
          </a:ln>
        </p:spPr>
        <p:txBody>
          <a:bodyPr anchorCtr="0" anchor="t" bIns="91425" lIns="91425" spcFirstLastPara="1" rIns="91425" wrap="square" tIns="91425">
            <a:spAutoFit/>
          </a:bodyPr>
          <a:lstStyle/>
          <a:p>
            <a:pPr indent="0" lvl="0" marL="0" rtl="0" algn="just">
              <a:lnSpc>
                <a:spcPct val="120000"/>
              </a:lnSpc>
              <a:spcBef>
                <a:spcPts val="1700"/>
              </a:spcBef>
              <a:spcAft>
                <a:spcPts val="700"/>
              </a:spcAft>
              <a:buNone/>
            </a:pPr>
            <a:r>
              <a:rPr lang="en-GB" sz="1700">
                <a:latin typeface="Roboto"/>
                <a:ea typeface="Roboto"/>
                <a:cs typeface="Roboto"/>
                <a:sym typeface="Roboto"/>
              </a:rPr>
              <a:t>"Simulation of Urban MObility", or "SUMO" for short, is an open source, microscopic, multi-modal traffic simulation. It allows to simulate how a given traffic demand which consists of single vehicles moves through a given road network. The simulation allows to address a large set of traffic management topics. It is purely microscopic: each vehicle is modelled explicitly, has an own route, and moves individually through the network. Simulations are deterministic by default but there are various options for introducing randomness.</a:t>
            </a:r>
            <a:endParaRPr sz="1700">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Features </a:t>
            </a:r>
            <a:endParaRPr/>
          </a:p>
        </p:txBody>
      </p:sp>
      <p:sp>
        <p:nvSpPr>
          <p:cNvPr id="84" name="Google Shape;84;p16"/>
          <p:cNvSpPr txBox="1"/>
          <p:nvPr/>
        </p:nvSpPr>
        <p:spPr>
          <a:xfrm>
            <a:off x="225950" y="1408825"/>
            <a:ext cx="8520600" cy="6618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rgbClr val="495057"/>
              </a:buClr>
              <a:buSzPts val="1550"/>
              <a:buFont typeface="Roboto"/>
              <a:buChar char="●"/>
            </a:pPr>
            <a:r>
              <a:rPr lang="en-GB" sz="1550">
                <a:solidFill>
                  <a:srgbClr val="495057"/>
                </a:solidFill>
                <a:highlight>
                  <a:srgbClr val="FFFFFF"/>
                </a:highlight>
                <a:latin typeface="Roboto"/>
                <a:ea typeface="Roboto"/>
                <a:cs typeface="Roboto"/>
                <a:sym typeface="Roboto"/>
              </a:rPr>
              <a:t>Includes all applications needed to prepare and perform a traffic simulation (network and routes import, DUA, simulation)</a:t>
            </a:r>
            <a:endParaRPr sz="18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1800"/>
          </a:p>
        </p:txBody>
      </p:sp>
      <p:sp>
        <p:nvSpPr>
          <p:cNvPr id="90" name="Google Shape;90;p17"/>
          <p:cNvSpPr txBox="1"/>
          <p:nvPr/>
        </p:nvSpPr>
        <p:spPr>
          <a:xfrm>
            <a:off x="239225" y="425300"/>
            <a:ext cx="8612400" cy="38055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Simulation</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Space-continuous and time-discrete vehicle movement</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Different vehicle types</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Multi-lane streets with lane changing</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Different right-of-way rules, traffic lights</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A fast openGL graphical user interface</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Manages networks with several 10.000 edges (streets)</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Fast execution speed (up to 100.000 vehicle updates/s on a 1GHz machine)</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Interoperability with other application at run-time</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Network-wide, edge-based, vehicle-based, and detector-based outputs</a:t>
            </a:r>
            <a:endParaRPr sz="1650">
              <a:solidFill>
                <a:srgbClr val="495057"/>
              </a:solidFill>
              <a:latin typeface="Roboto"/>
              <a:ea typeface="Roboto"/>
              <a:cs typeface="Roboto"/>
              <a:sym typeface="Roboto"/>
            </a:endParaRPr>
          </a:p>
          <a:p>
            <a:pPr indent="-333375" lvl="1" marL="914400" rtl="0" algn="l">
              <a:lnSpc>
                <a:spcPct val="115000"/>
              </a:lnSpc>
              <a:spcBef>
                <a:spcPts val="0"/>
              </a:spcBef>
              <a:spcAft>
                <a:spcPts val="0"/>
              </a:spcAft>
              <a:buClr>
                <a:srgbClr val="495057"/>
              </a:buClr>
              <a:buSzPts val="1650"/>
              <a:buFont typeface="Roboto"/>
              <a:buChar char="○"/>
            </a:pPr>
            <a:r>
              <a:rPr lang="en-GB" sz="1650">
                <a:solidFill>
                  <a:srgbClr val="495057"/>
                </a:solidFill>
                <a:latin typeface="Roboto"/>
                <a:ea typeface="Roboto"/>
                <a:cs typeface="Roboto"/>
                <a:sym typeface="Roboto"/>
              </a:rPr>
              <a:t>Supports person-based inter-modal trips</a:t>
            </a:r>
            <a:endParaRPr sz="1650">
              <a:solidFill>
                <a:srgbClr val="495057"/>
              </a:solidFill>
              <a:latin typeface="Roboto"/>
              <a:ea typeface="Roboto"/>
              <a:cs typeface="Roboto"/>
              <a:sym typeface="Roboto"/>
            </a:endParaRPr>
          </a:p>
          <a:p>
            <a:pPr indent="0" lvl="0" marL="0" rtl="0" algn="l">
              <a:spcBef>
                <a:spcPts val="1200"/>
              </a:spcBef>
              <a:spcAft>
                <a:spcPts val="0"/>
              </a:spcAft>
              <a:buNone/>
            </a:pPr>
            <a:r>
              <a:t/>
            </a:r>
            <a:endParaRPr sz="1650">
              <a:solidFill>
                <a:srgbClr val="495057"/>
              </a:solidFill>
              <a:highlight>
                <a:srgbClr val="FFFFFF"/>
              </a:highlight>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96" name="Google Shape;96;p18"/>
          <p:cNvSpPr txBox="1"/>
          <p:nvPr/>
        </p:nvSpPr>
        <p:spPr>
          <a:xfrm>
            <a:off x="139500" y="225950"/>
            <a:ext cx="8865000" cy="8703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rgbClr val="495057"/>
              </a:buClr>
              <a:buSzPts val="1350"/>
              <a:buFont typeface="Roboto"/>
              <a:buChar char="●"/>
            </a:pPr>
            <a:r>
              <a:rPr lang="en-GB" sz="1350">
                <a:solidFill>
                  <a:srgbClr val="495057"/>
                </a:solidFill>
                <a:latin typeface="Roboto"/>
                <a:ea typeface="Roboto"/>
                <a:cs typeface="Roboto"/>
                <a:sym typeface="Roboto"/>
              </a:rPr>
              <a:t>Network Import</a:t>
            </a:r>
            <a:endParaRPr sz="1350">
              <a:solidFill>
                <a:srgbClr val="495057"/>
              </a:solidFill>
              <a:latin typeface="Roboto"/>
              <a:ea typeface="Roboto"/>
              <a:cs typeface="Roboto"/>
              <a:sym typeface="Roboto"/>
            </a:endParaRPr>
          </a:p>
          <a:p>
            <a:pPr indent="-314325" lvl="1" marL="914400" rtl="0" algn="l">
              <a:lnSpc>
                <a:spcPct val="115000"/>
              </a:lnSpc>
              <a:spcBef>
                <a:spcPts val="0"/>
              </a:spcBef>
              <a:spcAft>
                <a:spcPts val="0"/>
              </a:spcAft>
              <a:buClr>
                <a:srgbClr val="495057"/>
              </a:buClr>
              <a:buSzPts val="1350"/>
              <a:buFont typeface="Roboto"/>
              <a:buChar char="○"/>
            </a:pPr>
            <a:r>
              <a:rPr lang="en-GB" sz="1350">
                <a:solidFill>
                  <a:srgbClr val="495057"/>
                </a:solidFill>
                <a:latin typeface="Roboto"/>
                <a:ea typeface="Roboto"/>
                <a:cs typeface="Roboto"/>
                <a:sym typeface="Roboto"/>
              </a:rPr>
              <a:t>Imports VISUM, Vissim, Shapefiles, OSM, RoboCup, MATsim, OpenDRIVE, and XML-Descriptions</a:t>
            </a:r>
            <a:endParaRPr sz="1350">
              <a:solidFill>
                <a:srgbClr val="495057"/>
              </a:solidFill>
              <a:latin typeface="Roboto"/>
              <a:ea typeface="Roboto"/>
              <a:cs typeface="Roboto"/>
              <a:sym typeface="Roboto"/>
            </a:endParaRPr>
          </a:p>
          <a:p>
            <a:pPr indent="-314325" lvl="1" marL="914400" rtl="0" algn="l">
              <a:lnSpc>
                <a:spcPct val="115000"/>
              </a:lnSpc>
              <a:spcBef>
                <a:spcPts val="0"/>
              </a:spcBef>
              <a:spcAft>
                <a:spcPts val="0"/>
              </a:spcAft>
              <a:buClr>
                <a:srgbClr val="495057"/>
              </a:buClr>
              <a:buSzPts val="1350"/>
              <a:buFont typeface="Roboto"/>
              <a:buChar char="○"/>
            </a:pPr>
            <a:r>
              <a:rPr lang="en-GB" sz="1350">
                <a:solidFill>
                  <a:srgbClr val="495057"/>
                </a:solidFill>
                <a:latin typeface="Roboto"/>
                <a:ea typeface="Roboto"/>
                <a:cs typeface="Roboto"/>
                <a:sym typeface="Roboto"/>
              </a:rPr>
              <a:t>Missing values are determined via heuristics</a:t>
            </a:r>
            <a:endParaRPr sz="1350">
              <a:solidFill>
                <a:srgbClr val="495057"/>
              </a:solidFill>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02" name="Google Shape;102;p19"/>
          <p:cNvSpPr txBox="1"/>
          <p:nvPr/>
        </p:nvSpPr>
        <p:spPr>
          <a:xfrm>
            <a:off x="94950" y="119625"/>
            <a:ext cx="8412900" cy="10737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Routing</a:t>
            </a:r>
            <a:endParaRPr sz="1750">
              <a:solidFill>
                <a:srgbClr val="495057"/>
              </a:solidFill>
              <a:latin typeface="Roboto"/>
              <a:ea typeface="Roboto"/>
              <a:cs typeface="Roboto"/>
              <a:sym typeface="Roboto"/>
            </a:endParaRPr>
          </a:p>
          <a:p>
            <a:pPr indent="-339725" lvl="1" marL="9144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Microscopic routes - each vehicle has an own one</a:t>
            </a:r>
            <a:endParaRPr sz="1750">
              <a:solidFill>
                <a:srgbClr val="495057"/>
              </a:solidFill>
              <a:latin typeface="Roboto"/>
              <a:ea typeface="Roboto"/>
              <a:cs typeface="Roboto"/>
              <a:sym typeface="Roboto"/>
            </a:endParaRPr>
          </a:p>
          <a:p>
            <a:pPr indent="-339725" lvl="1" marL="9144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Different Dynamic User Assignment algorithms</a:t>
            </a:r>
            <a:endParaRPr sz="1750">
              <a:solidFill>
                <a:srgbClr val="495057"/>
              </a:solidFill>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20"/>
          <p:cNvSpPr txBox="1"/>
          <p:nvPr/>
        </p:nvSpPr>
        <p:spPr>
          <a:xfrm>
            <a:off x="59850" y="292375"/>
            <a:ext cx="9024300" cy="10737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High portability</a:t>
            </a:r>
            <a:endParaRPr sz="1750">
              <a:solidFill>
                <a:srgbClr val="495057"/>
              </a:solidFill>
              <a:latin typeface="Roboto"/>
              <a:ea typeface="Roboto"/>
              <a:cs typeface="Roboto"/>
              <a:sym typeface="Roboto"/>
            </a:endParaRPr>
          </a:p>
          <a:p>
            <a:pPr indent="-339725" lvl="1" marL="9144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Only standard C++ and portable libraries are used</a:t>
            </a:r>
            <a:endParaRPr sz="1750">
              <a:solidFill>
                <a:srgbClr val="495057"/>
              </a:solidFill>
              <a:latin typeface="Roboto"/>
              <a:ea typeface="Roboto"/>
              <a:cs typeface="Roboto"/>
              <a:sym typeface="Roboto"/>
            </a:endParaRPr>
          </a:p>
          <a:p>
            <a:pPr indent="-339725" lvl="1" marL="914400" rtl="0" algn="l">
              <a:lnSpc>
                <a:spcPct val="115000"/>
              </a:lnSpc>
              <a:spcBef>
                <a:spcPts val="0"/>
              </a:spcBef>
              <a:spcAft>
                <a:spcPts val="0"/>
              </a:spcAft>
              <a:buClr>
                <a:srgbClr val="495057"/>
              </a:buClr>
              <a:buSzPts val="1750"/>
              <a:buFont typeface="Roboto"/>
              <a:buChar char="○"/>
            </a:pPr>
            <a:r>
              <a:rPr lang="en-GB" sz="1750">
                <a:solidFill>
                  <a:srgbClr val="495057"/>
                </a:solidFill>
                <a:latin typeface="Roboto"/>
                <a:ea typeface="Roboto"/>
                <a:cs typeface="Roboto"/>
                <a:sym typeface="Roboto"/>
              </a:rPr>
              <a:t>Packages for Windows main Linux distributions exist</a:t>
            </a:r>
            <a:endParaRPr sz="1750">
              <a:solidFill>
                <a:srgbClr val="495057"/>
              </a:solidFill>
              <a:latin typeface="Roboto"/>
              <a:ea typeface="Roboto"/>
              <a:cs typeface="Roboto"/>
              <a:sym typeface="Roboto"/>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History</a:t>
            </a:r>
            <a:endParaRPr/>
          </a:p>
        </p:txBody>
      </p:sp>
      <p:sp>
        <p:nvSpPr>
          <p:cNvPr id="114" name="Google Shape;114;p21"/>
          <p:cNvSpPr txBox="1"/>
          <p:nvPr/>
        </p:nvSpPr>
        <p:spPr>
          <a:xfrm>
            <a:off x="208975" y="1661325"/>
            <a:ext cx="8726100" cy="2747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50">
                <a:solidFill>
                  <a:srgbClr val="495057"/>
                </a:solidFill>
                <a:highlight>
                  <a:srgbClr val="FFFFFF"/>
                </a:highlight>
                <a:latin typeface="Roboto"/>
                <a:ea typeface="Roboto"/>
                <a:cs typeface="Roboto"/>
                <a:sym typeface="Roboto"/>
              </a:rPr>
              <a:t>The development of SUMO started in the year 2000. The major reason for the development of an open source, microscopic road traffic simulation was to support the traffic research community with a tool with the ability to implement and evaluate own algorithms. The tool has no need for regarding all the needed things for obtaining a complete traffic simulation such as implementing and/or setting up methods for dealing with road networks, demand, and traffic controls. By supplying such a tool, the DLR wanted to i) make the implemented algorithms more comparable by using a common architecture and model base, and ii) gain additional help from other contributors.</a:t>
            </a:r>
            <a:endParaRPr sz="21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